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7" r:id="rId3"/>
    <p:sldId id="258" r:id="rId4"/>
    <p:sldId id="268" r:id="rId5"/>
    <p:sldId id="269" r:id="rId6"/>
    <p:sldId id="270"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2B8FB3A3-C854-4115-B5F8-86099778CDC1}" type="datetimeFigureOut">
              <a:rPr lang="en-US" smtClean="0"/>
              <a:t>9/9/2023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37D7F2A-FC8E-449A-8A60-642F6CF749F6}" type="slidenum">
              <a:rPr lang="en-US" smtClean="0"/>
              <a:t>‹#›</a:t>
            </a:fld>
            <a:endParaRPr lang="en-US"/>
          </a:p>
        </p:txBody>
      </p:sp>
    </p:spTree>
    <p:extLst>
      <p:ext uri="{BB962C8B-B14F-4D97-AF65-F5344CB8AC3E}">
        <p14:creationId xmlns:p14="http://schemas.microsoft.com/office/powerpoint/2010/main" val="2126631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2B8FB3A3-C854-4115-B5F8-86099778CDC1}" type="datetimeFigureOut">
              <a:rPr lang="en-US" smtClean="0"/>
              <a:t>9/9/2023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37D7F2A-FC8E-449A-8A60-642F6CF749F6}" type="slidenum">
              <a:rPr lang="en-US" smtClean="0"/>
              <a:t>‹#›</a:t>
            </a:fld>
            <a:endParaRPr lang="en-US"/>
          </a:p>
        </p:txBody>
      </p:sp>
    </p:spTree>
    <p:extLst>
      <p:ext uri="{BB962C8B-B14F-4D97-AF65-F5344CB8AC3E}">
        <p14:creationId xmlns:p14="http://schemas.microsoft.com/office/powerpoint/2010/main" val="589191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2B8FB3A3-C854-4115-B5F8-86099778CDC1}" type="datetimeFigureOut">
              <a:rPr lang="en-US" smtClean="0"/>
              <a:t>9/9/2023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37D7F2A-FC8E-449A-8A60-642F6CF749F6}" type="slidenum">
              <a:rPr lang="en-US" smtClean="0"/>
              <a:t>‹#›</a:t>
            </a:fld>
            <a:endParaRPr lang="en-US"/>
          </a:p>
        </p:txBody>
      </p:sp>
    </p:spTree>
    <p:extLst>
      <p:ext uri="{BB962C8B-B14F-4D97-AF65-F5344CB8AC3E}">
        <p14:creationId xmlns:p14="http://schemas.microsoft.com/office/powerpoint/2010/main" val="381060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2B8FB3A3-C854-4115-B5F8-86099778CDC1}" type="datetimeFigureOut">
              <a:rPr lang="en-US" smtClean="0"/>
              <a:t>9/9/2023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37D7F2A-FC8E-449A-8A60-642F6CF749F6}" type="slidenum">
              <a:rPr lang="en-US" smtClean="0"/>
              <a:t>‹#›</a:t>
            </a:fld>
            <a:endParaRPr lang="en-US"/>
          </a:p>
        </p:txBody>
      </p:sp>
    </p:spTree>
    <p:extLst>
      <p:ext uri="{BB962C8B-B14F-4D97-AF65-F5344CB8AC3E}">
        <p14:creationId xmlns:p14="http://schemas.microsoft.com/office/powerpoint/2010/main" val="1032163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2B8FB3A3-C854-4115-B5F8-86099778CDC1}" type="datetimeFigureOut">
              <a:rPr lang="en-US" smtClean="0"/>
              <a:t>9/9/2023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37D7F2A-FC8E-449A-8A60-642F6CF749F6}" type="slidenum">
              <a:rPr lang="en-US" smtClean="0"/>
              <a:t>‹#›</a:t>
            </a:fld>
            <a:endParaRPr lang="en-US"/>
          </a:p>
        </p:txBody>
      </p:sp>
    </p:spTree>
    <p:extLst>
      <p:ext uri="{BB962C8B-B14F-4D97-AF65-F5344CB8AC3E}">
        <p14:creationId xmlns:p14="http://schemas.microsoft.com/office/powerpoint/2010/main" val="494845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2B8FB3A3-C854-4115-B5F8-86099778CDC1}" type="datetimeFigureOut">
              <a:rPr lang="en-US" smtClean="0"/>
              <a:t>9/9/2023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37D7F2A-FC8E-449A-8A60-642F6CF749F6}" type="slidenum">
              <a:rPr lang="en-US" smtClean="0"/>
              <a:t>‹#›</a:t>
            </a:fld>
            <a:endParaRPr lang="en-US"/>
          </a:p>
        </p:txBody>
      </p:sp>
    </p:spTree>
    <p:extLst>
      <p:ext uri="{BB962C8B-B14F-4D97-AF65-F5344CB8AC3E}">
        <p14:creationId xmlns:p14="http://schemas.microsoft.com/office/powerpoint/2010/main" val="555660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2B8FB3A3-C854-4115-B5F8-86099778CDC1}" type="datetimeFigureOut">
              <a:rPr lang="en-US" smtClean="0"/>
              <a:t>9/9/2023</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537D7F2A-FC8E-449A-8A60-642F6CF749F6}" type="slidenum">
              <a:rPr lang="en-US" smtClean="0"/>
              <a:t>‹#›</a:t>
            </a:fld>
            <a:endParaRPr lang="en-US"/>
          </a:p>
        </p:txBody>
      </p:sp>
    </p:spTree>
    <p:extLst>
      <p:ext uri="{BB962C8B-B14F-4D97-AF65-F5344CB8AC3E}">
        <p14:creationId xmlns:p14="http://schemas.microsoft.com/office/powerpoint/2010/main" val="2679803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2B8FB3A3-C854-4115-B5F8-86099778CDC1}" type="datetimeFigureOut">
              <a:rPr lang="en-US" smtClean="0"/>
              <a:t>9/9/2023</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537D7F2A-FC8E-449A-8A60-642F6CF749F6}" type="slidenum">
              <a:rPr lang="en-US" smtClean="0"/>
              <a:t>‹#›</a:t>
            </a:fld>
            <a:endParaRPr lang="en-US"/>
          </a:p>
        </p:txBody>
      </p:sp>
    </p:spTree>
    <p:extLst>
      <p:ext uri="{BB962C8B-B14F-4D97-AF65-F5344CB8AC3E}">
        <p14:creationId xmlns:p14="http://schemas.microsoft.com/office/powerpoint/2010/main" val="801110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B8FB3A3-C854-4115-B5F8-86099778CDC1}" type="datetimeFigureOut">
              <a:rPr lang="en-US" smtClean="0"/>
              <a:t>9/9/2023</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537D7F2A-FC8E-449A-8A60-642F6CF749F6}" type="slidenum">
              <a:rPr lang="en-US" smtClean="0"/>
              <a:t>‹#›</a:t>
            </a:fld>
            <a:endParaRPr lang="en-US"/>
          </a:p>
        </p:txBody>
      </p:sp>
    </p:spTree>
    <p:extLst>
      <p:ext uri="{BB962C8B-B14F-4D97-AF65-F5344CB8AC3E}">
        <p14:creationId xmlns:p14="http://schemas.microsoft.com/office/powerpoint/2010/main" val="2083269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2B8FB3A3-C854-4115-B5F8-86099778CDC1}" type="datetimeFigureOut">
              <a:rPr lang="en-US" smtClean="0"/>
              <a:t>9/9/2023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37D7F2A-FC8E-449A-8A60-642F6CF749F6}" type="slidenum">
              <a:rPr lang="en-US" smtClean="0"/>
              <a:t>‹#›</a:t>
            </a:fld>
            <a:endParaRPr lang="en-US"/>
          </a:p>
        </p:txBody>
      </p:sp>
    </p:spTree>
    <p:extLst>
      <p:ext uri="{BB962C8B-B14F-4D97-AF65-F5344CB8AC3E}">
        <p14:creationId xmlns:p14="http://schemas.microsoft.com/office/powerpoint/2010/main" val="3591113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2B8FB3A3-C854-4115-B5F8-86099778CDC1}" type="datetimeFigureOut">
              <a:rPr lang="en-US" smtClean="0"/>
              <a:t>9/9/2023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37D7F2A-FC8E-449A-8A60-642F6CF749F6}" type="slidenum">
              <a:rPr lang="en-US" smtClean="0"/>
              <a:t>‹#›</a:t>
            </a:fld>
            <a:endParaRPr lang="en-US"/>
          </a:p>
        </p:txBody>
      </p:sp>
    </p:spTree>
    <p:extLst>
      <p:ext uri="{BB962C8B-B14F-4D97-AF65-F5344CB8AC3E}">
        <p14:creationId xmlns:p14="http://schemas.microsoft.com/office/powerpoint/2010/main" val="135876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8FB3A3-C854-4115-B5F8-86099778CDC1}" type="datetimeFigureOut">
              <a:rPr lang="en-US" smtClean="0"/>
              <a:t>9/9/2023</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D7F2A-FC8E-449A-8A60-642F6CF749F6}" type="slidenum">
              <a:rPr lang="en-US" smtClean="0"/>
              <a:t>‹#›</a:t>
            </a:fld>
            <a:endParaRPr lang="en-US"/>
          </a:p>
        </p:txBody>
      </p:sp>
    </p:spTree>
    <p:extLst>
      <p:ext uri="{BB962C8B-B14F-4D97-AF65-F5344CB8AC3E}">
        <p14:creationId xmlns:p14="http://schemas.microsoft.com/office/powerpoint/2010/main" val="3899010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a:t>What is AWS </a:t>
            </a:r>
            <a:r>
              <a:rPr lang="en-US" sz="3200" dirty="0" smtClean="0"/>
              <a:t>Control Tower?</a:t>
            </a:r>
            <a:endParaRPr lang="en-US" sz="3200" dirty="0"/>
          </a:p>
        </p:txBody>
      </p:sp>
      <p:sp>
        <p:nvSpPr>
          <p:cNvPr id="3" name="Объект 2"/>
          <p:cNvSpPr>
            <a:spLocks noGrp="1"/>
          </p:cNvSpPr>
          <p:nvPr>
            <p:ph sz="half" idx="1"/>
          </p:nvPr>
        </p:nvSpPr>
        <p:spPr/>
        <p:txBody>
          <a:bodyPr>
            <a:normAutofit/>
          </a:bodyPr>
          <a:lstStyle/>
          <a:p>
            <a:pPr marL="0" indent="0">
              <a:buNone/>
            </a:pPr>
            <a:r>
              <a:rPr lang="en-US" sz="1400" b="1" dirty="0" smtClean="0"/>
              <a:t>AWS Control Tower </a:t>
            </a:r>
            <a:r>
              <a:rPr lang="en-US" sz="1400" dirty="0" smtClean="0"/>
              <a:t>offers a straightforward way to set up and govern an </a:t>
            </a:r>
            <a:r>
              <a:rPr lang="en-US" sz="1400" b="1" dirty="0" smtClean="0"/>
              <a:t>AWS multi-account environment</a:t>
            </a:r>
            <a:r>
              <a:rPr lang="en-US" sz="1400" dirty="0" smtClean="0"/>
              <a:t>, following prescriptive best practices. </a:t>
            </a:r>
          </a:p>
          <a:p>
            <a:pPr marL="0" indent="0">
              <a:buNone/>
            </a:pPr>
            <a:r>
              <a:rPr lang="en-US" sz="1400" dirty="0" smtClean="0"/>
              <a:t>AWS Control Tower orchestrates the capabilities of several other AWS services, including AWS Organizations, AWS Service Catalog, and AWS IAM Identity Center (successor to AWS Single Sign-On), to build a landing zone in less than an hour. Resources are set up and managed on your behalf.</a:t>
            </a:r>
            <a:endParaRPr lang="en-US" sz="1400" dirty="0"/>
          </a:p>
        </p:txBody>
      </p:sp>
      <p:pic>
        <p:nvPicPr>
          <p:cNvPr id="8" name="Рисунок 7"/>
          <p:cNvPicPr>
            <a:picLocks noChangeAspect="1"/>
          </p:cNvPicPr>
          <p:nvPr/>
        </p:nvPicPr>
        <p:blipFill>
          <a:blip r:embed="rId2"/>
          <a:stretch>
            <a:fillRect/>
          </a:stretch>
        </p:blipFill>
        <p:spPr>
          <a:xfrm>
            <a:off x="6096000" y="1825624"/>
            <a:ext cx="5442566" cy="1767967"/>
          </a:xfrm>
          <a:prstGeom prst="rect">
            <a:avLst/>
          </a:prstGeom>
        </p:spPr>
      </p:pic>
    </p:spTree>
    <p:extLst>
      <p:ext uri="{BB962C8B-B14F-4D97-AF65-F5344CB8AC3E}">
        <p14:creationId xmlns:p14="http://schemas.microsoft.com/office/powerpoint/2010/main" val="3388109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a:t>Architecture of the Control Tower</a:t>
            </a:r>
          </a:p>
        </p:txBody>
      </p:sp>
      <p:sp>
        <p:nvSpPr>
          <p:cNvPr id="3" name="Объект 2"/>
          <p:cNvSpPr>
            <a:spLocks noGrp="1"/>
          </p:cNvSpPr>
          <p:nvPr>
            <p:ph sz="half" idx="1"/>
          </p:nvPr>
        </p:nvSpPr>
        <p:spPr>
          <a:xfrm>
            <a:off x="109728" y="1825625"/>
            <a:ext cx="5349240" cy="4351338"/>
          </a:xfrm>
        </p:spPr>
        <p:txBody>
          <a:bodyPr>
            <a:normAutofit/>
          </a:bodyPr>
          <a:lstStyle/>
          <a:p>
            <a:pPr marL="0" indent="0">
              <a:buNone/>
            </a:pPr>
            <a:r>
              <a:rPr lang="en-US" sz="1400" b="1" dirty="0"/>
              <a:t>The Security OU has two accounts</a:t>
            </a:r>
            <a:r>
              <a:rPr lang="en-US" sz="1400" dirty="0"/>
              <a:t>: the </a:t>
            </a:r>
            <a:r>
              <a:rPr lang="en-US" sz="1400" u="sng" dirty="0"/>
              <a:t>Log Archive Account </a:t>
            </a:r>
            <a:r>
              <a:rPr lang="en-US" sz="1400" dirty="0"/>
              <a:t>and the </a:t>
            </a:r>
            <a:r>
              <a:rPr lang="en-US" sz="1400" u="sng" dirty="0"/>
              <a:t>Audit Account</a:t>
            </a:r>
            <a:r>
              <a:rPr lang="en-US" sz="1400" dirty="0"/>
              <a:t>. The Log Archive Account acts as a central repository for all </a:t>
            </a:r>
            <a:r>
              <a:rPr lang="en-US" sz="1400" dirty="0" err="1"/>
              <a:t>CloudTrail</a:t>
            </a:r>
            <a:r>
              <a:rPr lang="en-US" sz="1400" dirty="0"/>
              <a:t> and AWS </a:t>
            </a:r>
            <a:r>
              <a:rPr lang="en-US" sz="1400" dirty="0" err="1"/>
              <a:t>Config</a:t>
            </a:r>
            <a:r>
              <a:rPr lang="en-US" sz="1400" dirty="0"/>
              <a:t> logs across the Landing Zone, which are securely saved in an S3 Bucket</a:t>
            </a:r>
            <a:r>
              <a:rPr lang="en-US" sz="1400" dirty="0" smtClean="0"/>
              <a:t>.</a:t>
            </a:r>
          </a:p>
          <a:p>
            <a:pPr marL="0" indent="0">
              <a:buNone/>
            </a:pPr>
            <a:r>
              <a:rPr lang="en-US" sz="1400" b="1" dirty="0"/>
              <a:t>The Sandbox OU</a:t>
            </a:r>
            <a:r>
              <a:rPr lang="en-US" sz="1400" dirty="0"/>
              <a:t> is configured to host testing accounts (Sandbox Accounts) that are safely segregated from any production workloads.</a:t>
            </a:r>
          </a:p>
          <a:p>
            <a:pPr marL="0" indent="0">
              <a:buNone/>
            </a:pPr>
            <a:r>
              <a:rPr lang="en-US" sz="1400" b="1" dirty="0"/>
              <a:t>Production OU –</a:t>
            </a:r>
            <a:r>
              <a:rPr lang="en-US" sz="1400" dirty="0"/>
              <a:t> This OU is responsible for hosting all of your production accounts and workloads.</a:t>
            </a:r>
          </a:p>
          <a:p>
            <a:pPr marL="0" indent="0">
              <a:buNone/>
            </a:pPr>
            <a:r>
              <a:rPr lang="en-US" sz="1400" b="1" dirty="0"/>
              <a:t>Non-Production OU</a:t>
            </a:r>
            <a:r>
              <a:rPr lang="en-US" sz="1400" dirty="0"/>
              <a:t> – This OU can be used as a pre-production environment for additional testing and </a:t>
            </a:r>
            <a:r>
              <a:rPr lang="en-US" sz="1400" dirty="0" smtClean="0"/>
              <a:t>development.</a:t>
            </a:r>
            <a:endParaRPr lang="en-US" sz="1400" dirty="0"/>
          </a:p>
          <a:p>
            <a:pPr marL="0" indent="0">
              <a:buNone/>
            </a:pPr>
            <a:r>
              <a:rPr lang="en-US" sz="1400" b="1" dirty="0"/>
              <a:t>Suspended OU –</a:t>
            </a:r>
            <a:r>
              <a:rPr lang="en-US" sz="1400" dirty="0"/>
              <a:t> This is a secure OU where you can move any deleted, reused, or compromised accounts. Permissions in this OU are tightly restricted, ensuring that it is a secure location.</a:t>
            </a:r>
          </a:p>
          <a:p>
            <a:pPr marL="0" indent="0">
              <a:buNone/>
            </a:pPr>
            <a:r>
              <a:rPr lang="en-US" sz="1400" b="1" dirty="0"/>
              <a:t>Shared Services OU</a:t>
            </a:r>
            <a:r>
              <a:rPr lang="en-US" sz="1400" dirty="0"/>
              <a:t> – Accounts in the Shared Services OU host services are shared by numerous other accounts.</a:t>
            </a:r>
          </a:p>
          <a:p>
            <a:pPr marL="0" indent="0">
              <a:buNone/>
            </a:pPr>
            <a:endParaRPr lang="en-US" sz="1400" dirty="0"/>
          </a:p>
        </p:txBody>
      </p:sp>
      <p:pic>
        <p:nvPicPr>
          <p:cNvPr id="5" name="Рисунок 4"/>
          <p:cNvPicPr>
            <a:picLocks noChangeAspect="1"/>
          </p:cNvPicPr>
          <p:nvPr/>
        </p:nvPicPr>
        <p:blipFill>
          <a:blip r:embed="rId2"/>
          <a:stretch>
            <a:fillRect/>
          </a:stretch>
        </p:blipFill>
        <p:spPr>
          <a:xfrm>
            <a:off x="5340096" y="1825625"/>
            <a:ext cx="6733032" cy="4251271"/>
          </a:xfrm>
          <a:prstGeom prst="rect">
            <a:avLst/>
          </a:prstGeom>
        </p:spPr>
      </p:pic>
    </p:spTree>
    <p:extLst>
      <p:ext uri="{BB962C8B-B14F-4D97-AF65-F5344CB8AC3E}">
        <p14:creationId xmlns:p14="http://schemas.microsoft.com/office/powerpoint/2010/main" val="2284549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a:t>AWS Control Tower </a:t>
            </a:r>
            <a:r>
              <a:rPr lang="en-US" sz="3200" dirty="0" smtClean="0"/>
              <a:t>features:</a:t>
            </a:r>
            <a:endParaRPr lang="en-US" sz="3200" dirty="0"/>
          </a:p>
        </p:txBody>
      </p:sp>
      <p:sp>
        <p:nvSpPr>
          <p:cNvPr id="3" name="Объект 2"/>
          <p:cNvSpPr>
            <a:spLocks noGrp="1"/>
          </p:cNvSpPr>
          <p:nvPr>
            <p:ph sz="half" idx="1"/>
          </p:nvPr>
        </p:nvSpPr>
        <p:spPr>
          <a:xfrm>
            <a:off x="256032" y="1825625"/>
            <a:ext cx="9482328" cy="4351338"/>
          </a:xfrm>
        </p:spPr>
        <p:txBody>
          <a:bodyPr>
            <a:normAutofit/>
          </a:bodyPr>
          <a:lstStyle/>
          <a:p>
            <a:pPr marL="0" indent="0">
              <a:buNone/>
            </a:pPr>
            <a:r>
              <a:rPr lang="en-US" sz="1400" dirty="0" smtClean="0"/>
              <a:t>A </a:t>
            </a:r>
            <a:r>
              <a:rPr lang="en-US" sz="1400" b="1" dirty="0" smtClean="0"/>
              <a:t>landing zone </a:t>
            </a:r>
            <a:r>
              <a:rPr lang="en-US" sz="1400" dirty="0" smtClean="0"/>
              <a:t>is a well-architected, multi-account environment that's based on security and compliance best practices. It is the enterprise-wide container that holds all of your organizational units (OUs), accounts, users, and other resources that you want to be subject to compliance regulation. A landing zone can scale to fit the needs of an enterprise of any size</a:t>
            </a:r>
            <a:r>
              <a:rPr lang="en-US" sz="1400" dirty="0" smtClean="0"/>
              <a:t>.</a:t>
            </a:r>
            <a:endParaRPr lang="ru-RU" sz="1400" dirty="0" smtClean="0"/>
          </a:p>
          <a:p>
            <a:pPr marL="0" indent="0">
              <a:buNone/>
            </a:pPr>
            <a:r>
              <a:rPr lang="en-US" sz="1400" dirty="0" smtClean="0"/>
              <a:t>A </a:t>
            </a:r>
            <a:r>
              <a:rPr lang="en-US" sz="1400" b="1" dirty="0"/>
              <a:t>control</a:t>
            </a:r>
            <a:r>
              <a:rPr lang="en-US" sz="1400" dirty="0"/>
              <a:t> (sometimes called a guardrail) is a high-level rule that provides ongoing governance for your overall AWS environment. It's expressed in plain language. </a:t>
            </a:r>
            <a:r>
              <a:rPr lang="en-US" sz="1400" u="sng" dirty="0"/>
              <a:t>Three kinds of controls exist: preventive, detective, and proactive</a:t>
            </a:r>
            <a:r>
              <a:rPr lang="en-US" sz="1400" dirty="0"/>
              <a:t>. Three categories of guidance apply to controls: </a:t>
            </a:r>
            <a:r>
              <a:rPr lang="en-US" sz="1400" u="sng" dirty="0"/>
              <a:t>mandatory, strongly recommended, or elective</a:t>
            </a:r>
            <a:r>
              <a:rPr lang="en-US" sz="1400" dirty="0" smtClean="0"/>
              <a:t>.</a:t>
            </a:r>
            <a:endParaRPr lang="ru-RU" sz="1400" dirty="0" smtClean="0"/>
          </a:p>
          <a:p>
            <a:pPr marL="0" indent="0">
              <a:buNone/>
            </a:pPr>
            <a:r>
              <a:rPr lang="en-US" sz="1400" dirty="0" smtClean="0"/>
              <a:t>An </a:t>
            </a:r>
            <a:r>
              <a:rPr lang="en-US" sz="1400" b="1" dirty="0"/>
              <a:t>Account Factory </a:t>
            </a:r>
            <a:r>
              <a:rPr lang="en-US" sz="1400" dirty="0"/>
              <a:t>is a configurable account template that helps to standardize the provisioning of new accounts with pre-approved account configurations. AWS Control Tower offers a built-in Account Factory that helps automate the account provisioning workflow in your organization</a:t>
            </a:r>
            <a:r>
              <a:rPr lang="en-US" sz="1400" dirty="0" smtClean="0"/>
              <a:t>.</a:t>
            </a:r>
            <a:endParaRPr lang="ru-RU" sz="1400" dirty="0" smtClean="0"/>
          </a:p>
          <a:p>
            <a:pPr marL="0" indent="0">
              <a:buNone/>
            </a:pPr>
            <a:r>
              <a:rPr lang="en-US" sz="1400" b="1" dirty="0" smtClean="0"/>
              <a:t>The </a:t>
            </a:r>
            <a:r>
              <a:rPr lang="en-US" sz="1400" b="1" dirty="0"/>
              <a:t>AWS Control Tower dashboard </a:t>
            </a:r>
            <a:r>
              <a:rPr lang="en-US" sz="1400" dirty="0"/>
              <a:t>provides you with real-time insight into your AWS environment. It also looks at the number of OUs and accounts that have been provisioned, as well as the number of guardrails that have been enabled, and compares the status of your OUs and accounts to those guardrails.</a:t>
            </a:r>
            <a:endParaRPr lang="en-US" sz="1400" dirty="0"/>
          </a:p>
        </p:txBody>
      </p:sp>
    </p:spTree>
    <p:extLst>
      <p:ext uri="{BB962C8B-B14F-4D97-AF65-F5344CB8AC3E}">
        <p14:creationId xmlns:p14="http://schemas.microsoft.com/office/powerpoint/2010/main" val="3269718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865399"/>
          </a:xfrm>
        </p:spPr>
        <p:txBody>
          <a:bodyPr>
            <a:normAutofit/>
          </a:bodyPr>
          <a:lstStyle/>
          <a:p>
            <a:r>
              <a:rPr lang="en-US" sz="3200" dirty="0"/>
              <a:t>AWS Landing Zone Architecture</a:t>
            </a:r>
          </a:p>
        </p:txBody>
      </p:sp>
      <p:sp>
        <p:nvSpPr>
          <p:cNvPr id="4" name="Объект 3"/>
          <p:cNvSpPr>
            <a:spLocks noGrp="1"/>
          </p:cNvSpPr>
          <p:nvPr>
            <p:ph sz="half" idx="2"/>
          </p:nvPr>
        </p:nvSpPr>
        <p:spPr>
          <a:xfrm>
            <a:off x="5239512" y="1690688"/>
            <a:ext cx="6114288" cy="4486275"/>
          </a:xfrm>
        </p:spPr>
        <p:txBody>
          <a:bodyPr>
            <a:normAutofit/>
          </a:bodyPr>
          <a:lstStyle/>
          <a:p>
            <a:r>
              <a:rPr lang="en-US" sz="1400" b="1" dirty="0"/>
              <a:t>The Shared Services account </a:t>
            </a:r>
            <a:r>
              <a:rPr lang="en-US" sz="1400" dirty="0"/>
              <a:t>is a starting point for developing infrastructure shared services like directory </a:t>
            </a:r>
            <a:r>
              <a:rPr lang="en-US" sz="1400" dirty="0" smtClean="0"/>
              <a:t>services. This </a:t>
            </a:r>
            <a:r>
              <a:rPr lang="en-US" sz="1400" dirty="0"/>
              <a:t>account hosts AWS Managed Active Directory for AWS SSO integration by default in a shared Amazon Virtual Private Cloud (Amazon VPC) that may be automatically peered at with new AWS accounts created with Account Vending Machine (AVM</a:t>
            </a:r>
            <a:r>
              <a:rPr lang="en-US" sz="1400" dirty="0" smtClean="0"/>
              <a:t>).</a:t>
            </a:r>
          </a:p>
          <a:p>
            <a:r>
              <a:rPr lang="en-US" sz="1400" b="1" dirty="0"/>
              <a:t>The Log Archive account </a:t>
            </a:r>
            <a:r>
              <a:rPr lang="en-US" sz="1400" dirty="0"/>
              <a:t>includes a central Amazon S3 bucket for keeping copies of all AWS </a:t>
            </a:r>
            <a:r>
              <a:rPr lang="en-US" sz="1400" dirty="0" err="1"/>
              <a:t>CloudTrail</a:t>
            </a:r>
            <a:r>
              <a:rPr lang="en-US" sz="1400" dirty="0"/>
              <a:t> and AWS </a:t>
            </a:r>
            <a:r>
              <a:rPr lang="en-US" sz="1400" dirty="0" err="1"/>
              <a:t>Config</a:t>
            </a:r>
            <a:r>
              <a:rPr lang="en-US" sz="1400" dirty="0"/>
              <a:t> log files in a log archive account</a:t>
            </a:r>
            <a:r>
              <a:rPr lang="en-US" sz="1400" dirty="0" smtClean="0"/>
              <a:t>.</a:t>
            </a:r>
          </a:p>
          <a:p>
            <a:r>
              <a:rPr lang="en-US" sz="1400" b="1" dirty="0"/>
              <a:t>The Security account </a:t>
            </a:r>
            <a:r>
              <a:rPr lang="en-US" sz="1400" dirty="0"/>
              <a:t>adds auditor (read-only) and administrator (full-access) cross-account privileges to all AWS Landing Zone managed </a:t>
            </a:r>
            <a:r>
              <a:rPr lang="en-US" sz="1400" dirty="0" smtClean="0"/>
              <a:t>accounts. The </a:t>
            </a:r>
            <a:r>
              <a:rPr lang="en-US" sz="1400" dirty="0"/>
              <a:t>goal of these positions is for a company’s security and compliance team to use them to audit or undertake emergency security operations in the event of an incident.</a:t>
            </a:r>
            <a:endParaRPr lang="en-US" sz="1400" dirty="0"/>
          </a:p>
        </p:txBody>
      </p:sp>
      <p:pic>
        <p:nvPicPr>
          <p:cNvPr id="5" name="Рисунок 4"/>
          <p:cNvPicPr>
            <a:picLocks noChangeAspect="1"/>
          </p:cNvPicPr>
          <p:nvPr/>
        </p:nvPicPr>
        <p:blipFill>
          <a:blip r:embed="rId2"/>
          <a:stretch>
            <a:fillRect/>
          </a:stretch>
        </p:blipFill>
        <p:spPr>
          <a:xfrm>
            <a:off x="124374" y="1230524"/>
            <a:ext cx="4776810" cy="5482383"/>
          </a:xfrm>
          <a:prstGeom prst="rect">
            <a:avLst/>
          </a:prstGeom>
        </p:spPr>
      </p:pic>
    </p:spTree>
    <p:extLst>
      <p:ext uri="{BB962C8B-B14F-4D97-AF65-F5344CB8AC3E}">
        <p14:creationId xmlns:p14="http://schemas.microsoft.com/office/powerpoint/2010/main" val="3325919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smtClean="0"/>
              <a:t>AWS </a:t>
            </a:r>
            <a:r>
              <a:rPr lang="en-US" sz="3200" dirty="0" smtClean="0"/>
              <a:t>Control </a:t>
            </a:r>
            <a:r>
              <a:rPr lang="en-US" sz="3200" dirty="0" smtClean="0"/>
              <a:t>Tower - </a:t>
            </a:r>
            <a:r>
              <a:rPr lang="en-US" sz="3200" dirty="0" smtClean="0"/>
              <a:t>Security</a:t>
            </a:r>
            <a:endParaRPr lang="en-US" sz="3200" dirty="0"/>
          </a:p>
        </p:txBody>
      </p:sp>
      <p:sp>
        <p:nvSpPr>
          <p:cNvPr id="3" name="Объект 2"/>
          <p:cNvSpPr>
            <a:spLocks noGrp="1"/>
          </p:cNvSpPr>
          <p:nvPr>
            <p:ph sz="half" idx="1"/>
          </p:nvPr>
        </p:nvSpPr>
        <p:spPr>
          <a:xfrm>
            <a:off x="283464" y="1825625"/>
            <a:ext cx="5413248" cy="4351338"/>
          </a:xfrm>
        </p:spPr>
        <p:txBody>
          <a:bodyPr>
            <a:normAutofit/>
          </a:bodyPr>
          <a:lstStyle/>
          <a:p>
            <a:pPr marL="0" indent="0">
              <a:buNone/>
            </a:pPr>
            <a:r>
              <a:rPr lang="en-US" sz="1400" dirty="0"/>
              <a:t>This is referred to as cloud security and cloud security in the shared responsibility model</a:t>
            </a:r>
            <a:r>
              <a:rPr lang="en-US" sz="1400" dirty="0" smtClean="0"/>
              <a:t>:</a:t>
            </a:r>
          </a:p>
          <a:p>
            <a:pPr marL="0" indent="0">
              <a:buNone/>
            </a:pPr>
            <a:r>
              <a:rPr lang="en-US" sz="1400" b="1" dirty="0"/>
              <a:t>Security of the cloud </a:t>
            </a:r>
            <a:r>
              <a:rPr lang="en-US" sz="1400" dirty="0"/>
              <a:t>– AWS is in charge of safeguarding the infrastructure that supports AWS services in the AWS Cloud. As part of the AWS compliance programs, third-party auditors regularly test and verify the effectiveness of our security.</a:t>
            </a:r>
          </a:p>
          <a:p>
            <a:pPr marL="0" indent="0">
              <a:buNone/>
            </a:pPr>
            <a:r>
              <a:rPr lang="en-US" sz="1400" b="1" dirty="0"/>
              <a:t>Security in the cloud </a:t>
            </a:r>
            <a:r>
              <a:rPr lang="en-US" sz="1400" dirty="0"/>
              <a:t>– The AWS services you use determine your liability. You are also accountable for other factors such as the sensitivity of your data, the requirements of your organization, and applicable laws and regulations.</a:t>
            </a:r>
            <a:endParaRPr lang="en-US" sz="1400" dirty="0"/>
          </a:p>
        </p:txBody>
      </p:sp>
      <p:pic>
        <p:nvPicPr>
          <p:cNvPr id="5" name="Рисунок 4"/>
          <p:cNvPicPr>
            <a:picLocks noChangeAspect="1"/>
          </p:cNvPicPr>
          <p:nvPr/>
        </p:nvPicPr>
        <p:blipFill>
          <a:blip r:embed="rId2"/>
          <a:stretch>
            <a:fillRect/>
          </a:stretch>
        </p:blipFill>
        <p:spPr>
          <a:xfrm>
            <a:off x="5847343" y="1690688"/>
            <a:ext cx="6239746" cy="3477110"/>
          </a:xfrm>
          <a:prstGeom prst="rect">
            <a:avLst/>
          </a:prstGeom>
        </p:spPr>
      </p:pic>
    </p:spTree>
    <p:extLst>
      <p:ext uri="{BB962C8B-B14F-4D97-AF65-F5344CB8AC3E}">
        <p14:creationId xmlns:p14="http://schemas.microsoft.com/office/powerpoint/2010/main" val="133492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smtClean="0"/>
              <a:t>AWS </a:t>
            </a:r>
            <a:r>
              <a:rPr lang="en-US" sz="3200" dirty="0" smtClean="0"/>
              <a:t>Control </a:t>
            </a:r>
            <a:r>
              <a:rPr lang="en-US" sz="3200" dirty="0" smtClean="0"/>
              <a:t>Tower - </a:t>
            </a:r>
            <a:r>
              <a:rPr lang="en-US" sz="3200" dirty="0" smtClean="0"/>
              <a:t>Monitoring</a:t>
            </a:r>
            <a:endParaRPr lang="en-US" sz="3200" dirty="0"/>
          </a:p>
        </p:txBody>
      </p:sp>
      <p:sp>
        <p:nvSpPr>
          <p:cNvPr id="3" name="Объект 2"/>
          <p:cNvSpPr>
            <a:spLocks noGrp="1"/>
          </p:cNvSpPr>
          <p:nvPr>
            <p:ph sz="half" idx="1"/>
          </p:nvPr>
        </p:nvSpPr>
        <p:spPr>
          <a:xfrm>
            <a:off x="283464" y="1825625"/>
            <a:ext cx="5824728" cy="4351338"/>
          </a:xfrm>
        </p:spPr>
        <p:txBody>
          <a:bodyPr>
            <a:normAutofit/>
          </a:bodyPr>
          <a:lstStyle/>
          <a:p>
            <a:pPr marL="0" indent="0">
              <a:buNone/>
            </a:pPr>
            <a:r>
              <a:rPr lang="en-US" sz="1400" b="1" dirty="0"/>
              <a:t>Monitoring</a:t>
            </a:r>
            <a:r>
              <a:rPr lang="en-US" sz="1400" dirty="0"/>
              <a:t> enables you to anticipate and respond to potential incidents. As a result, monitoring is an essential component of the well-designed nature of the AWS Control Tower. Because the outcomes of monitoring activities are saved in log files, logging and monitoring are closely related concepts</a:t>
            </a:r>
            <a:r>
              <a:rPr lang="en-US" sz="1400" dirty="0" smtClean="0"/>
              <a:t>.</a:t>
            </a:r>
            <a:endParaRPr lang="en-US" sz="1400" dirty="0"/>
          </a:p>
          <a:p>
            <a:pPr marL="0" indent="0">
              <a:buNone/>
            </a:pPr>
            <a:r>
              <a:rPr lang="en-US" sz="1400" dirty="0"/>
              <a:t>One of the shared accounts created when you set up your landing zone is the log archive account, which is dedicated to collecting all logs centrally, including logs for all of your other accounts. These log files enable administrators and auditors to review previous actions and events</a:t>
            </a:r>
            <a:r>
              <a:rPr lang="en-US" sz="1400" dirty="0" smtClean="0"/>
              <a:t>.</a:t>
            </a:r>
            <a:endParaRPr lang="en-US" sz="1400" dirty="0"/>
          </a:p>
          <a:p>
            <a:pPr marL="0" indent="0">
              <a:buNone/>
            </a:pPr>
            <a:r>
              <a:rPr lang="en-US" sz="1400" dirty="0"/>
              <a:t>It provides several tools for monitoring your landing zone’s resources and activity.</a:t>
            </a:r>
            <a:endParaRPr lang="en-US" sz="1400" dirty="0"/>
          </a:p>
        </p:txBody>
      </p:sp>
      <p:pic>
        <p:nvPicPr>
          <p:cNvPr id="6" name="Рисунок 5"/>
          <p:cNvPicPr>
            <a:picLocks noChangeAspect="1"/>
          </p:cNvPicPr>
          <p:nvPr/>
        </p:nvPicPr>
        <p:blipFill>
          <a:blip r:embed="rId2"/>
          <a:stretch>
            <a:fillRect/>
          </a:stretch>
        </p:blipFill>
        <p:spPr>
          <a:xfrm>
            <a:off x="6223197" y="1825625"/>
            <a:ext cx="5868219" cy="4858428"/>
          </a:xfrm>
          <a:prstGeom prst="rect">
            <a:avLst/>
          </a:prstGeom>
        </p:spPr>
      </p:pic>
    </p:spTree>
    <p:extLst>
      <p:ext uri="{BB962C8B-B14F-4D97-AF65-F5344CB8AC3E}">
        <p14:creationId xmlns:p14="http://schemas.microsoft.com/office/powerpoint/2010/main" val="2764773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a:t>Benefits of AWS Control Tower</a:t>
            </a:r>
          </a:p>
        </p:txBody>
      </p:sp>
      <p:sp>
        <p:nvSpPr>
          <p:cNvPr id="3" name="Объект 2"/>
          <p:cNvSpPr>
            <a:spLocks noGrp="1"/>
          </p:cNvSpPr>
          <p:nvPr>
            <p:ph sz="half" idx="1"/>
          </p:nvPr>
        </p:nvSpPr>
        <p:spPr>
          <a:xfrm>
            <a:off x="256032" y="1825625"/>
            <a:ext cx="5763768" cy="4351338"/>
          </a:xfrm>
        </p:spPr>
        <p:txBody>
          <a:bodyPr>
            <a:normAutofit/>
          </a:bodyPr>
          <a:lstStyle/>
          <a:p>
            <a:pPr marL="0" indent="0">
              <a:buNone/>
            </a:pPr>
            <a:r>
              <a:rPr lang="en-US" sz="1400" b="1" dirty="0"/>
              <a:t>Quick Configuration – </a:t>
            </a:r>
            <a:r>
              <a:rPr lang="en-US" sz="1400" dirty="0"/>
              <a:t>While many businesses spend weeks or months developing a management strategy for their AWS environments, Control Tower allows them to do so in hours</a:t>
            </a:r>
            <a:r>
              <a:rPr lang="en-US" sz="1400" dirty="0" smtClean="0"/>
              <a:t>.</a:t>
            </a:r>
          </a:p>
          <a:p>
            <a:pPr marL="0" indent="0">
              <a:buNone/>
            </a:pPr>
            <a:r>
              <a:rPr lang="en-US" sz="1400" b="1" dirty="0"/>
              <a:t>Manage All Accounts – </a:t>
            </a:r>
            <a:r>
              <a:rPr lang="en-US" sz="1400" dirty="0"/>
              <a:t>You can give each account its own set of permissions when creating it. This customization enables you to form teams for various tasks without fear of them interfering with the progress of others</a:t>
            </a:r>
            <a:r>
              <a:rPr lang="en-US" sz="1400" dirty="0" smtClean="0"/>
              <a:t>.</a:t>
            </a:r>
          </a:p>
          <a:p>
            <a:pPr marL="0" indent="0">
              <a:buNone/>
            </a:pPr>
            <a:r>
              <a:rPr lang="en-US" sz="1400" b="1" dirty="0"/>
              <a:t>Apply Guardrails – </a:t>
            </a:r>
            <a:r>
              <a:rPr lang="en-US" sz="1400" dirty="0"/>
              <a:t>Guardrails can be quickly added by selecting them from the dashboard. The guardrails can then be applied to any accounts you want</a:t>
            </a:r>
            <a:r>
              <a:rPr lang="en-US" sz="1400" dirty="0" smtClean="0"/>
              <a:t>.</a:t>
            </a:r>
          </a:p>
          <a:p>
            <a:pPr marL="0" indent="0">
              <a:buNone/>
            </a:pPr>
            <a:r>
              <a:rPr lang="en-US" sz="1400" b="1" dirty="0"/>
              <a:t>Use Visual Indicators – </a:t>
            </a:r>
            <a:r>
              <a:rPr lang="en-US" sz="1400" dirty="0"/>
              <a:t>Visual indicators on the Control Tower’s dashboard provide a good indication of the state of the AWS environment. These indicators can be used in conjunction with notifications to make controlling the Control Tower easier.</a:t>
            </a:r>
            <a:endParaRPr lang="en-US" sz="1400" dirty="0"/>
          </a:p>
        </p:txBody>
      </p:sp>
      <p:pic>
        <p:nvPicPr>
          <p:cNvPr id="5" name="Рисунок 4"/>
          <p:cNvPicPr>
            <a:picLocks noChangeAspect="1"/>
          </p:cNvPicPr>
          <p:nvPr/>
        </p:nvPicPr>
        <p:blipFill>
          <a:blip r:embed="rId2"/>
          <a:stretch>
            <a:fillRect/>
          </a:stretch>
        </p:blipFill>
        <p:spPr>
          <a:xfrm>
            <a:off x="6289202" y="1825625"/>
            <a:ext cx="5740789" cy="3908153"/>
          </a:xfrm>
          <a:prstGeom prst="rect">
            <a:avLst/>
          </a:prstGeom>
        </p:spPr>
      </p:pic>
    </p:spTree>
    <p:extLst>
      <p:ext uri="{BB962C8B-B14F-4D97-AF65-F5344CB8AC3E}">
        <p14:creationId xmlns:p14="http://schemas.microsoft.com/office/powerpoint/2010/main" val="188689144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734</Words>
  <Application>Microsoft Office PowerPoint</Application>
  <PresentationFormat>Широкоэкранный</PresentationFormat>
  <Paragraphs>32</Paragraphs>
  <Slides>7</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7</vt:i4>
      </vt:variant>
    </vt:vector>
  </HeadingPairs>
  <TitlesOfParts>
    <vt:vector size="11" baseType="lpstr">
      <vt:lpstr>Arial</vt:lpstr>
      <vt:lpstr>Calibri</vt:lpstr>
      <vt:lpstr>Calibri Light</vt:lpstr>
      <vt:lpstr>Тема Office</vt:lpstr>
      <vt:lpstr>What is AWS Control Tower?</vt:lpstr>
      <vt:lpstr>Architecture of the Control Tower</vt:lpstr>
      <vt:lpstr>AWS Control Tower features:</vt:lpstr>
      <vt:lpstr>AWS Landing Zone Architecture</vt:lpstr>
      <vt:lpstr>AWS Control Tower - Security</vt:lpstr>
      <vt:lpstr>AWS Control Tower - Monitoring</vt:lpstr>
      <vt:lpstr>Benefits of AWS Control Tower</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AWS Control Tower?</dc:title>
  <dc:creator>Учетная запись Майкрософт</dc:creator>
  <cp:lastModifiedBy>Учетная запись Майкрософт</cp:lastModifiedBy>
  <cp:revision>8</cp:revision>
  <dcterms:created xsi:type="dcterms:W3CDTF">2023-09-07T14:08:19Z</dcterms:created>
  <dcterms:modified xsi:type="dcterms:W3CDTF">2023-09-09T07:08:56Z</dcterms:modified>
</cp:coreProperties>
</file>