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7" r:id="rId3"/>
    <p:sldId id="270" r:id="rId4"/>
    <p:sldId id="271" r:id="rId5"/>
    <p:sldId id="272" r:id="rId6"/>
    <p:sldId id="262" r:id="rId7"/>
    <p:sldId id="273" r:id="rId8"/>
    <p:sldId id="258" r:id="rId9"/>
    <p:sldId id="276" r:id="rId10"/>
    <p:sldId id="277" r:id="rId11"/>
    <p:sldId id="278" r:id="rId12"/>
    <p:sldId id="282" r:id="rId13"/>
    <p:sldId id="283" r:id="rId14"/>
    <p:sldId id="259" r:id="rId15"/>
    <p:sldId id="280" r:id="rId16"/>
    <p:sldId id="279" r:id="rId17"/>
    <p:sldId id="260" r:id="rId18"/>
    <p:sldId id="274" r:id="rId19"/>
    <p:sldId id="275" r:id="rId20"/>
    <p:sldId id="261" r:id="rId21"/>
    <p:sldId id="257" r:id="rId22"/>
    <p:sldId id="281" r:id="rId23"/>
    <p:sldId id="263" r:id="rId24"/>
    <p:sldId id="266" r:id="rId25"/>
    <p:sldId id="269" r:id="rId2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49"/>
    <p:restoredTop sz="94737"/>
  </p:normalViewPr>
  <p:slideViewPr>
    <p:cSldViewPr snapToGrid="0">
      <p:cViewPr varScale="1">
        <p:scale>
          <a:sx n="199" d="100"/>
          <a:sy n="199" d="100"/>
        </p:scale>
        <p:origin x="1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AE9A6-BC28-DC41-BF00-EF3BA60F74F0}" type="datetimeFigureOut">
              <a:rPr lang="en-CH" smtClean="0"/>
              <a:t>31.01.2024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EA26-9E63-4F44-B081-D63A4CC8B19B}" type="slidenum">
              <a:rPr lang="en-CH" smtClean="0"/>
              <a:t>‹#›</a:t>
            </a:fld>
            <a:endParaRPr lang="en-CH"/>
          </a:p>
        </p:txBody>
      </p:sp>
    </p:spTree>
    <p:extLst>
      <p:ext uri="{BB962C8B-B14F-4D97-AF65-F5344CB8AC3E}">
        <p14:creationId xmlns:p14="http://schemas.microsoft.com/office/powerpoint/2010/main" val="142125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F2EEA26-9E63-4F44-B081-D63A4CC8B19B}" type="slidenum">
              <a:rPr lang="en-CH" smtClean="0"/>
              <a:t>20</a:t>
            </a:fld>
            <a:endParaRPr lang="en-CH"/>
          </a:p>
        </p:txBody>
      </p:sp>
    </p:spTree>
    <p:extLst>
      <p:ext uri="{BB962C8B-B14F-4D97-AF65-F5344CB8AC3E}">
        <p14:creationId xmlns:p14="http://schemas.microsoft.com/office/powerpoint/2010/main" val="329746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910B-10A7-FBEF-89EA-4FFD592E0C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70936EDE-ABF9-D801-856E-B6EBF4511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92F65B3-7E8F-0A7B-F48C-90C515576C44}"/>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CF908811-B784-6DA7-26C9-C4D8F691F14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843FE3-C30F-CF38-C709-90F536E128AE}"/>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128209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ACA2-B6B4-F0C2-9074-6EBFF06280A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1F99F1F-4970-41B3-8D44-223E8F7025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57EB4B9-2F37-5D86-835A-3B46DE371238}"/>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3EB98F41-A941-68D2-7243-DD1C6D28AD4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251ABE-5EA4-1530-AE81-022E6243F4D5}"/>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3451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E30D0-3BE3-7C5B-B509-145EDF1571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3CCCA10-B9C4-FB54-F48E-76F8FEF4D1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1FFAA4-1FF9-79B3-2963-D75058A2C82A}"/>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BB9FD5CF-1042-B6C6-48F5-3105307EECF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681D7BD-7488-2575-DFCE-C56D00413A36}"/>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84926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8A7E-570A-9DDD-B080-93570B287E5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E6F1432-80C6-69C5-3BF1-46CB4FD94F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4E0CA4-68E4-3632-3B8A-716AD713BA70}"/>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3C5F9AF6-30B9-32EB-C8A6-39C60AAABDA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0928F8C-1155-80D5-BA09-4D9EA51DA5F7}"/>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14082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7FE1-C670-22DB-96B9-E1CA5D93651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224433B4-F581-0E02-16BE-8EE7F2982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CC072B-3488-A716-3DCE-809641CBF483}"/>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7855A130-0BB1-F479-BE21-6791E5DEA54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78181E6-2088-6181-3FCB-3BF5E5233F4A}"/>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87733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0A1-0D7C-1B32-BD5A-DC7156608F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9361569-0890-335A-D18A-AACD381AB2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BAD9F9C9-AF34-5DC5-DBA1-EA532420DC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FDC1A77-23BA-0A07-DB5F-A468351FFC96}"/>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6" name="Footer Placeholder 5">
            <a:extLst>
              <a:ext uri="{FF2B5EF4-FFF2-40B4-BE49-F238E27FC236}">
                <a16:creationId xmlns:a16="http://schemas.microsoft.com/office/drawing/2014/main" id="{4929F25F-850F-5B1C-40DE-82974020D7B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1F4C34D-1F6E-338A-228B-398AB93AC1FD}"/>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82712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460B-5E16-2742-7FB2-728EB403CE99}"/>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3DB614A-13F9-59C7-AD84-2A7E68914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97C7CC-E1C4-83C9-4957-45B8F094684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A68BAF0-2FBF-AC87-9932-A28F93CAE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726E14-069D-9E3F-7998-E7F11D3B10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996872A7-8154-B7D9-6BEF-011349F516DA}"/>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8" name="Footer Placeholder 7">
            <a:extLst>
              <a:ext uri="{FF2B5EF4-FFF2-40B4-BE49-F238E27FC236}">
                <a16:creationId xmlns:a16="http://schemas.microsoft.com/office/drawing/2014/main" id="{C5A56327-C6BD-3782-8968-EED78F047AD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5A58AF9-468F-E3FE-9B97-7140CEBC8C5A}"/>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1522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4D4-43E4-30A2-9BC2-686229A5597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E5C56A1-3178-D7DF-D5C7-2676D3D9EB79}"/>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4" name="Footer Placeholder 3">
            <a:extLst>
              <a:ext uri="{FF2B5EF4-FFF2-40B4-BE49-F238E27FC236}">
                <a16:creationId xmlns:a16="http://schemas.microsoft.com/office/drawing/2014/main" id="{75E15A2E-BA26-22FB-75C4-3979A5144AD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1FA6171-C286-049C-18EC-D5E269449962}"/>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949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BAB02-088B-9198-DA27-E9418EA5924B}"/>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3" name="Footer Placeholder 2">
            <a:extLst>
              <a:ext uri="{FF2B5EF4-FFF2-40B4-BE49-F238E27FC236}">
                <a16:creationId xmlns:a16="http://schemas.microsoft.com/office/drawing/2014/main" id="{6A767174-C3FB-A42F-AD04-71C0B1D92D6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33247FA-9F7E-5A5C-6473-8A24D41E5A78}"/>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61771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21A0-E0ED-19A0-EA09-4843AB2A9F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F27320A-2487-5D5A-8B7C-459AEA2EA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464ADF4-7A77-FF54-7F43-85303F668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AFB77D-90E7-BE20-CBF9-025DEBAE7043}"/>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6" name="Footer Placeholder 5">
            <a:extLst>
              <a:ext uri="{FF2B5EF4-FFF2-40B4-BE49-F238E27FC236}">
                <a16:creationId xmlns:a16="http://schemas.microsoft.com/office/drawing/2014/main" id="{976AE7B4-49CA-C548-2BE7-B5C26B6044B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6B6840A-F7AD-DEEC-8F04-FEB6137A3FEF}"/>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326667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0062-11AE-4F5E-C407-AE23E67608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40EBFB2-F48E-09F6-3BF1-15F1FE22A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18BED33-D911-91F8-AE2C-F4E838431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61BAF2-6C88-1E24-1A91-85390634E0A7}"/>
              </a:ext>
            </a:extLst>
          </p:cNvPr>
          <p:cNvSpPr>
            <a:spLocks noGrp="1"/>
          </p:cNvSpPr>
          <p:nvPr>
            <p:ph type="dt" sz="half" idx="10"/>
          </p:nvPr>
        </p:nvSpPr>
        <p:spPr/>
        <p:txBody>
          <a:bodyPr/>
          <a:lstStyle/>
          <a:p>
            <a:fld id="{3C82FAF2-9981-DD4D-AC3F-2446E8F48AF3}" type="datetimeFigureOut">
              <a:rPr lang="en-CH" smtClean="0"/>
              <a:t>31.01.2024</a:t>
            </a:fld>
            <a:endParaRPr lang="en-CH"/>
          </a:p>
        </p:txBody>
      </p:sp>
      <p:sp>
        <p:nvSpPr>
          <p:cNvPr id="6" name="Footer Placeholder 5">
            <a:extLst>
              <a:ext uri="{FF2B5EF4-FFF2-40B4-BE49-F238E27FC236}">
                <a16:creationId xmlns:a16="http://schemas.microsoft.com/office/drawing/2014/main" id="{365CEF46-5F60-B59C-ADBF-A1F3CE7F624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D231B0E-1756-9A4C-D8BB-FFD4C760ACFE}"/>
              </a:ext>
            </a:extLst>
          </p:cNvPr>
          <p:cNvSpPr>
            <a:spLocks noGrp="1"/>
          </p:cNvSpPr>
          <p:nvPr>
            <p:ph type="sldNum" sz="quarter" idx="12"/>
          </p:nvPr>
        </p:nvSpPr>
        <p:spPr/>
        <p:txBody>
          <a:bodyPr/>
          <a:lstStyle/>
          <a:p>
            <a:fld id="{6834E948-FAF1-9A47-B39D-CDB76F06EC94}" type="slidenum">
              <a:rPr lang="en-CH" smtClean="0"/>
              <a:t>‹#›</a:t>
            </a:fld>
            <a:endParaRPr lang="en-CH"/>
          </a:p>
        </p:txBody>
      </p:sp>
    </p:spTree>
    <p:extLst>
      <p:ext uri="{BB962C8B-B14F-4D97-AF65-F5344CB8AC3E}">
        <p14:creationId xmlns:p14="http://schemas.microsoft.com/office/powerpoint/2010/main" val="204151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4764A-10BA-2CFF-CE78-7DFF9B0AF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A392D71-C741-FD45-D30A-0FCDC146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207F659-8347-E464-DBE4-B8D7F9D4A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FAF2-9981-DD4D-AC3F-2446E8F48AF3}" type="datetimeFigureOut">
              <a:rPr lang="en-CH" smtClean="0"/>
              <a:t>31.01.2024</a:t>
            </a:fld>
            <a:endParaRPr lang="en-CH"/>
          </a:p>
        </p:txBody>
      </p:sp>
      <p:sp>
        <p:nvSpPr>
          <p:cNvPr id="5" name="Footer Placeholder 4">
            <a:extLst>
              <a:ext uri="{FF2B5EF4-FFF2-40B4-BE49-F238E27FC236}">
                <a16:creationId xmlns:a16="http://schemas.microsoft.com/office/drawing/2014/main" id="{82EA08D4-7D5F-ECF6-ED9D-09C4BE60A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995C6F1-B19E-C03D-CAAC-50BB10D97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4E948-FAF1-9A47-B39D-CDB76F06EC94}" type="slidenum">
              <a:rPr lang="en-CH" smtClean="0"/>
              <a:t>‹#›</a:t>
            </a:fld>
            <a:endParaRPr lang="en-CH"/>
          </a:p>
        </p:txBody>
      </p:sp>
    </p:spTree>
    <p:extLst>
      <p:ext uri="{BB962C8B-B14F-4D97-AF65-F5344CB8AC3E}">
        <p14:creationId xmlns:p14="http://schemas.microsoft.com/office/powerpoint/2010/main" val="337130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target.com/whatis/definition/Computer-Security-Incident-Response-Team-CSI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agerduty.com/resources/learn/agile-methodolog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gerduty.com/platform/modern-incident-response/" TargetMode="External"/><Relationship Id="rId2" Type="http://schemas.openxmlformats.org/officeDocument/2006/relationships/hyperlink" Target="https://response.pagerduty.com/before/different_ro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ostmortems.pagerduty.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agerduty.com/resources/learn/what-is-incident-respon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apparchitecture/definition/API-management" TargetMode="External"/><Relationship Id="rId2" Type="http://schemas.openxmlformats.org/officeDocument/2006/relationships/hyperlink" Target="https://www.techtarget.com/searchdatacenter/definition/single-pane-of-gla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target.com/searchsecurity/definition/incident-respon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eometric white clouds on a blue sky">
            <a:extLst>
              <a:ext uri="{FF2B5EF4-FFF2-40B4-BE49-F238E27FC236}">
                <a16:creationId xmlns:a16="http://schemas.microsoft.com/office/drawing/2014/main" id="{55FA45E9-01F7-5352-4332-D0C54FAFA72F}"/>
              </a:ext>
            </a:extLst>
          </p:cNvPr>
          <p:cNvPicPr>
            <a:picLocks noChangeAspect="1"/>
          </p:cNvPicPr>
          <p:nvPr/>
        </p:nvPicPr>
        <p:blipFill rotWithShape="1">
          <a:blip r:embed="rId2"/>
          <a:srcRect b="25000"/>
          <a:stretch/>
        </p:blipFill>
        <p:spPr>
          <a:xfrm>
            <a:off x="20" y="10"/>
            <a:ext cx="12191980" cy="6857990"/>
          </a:xfrm>
          <a:prstGeom prst="rect">
            <a:avLst/>
          </a:prstGeom>
        </p:spPr>
      </p:pic>
      <p:sp useBgFill="1">
        <p:nvSpPr>
          <p:cNvPr id="8" name="Rectangle 7">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3B1D0-C1E4-F341-FCC9-64EDE1A0AEBE}"/>
              </a:ext>
            </a:extLst>
          </p:cNvPr>
          <p:cNvSpPr>
            <a:spLocks noGrp="1"/>
          </p:cNvSpPr>
          <p:nvPr>
            <p:ph type="ctrTitle"/>
          </p:nvPr>
        </p:nvSpPr>
        <p:spPr>
          <a:xfrm>
            <a:off x="2090528" y="2299176"/>
            <a:ext cx="4131368" cy="1571164"/>
          </a:xfrm>
        </p:spPr>
        <p:txBody>
          <a:bodyPr anchor="t">
            <a:normAutofit/>
          </a:bodyPr>
          <a:lstStyle/>
          <a:p>
            <a:pPr algn="l"/>
            <a:r>
              <a:rPr lang="en-CH" sz="3600"/>
              <a:t>Cloud OPS</a:t>
            </a:r>
          </a:p>
        </p:txBody>
      </p:sp>
      <p:cxnSp>
        <p:nvCxnSpPr>
          <p:cNvPr id="10" name="Straight Connector 9">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7C914-084A-BE01-F55F-7870A1D3AC6D}"/>
              </a:ext>
            </a:extLst>
          </p:cNvPr>
          <p:cNvSpPr>
            <a:spLocks noGrp="1"/>
          </p:cNvSpPr>
          <p:nvPr>
            <p:ph type="title"/>
          </p:nvPr>
        </p:nvSpPr>
        <p:spPr>
          <a:xfrm>
            <a:off x="630936" y="640080"/>
            <a:ext cx="4818888" cy="1481328"/>
          </a:xfrm>
        </p:spPr>
        <p:txBody>
          <a:bodyPr anchor="b">
            <a:normAutofit/>
          </a:bodyPr>
          <a:lstStyle/>
          <a:p>
            <a:r>
              <a:rPr lang="en-GB" sz="4600"/>
              <a:t>NIST Incident Response Lifecycle</a:t>
            </a:r>
            <a:endParaRPr lang="en-CH" sz="46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978F2-61AF-5D11-BDC4-D57C9906B780}"/>
              </a:ext>
            </a:extLst>
          </p:cNvPr>
          <p:cNvSpPr>
            <a:spLocks noGrp="1"/>
          </p:cNvSpPr>
          <p:nvPr>
            <p:ph idx="1"/>
          </p:nvPr>
        </p:nvSpPr>
        <p:spPr>
          <a:xfrm>
            <a:off x="630936" y="2660904"/>
            <a:ext cx="4818888" cy="3547872"/>
          </a:xfrm>
        </p:spPr>
        <p:txBody>
          <a:bodyPr anchor="t">
            <a:normAutofit/>
          </a:bodyPr>
          <a:lstStyle/>
          <a:p>
            <a:r>
              <a:rPr lang="en-GB" sz="1600" b="0" i="0" dirty="0">
                <a:effectLst/>
                <a:latin typeface="Arial" panose="020B0604020202020204" pitchFamily="34" charset="0"/>
              </a:rPr>
              <a:t>Frameworks</a:t>
            </a:r>
          </a:p>
          <a:p>
            <a:r>
              <a:rPr lang="en-GB" sz="1600" b="0" i="0" dirty="0">
                <a:effectLst/>
                <a:latin typeface="Arial" panose="020B0604020202020204" pitchFamily="34" charset="0"/>
              </a:rPr>
              <a:t>The NIST "Computer Security Incident Handling Guide" is widely considered to be the authoritative source for incident response planning efforts. </a:t>
            </a:r>
          </a:p>
          <a:p>
            <a:endParaRPr lang="en-GB" sz="1600" b="0" i="0" dirty="0">
              <a:solidFill>
                <a:srgbClr val="666666"/>
              </a:solidFill>
              <a:effectLst/>
              <a:latin typeface="Arial" panose="020B0604020202020204" pitchFamily="34" charset="0"/>
            </a:endParaRPr>
          </a:p>
          <a:p>
            <a:pPr marL="0" indent="0">
              <a:buNone/>
            </a:pPr>
            <a:endParaRPr lang="en-GB" sz="1600" b="0" i="0" dirty="0">
              <a:solidFill>
                <a:srgbClr val="666666"/>
              </a:solidFill>
              <a:effectLst/>
              <a:latin typeface="Arial" panose="020B0604020202020204" pitchFamily="34" charset="0"/>
            </a:endParaRPr>
          </a:p>
        </p:txBody>
      </p:sp>
      <p:pic>
        <p:nvPicPr>
          <p:cNvPr id="4" name="Picture 3">
            <a:extLst>
              <a:ext uri="{FF2B5EF4-FFF2-40B4-BE49-F238E27FC236}">
                <a16:creationId xmlns:a16="http://schemas.microsoft.com/office/drawing/2014/main" id="{B4E2983F-F4A8-4249-E260-77E74EF57398}"/>
              </a:ext>
            </a:extLst>
          </p:cNvPr>
          <p:cNvPicPr>
            <a:picLocks noChangeAspect="1"/>
          </p:cNvPicPr>
          <p:nvPr/>
        </p:nvPicPr>
        <p:blipFill>
          <a:blip r:embed="rId2"/>
          <a:stretch>
            <a:fillRect/>
          </a:stretch>
        </p:blipFill>
        <p:spPr>
          <a:xfrm>
            <a:off x="6089754" y="719987"/>
            <a:ext cx="5458968" cy="5418025"/>
          </a:xfrm>
          <a:prstGeom prst="rect">
            <a:avLst/>
          </a:prstGeom>
        </p:spPr>
      </p:pic>
    </p:spTree>
    <p:extLst>
      <p:ext uri="{BB962C8B-B14F-4D97-AF65-F5344CB8AC3E}">
        <p14:creationId xmlns:p14="http://schemas.microsoft.com/office/powerpoint/2010/main" val="318733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0B605-82AD-D37A-F3D6-70D9252E841A}"/>
              </a:ext>
            </a:extLst>
          </p:cNvPr>
          <p:cNvSpPr>
            <a:spLocks noGrp="1"/>
          </p:cNvSpPr>
          <p:nvPr>
            <p:ph type="title"/>
          </p:nvPr>
        </p:nvSpPr>
        <p:spPr>
          <a:xfrm>
            <a:off x="630936" y="640080"/>
            <a:ext cx="4818888" cy="1481328"/>
          </a:xfrm>
        </p:spPr>
        <p:txBody>
          <a:bodyPr anchor="b">
            <a:normAutofit/>
          </a:bodyPr>
          <a:lstStyle/>
          <a:p>
            <a:r>
              <a:rPr lang="en-GB" sz="3800" dirty="0"/>
              <a:t>SANS Institute incident response framework</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6E8669-2B56-40E8-4442-031D6F737719}"/>
              </a:ext>
            </a:extLst>
          </p:cNvPr>
          <p:cNvSpPr>
            <a:spLocks noGrp="1"/>
          </p:cNvSpPr>
          <p:nvPr>
            <p:ph idx="1"/>
          </p:nvPr>
        </p:nvSpPr>
        <p:spPr>
          <a:xfrm>
            <a:off x="630935" y="2660904"/>
            <a:ext cx="5103745" cy="3812564"/>
          </a:xfrm>
        </p:spPr>
        <p:txBody>
          <a:bodyPr anchor="t">
            <a:normAutofit fontScale="92500"/>
          </a:bodyPr>
          <a:lstStyle/>
          <a:p>
            <a:pPr algn="l">
              <a:buFont typeface="Arial" panose="020B0604020202020204" pitchFamily="34" charset="0"/>
              <a:buChar char="•"/>
            </a:pPr>
            <a:r>
              <a:rPr lang="en-GB" sz="1200" b="0" i="0" dirty="0" err="1">
                <a:effectLst/>
              </a:rPr>
              <a:t>SysAdmin</a:t>
            </a:r>
            <a:r>
              <a:rPr lang="en-GB" sz="1200" b="0" i="0" dirty="0">
                <a:effectLst/>
              </a:rPr>
              <a:t>, Audit, Network, and Security</a:t>
            </a:r>
            <a:endParaRPr lang="en-GB" sz="1200" b="1" i="0" dirty="0">
              <a:effectLst/>
            </a:endParaRPr>
          </a:p>
          <a:p>
            <a:pPr algn="l">
              <a:buFont typeface="Arial" panose="020B0604020202020204" pitchFamily="34" charset="0"/>
              <a:buChar char="•"/>
            </a:pPr>
            <a:r>
              <a:rPr lang="en-GB" sz="1200" b="1" i="0" dirty="0">
                <a:effectLst/>
              </a:rPr>
              <a:t>Preparation.</a:t>
            </a:r>
            <a:r>
              <a:rPr lang="en-GB" sz="1200" b="0" i="0" dirty="0">
                <a:effectLst/>
              </a:rPr>
              <a:t> Organizations should review and codify security policy, perform a risk assessment, identify sensitive assets, define the critical security incidents the team should focus on and build a </a:t>
            </a:r>
            <a:r>
              <a:rPr lang="en-GB" sz="1200" b="0" i="0" u="sng" dirty="0">
                <a:effectLst/>
                <a:hlinkClick r:id="rId2">
                  <a:extLst>
                    <a:ext uri="{A12FA001-AC4F-418D-AE19-62706E023703}">
                      <ahyp:hlinkClr xmlns:ahyp="http://schemas.microsoft.com/office/drawing/2018/hyperlinkcolor" val="tx"/>
                    </a:ext>
                  </a:extLst>
                </a:hlinkClick>
              </a:rPr>
              <a:t>computer security incident response team</a:t>
            </a:r>
            <a:r>
              <a:rPr lang="en-GB" sz="1200" b="0" i="0" dirty="0">
                <a:effectLst/>
              </a:rPr>
              <a:t>.</a:t>
            </a:r>
          </a:p>
          <a:p>
            <a:pPr algn="l">
              <a:buFont typeface="Arial" panose="020B0604020202020204" pitchFamily="34" charset="0"/>
              <a:buChar char="•"/>
            </a:pPr>
            <a:r>
              <a:rPr lang="en-GB" sz="1200" b="1" i="0" dirty="0">
                <a:effectLst/>
              </a:rPr>
              <a:t>Identification.</a:t>
            </a:r>
            <a:r>
              <a:rPr lang="en-GB" sz="1200" b="0" i="0" dirty="0">
                <a:effectLst/>
              </a:rPr>
              <a:t> Organizations should monitor IT systems, detect deviations from normal operations and decide if they represent real security incidents. If an incident is discovered, the team should collect additional evidence, establish its type and severity and document everything.</a:t>
            </a:r>
          </a:p>
          <a:p>
            <a:pPr algn="l">
              <a:buFont typeface="Arial" panose="020B0604020202020204" pitchFamily="34" charset="0"/>
              <a:buChar char="•"/>
            </a:pPr>
            <a:r>
              <a:rPr lang="en-GB" sz="1200" b="1" i="0" dirty="0">
                <a:effectLst/>
              </a:rPr>
              <a:t>Containment.</a:t>
            </a:r>
            <a:r>
              <a:rPr lang="en-GB" sz="1200" b="0" i="0" dirty="0">
                <a:effectLst/>
              </a:rPr>
              <a:t> Organizations need to perform short-term containment and then focus on long-term containment, which involves temporary fixes to enable systems to be used in production while rebuilding clean systems.</a:t>
            </a:r>
          </a:p>
          <a:p>
            <a:pPr algn="l">
              <a:buFont typeface="Arial" panose="020B0604020202020204" pitchFamily="34" charset="0"/>
              <a:buChar char="•"/>
            </a:pPr>
            <a:r>
              <a:rPr lang="en-GB" sz="1200" b="1" i="0" dirty="0">
                <a:effectLst/>
              </a:rPr>
              <a:t>Eradication.</a:t>
            </a:r>
            <a:r>
              <a:rPr lang="en-GB" sz="1200" b="0" i="0" dirty="0">
                <a:effectLst/>
              </a:rPr>
              <a:t> Organizations need to remove malware from all affected systems, identify the root cause of the attack and take action to prevent similar attacks.</a:t>
            </a:r>
          </a:p>
          <a:p>
            <a:pPr algn="l">
              <a:buFont typeface="Arial" panose="020B0604020202020204" pitchFamily="34" charset="0"/>
              <a:buChar char="•"/>
            </a:pPr>
            <a:r>
              <a:rPr lang="en-GB" sz="1200" b="1" i="0" dirty="0">
                <a:effectLst/>
              </a:rPr>
              <a:t>Recovery.</a:t>
            </a:r>
            <a:r>
              <a:rPr lang="en-GB" sz="1200" b="0" i="0" dirty="0">
                <a:effectLst/>
              </a:rPr>
              <a:t> Organizations should bring affected production systems back online cautiously to prevent more attacks. Test, verify and monitor affected systems to ensure they are back to normal activity.</a:t>
            </a:r>
          </a:p>
          <a:p>
            <a:pPr algn="l">
              <a:buFont typeface="Arial" panose="020B0604020202020204" pitchFamily="34" charset="0"/>
              <a:buChar char="•"/>
            </a:pPr>
            <a:r>
              <a:rPr lang="en-GB" sz="1200" b="1" i="0" dirty="0">
                <a:effectLst/>
              </a:rPr>
              <a:t>Lessons learned.</a:t>
            </a:r>
            <a:r>
              <a:rPr lang="en-GB" sz="1200" b="0" i="0" dirty="0">
                <a:effectLst/>
              </a:rPr>
              <a:t> No later than two weeks from the end of the incident, the team should compile all relevant information about the incident and identify lessons that will help with future incident response activity.</a:t>
            </a:r>
          </a:p>
        </p:txBody>
      </p:sp>
      <p:pic>
        <p:nvPicPr>
          <p:cNvPr id="5122" name="Picture 2">
            <a:extLst>
              <a:ext uri="{FF2B5EF4-FFF2-40B4-BE49-F238E27FC236}">
                <a16:creationId xmlns:a16="http://schemas.microsoft.com/office/drawing/2014/main" id="{B5FE6B11-5E1F-AD46-816D-421BC73626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936862"/>
            <a:ext cx="5458968" cy="498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DBD49-9875-DF39-262C-DD8D5E51050E}"/>
              </a:ext>
            </a:extLst>
          </p:cNvPr>
          <p:cNvSpPr>
            <a:spLocks noGrp="1"/>
          </p:cNvSpPr>
          <p:nvPr>
            <p:ph type="title"/>
          </p:nvPr>
        </p:nvSpPr>
        <p:spPr>
          <a:xfrm>
            <a:off x="838200" y="365125"/>
            <a:ext cx="10515600" cy="1325563"/>
          </a:xfrm>
        </p:spPr>
        <p:txBody>
          <a:bodyPr>
            <a:normAutofit/>
          </a:bodyPr>
          <a:lstStyle/>
          <a:p>
            <a:r>
              <a:rPr lang="en-GB" sz="5400"/>
              <a:t>Incident remediation: War room</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77530-F116-28C3-77CF-E112B6C89955}"/>
              </a:ext>
            </a:extLst>
          </p:cNvPr>
          <p:cNvSpPr>
            <a:spLocks noGrp="1"/>
          </p:cNvSpPr>
          <p:nvPr>
            <p:ph idx="1"/>
          </p:nvPr>
        </p:nvSpPr>
        <p:spPr>
          <a:xfrm>
            <a:off x="838200" y="1929384"/>
            <a:ext cx="10515600" cy="4251960"/>
          </a:xfrm>
        </p:spPr>
        <p:txBody>
          <a:bodyPr>
            <a:normAutofit/>
          </a:bodyPr>
          <a:lstStyle/>
          <a:p>
            <a:r>
              <a:rPr lang="en-GB" sz="2200" b="0" i="0">
                <a:effectLst/>
              </a:rPr>
              <a:t>A war room is a place (either in-person or virtual) where responders and stakeholders can gather to work through a major incident. </a:t>
            </a:r>
          </a:p>
          <a:p>
            <a:r>
              <a:rPr lang="en-GB" sz="2200" b="0" i="0">
                <a:effectLst/>
              </a:rPr>
              <a:t>When a major incident occurs, many teams prefer to gather all subject matter experts (SMEs) to resolve the problem as quickly as possible. </a:t>
            </a:r>
          </a:p>
          <a:p>
            <a:r>
              <a:rPr lang="en-GB" sz="2200" b="0" i="0">
                <a:effectLst/>
              </a:rPr>
              <a:t>Having everyone in the same space can decrease the chances of lapses in communication or delays in coordination.</a:t>
            </a:r>
          </a:p>
          <a:p>
            <a:r>
              <a:rPr lang="en-GB" sz="2200" b="0" i="0">
                <a:effectLst/>
              </a:rPr>
              <a:t>War rooms in the technology industry originated as a key part of adopting </a:t>
            </a:r>
            <a:r>
              <a:rPr lang="en-GB" sz="2200" b="0" i="0" u="none" strike="noStrike">
                <a:effectLst/>
                <a:hlinkClick r:id="rId2">
                  <a:extLst>
                    <a:ext uri="{A12FA001-AC4F-418D-AE19-62706E023703}">
                      <ahyp:hlinkClr xmlns:ahyp="http://schemas.microsoft.com/office/drawing/2018/hyperlinkcolor" val="tx"/>
                    </a:ext>
                  </a:extLst>
                </a:hlinkClick>
              </a:rPr>
              <a:t>Agile Methodology</a:t>
            </a:r>
            <a:r>
              <a:rPr lang="en-GB" sz="2200" b="0" i="0">
                <a:effectLst/>
              </a:rPr>
              <a:t>. </a:t>
            </a:r>
          </a:p>
          <a:p>
            <a:r>
              <a:rPr lang="en-GB" sz="2200" b="0" i="0">
                <a:effectLst/>
              </a:rPr>
              <a:t>War rooms are meant to improve these human capabilities, allowing teams to communicate and adapt quickly during incidents.</a:t>
            </a:r>
            <a:br>
              <a:rPr lang="en-GB" sz="2200"/>
            </a:br>
            <a:endParaRPr lang="en-CH" sz="2200"/>
          </a:p>
        </p:txBody>
      </p:sp>
    </p:spTree>
    <p:extLst>
      <p:ext uri="{BB962C8B-B14F-4D97-AF65-F5344CB8AC3E}">
        <p14:creationId xmlns:p14="http://schemas.microsoft.com/office/powerpoint/2010/main" val="1457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DBD49-9875-DF39-262C-DD8D5E51050E}"/>
              </a:ext>
            </a:extLst>
          </p:cNvPr>
          <p:cNvSpPr>
            <a:spLocks noGrp="1"/>
          </p:cNvSpPr>
          <p:nvPr>
            <p:ph type="title"/>
          </p:nvPr>
        </p:nvSpPr>
        <p:spPr>
          <a:xfrm>
            <a:off x="838200" y="365125"/>
            <a:ext cx="10515600" cy="1325563"/>
          </a:xfrm>
        </p:spPr>
        <p:txBody>
          <a:bodyPr>
            <a:normAutofit/>
          </a:bodyPr>
          <a:lstStyle/>
          <a:p>
            <a:r>
              <a:rPr lang="en-GB" sz="5400"/>
              <a:t>Incident remediation: War room</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77530-F116-28C3-77CF-E112B6C89955}"/>
              </a:ext>
            </a:extLst>
          </p:cNvPr>
          <p:cNvSpPr>
            <a:spLocks noGrp="1"/>
          </p:cNvSpPr>
          <p:nvPr>
            <p:ph idx="1"/>
          </p:nvPr>
        </p:nvSpPr>
        <p:spPr>
          <a:xfrm>
            <a:off x="838200" y="1929384"/>
            <a:ext cx="10515600" cy="4251960"/>
          </a:xfrm>
        </p:spPr>
        <p:txBody>
          <a:bodyPr>
            <a:normAutofit/>
          </a:bodyPr>
          <a:lstStyle/>
          <a:p>
            <a:r>
              <a:rPr lang="en-GB" sz="1200" b="1" i="0">
                <a:effectLst/>
              </a:rPr>
              <a:t>Best practices for any war room</a:t>
            </a:r>
            <a:endParaRPr lang="en-GB" sz="1200" b="0" i="0">
              <a:effectLst/>
            </a:endParaRPr>
          </a:p>
          <a:p>
            <a:pPr lvl="1"/>
            <a:r>
              <a:rPr lang="en-GB" sz="1200" b="0" i="0">
                <a:effectLst/>
                <a:highlight>
                  <a:srgbClr val="FFFF00"/>
                </a:highlight>
              </a:rPr>
              <a:t>Involve the smallest number of people necessary. </a:t>
            </a:r>
          </a:p>
          <a:p>
            <a:pPr lvl="1"/>
            <a:r>
              <a:rPr lang="en-GB" sz="1200" b="1" i="0">
                <a:effectLst/>
                <a:highlight>
                  <a:srgbClr val="FFFF00"/>
                </a:highlight>
              </a:rPr>
              <a:t>Ensure that roles and responsibilities are determined at the beginning of the incident</a:t>
            </a:r>
            <a:r>
              <a:rPr lang="en-GB" sz="1200" b="0" i="0">
                <a:effectLst/>
              </a:rPr>
              <a:t>. </a:t>
            </a:r>
          </a:p>
          <a:p>
            <a:pPr lvl="1"/>
            <a:r>
              <a:rPr lang="en-GB" sz="1200" b="0" i="0">
                <a:effectLst/>
              </a:rPr>
              <a:t>Most major incidents have </a:t>
            </a:r>
            <a:r>
              <a:rPr lang="en-GB" sz="1200" b="0" i="0" u="none" strike="noStrike">
                <a:effectLst/>
                <a:hlinkClick r:id="rId2">
                  <a:extLst>
                    <a:ext uri="{A12FA001-AC4F-418D-AE19-62706E023703}">
                      <ahyp:hlinkClr xmlns:ahyp="http://schemas.microsoft.com/office/drawing/2018/hyperlinkcolor" val="tx"/>
                    </a:ext>
                  </a:extLst>
                </a:hlinkClick>
              </a:rPr>
              <a:t>assigned roles</a:t>
            </a:r>
            <a:r>
              <a:rPr lang="en-GB" sz="1200" b="0" i="0">
                <a:effectLst/>
              </a:rPr>
              <a:t>, such as incident commander, deputy, and scribe. </a:t>
            </a:r>
          </a:p>
          <a:p>
            <a:pPr lvl="1"/>
            <a:r>
              <a:rPr lang="en-GB" sz="1200" b="1" i="0">
                <a:effectLst/>
                <a:highlight>
                  <a:srgbClr val="FFFF00"/>
                </a:highlight>
              </a:rPr>
              <a:t>Set expectations for stakeholder updates. </a:t>
            </a:r>
          </a:p>
          <a:p>
            <a:pPr lvl="1"/>
            <a:r>
              <a:rPr lang="en-GB" sz="1200" b="1" i="0">
                <a:effectLst/>
                <a:highlight>
                  <a:srgbClr val="FFFF00"/>
                </a:highlight>
              </a:rPr>
              <a:t>Stakeholders may filter in and out of the war room depending on how much they’re impacted. </a:t>
            </a:r>
          </a:p>
          <a:p>
            <a:pPr lvl="1"/>
            <a:r>
              <a:rPr lang="en-GB" sz="1200" b="1" i="0">
                <a:effectLst/>
                <a:highlight>
                  <a:srgbClr val="FFFF00"/>
                </a:highlight>
              </a:rPr>
              <a:t>If stakeholders have to ask for updates ad hoc, it can distract responders from their tasks. Instead, make sure that stakeholders know when to expect updates. </a:t>
            </a:r>
          </a:p>
          <a:p>
            <a:r>
              <a:rPr lang="en-GB" sz="1200" b="1" i="0">
                <a:effectLst/>
              </a:rPr>
              <a:t>Best practices for virtual war rooms</a:t>
            </a:r>
            <a:endParaRPr lang="en-GB" sz="1200" b="0" i="0">
              <a:effectLst/>
            </a:endParaRPr>
          </a:p>
          <a:p>
            <a:pPr lvl="1"/>
            <a:r>
              <a:rPr lang="en-GB" sz="1200" b="1" i="0">
                <a:effectLst/>
              </a:rPr>
              <a:t>Create backup communication methods</a:t>
            </a:r>
            <a:r>
              <a:rPr lang="en-GB" sz="1200" b="0" i="0">
                <a:effectLst/>
              </a:rPr>
              <a:t>. </a:t>
            </a:r>
          </a:p>
          <a:p>
            <a:pPr lvl="2"/>
            <a:r>
              <a:rPr lang="en-GB" sz="1200" b="0" i="0">
                <a:effectLst/>
              </a:rPr>
              <a:t>In the event that an incident causes your primary communication method to fall through, you need to be prepared with a backup. </a:t>
            </a:r>
          </a:p>
          <a:p>
            <a:pPr lvl="2"/>
            <a:r>
              <a:rPr lang="en-GB" sz="1200" b="0" i="0">
                <a:effectLst/>
              </a:rPr>
              <a:t>This backup needs to be well known and documented so that all involved parties can participate without scrambling to find the right video conferencing link or sending multiple emails.</a:t>
            </a:r>
          </a:p>
          <a:p>
            <a:pPr lvl="1"/>
            <a:r>
              <a:rPr lang="en-GB" sz="1200" b="1" i="0">
                <a:effectLst/>
              </a:rPr>
              <a:t>Familiarize everyone with the tools you use</a:t>
            </a:r>
            <a:r>
              <a:rPr lang="en-GB" sz="1200" b="0" i="0">
                <a:effectLst/>
              </a:rPr>
              <a:t>. </a:t>
            </a:r>
          </a:p>
          <a:p>
            <a:pPr lvl="2"/>
            <a:r>
              <a:rPr lang="en-GB" sz="1200" b="0" i="0">
                <a:effectLst/>
              </a:rPr>
              <a:t>If you use a tool or </a:t>
            </a:r>
            <a:r>
              <a:rPr lang="en-GB" sz="1200" b="0" i="0" u="none" strike="noStrike">
                <a:effectLst/>
                <a:hlinkClick r:id="rId3">
                  <a:extLst>
                    <a:ext uri="{A12FA001-AC4F-418D-AE19-62706E023703}">
                      <ahyp:hlinkClr xmlns:ahyp="http://schemas.microsoft.com/office/drawing/2018/hyperlinkcolor" val="tx"/>
                    </a:ext>
                  </a:extLst>
                </a:hlinkClick>
              </a:rPr>
              <a:t>platform to manage incident response</a:t>
            </a:r>
            <a:r>
              <a:rPr lang="en-GB" sz="1200" b="0" i="0">
                <a:effectLst/>
              </a:rPr>
              <a:t>, do all teams know how to use it? </a:t>
            </a:r>
          </a:p>
          <a:p>
            <a:pPr lvl="1"/>
            <a:r>
              <a:rPr lang="en-GB" sz="1200" b="1" i="0">
                <a:effectLst/>
              </a:rPr>
              <a:t>Have well-established communication guidelines</a:t>
            </a:r>
            <a:r>
              <a:rPr lang="en-GB" sz="1200" b="0" i="0">
                <a:effectLst/>
              </a:rPr>
              <a:t>. </a:t>
            </a:r>
          </a:p>
          <a:p>
            <a:pPr lvl="2"/>
            <a:r>
              <a:rPr lang="en-GB" sz="1200" b="0" i="0">
                <a:effectLst/>
              </a:rPr>
              <a:t>What you use to communicate is important, but understanding how you communicate is just as crucial. </a:t>
            </a:r>
          </a:p>
          <a:p>
            <a:pPr lvl="2"/>
            <a:r>
              <a:rPr lang="en-GB" sz="1200" b="0" i="0">
                <a:effectLst/>
              </a:rPr>
              <a:t>Make sure you document how teams are expected to collaborate. </a:t>
            </a:r>
          </a:p>
        </p:txBody>
      </p:sp>
    </p:spTree>
    <p:extLst>
      <p:ext uri="{BB962C8B-B14F-4D97-AF65-F5344CB8AC3E}">
        <p14:creationId xmlns:p14="http://schemas.microsoft.com/office/powerpoint/2010/main" val="327563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838200" y="365125"/>
            <a:ext cx="10515600" cy="1325563"/>
          </a:xfrm>
        </p:spPr>
        <p:txBody>
          <a:bodyPr>
            <a:normAutofit/>
          </a:bodyPr>
          <a:lstStyle/>
          <a:p>
            <a:r>
              <a:rPr lang="en-GB" sz="4200" i="0">
                <a:effectLst/>
                <a:latin typeface="+mn-lt"/>
              </a:rPr>
              <a:t>Incident Handling in Cloud Ops: Postmortem</a:t>
            </a:r>
            <a:endParaRPr lang="en-CH" sz="42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33026F-1FB7-6869-C3CA-9C19E596F33F}"/>
              </a:ext>
            </a:extLst>
          </p:cNvPr>
          <p:cNvSpPr>
            <a:spLocks noGrp="1"/>
          </p:cNvSpPr>
          <p:nvPr>
            <p:ph idx="1"/>
          </p:nvPr>
        </p:nvSpPr>
        <p:spPr>
          <a:xfrm>
            <a:off x="838200" y="1929384"/>
            <a:ext cx="10515600" cy="4251960"/>
          </a:xfrm>
        </p:spPr>
        <p:txBody>
          <a:bodyPr>
            <a:normAutofit/>
          </a:bodyPr>
          <a:lstStyle/>
          <a:p>
            <a:r>
              <a:rPr lang="en-GB" sz="2000" b="0" i="0" dirty="0">
                <a:effectLst/>
                <a:latin typeface="Plain"/>
              </a:rPr>
              <a:t>A </a:t>
            </a:r>
            <a:r>
              <a:rPr lang="en-GB" sz="2000" b="1" i="0" u="none" strike="noStrike" dirty="0">
                <a:effectLst/>
                <a:latin typeface="Plain"/>
                <a:hlinkClick r:id="rId2"/>
              </a:rPr>
              <a:t>postmortem</a:t>
            </a:r>
            <a:r>
              <a:rPr lang="en-GB" sz="2000" b="1" i="0" dirty="0">
                <a:effectLst/>
                <a:latin typeface="Plain"/>
              </a:rPr>
              <a:t> </a:t>
            </a:r>
            <a:r>
              <a:rPr lang="en-GB" sz="2000" b="0" i="0" dirty="0">
                <a:effectLst/>
                <a:latin typeface="Plain"/>
              </a:rPr>
              <a:t>(or post-mortem) is a process intended to help you learn from past incidents.</a:t>
            </a:r>
          </a:p>
          <a:p>
            <a:r>
              <a:rPr lang="en-GB" sz="2000" b="0" i="0" dirty="0" err="1">
                <a:effectLst/>
                <a:latin typeface="Plain"/>
              </a:rPr>
              <a:t>Postmortems</a:t>
            </a:r>
            <a:r>
              <a:rPr lang="en-GB" sz="2000" b="0" i="0" dirty="0">
                <a:effectLst/>
                <a:latin typeface="Plain"/>
              </a:rPr>
              <a:t> typically involve blame-free analysis and discussion soon after an incident or event has taken place. </a:t>
            </a:r>
          </a:p>
          <a:p>
            <a:r>
              <a:rPr lang="en-GB" sz="2000" b="0" i="0" dirty="0">
                <a:effectLst/>
                <a:latin typeface="Plain"/>
              </a:rPr>
              <a:t>An artifact is produced that includes a detailed description of exactly what went wrong in order to cause the incident, along with a list of steps to take in order to prevent a similar incident from occurring again in the future. </a:t>
            </a:r>
          </a:p>
          <a:p>
            <a:r>
              <a:rPr lang="en-GB" sz="2000" b="0" i="0" dirty="0">
                <a:effectLst/>
                <a:latin typeface="Plain"/>
              </a:rPr>
              <a:t>An analysis of how your incident response process itself worked during the incident should also be included in the discussion. </a:t>
            </a:r>
          </a:p>
          <a:p>
            <a:r>
              <a:rPr lang="en-GB" sz="2000" b="1" i="0" dirty="0">
                <a:effectLst/>
                <a:latin typeface="Plain"/>
              </a:rPr>
              <a:t>The value of </a:t>
            </a:r>
            <a:r>
              <a:rPr lang="en-GB" sz="2000" b="1" i="0" dirty="0" err="1">
                <a:effectLst/>
                <a:latin typeface="Plain"/>
              </a:rPr>
              <a:t>postmortems</a:t>
            </a:r>
            <a:r>
              <a:rPr lang="en-GB" sz="2000" b="1" i="0" dirty="0">
                <a:effectLst/>
                <a:latin typeface="Plain"/>
              </a:rPr>
              <a:t> comes from helping institutionalize a culture of continuous improvement. </a:t>
            </a:r>
          </a:p>
          <a:p>
            <a:r>
              <a:rPr lang="en-GB" sz="2000" b="0" i="0" dirty="0">
                <a:effectLst/>
                <a:latin typeface="Plain"/>
              </a:rPr>
              <a:t>This way, teams are better prepared when another incident inevitably occurs with mission- or business-critical systems.</a:t>
            </a:r>
            <a:endParaRPr lang="en-CH" sz="2000" dirty="0"/>
          </a:p>
        </p:txBody>
      </p:sp>
    </p:spTree>
    <p:extLst>
      <p:ext uri="{BB962C8B-B14F-4D97-AF65-F5344CB8AC3E}">
        <p14:creationId xmlns:p14="http://schemas.microsoft.com/office/powerpoint/2010/main" val="14831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838200" y="365125"/>
            <a:ext cx="10515600" cy="1325563"/>
          </a:xfrm>
        </p:spPr>
        <p:txBody>
          <a:bodyPr>
            <a:normAutofit/>
          </a:bodyPr>
          <a:lstStyle/>
          <a:p>
            <a:r>
              <a:rPr lang="en-GB" sz="4200" i="0">
                <a:effectLst/>
                <a:latin typeface="+mn-lt"/>
              </a:rPr>
              <a:t>Incident Handling in Cloud Ops: Postmortem</a:t>
            </a:r>
            <a:endParaRPr lang="en-CH" sz="42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33026F-1FB7-6869-C3CA-9C19E596F33F}"/>
              </a:ext>
            </a:extLst>
          </p:cNvPr>
          <p:cNvSpPr>
            <a:spLocks noGrp="1"/>
          </p:cNvSpPr>
          <p:nvPr>
            <p:ph idx="1"/>
          </p:nvPr>
        </p:nvSpPr>
        <p:spPr>
          <a:xfrm>
            <a:off x="838199" y="1929384"/>
            <a:ext cx="10853927" cy="4501572"/>
          </a:xfrm>
        </p:spPr>
        <p:txBody>
          <a:bodyPr>
            <a:normAutofit/>
          </a:bodyPr>
          <a:lstStyle/>
          <a:p>
            <a:r>
              <a:rPr lang="en-GB" sz="1200" b="0" i="0" dirty="0">
                <a:effectLst/>
              </a:rPr>
              <a:t>During </a:t>
            </a:r>
            <a:r>
              <a:rPr lang="en-GB" sz="1200" b="0" i="0" u="none" strike="noStrike" dirty="0">
                <a:effectLst/>
                <a:hlinkClick r:id="rId2">
                  <a:extLst>
                    <a:ext uri="{A12FA001-AC4F-418D-AE19-62706E023703}">
                      <ahyp:hlinkClr xmlns:ahyp="http://schemas.microsoft.com/office/drawing/2018/hyperlinkcolor" val="tx"/>
                    </a:ext>
                  </a:extLst>
                </a:hlinkClick>
              </a:rPr>
              <a:t>incident response</a:t>
            </a:r>
            <a:r>
              <a:rPr lang="en-GB" sz="1200" b="0" i="0" dirty="0">
                <a:effectLst/>
              </a:rPr>
              <a:t>, the team is 100% focused on restoring service. </a:t>
            </a:r>
          </a:p>
          <a:p>
            <a:r>
              <a:rPr lang="en-GB" sz="1200" b="0" i="0" dirty="0">
                <a:effectLst/>
              </a:rPr>
              <a:t>They should not be wasting time and mental energy thinking about how to do something optimally or performing a deep dive on what caused the incident. </a:t>
            </a:r>
          </a:p>
          <a:p>
            <a:r>
              <a:rPr lang="en-GB" sz="1200" b="0" i="0" dirty="0">
                <a:effectLst/>
              </a:rPr>
              <a:t>Doing this could further delay remediation efforts and convolute the resolution process. </a:t>
            </a:r>
          </a:p>
          <a:p>
            <a:r>
              <a:rPr lang="en-GB" sz="1200" b="0" i="0" dirty="0">
                <a:effectLst/>
              </a:rPr>
              <a:t>That’s why </a:t>
            </a:r>
            <a:r>
              <a:rPr lang="en-GB" sz="1200" b="0" i="0" dirty="0" err="1">
                <a:effectLst/>
              </a:rPr>
              <a:t>postmortems</a:t>
            </a:r>
            <a:r>
              <a:rPr lang="en-GB" sz="1200" b="0" i="0" dirty="0">
                <a:effectLst/>
              </a:rPr>
              <a:t> are essential—they provide a peacetime opportunity to reflect once the issue is no longer impacting users. </a:t>
            </a:r>
          </a:p>
          <a:p>
            <a:r>
              <a:rPr lang="en-GB" sz="1200" b="1" i="0" dirty="0">
                <a:effectLst/>
              </a:rPr>
              <a:t>The </a:t>
            </a:r>
            <a:r>
              <a:rPr lang="en-GB" sz="1200" b="1" i="0" dirty="0" err="1">
                <a:effectLst/>
              </a:rPr>
              <a:t>postmortem</a:t>
            </a:r>
            <a:r>
              <a:rPr lang="en-GB" sz="1200" b="1" i="0" dirty="0">
                <a:effectLst/>
              </a:rPr>
              <a:t> process drives focus, </a:t>
            </a:r>
            <a:r>
              <a:rPr lang="en-GB" sz="1200" b="1" i="0" dirty="0" err="1">
                <a:effectLst/>
              </a:rPr>
              <a:t>instills</a:t>
            </a:r>
            <a:r>
              <a:rPr lang="en-GB" sz="1200" b="1" i="0" dirty="0">
                <a:effectLst/>
              </a:rPr>
              <a:t> a culture of learning, and identifies opportunities for improvement that otherwise would be lost.</a:t>
            </a:r>
            <a:endParaRPr lang="en-GB" sz="1200" b="0" i="0" dirty="0">
              <a:effectLst/>
            </a:endParaRPr>
          </a:p>
          <a:p>
            <a:r>
              <a:rPr lang="en-GB" sz="1200" b="0" i="0" dirty="0">
                <a:effectLst/>
              </a:rPr>
              <a:t>Without a </a:t>
            </a:r>
            <a:r>
              <a:rPr lang="en-GB" sz="1200" b="0" i="0" dirty="0" err="1">
                <a:effectLst/>
              </a:rPr>
              <a:t>postmortem</a:t>
            </a:r>
            <a:r>
              <a:rPr lang="en-GB" sz="1200" b="0" i="0" dirty="0">
                <a:effectLst/>
              </a:rPr>
              <a:t> you fail to recognize what you’re doing right, where you could improve, and most importantly, how to avoid making the same mistakes in the future. </a:t>
            </a:r>
          </a:p>
          <a:p>
            <a:r>
              <a:rPr lang="en-GB" sz="1200" b="0" i="0" dirty="0">
                <a:effectLst/>
              </a:rPr>
              <a:t>Writing an effective </a:t>
            </a:r>
            <a:r>
              <a:rPr lang="en-GB" sz="1200" b="0" i="0" dirty="0" err="1">
                <a:effectLst/>
              </a:rPr>
              <a:t>postmortem</a:t>
            </a:r>
            <a:r>
              <a:rPr lang="en-GB" sz="1200" b="0" i="0" dirty="0">
                <a:effectLst/>
              </a:rPr>
              <a:t> allows you to learn quickly from your mistakes and improve your systems and processes. </a:t>
            </a:r>
          </a:p>
          <a:p>
            <a:r>
              <a:rPr lang="en-GB" sz="1200" b="0" i="0" dirty="0">
                <a:effectLst/>
              </a:rPr>
              <a:t>A well-designed, blameless </a:t>
            </a:r>
            <a:r>
              <a:rPr lang="en-GB" sz="1200" b="0" i="0" dirty="0" err="1">
                <a:effectLst/>
              </a:rPr>
              <a:t>postmortem</a:t>
            </a:r>
            <a:r>
              <a:rPr lang="en-GB" sz="1200" b="0" i="0" dirty="0">
                <a:effectLst/>
              </a:rPr>
              <a:t> allows teams to continuously learn, serving as a way to iteratively improve your infrastructure and incident response process. </a:t>
            </a:r>
          </a:p>
          <a:p>
            <a:r>
              <a:rPr lang="en-GB" sz="1200" b="0" i="0" dirty="0">
                <a:effectLst/>
              </a:rPr>
              <a:t>Be sure to write detailed and accurate </a:t>
            </a:r>
            <a:r>
              <a:rPr lang="en-GB" sz="1200" b="0" i="0" dirty="0" err="1">
                <a:effectLst/>
              </a:rPr>
              <a:t>postmortems</a:t>
            </a:r>
            <a:r>
              <a:rPr lang="en-GB" sz="1200" b="0" i="0" dirty="0">
                <a:effectLst/>
              </a:rPr>
              <a:t> in order to get the most benefit out of them.</a:t>
            </a:r>
          </a:p>
          <a:p>
            <a:r>
              <a:rPr lang="en-GB" sz="1200" b="1" i="0" dirty="0">
                <a:effectLst/>
              </a:rPr>
              <a:t>Organizations may refer to the </a:t>
            </a:r>
            <a:r>
              <a:rPr lang="en-GB" sz="1200" b="1" i="0" dirty="0" err="1">
                <a:effectLst/>
              </a:rPr>
              <a:t>postmortem</a:t>
            </a:r>
            <a:r>
              <a:rPr lang="en-GB" sz="1200" b="1" i="0" dirty="0">
                <a:effectLst/>
              </a:rPr>
              <a:t> process in slightly different ways:</a:t>
            </a:r>
            <a:endParaRPr lang="en-GB" sz="1200" b="0" i="0" dirty="0">
              <a:effectLst/>
            </a:endParaRPr>
          </a:p>
          <a:p>
            <a:pPr lvl="1"/>
            <a:r>
              <a:rPr lang="en-GB" sz="1200" b="0" i="0" dirty="0">
                <a:effectLst/>
              </a:rPr>
              <a:t>Learning Review</a:t>
            </a:r>
          </a:p>
          <a:p>
            <a:pPr lvl="1"/>
            <a:r>
              <a:rPr lang="en-GB" sz="1200" b="0" i="0" dirty="0">
                <a:effectLst/>
              </a:rPr>
              <a:t>After-Action Review</a:t>
            </a:r>
          </a:p>
          <a:p>
            <a:pPr lvl="1"/>
            <a:r>
              <a:rPr lang="en-GB" sz="1200" b="0" i="0" dirty="0">
                <a:effectLst/>
              </a:rPr>
              <a:t>Incident Review</a:t>
            </a:r>
          </a:p>
          <a:p>
            <a:pPr lvl="1"/>
            <a:r>
              <a:rPr lang="en-GB" sz="1200" b="0" i="0" dirty="0">
                <a:effectLst/>
              </a:rPr>
              <a:t>Incident Report</a:t>
            </a:r>
          </a:p>
          <a:p>
            <a:pPr lvl="1"/>
            <a:r>
              <a:rPr lang="en-GB" sz="1200" b="0" i="0" dirty="0">
                <a:effectLst/>
              </a:rPr>
              <a:t>Post-Incident Review</a:t>
            </a:r>
          </a:p>
          <a:p>
            <a:pPr lvl="1"/>
            <a:r>
              <a:rPr lang="en-GB" sz="1200" b="0" i="0" dirty="0">
                <a:effectLst/>
              </a:rPr>
              <a:t>Root Cause Analysis (or RCA)</a:t>
            </a:r>
          </a:p>
        </p:txBody>
      </p:sp>
    </p:spTree>
    <p:extLst>
      <p:ext uri="{BB962C8B-B14F-4D97-AF65-F5344CB8AC3E}">
        <p14:creationId xmlns:p14="http://schemas.microsoft.com/office/powerpoint/2010/main" val="202147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E203-EC56-DCE4-E58B-0F93FAE4AE7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i="0" kern="1200" dirty="0">
                <a:solidFill>
                  <a:srgbClr val="FFFFFF"/>
                </a:solidFill>
                <a:effectLst/>
                <a:latin typeface="+mj-lt"/>
                <a:ea typeface="+mj-ea"/>
                <a:cs typeface="+mj-cs"/>
              </a:rPr>
              <a:t>Incident Handling in Cloud Ops: </a:t>
            </a:r>
            <a:r>
              <a:rPr lang="en-GB" sz="3200" i="0" dirty="0" err="1">
                <a:solidFill>
                  <a:schemeClr val="bg1"/>
                </a:solidFill>
                <a:effectLst/>
                <a:latin typeface="+mn-lt"/>
              </a:rPr>
              <a:t>Postmortem</a:t>
            </a:r>
            <a:r>
              <a:rPr lang="en-GB" sz="3200" i="0" dirty="0">
                <a:effectLst/>
                <a:latin typeface="+mn-lt"/>
              </a:rPr>
              <a:t> </a:t>
            </a:r>
            <a:r>
              <a:rPr lang="en-US" sz="3100" i="0" kern="1200" dirty="0">
                <a:solidFill>
                  <a:srgbClr val="FFFFFF"/>
                </a:solidFill>
                <a:effectLst/>
                <a:latin typeface="+mj-lt"/>
                <a:ea typeface="+mj-ea"/>
                <a:cs typeface="+mj-cs"/>
              </a:rPr>
              <a:t>from </a:t>
            </a:r>
            <a:r>
              <a:rPr lang="en-US" sz="3100" i="0" kern="1200" dirty="0" err="1">
                <a:solidFill>
                  <a:srgbClr val="FFFFFF"/>
                </a:solidFill>
                <a:effectLst/>
                <a:latin typeface="+mj-lt"/>
                <a:ea typeface="+mj-ea"/>
                <a:cs typeface="+mj-cs"/>
              </a:rPr>
              <a:t>Pagerduty</a:t>
            </a:r>
            <a:endParaRPr lang="en-US" sz="3100" kern="1200" dirty="0">
              <a:solidFill>
                <a:srgbClr val="FFFFFF"/>
              </a:solidFill>
              <a:latin typeface="+mj-lt"/>
              <a:ea typeface="+mj-ea"/>
              <a:cs typeface="+mj-cs"/>
            </a:endParaRPr>
          </a:p>
        </p:txBody>
      </p:sp>
      <p:pic>
        <p:nvPicPr>
          <p:cNvPr id="4" name="Picture 3" descr="A screenshot of a postmodern template&#10;&#10;Description automatically generated">
            <a:extLst>
              <a:ext uri="{FF2B5EF4-FFF2-40B4-BE49-F238E27FC236}">
                <a16:creationId xmlns:a16="http://schemas.microsoft.com/office/drawing/2014/main" id="{778F21D9-9B2E-4ECE-FF36-80926F465F17}"/>
              </a:ext>
            </a:extLst>
          </p:cNvPr>
          <p:cNvPicPr>
            <a:picLocks noChangeAspect="1"/>
          </p:cNvPicPr>
          <p:nvPr/>
        </p:nvPicPr>
        <p:blipFill>
          <a:blip r:embed="rId2"/>
          <a:stretch>
            <a:fillRect/>
          </a:stretch>
        </p:blipFill>
        <p:spPr>
          <a:xfrm>
            <a:off x="5647812" y="643466"/>
            <a:ext cx="5039708" cy="5568739"/>
          </a:xfrm>
          <a:prstGeom prst="rect">
            <a:avLst/>
          </a:prstGeom>
        </p:spPr>
      </p:pic>
    </p:spTree>
    <p:extLst>
      <p:ext uri="{BB962C8B-B14F-4D97-AF65-F5344CB8AC3E}">
        <p14:creationId xmlns:p14="http://schemas.microsoft.com/office/powerpoint/2010/main" val="281682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838200" y="365125"/>
            <a:ext cx="10515600" cy="1325563"/>
          </a:xfrm>
        </p:spPr>
        <p:txBody>
          <a:bodyPr>
            <a:normAutofit/>
          </a:bodyPr>
          <a:lstStyle/>
          <a:p>
            <a:r>
              <a:rPr lang="en-CH" sz="5400"/>
              <a:t>Cloud OPS Automation: Runbook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B44E28-DB9F-3254-F70C-36F58E5BF383}"/>
              </a:ext>
            </a:extLst>
          </p:cNvPr>
          <p:cNvSpPr>
            <a:spLocks noGrp="1"/>
          </p:cNvSpPr>
          <p:nvPr>
            <p:ph idx="1"/>
          </p:nvPr>
        </p:nvSpPr>
        <p:spPr>
          <a:xfrm>
            <a:off x="838200" y="1929384"/>
            <a:ext cx="10515600" cy="4251960"/>
          </a:xfrm>
        </p:spPr>
        <p:txBody>
          <a:bodyPr>
            <a:normAutofit/>
          </a:bodyPr>
          <a:lstStyle/>
          <a:p>
            <a:r>
              <a:rPr lang="en-GB" sz="1500" b="1" i="0" dirty="0">
                <a:effectLst/>
                <a:highlight>
                  <a:srgbClr val="FFFF00"/>
                </a:highlight>
              </a:rPr>
              <a:t>Runbook automation (RBA) enables automation of predefined procedures based on issues that typically reoccur</a:t>
            </a:r>
          </a:p>
          <a:p>
            <a:pPr fontAlgn="base"/>
            <a:r>
              <a:rPr lang="en-GB" sz="1500" b="0" i="0" dirty="0">
                <a:effectLst/>
              </a:rPr>
              <a:t>RBA allows you to create consistency and simplify the automation of complex operational and remediation procedures, and can be combined with non-automated processes for hybrid human-machine resolutions that ensure minimal error and fast response times.</a:t>
            </a:r>
          </a:p>
          <a:p>
            <a:r>
              <a:rPr lang="en-GB" sz="1500" b="1" i="0" dirty="0">
                <a:effectLst/>
                <a:highlight>
                  <a:srgbClr val="FFFF00"/>
                </a:highlight>
              </a:rPr>
              <a:t> runbook is a list of procedures or actions that need to be carried out for every alert or a combination of multiple alerts. </a:t>
            </a:r>
          </a:p>
          <a:p>
            <a:r>
              <a:rPr lang="en-GB" sz="1500" b="0" i="0" dirty="0">
                <a:effectLst/>
              </a:rPr>
              <a:t>It is also often seen as a knowledge base that is constantly updated</a:t>
            </a:r>
          </a:p>
          <a:p>
            <a:pPr fontAlgn="base"/>
            <a:r>
              <a:rPr lang="en-GB" sz="1500" b="0" i="0" dirty="0">
                <a:effectLst/>
              </a:rPr>
              <a:t>Overall, runbook automation comes with the following three advantages:</a:t>
            </a:r>
          </a:p>
          <a:p>
            <a:pPr lvl="1" fontAlgn="base"/>
            <a:r>
              <a:rPr lang="en-GB" sz="1500" b="1" i="0" dirty="0">
                <a:effectLst/>
                <a:highlight>
                  <a:srgbClr val="FFFF00"/>
                </a:highlight>
              </a:rPr>
              <a:t>It offers users the capability to be proactive, i.e., taking action before a problem occurs by predicting issues based on known signs or identifiers</a:t>
            </a:r>
          </a:p>
          <a:p>
            <a:pPr lvl="1" fontAlgn="base"/>
            <a:r>
              <a:rPr lang="en-GB" sz="1500" b="1" i="0" dirty="0">
                <a:effectLst/>
                <a:highlight>
                  <a:srgbClr val="FFFF00"/>
                </a:highlight>
              </a:rPr>
              <a:t>It offers easy access to the operations capabilities needed to help you complete your tasks</a:t>
            </a:r>
          </a:p>
          <a:p>
            <a:pPr lvl="1" fontAlgn="base"/>
            <a:r>
              <a:rPr lang="en-GB" sz="1500" b="1" i="0" dirty="0">
                <a:effectLst/>
                <a:highlight>
                  <a:srgbClr val="FFFF00"/>
                </a:highlight>
              </a:rPr>
              <a:t>It automates workflows that extend throughout your existing manual commands and automation</a:t>
            </a:r>
          </a:p>
          <a:p>
            <a:pPr fontAlgn="base"/>
            <a:r>
              <a:rPr lang="en-GB" sz="1500" b="0" i="0" dirty="0">
                <a:effectLst/>
              </a:rPr>
              <a:t>It should be emphasized, though, that runbook automation is not intended to take the place of your current scripts, tools, manual commands, or API calls. </a:t>
            </a:r>
          </a:p>
          <a:p>
            <a:pPr fontAlgn="base"/>
            <a:r>
              <a:rPr lang="en-GB" sz="1500" dirty="0"/>
              <a:t>R</a:t>
            </a:r>
            <a:r>
              <a:rPr lang="en-GB" sz="1500" b="0" i="0" dirty="0">
                <a:effectLst/>
              </a:rPr>
              <a:t>unbook automation is quickly becoming the key interface between humans and tools to improve operations procedures.</a:t>
            </a:r>
          </a:p>
        </p:txBody>
      </p:sp>
    </p:spTree>
    <p:extLst>
      <p:ext uri="{BB962C8B-B14F-4D97-AF65-F5344CB8AC3E}">
        <p14:creationId xmlns:p14="http://schemas.microsoft.com/office/powerpoint/2010/main" val="149226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Cloud OPS Automation: Runbook Template</a:t>
            </a:r>
          </a:p>
        </p:txBody>
      </p:sp>
      <p:pic>
        <p:nvPicPr>
          <p:cNvPr id="2050" name="Picture 2" descr="No alt text provided for this image">
            <a:extLst>
              <a:ext uri="{FF2B5EF4-FFF2-40B4-BE49-F238E27FC236}">
                <a16:creationId xmlns:a16="http://schemas.microsoft.com/office/drawing/2014/main" id="{AC1A43CB-5C9C-B554-FBF8-9CDE88D416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27453"/>
            <a:ext cx="6780700" cy="500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 OPS Automation: Runbook Example</a:t>
            </a:r>
          </a:p>
        </p:txBody>
      </p:sp>
      <p:pic>
        <p:nvPicPr>
          <p:cNvPr id="4098" name="Picture 2" descr="No alt text provided for this image">
            <a:extLst>
              <a:ext uri="{FF2B5EF4-FFF2-40B4-BE49-F238E27FC236}">
                <a16:creationId xmlns:a16="http://schemas.microsoft.com/office/drawing/2014/main" id="{F91D0618-5741-48E9-35D6-94031CA869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402102"/>
            <a:ext cx="6780700" cy="405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66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16F45-278B-2AB8-73B9-68C568244F79}"/>
              </a:ext>
            </a:extLst>
          </p:cNvPr>
          <p:cNvSpPr>
            <a:spLocks noGrp="1"/>
          </p:cNvSpPr>
          <p:nvPr>
            <p:ph type="title"/>
          </p:nvPr>
        </p:nvSpPr>
        <p:spPr>
          <a:xfrm>
            <a:off x="838200" y="365125"/>
            <a:ext cx="10515600" cy="1325563"/>
          </a:xfrm>
        </p:spPr>
        <p:txBody>
          <a:bodyPr>
            <a:normAutofit/>
          </a:bodyPr>
          <a:lstStyle/>
          <a:p>
            <a:r>
              <a:rPr lang="en-CH" sz="5400"/>
              <a:t>What is Cloud Operations?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0BFDF2-A417-8055-A88F-2FE1E6615D20}"/>
              </a:ext>
            </a:extLst>
          </p:cNvPr>
          <p:cNvSpPr>
            <a:spLocks noGrp="1"/>
          </p:cNvSpPr>
          <p:nvPr>
            <p:ph idx="1"/>
          </p:nvPr>
        </p:nvSpPr>
        <p:spPr>
          <a:xfrm>
            <a:off x="838200" y="1929384"/>
            <a:ext cx="10515600" cy="4251960"/>
          </a:xfrm>
        </p:spPr>
        <p:txBody>
          <a:bodyPr>
            <a:normAutofit/>
          </a:bodyPr>
          <a:lstStyle/>
          <a:p>
            <a:r>
              <a:rPr lang="en-GB" sz="2200" b="1" i="0">
                <a:effectLst/>
              </a:rPr>
              <a:t>Cloud Operations</a:t>
            </a:r>
            <a:r>
              <a:rPr lang="en-GB" sz="2200" b="0" i="0">
                <a:effectLst/>
              </a:rPr>
              <a:t> (</a:t>
            </a:r>
            <a:r>
              <a:rPr lang="en-GB" sz="2200" b="1" i="0">
                <a:effectLst/>
              </a:rPr>
              <a:t>CloudOps</a:t>
            </a:r>
            <a:r>
              <a:rPr lang="en-GB" sz="2200" b="0" i="0">
                <a:effectLst/>
              </a:rPr>
              <a:t>) is the practice of managing delivery, tuning, optimization, and performance of workloads and IT services that run in a cloud environment including multi, hybrid, in the data center and at the edge.</a:t>
            </a:r>
          </a:p>
          <a:p>
            <a:r>
              <a:rPr lang="en-GB" sz="2200" b="0" i="0">
                <a:effectLst/>
                <a:latin typeface="metropolislight"/>
              </a:rPr>
              <a:t>For some organizations, CloudOps has replaced the network operations center (NOC) as IT operations have shifted from on-premises to cloud-based infrastructure</a:t>
            </a:r>
          </a:p>
          <a:p>
            <a:r>
              <a:rPr lang="en-GB" sz="2200">
                <a:effectLst/>
              </a:rPr>
              <a:t>Just as the NOC monitored and managed the data center, CloudOps monitors, instruments, and manages VMs, containers and workloads that run in a cloud. </a:t>
            </a:r>
          </a:p>
          <a:p>
            <a:r>
              <a:rPr lang="en-GB" sz="2200">
                <a:effectLst/>
              </a:rPr>
              <a:t>Developers, IT operations and security all collaborate using CloudOps principles to meet business and technology goals.</a:t>
            </a:r>
          </a:p>
          <a:p>
            <a:pPr marL="0" indent="0">
              <a:buNone/>
            </a:pPr>
            <a:br>
              <a:rPr lang="en-GB" sz="2200">
                <a:effectLst/>
              </a:rPr>
            </a:br>
            <a:endParaRPr lang="en-GB" sz="2200">
              <a:effectLst/>
            </a:endParaRPr>
          </a:p>
        </p:txBody>
      </p:sp>
    </p:spTree>
    <p:extLst>
      <p:ext uri="{BB962C8B-B14F-4D97-AF65-F5344CB8AC3E}">
        <p14:creationId xmlns:p14="http://schemas.microsoft.com/office/powerpoint/2010/main" val="340567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BA1F4-4EC0-FFBB-C9CB-2C1B35AD57FD}"/>
              </a:ext>
            </a:extLst>
          </p:cNvPr>
          <p:cNvSpPr>
            <a:spLocks noGrp="1"/>
          </p:cNvSpPr>
          <p:nvPr>
            <p:ph type="title"/>
          </p:nvPr>
        </p:nvSpPr>
        <p:spPr>
          <a:xfrm>
            <a:off x="838200" y="365125"/>
            <a:ext cx="10515600" cy="1325563"/>
          </a:xfrm>
        </p:spPr>
        <p:txBody>
          <a:bodyPr>
            <a:normAutofit/>
          </a:bodyPr>
          <a:lstStyle/>
          <a:p>
            <a:r>
              <a:rPr lang="en-CH" sz="3200" dirty="0"/>
              <a:t>Cloud OPS Automation: Cloud Native Disaster Recovery Plan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B44E28-DB9F-3254-F70C-36F58E5BF383}"/>
              </a:ext>
            </a:extLst>
          </p:cNvPr>
          <p:cNvSpPr>
            <a:spLocks noGrp="1"/>
          </p:cNvSpPr>
          <p:nvPr>
            <p:ph idx="1"/>
          </p:nvPr>
        </p:nvSpPr>
        <p:spPr>
          <a:xfrm>
            <a:off x="838200" y="1929383"/>
            <a:ext cx="10782552" cy="4373679"/>
          </a:xfrm>
        </p:spPr>
        <p:txBody>
          <a:bodyPr>
            <a:noAutofit/>
          </a:bodyPr>
          <a:lstStyle/>
          <a:p>
            <a:pPr>
              <a:buFont typeface="Arial" panose="020B0604020202020204" pitchFamily="34" charset="0"/>
              <a:buChar char="•"/>
            </a:pPr>
            <a:r>
              <a:rPr lang="en-GB" sz="1200" b="1" i="0" dirty="0">
                <a:effectLst/>
              </a:rPr>
              <a:t>Multi-Region Deployment</a:t>
            </a:r>
            <a:r>
              <a:rPr lang="en-GB" sz="1200" b="0" i="0" dirty="0">
                <a:effectLst/>
              </a:rPr>
              <a:t>: Deploy critical applications across multiple AWS regions to ensure high availability and disaster recovery.</a:t>
            </a:r>
          </a:p>
          <a:p>
            <a:pPr>
              <a:buFont typeface="Arial" panose="020B0604020202020204" pitchFamily="34" charset="0"/>
              <a:buChar char="•"/>
            </a:pPr>
            <a:r>
              <a:rPr lang="en-GB" sz="1200" b="1" i="0" dirty="0">
                <a:effectLst/>
              </a:rPr>
              <a:t>Backup and Restore</a:t>
            </a:r>
            <a:r>
              <a:rPr lang="en-GB" sz="1200" b="0" i="0" dirty="0">
                <a:effectLst/>
              </a:rPr>
              <a:t>: Implement robust backup strategies using AWS Backup or third-party tools, ensuring data is recoverable in case of an incident.</a:t>
            </a:r>
          </a:p>
          <a:p>
            <a:pPr>
              <a:buFont typeface="Arial" panose="020B0604020202020204" pitchFamily="34" charset="0"/>
              <a:buChar char="•"/>
            </a:pPr>
            <a:r>
              <a:rPr lang="en-GB" sz="1200" b="1" i="0" dirty="0">
                <a:effectLst/>
              </a:rPr>
              <a:t>Failover Strategies</a:t>
            </a:r>
            <a:r>
              <a:rPr lang="en-GB" sz="1200" b="0" i="0" dirty="0">
                <a:effectLst/>
              </a:rPr>
              <a:t>: Be prepared to switch on other environment to except downtime. (e.g. Route53, Global Accelerator)</a:t>
            </a:r>
          </a:p>
          <a:p>
            <a:pPr>
              <a:buFont typeface="Arial" panose="020B0604020202020204" pitchFamily="34" charset="0"/>
              <a:buChar char="•"/>
            </a:pPr>
            <a:r>
              <a:rPr lang="en-GB" sz="1200" dirty="0"/>
              <a:t>Know your infra</a:t>
            </a:r>
          </a:p>
          <a:p>
            <a:pPr lvl="1"/>
            <a:r>
              <a:rPr lang="en-GB" sz="1200" b="1" i="0" dirty="0">
                <a:effectLst/>
              </a:rPr>
              <a:t>Create an inventory of your cloud-based systems:</a:t>
            </a:r>
            <a:r>
              <a:rPr lang="en-GB" sz="1200" b="0" i="0" dirty="0">
                <a:effectLst/>
              </a:rPr>
              <a:t> This includes identifying all the resources, applications, and data that you have in the cloud.</a:t>
            </a:r>
          </a:p>
          <a:p>
            <a:pPr lvl="1"/>
            <a:r>
              <a:rPr lang="en-GB" sz="1200" b="1" i="0" dirty="0">
                <a:effectLst/>
              </a:rPr>
              <a:t>Understand your dependencies:</a:t>
            </a:r>
            <a:r>
              <a:rPr lang="en-GB" sz="1200" b="0" i="0" dirty="0">
                <a:effectLst/>
              </a:rPr>
              <a:t> Understand the relationships between your systems and services, and how they depend on each other.</a:t>
            </a:r>
          </a:p>
          <a:p>
            <a:pPr lvl="1"/>
            <a:r>
              <a:rPr lang="en-GB" sz="1200" b="1" i="0" dirty="0">
                <a:effectLst/>
              </a:rPr>
              <a:t>Document your architecture and design:</a:t>
            </a:r>
            <a:r>
              <a:rPr lang="en-GB" sz="1200" b="0" i="0" dirty="0">
                <a:effectLst/>
              </a:rPr>
              <a:t> Create detailed documentation of your systems, including their architecture and design, so that you have a clear understanding of how they work.</a:t>
            </a:r>
          </a:p>
          <a:p>
            <a:r>
              <a:rPr lang="en-GB" sz="1200" b="1" i="0" dirty="0">
                <a:effectLst/>
              </a:rPr>
              <a:t>Draft a Disaster Recovery Plan Based on RPO and RTO</a:t>
            </a:r>
          </a:p>
          <a:p>
            <a:pPr algn="l"/>
            <a:r>
              <a:rPr lang="en-GB" sz="1200" b="1" i="0" dirty="0">
                <a:effectLst/>
              </a:rPr>
              <a:t>Conduct a Business Impact Analysis</a:t>
            </a:r>
          </a:p>
          <a:p>
            <a:r>
              <a:rPr lang="en-GB" sz="1200" b="1" i="0" dirty="0">
                <a:effectLst/>
              </a:rPr>
              <a:t>Test your Disaster Recovery Plan</a:t>
            </a:r>
          </a:p>
          <a:p>
            <a:pPr lvl="1"/>
            <a:r>
              <a:rPr lang="en-GB" sz="1200" b="1" i="0" dirty="0">
                <a:effectLst/>
              </a:rPr>
              <a:t>Simulate a disaster scenario:</a:t>
            </a:r>
            <a:r>
              <a:rPr lang="en-GB" sz="1200" b="0" i="0" dirty="0">
                <a:effectLst/>
              </a:rPr>
              <a:t> Test your disaster recovery plan by simulating a disaster scenario, such as a power outage or network failure.</a:t>
            </a:r>
          </a:p>
          <a:p>
            <a:pPr lvl="1"/>
            <a:r>
              <a:rPr lang="en-GB" sz="1200" b="1" i="0" dirty="0">
                <a:effectLst/>
              </a:rPr>
              <a:t>Test the recovery process:</a:t>
            </a:r>
            <a:r>
              <a:rPr lang="en-GB" sz="1200" b="0" i="0" dirty="0">
                <a:effectLst/>
              </a:rPr>
              <a:t> Test the recovery process to ensure that it can restore your systems and data to a working state.</a:t>
            </a:r>
          </a:p>
          <a:p>
            <a:pPr lvl="1"/>
            <a:r>
              <a:rPr lang="en-GB" sz="1200" b="1" i="0" dirty="0">
                <a:effectLst/>
              </a:rPr>
              <a:t>Test failover and failback:</a:t>
            </a:r>
            <a:r>
              <a:rPr lang="en-GB" sz="1200" b="0" i="0" dirty="0">
                <a:effectLst/>
              </a:rPr>
              <a:t> Test failover and failback to ensure that your systems and data can be moved between primary and backup environments.</a:t>
            </a:r>
          </a:p>
          <a:p>
            <a:pPr lvl="1"/>
            <a:r>
              <a:rPr lang="en-GB" sz="1200" b="1" i="0" dirty="0">
                <a:effectLst/>
              </a:rPr>
              <a:t>Test communication and coordination:</a:t>
            </a:r>
            <a:r>
              <a:rPr lang="en-GB" sz="1200" b="0" i="0" dirty="0">
                <a:effectLst/>
              </a:rPr>
              <a:t> Test communication and coordination with your team and any third-party vendors to ensure that they can work together effectively in the event of a disaster.</a:t>
            </a:r>
          </a:p>
          <a:p>
            <a:pPr lvl="1"/>
            <a:r>
              <a:rPr lang="en-GB" sz="1200" b="1" i="0" dirty="0">
                <a:effectLst/>
              </a:rPr>
              <a:t>Evaluate and improve:</a:t>
            </a:r>
            <a:r>
              <a:rPr lang="en-GB" sz="1200" b="0" i="0" dirty="0">
                <a:effectLst/>
              </a:rPr>
              <a:t> Evaluate the results of the test and make improvements as needed</a:t>
            </a:r>
          </a:p>
        </p:txBody>
      </p:sp>
    </p:spTree>
    <p:extLst>
      <p:ext uri="{BB962C8B-B14F-4D97-AF65-F5344CB8AC3E}">
        <p14:creationId xmlns:p14="http://schemas.microsoft.com/office/powerpoint/2010/main" val="181829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2CA85-7EEB-C8F2-76C0-FCBF80415A8A}"/>
              </a:ext>
            </a:extLst>
          </p:cNvPr>
          <p:cNvSpPr>
            <a:spLocks noGrp="1"/>
          </p:cNvSpPr>
          <p:nvPr>
            <p:ph type="title"/>
          </p:nvPr>
        </p:nvSpPr>
        <p:spPr>
          <a:xfrm>
            <a:off x="838200" y="365125"/>
            <a:ext cx="10515600" cy="1325563"/>
          </a:xfrm>
        </p:spPr>
        <p:txBody>
          <a:bodyPr>
            <a:normAutofit/>
          </a:bodyPr>
          <a:lstStyle/>
          <a:p>
            <a:r>
              <a:rPr lang="en-GB" sz="5400" i="0">
                <a:effectLst/>
                <a:latin typeface="+mn-lt"/>
              </a:rPr>
              <a:t>AWS Services for Cloud Ops</a:t>
            </a:r>
            <a:endParaRPr lang="en-CH" sz="54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E9487-96F8-CFA8-C478-7DE3D7F1B424}"/>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rPr>
              <a:t>Amazon CloudWatch</a:t>
            </a:r>
            <a:r>
              <a:rPr lang="en-GB" sz="2200" b="0" i="0">
                <a:effectLst/>
              </a:rPr>
              <a:t>: For monitoring resources and applications.</a:t>
            </a:r>
          </a:p>
          <a:p>
            <a:pPr>
              <a:buFont typeface="Arial" panose="020B0604020202020204" pitchFamily="34" charset="0"/>
              <a:buChar char="•"/>
            </a:pPr>
            <a:r>
              <a:rPr lang="en-GB" sz="2200" b="1" i="0">
                <a:effectLst/>
              </a:rPr>
              <a:t>AWS CloudTrail</a:t>
            </a:r>
            <a:r>
              <a:rPr lang="en-GB" sz="2200" b="0" i="0">
                <a:effectLst/>
              </a:rPr>
              <a:t>: For governance, compliance, operational auditing, and risk auditing.</a:t>
            </a:r>
          </a:p>
          <a:p>
            <a:pPr>
              <a:buFont typeface="Arial" panose="020B0604020202020204" pitchFamily="34" charset="0"/>
              <a:buChar char="•"/>
            </a:pPr>
            <a:r>
              <a:rPr lang="en-GB" sz="2200" b="1" i="0">
                <a:effectLst/>
              </a:rPr>
              <a:t>AWS Config</a:t>
            </a:r>
            <a:r>
              <a:rPr lang="en-GB" sz="2200" b="0" i="0">
                <a:effectLst/>
              </a:rPr>
              <a:t>: To assess, audit, and evaluate AWS resource configurations.</a:t>
            </a:r>
          </a:p>
          <a:p>
            <a:pPr>
              <a:buFont typeface="Arial" panose="020B0604020202020204" pitchFamily="34" charset="0"/>
              <a:buChar char="•"/>
            </a:pPr>
            <a:r>
              <a:rPr lang="en-GB" sz="2200" b="1" i="0">
                <a:effectLst/>
              </a:rPr>
              <a:t>AWS Systems Manager</a:t>
            </a:r>
            <a:r>
              <a:rPr lang="en-GB" sz="2200" b="0" i="0">
                <a:effectLst/>
              </a:rPr>
              <a:t>: For visibility and control of infrastructure on AWS.</a:t>
            </a:r>
          </a:p>
          <a:p>
            <a:pPr>
              <a:buFont typeface="Arial" panose="020B0604020202020204" pitchFamily="34" charset="0"/>
              <a:buChar char="•"/>
            </a:pPr>
            <a:r>
              <a:rPr lang="en-GB" sz="2200" b="1" i="0">
                <a:effectLst/>
              </a:rPr>
              <a:t>AWS Lambda and AWS Step Functions</a:t>
            </a:r>
            <a:r>
              <a:rPr lang="en-GB" sz="2200" b="0" i="0">
                <a:effectLst/>
              </a:rPr>
              <a:t>: For automating tasks and workflows.</a:t>
            </a:r>
          </a:p>
          <a:p>
            <a:pPr>
              <a:buFont typeface="Arial" panose="020B0604020202020204" pitchFamily="34" charset="0"/>
              <a:buChar char="•"/>
            </a:pPr>
            <a:r>
              <a:rPr lang="en-GB" sz="2200" b="1" i="0">
                <a:effectLst/>
              </a:rPr>
              <a:t>AWS Security Hub</a:t>
            </a:r>
            <a:r>
              <a:rPr lang="en-GB" sz="2200" b="0" i="0">
                <a:effectLst/>
              </a:rPr>
              <a:t>: For comprehensive view of security alerts and security posture.</a:t>
            </a:r>
          </a:p>
          <a:p>
            <a:pPr>
              <a:buFont typeface="Arial" panose="020B0604020202020204" pitchFamily="34" charset="0"/>
              <a:buChar char="•"/>
            </a:pPr>
            <a:r>
              <a:rPr lang="en-GB" sz="2200" b="1" i="0">
                <a:effectLst/>
              </a:rPr>
              <a:t>Amazon Inspector</a:t>
            </a:r>
            <a:r>
              <a:rPr lang="en-GB" sz="2200" b="0" i="0">
                <a:effectLst/>
              </a:rPr>
              <a:t>: Automated security assessment service to improve the security and compliance of applications deployed on AWS.</a:t>
            </a:r>
          </a:p>
          <a:p>
            <a:pPr>
              <a:buFont typeface="Arial" panose="020B0604020202020204" pitchFamily="34" charset="0"/>
              <a:buChar char="•"/>
            </a:pPr>
            <a:r>
              <a:rPr lang="en-GB" sz="2200" b="1"/>
              <a:t>AWS Managed Grafana, Prometheus</a:t>
            </a:r>
            <a:endParaRPr lang="en-GB" sz="2200" b="1" i="0">
              <a:effectLst/>
            </a:endParaRPr>
          </a:p>
          <a:p>
            <a:endParaRPr lang="en-CH" sz="2200"/>
          </a:p>
        </p:txBody>
      </p:sp>
    </p:spTree>
    <p:extLst>
      <p:ext uri="{BB962C8B-B14F-4D97-AF65-F5344CB8AC3E}">
        <p14:creationId xmlns:p14="http://schemas.microsoft.com/office/powerpoint/2010/main" val="322428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FF79E-4498-99F0-0235-1D68EADCB6E8}"/>
              </a:ext>
            </a:extLst>
          </p:cNvPr>
          <p:cNvSpPr>
            <a:spLocks noGrp="1"/>
          </p:cNvSpPr>
          <p:nvPr>
            <p:ph type="title"/>
          </p:nvPr>
        </p:nvSpPr>
        <p:spPr>
          <a:xfrm>
            <a:off x="838200" y="365125"/>
            <a:ext cx="10515600" cy="1325563"/>
          </a:xfrm>
        </p:spPr>
        <p:txBody>
          <a:bodyPr>
            <a:normAutofit/>
          </a:bodyPr>
          <a:lstStyle/>
          <a:p>
            <a:r>
              <a:rPr lang="en-CH" sz="5400"/>
              <a:t>Services for 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6ED214-D7CB-1029-1D87-49C9ACA3D402}"/>
              </a:ext>
            </a:extLst>
          </p:cNvPr>
          <p:cNvSpPr>
            <a:spLocks noGrp="1"/>
          </p:cNvSpPr>
          <p:nvPr>
            <p:ph idx="1"/>
          </p:nvPr>
        </p:nvSpPr>
        <p:spPr>
          <a:xfrm>
            <a:off x="838200" y="1929384"/>
            <a:ext cx="10515600" cy="4251960"/>
          </a:xfrm>
        </p:spPr>
        <p:txBody>
          <a:bodyPr>
            <a:normAutofit/>
          </a:bodyPr>
          <a:lstStyle/>
          <a:p>
            <a:r>
              <a:rPr lang="en-GB" sz="2200" b="1" i="0" dirty="0">
                <a:effectLst/>
              </a:rPr>
              <a:t>Cross-Platform Tools</a:t>
            </a:r>
          </a:p>
          <a:p>
            <a:pPr>
              <a:buFont typeface="Arial" panose="020B0604020202020204" pitchFamily="34" charset="0"/>
              <a:buChar char="•"/>
            </a:pPr>
            <a:r>
              <a:rPr lang="en-GB" sz="2200" b="1" i="0" dirty="0">
                <a:effectLst/>
              </a:rPr>
              <a:t>Terraform</a:t>
            </a:r>
            <a:r>
              <a:rPr lang="en-GB" sz="2200" b="0" i="0" dirty="0">
                <a:effectLst/>
              </a:rPr>
              <a:t>: Infrastructure as code software tool for building, changing, and versioning infrastructure safely and efficiently across various cloud platforms.</a:t>
            </a:r>
          </a:p>
          <a:p>
            <a:pPr>
              <a:buFont typeface="Arial" panose="020B0604020202020204" pitchFamily="34" charset="0"/>
              <a:buChar char="•"/>
            </a:pPr>
            <a:r>
              <a:rPr lang="en-GB" sz="2200" b="1" i="0" dirty="0">
                <a:effectLst/>
              </a:rPr>
              <a:t>Ansible</a:t>
            </a:r>
            <a:r>
              <a:rPr lang="en-GB" sz="2200" b="0" i="0" dirty="0">
                <a:effectLst/>
              </a:rPr>
              <a:t>: Automation tool for provisioning, configuration management, and application deployment.</a:t>
            </a:r>
          </a:p>
          <a:p>
            <a:pPr>
              <a:buFont typeface="Arial" panose="020B0604020202020204" pitchFamily="34" charset="0"/>
              <a:buChar char="•"/>
            </a:pPr>
            <a:r>
              <a:rPr lang="en-GB" sz="2200" b="1" i="0" dirty="0">
                <a:effectLst/>
              </a:rPr>
              <a:t>Kubernetes</a:t>
            </a:r>
            <a:r>
              <a:rPr lang="en-GB" sz="2200" b="0" i="0" dirty="0">
                <a:effectLst/>
              </a:rPr>
              <a:t>: Open-source platform for automating containerized applications' deployment, scaling, and operations, across cloud and on-premises environments.</a:t>
            </a:r>
            <a:endParaRPr lang="en-CH" sz="2200" dirty="0"/>
          </a:p>
        </p:txBody>
      </p:sp>
    </p:spTree>
    <p:extLst>
      <p:ext uri="{BB962C8B-B14F-4D97-AF65-F5344CB8AC3E}">
        <p14:creationId xmlns:p14="http://schemas.microsoft.com/office/powerpoint/2010/main" val="211171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1A8CA-AB66-9A95-CEF7-E01AA609373B}"/>
              </a:ext>
            </a:extLst>
          </p:cNvPr>
          <p:cNvSpPr>
            <a:spLocks noGrp="1"/>
          </p:cNvSpPr>
          <p:nvPr>
            <p:ph type="title"/>
          </p:nvPr>
        </p:nvSpPr>
        <p:spPr>
          <a:xfrm>
            <a:off x="838200" y="365125"/>
            <a:ext cx="10515600" cy="1325563"/>
          </a:xfrm>
        </p:spPr>
        <p:txBody>
          <a:bodyPr>
            <a:normAutofit/>
          </a:bodyPr>
          <a:lstStyle/>
          <a:p>
            <a:r>
              <a:rPr lang="en-CH" sz="4200"/>
              <a:t>Cloud Ops Trends: Multi-Cloud and Hybrid Enviroments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CB4FBE-BFC9-AD33-D2C4-7221E50B0159}"/>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rPr>
              <a:t>Multi-Cloud</a:t>
            </a:r>
            <a:r>
              <a:rPr lang="en-GB" sz="2200" b="0" i="0">
                <a:effectLst/>
              </a:rPr>
              <a:t>: Using cloud services from more than one cloud provider, such as AWS, Azure, and Google Cloud Platform.</a:t>
            </a:r>
          </a:p>
          <a:p>
            <a:pPr>
              <a:buFont typeface="Arial" panose="020B0604020202020204" pitchFamily="34" charset="0"/>
              <a:buChar char="•"/>
            </a:pPr>
            <a:r>
              <a:rPr lang="en-GB" sz="2200" b="1" i="0">
                <a:effectLst/>
              </a:rPr>
              <a:t>Hybrid Environment</a:t>
            </a:r>
            <a:r>
              <a:rPr lang="en-GB" sz="2200" b="0" i="0">
                <a:effectLst/>
              </a:rPr>
              <a:t>: Combining public cloud services with private cloud or on-premises resources.</a:t>
            </a:r>
          </a:p>
          <a:p>
            <a:r>
              <a:rPr lang="en-GB" sz="2200" b="1" i="0">
                <a:effectLst/>
              </a:rPr>
              <a:t>Why it Matters</a:t>
            </a:r>
            <a:r>
              <a:rPr lang="en-GB" sz="2200" b="0" i="0">
                <a:effectLst/>
              </a:rPr>
              <a:t>:</a:t>
            </a:r>
          </a:p>
          <a:p>
            <a:pPr lvl="1"/>
            <a:r>
              <a:rPr lang="en-GB" sz="2200" b="1" i="0">
                <a:effectLst/>
              </a:rPr>
              <a:t>Flexibility and Risk Mitigation</a:t>
            </a:r>
            <a:r>
              <a:rPr lang="en-GB" sz="2200" b="0" i="0">
                <a:effectLst/>
              </a:rPr>
              <a:t>: Avoids vendor lock-in and reduces dependency on a single cloud provider.</a:t>
            </a:r>
          </a:p>
          <a:p>
            <a:pPr lvl="1"/>
            <a:r>
              <a:rPr lang="en-GB" sz="2200" b="1" i="0">
                <a:effectLst/>
              </a:rPr>
              <a:t>Optimized Performance and Cost</a:t>
            </a:r>
            <a:r>
              <a:rPr lang="en-GB" sz="2200" b="0" i="0">
                <a:effectLst/>
              </a:rPr>
              <a:t>: Different cloud providers may offer unique features or cost efficiencies for specific tasks.</a:t>
            </a:r>
          </a:p>
          <a:p>
            <a:pPr lvl="1"/>
            <a:r>
              <a:rPr lang="en-GB" sz="2200" b="1" i="0">
                <a:effectLst/>
              </a:rPr>
              <a:t>Compliance and Geographical Reach</a:t>
            </a:r>
            <a:r>
              <a:rPr lang="en-GB" sz="2200" b="0" i="0">
                <a:effectLst/>
              </a:rPr>
              <a:t>: Helps in meeting regional data compliance requirements and performance expectations.</a:t>
            </a:r>
          </a:p>
        </p:txBody>
      </p:sp>
    </p:spTree>
    <p:extLst>
      <p:ext uri="{BB962C8B-B14F-4D97-AF65-F5344CB8AC3E}">
        <p14:creationId xmlns:p14="http://schemas.microsoft.com/office/powerpoint/2010/main" val="328397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1A8CA-AB66-9A95-CEF7-E01AA609373B}"/>
              </a:ext>
            </a:extLst>
          </p:cNvPr>
          <p:cNvSpPr>
            <a:spLocks noGrp="1"/>
          </p:cNvSpPr>
          <p:nvPr>
            <p:ph type="title"/>
          </p:nvPr>
        </p:nvSpPr>
        <p:spPr>
          <a:xfrm>
            <a:off x="838200" y="365125"/>
            <a:ext cx="10515600" cy="1325563"/>
          </a:xfrm>
        </p:spPr>
        <p:txBody>
          <a:bodyPr>
            <a:normAutofit/>
          </a:bodyPr>
          <a:lstStyle/>
          <a:p>
            <a:r>
              <a:rPr lang="en-CH" sz="4200"/>
              <a:t>Cloud Ops Trends: Multi-Cloud and Hybrid Enviroments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CB4FBE-BFC9-AD33-D2C4-7221E50B0159}"/>
              </a:ext>
            </a:extLst>
          </p:cNvPr>
          <p:cNvSpPr>
            <a:spLocks noGrp="1"/>
          </p:cNvSpPr>
          <p:nvPr>
            <p:ph idx="1"/>
          </p:nvPr>
        </p:nvSpPr>
        <p:spPr>
          <a:xfrm>
            <a:off x="838200" y="1929384"/>
            <a:ext cx="10515600" cy="4251960"/>
          </a:xfrm>
        </p:spPr>
        <p:txBody>
          <a:bodyPr>
            <a:normAutofit/>
          </a:bodyPr>
          <a:lstStyle/>
          <a:p>
            <a:r>
              <a:rPr lang="en-GB" sz="2200" b="1" i="0">
                <a:effectLst/>
              </a:rPr>
              <a:t>Challenges in Multi-Cloud and Hybrid Environments</a:t>
            </a:r>
          </a:p>
          <a:p>
            <a:pPr>
              <a:buFont typeface="Arial" panose="020B0604020202020204" pitchFamily="34" charset="0"/>
              <a:buChar char="•"/>
            </a:pPr>
            <a:r>
              <a:rPr lang="en-GB" sz="2200" b="1" i="0">
                <a:effectLst/>
              </a:rPr>
              <a:t>Complexity in Management</a:t>
            </a:r>
            <a:r>
              <a:rPr lang="en-GB" sz="2200" b="0" i="0">
                <a:effectLst/>
              </a:rPr>
              <a:t>: Managing multiple interfaces, varying service level agreements (SLAs), and different operational models.</a:t>
            </a:r>
          </a:p>
          <a:p>
            <a:pPr>
              <a:buFont typeface="Arial" panose="020B0604020202020204" pitchFamily="34" charset="0"/>
              <a:buChar char="•"/>
            </a:pPr>
            <a:r>
              <a:rPr lang="en-GB" sz="2200" b="1" i="0">
                <a:effectLst/>
              </a:rPr>
              <a:t>Security and Compliance</a:t>
            </a:r>
            <a:r>
              <a:rPr lang="en-GB" sz="2200" b="0" i="0">
                <a:effectLst/>
              </a:rPr>
              <a:t>: Ensuring consistent security policies and compliance across different platforms and environments.</a:t>
            </a:r>
          </a:p>
          <a:p>
            <a:pPr>
              <a:buFont typeface="Arial" panose="020B0604020202020204" pitchFamily="34" charset="0"/>
              <a:buChar char="•"/>
            </a:pPr>
            <a:r>
              <a:rPr lang="en-GB" sz="2200" b="1" i="0">
                <a:effectLst/>
              </a:rPr>
              <a:t>Cost Management and Optimization</a:t>
            </a:r>
            <a:r>
              <a:rPr lang="en-GB" sz="2200" b="0" i="0">
                <a:effectLst/>
              </a:rPr>
              <a:t>: Tracking and optimizing costs when using multiple cloud services.</a:t>
            </a:r>
          </a:p>
          <a:p>
            <a:pPr>
              <a:buFont typeface="Arial" panose="020B0604020202020204" pitchFamily="34" charset="0"/>
              <a:buChar char="•"/>
            </a:pPr>
            <a:r>
              <a:rPr lang="en-GB" sz="2200" b="1" i="0">
                <a:effectLst/>
              </a:rPr>
              <a:t>Data Integration and Portability</a:t>
            </a:r>
            <a:r>
              <a:rPr lang="en-GB" sz="2200" b="0" i="0">
                <a:effectLst/>
              </a:rPr>
              <a:t>: Ensuring seamless data movement and integration across different cloud environments.</a:t>
            </a:r>
          </a:p>
          <a:p>
            <a:pPr>
              <a:buFont typeface="Arial" panose="020B0604020202020204" pitchFamily="34" charset="0"/>
              <a:buChar char="•"/>
            </a:pPr>
            <a:r>
              <a:rPr lang="en-GB" sz="2200" b="1" i="0">
                <a:effectLst/>
              </a:rPr>
              <a:t>Network Complexity and Performance</a:t>
            </a:r>
            <a:r>
              <a:rPr lang="en-GB" sz="2200" b="0" i="0">
                <a:effectLst/>
              </a:rPr>
              <a:t>: Managing networking across multiple clouds and on-premises environments.</a:t>
            </a:r>
          </a:p>
        </p:txBody>
      </p:sp>
    </p:spTree>
    <p:extLst>
      <p:ext uri="{BB962C8B-B14F-4D97-AF65-F5344CB8AC3E}">
        <p14:creationId xmlns:p14="http://schemas.microsoft.com/office/powerpoint/2010/main" val="272923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15E16-6FF4-EBD3-688D-1F5E59330A30}"/>
              </a:ext>
            </a:extLst>
          </p:cNvPr>
          <p:cNvSpPr>
            <a:spLocks noGrp="1"/>
          </p:cNvSpPr>
          <p:nvPr>
            <p:ph type="title"/>
          </p:nvPr>
        </p:nvSpPr>
        <p:spPr>
          <a:xfrm>
            <a:off x="838200" y="365125"/>
            <a:ext cx="10515600" cy="1325563"/>
          </a:xfrm>
        </p:spPr>
        <p:txBody>
          <a:bodyPr>
            <a:normAutofit/>
          </a:bodyPr>
          <a:lstStyle/>
          <a:p>
            <a:r>
              <a:rPr lang="en-GB" sz="3600" dirty="0"/>
              <a:t>Decomposition of roles in infrastructure operations</a:t>
            </a:r>
            <a:endParaRPr lang="en-CH" sz="3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02A2D-9C15-9F1C-7637-DFC84366C11D}"/>
              </a:ext>
            </a:extLst>
          </p:cNvPr>
          <p:cNvSpPr>
            <a:spLocks noGrp="1"/>
          </p:cNvSpPr>
          <p:nvPr>
            <p:ph idx="1"/>
          </p:nvPr>
        </p:nvSpPr>
        <p:spPr>
          <a:xfrm>
            <a:off x="838200" y="1929384"/>
            <a:ext cx="10515600" cy="4251960"/>
          </a:xfrm>
        </p:spPr>
        <p:txBody>
          <a:bodyPr>
            <a:normAutofit/>
          </a:bodyPr>
          <a:lstStyle/>
          <a:p>
            <a:r>
              <a:rPr lang="en-CH" sz="1500" dirty="0"/>
              <a:t>Runbook for each type of alert</a:t>
            </a:r>
          </a:p>
          <a:p>
            <a:pPr lvl="1"/>
            <a:r>
              <a:rPr lang="en-CH" sz="1500" dirty="0"/>
              <a:t>Exception Description with code and link on confluence</a:t>
            </a:r>
          </a:p>
          <a:p>
            <a:pPr lvl="1"/>
            <a:r>
              <a:rPr lang="en-CH" sz="1500" dirty="0"/>
              <a:t>Included contact number/email into alert, which where raised (e.g. 3rd party provider)</a:t>
            </a:r>
          </a:p>
          <a:p>
            <a:r>
              <a:rPr lang="en-CH" sz="1500" dirty="0"/>
              <a:t>Zero dependency on person</a:t>
            </a:r>
          </a:p>
          <a:p>
            <a:pPr lvl="1"/>
            <a:r>
              <a:rPr lang="en-CH" sz="1500" dirty="0"/>
              <a:t>Each team member can answer on call or proccess alert -&gt;</a:t>
            </a:r>
          </a:p>
          <a:p>
            <a:pPr lvl="2"/>
            <a:r>
              <a:rPr lang="en-CH" sz="1500" dirty="0"/>
              <a:t>He has all docs, all contact numbers</a:t>
            </a:r>
          </a:p>
          <a:p>
            <a:pPr lvl="2"/>
            <a:r>
              <a:rPr lang="en-CH" sz="1500" dirty="0"/>
              <a:t>He can raise alert -&gt; do wake up call to specific person of particular team with required expertise</a:t>
            </a:r>
          </a:p>
          <a:p>
            <a:r>
              <a:rPr lang="en-CH" sz="1500" dirty="0"/>
              <a:t>Separate Tower for each type of duty:</a:t>
            </a:r>
          </a:p>
          <a:p>
            <a:pPr lvl="1"/>
            <a:r>
              <a:rPr lang="en-CH" sz="1500" dirty="0"/>
              <a:t>Database tower</a:t>
            </a:r>
          </a:p>
          <a:p>
            <a:pPr lvl="1"/>
            <a:r>
              <a:rPr lang="en-CH" sz="1500" dirty="0"/>
              <a:t>Linux tower</a:t>
            </a:r>
          </a:p>
          <a:p>
            <a:pPr lvl="1"/>
            <a:r>
              <a:rPr lang="en-CH" sz="1500" dirty="0"/>
              <a:t>Windows tower</a:t>
            </a:r>
          </a:p>
          <a:p>
            <a:pPr lvl="1"/>
            <a:r>
              <a:rPr lang="en-CH" sz="1500" dirty="0"/>
              <a:t>Backup tower</a:t>
            </a:r>
          </a:p>
          <a:p>
            <a:pPr lvl="1"/>
            <a:r>
              <a:rPr lang="en-CH" sz="1500" dirty="0"/>
              <a:t>Storage tower</a:t>
            </a:r>
          </a:p>
          <a:p>
            <a:pPr lvl="1"/>
            <a:r>
              <a:rPr lang="en-CH" sz="1500" dirty="0"/>
              <a:t>On-call/Incedent managment team</a:t>
            </a:r>
          </a:p>
        </p:txBody>
      </p:sp>
    </p:spTree>
    <p:extLst>
      <p:ext uri="{BB962C8B-B14F-4D97-AF65-F5344CB8AC3E}">
        <p14:creationId xmlns:p14="http://schemas.microsoft.com/office/powerpoint/2010/main" val="227660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0739-FBC3-BFD8-3DB7-F5E0FBDAC744}"/>
              </a:ext>
            </a:extLst>
          </p:cNvPr>
          <p:cNvSpPr>
            <a:spLocks noGrp="1"/>
          </p:cNvSpPr>
          <p:nvPr>
            <p:ph type="title"/>
          </p:nvPr>
        </p:nvSpPr>
        <p:spPr>
          <a:xfrm>
            <a:off x="838200" y="365125"/>
            <a:ext cx="10515600" cy="1325563"/>
          </a:xfrm>
        </p:spPr>
        <p:txBody>
          <a:bodyPr>
            <a:normAutofit/>
          </a:bodyPr>
          <a:lstStyle/>
          <a:p>
            <a:r>
              <a:rPr lang="en-CH" sz="5400" dirty="0"/>
              <a:t>DevOps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4BDC60-B2EA-3772-E5A8-487E175A5CA1}"/>
              </a:ext>
            </a:extLst>
          </p:cNvPr>
          <p:cNvSpPr>
            <a:spLocks noGrp="1"/>
          </p:cNvSpPr>
          <p:nvPr>
            <p:ph idx="1"/>
          </p:nvPr>
        </p:nvSpPr>
        <p:spPr>
          <a:xfrm>
            <a:off x="838200" y="1929384"/>
            <a:ext cx="10515600" cy="4251960"/>
          </a:xfrm>
        </p:spPr>
        <p:txBody>
          <a:bodyPr>
            <a:normAutofit/>
          </a:bodyPr>
          <a:lstStyle/>
          <a:p>
            <a:r>
              <a:rPr lang="en-GB" sz="1400" b="0" i="0" dirty="0">
                <a:effectLst/>
              </a:rPr>
              <a:t>DevOps is a set of practices and cultural philosophies that aims to unify software development (Dev) and software operation (Ops). </a:t>
            </a:r>
          </a:p>
          <a:p>
            <a:r>
              <a:rPr lang="en-GB" sz="1400" b="0" i="0" dirty="0">
                <a:effectLst/>
              </a:rPr>
              <a:t>The primary goal is to shorten the development lifecycle, provide continuous delivery, and achieve a high degree of software quality.</a:t>
            </a:r>
          </a:p>
          <a:p>
            <a:r>
              <a:rPr lang="en-GB" sz="1400" b="1" i="0" dirty="0">
                <a:effectLst/>
              </a:rPr>
              <a:t>Key Aspects</a:t>
            </a:r>
            <a:r>
              <a:rPr lang="en-GB" sz="1400" b="0" i="0" dirty="0">
                <a:effectLst/>
              </a:rPr>
              <a:t>:</a:t>
            </a:r>
          </a:p>
          <a:p>
            <a:pPr lvl="1"/>
            <a:r>
              <a:rPr lang="en-GB" sz="1400" b="1" i="0" dirty="0">
                <a:effectLst/>
              </a:rPr>
              <a:t>Integration and Collaboration</a:t>
            </a:r>
            <a:r>
              <a:rPr lang="en-GB" sz="1400" b="0" i="0" dirty="0">
                <a:effectLst/>
              </a:rPr>
              <a:t>: Emphasis on collaboration between development and operations teams.</a:t>
            </a:r>
          </a:p>
          <a:p>
            <a:pPr lvl="1"/>
            <a:r>
              <a:rPr lang="en-GB" sz="1400" b="1" i="0" dirty="0">
                <a:effectLst/>
              </a:rPr>
              <a:t>Continuous Integration/Continuous Deployment (CI/CD)</a:t>
            </a:r>
            <a:r>
              <a:rPr lang="en-GB" sz="1400" b="0" i="0" dirty="0">
                <a:effectLst/>
              </a:rPr>
              <a:t>: Regular merging of code changes into a central repository, followed by automated testing and deployment.</a:t>
            </a:r>
          </a:p>
          <a:p>
            <a:pPr lvl="1"/>
            <a:r>
              <a:rPr lang="en-GB" sz="1400" b="1" i="0" dirty="0">
                <a:effectLst/>
              </a:rPr>
              <a:t>Automation</a:t>
            </a:r>
            <a:r>
              <a:rPr lang="en-GB" sz="1400" b="0" i="0" dirty="0">
                <a:effectLst/>
              </a:rPr>
              <a:t>: Focus on automating as many processes as possible in the software development lifecycle, including testing, deployment, and monitoring.</a:t>
            </a:r>
          </a:p>
          <a:p>
            <a:pPr lvl="1"/>
            <a:r>
              <a:rPr lang="en-GB" sz="1400" b="1" i="0" dirty="0">
                <a:effectLst/>
              </a:rPr>
              <a:t>Agile Methodology</a:t>
            </a:r>
            <a:r>
              <a:rPr lang="en-GB" sz="1400" b="0" i="0" dirty="0">
                <a:effectLst/>
              </a:rPr>
              <a:t>: Often incorporates aspects of agile development practices for quicker and more adaptive software development.</a:t>
            </a:r>
          </a:p>
          <a:p>
            <a:r>
              <a:rPr lang="en-GB" sz="1400" b="1" i="0" dirty="0">
                <a:effectLst/>
              </a:rPr>
              <a:t>Tools and Technologies</a:t>
            </a:r>
            <a:r>
              <a:rPr lang="en-GB" sz="1400" b="0" i="0" dirty="0">
                <a:effectLst/>
              </a:rPr>
              <a:t>: Includes tools for version control (e.g., Git), CI/CD (e.g., Jenkins, GitLab CI), configuration management (e.g., Ansible, Puppet), and monitoring (e.g., Nagios, Grafana).</a:t>
            </a:r>
          </a:p>
          <a:p>
            <a:r>
              <a:rPr lang="en-GB" sz="1400" b="1" i="0" dirty="0">
                <a:effectLst/>
              </a:rPr>
              <a:t>Outcome</a:t>
            </a:r>
            <a:r>
              <a:rPr lang="en-GB" sz="1400" b="0" i="0" dirty="0">
                <a:effectLst/>
              </a:rPr>
              <a:t>: Improved collaboration and communication, </a:t>
            </a:r>
            <a:r>
              <a:rPr lang="en-GB" sz="1400" b="1" i="0" dirty="0">
                <a:effectLst/>
                <a:highlight>
                  <a:srgbClr val="FFFF00"/>
                </a:highlight>
              </a:rPr>
              <a:t>faster time to market</a:t>
            </a:r>
            <a:r>
              <a:rPr lang="en-GB" sz="1400" b="0" i="0" dirty="0">
                <a:effectLst/>
              </a:rPr>
              <a:t>, enhanced product quality, and more efficient and reliable product lifecycle management.</a:t>
            </a:r>
          </a:p>
          <a:p>
            <a:r>
              <a:rPr lang="en-GB" sz="1400" b="0" i="0" dirty="0">
                <a:effectLst/>
              </a:rPr>
              <a:t>DevOps improvements can bubble throughout the organization, helping to bring more reliable software applications to fruition faster, which leads to improved performance for the organization as a whole. </a:t>
            </a:r>
          </a:p>
          <a:p>
            <a:r>
              <a:rPr lang="en-GB" sz="1400" b="0" i="0" dirty="0">
                <a:effectLst/>
              </a:rPr>
              <a:t>Ultimately, DevOps helps improve the user experience for employee and customers alike.</a:t>
            </a:r>
          </a:p>
        </p:txBody>
      </p:sp>
    </p:spTree>
    <p:extLst>
      <p:ext uri="{BB962C8B-B14F-4D97-AF65-F5344CB8AC3E}">
        <p14:creationId xmlns:p14="http://schemas.microsoft.com/office/powerpoint/2010/main" val="334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B897E-3B9C-9D25-7625-0DC4BF8E2D9E}"/>
              </a:ext>
            </a:extLst>
          </p:cNvPr>
          <p:cNvSpPr>
            <a:spLocks noGrp="1"/>
          </p:cNvSpPr>
          <p:nvPr>
            <p:ph type="title"/>
          </p:nvPr>
        </p:nvSpPr>
        <p:spPr>
          <a:xfrm>
            <a:off x="838200" y="365125"/>
            <a:ext cx="10515600" cy="1325563"/>
          </a:xfrm>
        </p:spPr>
        <p:txBody>
          <a:bodyPr>
            <a:normAutofit/>
          </a:bodyPr>
          <a:lstStyle/>
          <a:p>
            <a:r>
              <a:rPr lang="en-CH" sz="5400"/>
              <a:t>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EF2CB-07AE-44B0-54CD-A4198C49B480}"/>
              </a:ext>
            </a:extLst>
          </p:cNvPr>
          <p:cNvSpPr>
            <a:spLocks noGrp="1"/>
          </p:cNvSpPr>
          <p:nvPr>
            <p:ph idx="1"/>
          </p:nvPr>
        </p:nvSpPr>
        <p:spPr>
          <a:xfrm>
            <a:off x="838200" y="1929384"/>
            <a:ext cx="10515600" cy="4251960"/>
          </a:xfrm>
        </p:spPr>
        <p:txBody>
          <a:bodyPr>
            <a:normAutofit fontScale="92500" lnSpcReduction="10000"/>
          </a:bodyPr>
          <a:lstStyle/>
          <a:p>
            <a:r>
              <a:rPr lang="en-GB" sz="1200" b="0" i="0" dirty="0" err="1">
                <a:effectLst/>
              </a:rPr>
              <a:t>CloudOps</a:t>
            </a:r>
            <a:r>
              <a:rPr lang="en-GB" sz="1200" b="0" i="0" dirty="0">
                <a:effectLst/>
              </a:rPr>
              <a:t>, or Cloud Operations, refers specifically to the management, operation, and optimization of cloud-based services and infrastructure. </a:t>
            </a:r>
          </a:p>
          <a:p>
            <a:r>
              <a:rPr lang="en-GB" sz="1200" b="0" i="0" dirty="0">
                <a:effectLst/>
              </a:rPr>
              <a:t>The goal is to ensure reliable, efficient, and secure cloud environments.</a:t>
            </a:r>
          </a:p>
          <a:p>
            <a:r>
              <a:rPr lang="en-GB" sz="1200" b="1" i="0" dirty="0">
                <a:effectLst/>
              </a:rPr>
              <a:t>Key Aspects</a:t>
            </a:r>
            <a:r>
              <a:rPr lang="en-GB" sz="1200" b="0" i="0" dirty="0">
                <a:effectLst/>
              </a:rPr>
              <a:t>:</a:t>
            </a:r>
          </a:p>
          <a:p>
            <a:pPr lvl="1"/>
            <a:r>
              <a:rPr lang="en-GB" sz="1200" b="1" i="0" dirty="0">
                <a:effectLst/>
              </a:rPr>
              <a:t>Cloud Resource Management</a:t>
            </a:r>
            <a:r>
              <a:rPr lang="en-GB" sz="1200" b="0" i="0" dirty="0">
                <a:effectLst/>
              </a:rPr>
              <a:t>: Focuses on managing cloud resources like servers, storage, and network services.</a:t>
            </a:r>
          </a:p>
          <a:p>
            <a:pPr lvl="1"/>
            <a:r>
              <a:rPr lang="en-GB" sz="1200" b="1" i="0" dirty="0">
                <a:effectLst/>
              </a:rPr>
              <a:t>Monitoring and Performance Tuning</a:t>
            </a:r>
            <a:r>
              <a:rPr lang="en-GB" sz="1200" b="0" i="0" dirty="0">
                <a:effectLst/>
              </a:rPr>
              <a:t>: Involves monitoring cloud services and tuning them for optimal performance and cost-efficiency.</a:t>
            </a:r>
          </a:p>
          <a:p>
            <a:pPr lvl="1"/>
            <a:r>
              <a:rPr lang="en-GB" sz="1200" b="1" i="0" dirty="0">
                <a:effectLst/>
              </a:rPr>
              <a:t>Security and Compliance</a:t>
            </a:r>
            <a:r>
              <a:rPr lang="en-GB" sz="1200" b="0" i="0" dirty="0">
                <a:effectLst/>
              </a:rPr>
              <a:t>: Ensuring that cloud operations adhere to security policies and compliance requirements.</a:t>
            </a:r>
          </a:p>
          <a:p>
            <a:pPr lvl="1"/>
            <a:r>
              <a:rPr lang="en-GB" sz="1200" b="1" i="0" dirty="0">
                <a:effectLst/>
              </a:rPr>
              <a:t>Scalability and Elasticity</a:t>
            </a:r>
            <a:r>
              <a:rPr lang="en-GB" sz="1200" b="0" i="0" dirty="0">
                <a:effectLst/>
              </a:rPr>
              <a:t>: Managing the scaling of resources to meet demand dynamically.</a:t>
            </a:r>
          </a:p>
          <a:p>
            <a:r>
              <a:rPr lang="en-GB" sz="1200" b="1" i="0" dirty="0">
                <a:effectLst/>
              </a:rPr>
              <a:t>Tools and Technologies</a:t>
            </a:r>
            <a:r>
              <a:rPr lang="en-GB" sz="1200" b="0" i="0" dirty="0">
                <a:effectLst/>
              </a:rPr>
              <a:t>: Utilizes cloud-specific tools such as AWS CloudFormation, Azure Resource Manager, Google Cloud Deployment Manager, as well as monitoring and management tools like AWS CloudWatch, Azure Monitor, and Google Operations Suite.</a:t>
            </a:r>
          </a:p>
          <a:p>
            <a:r>
              <a:rPr lang="en-GB" sz="1200" b="1" i="0" dirty="0">
                <a:effectLst/>
              </a:rPr>
              <a:t>Outcome</a:t>
            </a:r>
            <a:r>
              <a:rPr lang="en-GB" sz="1200" b="0" i="0" dirty="0">
                <a:effectLst/>
              </a:rPr>
              <a:t>: Efficient and cost-effective cloud resource utilization, improved system performance, enhanced security, and compliance posture in cloud environments.</a:t>
            </a:r>
          </a:p>
          <a:p>
            <a:r>
              <a:rPr lang="en-GB" sz="1200" b="0" i="0" dirty="0" err="1">
                <a:effectLst/>
              </a:rPr>
              <a:t>CloudOps</a:t>
            </a:r>
            <a:r>
              <a:rPr lang="en-GB" sz="1200" b="0" i="0" dirty="0">
                <a:effectLst/>
              </a:rPr>
              <a:t> encompasses </a:t>
            </a:r>
            <a:r>
              <a:rPr lang="en-GB" sz="1200" b="1" i="0" dirty="0">
                <a:effectLst/>
              </a:rPr>
              <a:t>cloud platform engineering principles</a:t>
            </a:r>
            <a:r>
              <a:rPr lang="en-GB" sz="1200" b="0" i="0" dirty="0">
                <a:effectLst/>
              </a:rPr>
              <a:t>, combining elements of cloud architecture, IT operations, application development, security, and regulatory compliance to enable organizations to manage cloud-based applications and services.</a:t>
            </a:r>
          </a:p>
          <a:p>
            <a:r>
              <a:rPr lang="en-GB" sz="1200" b="0" i="0" dirty="0">
                <a:effectLst/>
              </a:rPr>
              <a:t>This enables organizations to: </a:t>
            </a:r>
          </a:p>
          <a:p>
            <a:pPr lvl="1"/>
            <a:r>
              <a:rPr lang="en-GB" sz="1200" b="0" i="0" dirty="0">
                <a:effectLst/>
              </a:rPr>
              <a:t>Ensure the cloud platform – including hybrid and edge components – operates as a single platform</a:t>
            </a:r>
          </a:p>
          <a:p>
            <a:pPr lvl="1"/>
            <a:r>
              <a:rPr lang="en-GB" sz="1200" b="0" i="0" dirty="0">
                <a:effectLst/>
              </a:rPr>
              <a:t>Optimize application performance for a dispersed workforce regardless of access device</a:t>
            </a:r>
          </a:p>
          <a:p>
            <a:pPr lvl="1"/>
            <a:r>
              <a:rPr lang="en-GB" sz="1200" b="0" i="0" dirty="0">
                <a:effectLst/>
              </a:rPr>
              <a:t>Ensure reliability and that SLAs are met</a:t>
            </a:r>
          </a:p>
          <a:p>
            <a:pPr lvl="1"/>
            <a:r>
              <a:rPr lang="en-GB" sz="1200" b="0" i="0" dirty="0">
                <a:effectLst/>
              </a:rPr>
              <a:t>Maintain backups for disaster recovery and business continuity </a:t>
            </a:r>
          </a:p>
          <a:p>
            <a:pPr lvl="1"/>
            <a:r>
              <a:rPr lang="en-GB" sz="1200" b="0" i="0" dirty="0">
                <a:effectLst/>
              </a:rPr>
              <a:t>Automate repetitive services and configuration management</a:t>
            </a:r>
          </a:p>
          <a:p>
            <a:pPr lvl="1"/>
            <a:r>
              <a:rPr lang="en-GB" sz="1200" b="0" i="0" dirty="0">
                <a:effectLst/>
              </a:rPr>
              <a:t>Ensure data and applications are secure end-to-end</a:t>
            </a:r>
          </a:p>
        </p:txBody>
      </p:sp>
    </p:spTree>
    <p:extLst>
      <p:ext uri="{BB962C8B-B14F-4D97-AF65-F5344CB8AC3E}">
        <p14:creationId xmlns:p14="http://schemas.microsoft.com/office/powerpoint/2010/main" val="42218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7EFC3-93F9-1292-E541-AFE455066CD3}"/>
              </a:ext>
            </a:extLst>
          </p:cNvPr>
          <p:cNvSpPr>
            <a:spLocks noGrp="1"/>
          </p:cNvSpPr>
          <p:nvPr>
            <p:ph type="title"/>
          </p:nvPr>
        </p:nvSpPr>
        <p:spPr>
          <a:xfrm>
            <a:off x="630936" y="639520"/>
            <a:ext cx="3429000" cy="1719072"/>
          </a:xfrm>
        </p:spPr>
        <p:txBody>
          <a:bodyPr anchor="b">
            <a:normAutofit/>
          </a:bodyPr>
          <a:lstStyle/>
          <a:p>
            <a:r>
              <a:rPr lang="en-CH" sz="5400"/>
              <a:t>DevOps vs CloudOps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4A0016-5DE9-D5D4-BA70-F6BDAD3F307D}"/>
              </a:ext>
            </a:extLst>
          </p:cNvPr>
          <p:cNvSpPr>
            <a:spLocks noGrp="1"/>
          </p:cNvSpPr>
          <p:nvPr>
            <p:ph idx="1"/>
          </p:nvPr>
        </p:nvSpPr>
        <p:spPr>
          <a:xfrm>
            <a:off x="630936" y="2807208"/>
            <a:ext cx="3429000" cy="3410712"/>
          </a:xfrm>
        </p:spPr>
        <p:txBody>
          <a:bodyPr anchor="t">
            <a:normAutofit/>
          </a:bodyPr>
          <a:lstStyle/>
          <a:p>
            <a:pPr>
              <a:buFont typeface="Arial" panose="020B0604020202020204" pitchFamily="34" charset="0"/>
              <a:buChar char="•"/>
            </a:pPr>
            <a:r>
              <a:rPr lang="en-GB" sz="1200" b="1" i="0">
                <a:effectLst/>
              </a:rPr>
              <a:t>Scope</a:t>
            </a:r>
            <a:r>
              <a:rPr lang="en-GB" sz="1200" b="0" i="0">
                <a:effectLst/>
              </a:rPr>
              <a:t>: DevOps has a broader scope encompassing the entire software development lifecycle, while CloudOps is specifically focused on the operational aspects of cloud-based services.</a:t>
            </a:r>
          </a:p>
          <a:p>
            <a:pPr>
              <a:buFont typeface="Arial" panose="020B0604020202020204" pitchFamily="34" charset="0"/>
              <a:buChar char="•"/>
            </a:pPr>
            <a:r>
              <a:rPr lang="en-GB" sz="1200" b="1" i="0">
                <a:effectLst/>
              </a:rPr>
              <a:t>Goal Orientation</a:t>
            </a:r>
            <a:r>
              <a:rPr lang="en-GB" sz="1200" b="0" i="0">
                <a:effectLst/>
              </a:rPr>
              <a:t>: DevOps is oriented towards improving software development and delivery processes, while CloudOps is aimed at optimizing cloud operations and infrastructure management.</a:t>
            </a:r>
          </a:p>
          <a:p>
            <a:pPr>
              <a:buFont typeface="Arial" panose="020B0604020202020204" pitchFamily="34" charset="0"/>
              <a:buChar char="•"/>
            </a:pPr>
            <a:r>
              <a:rPr lang="en-GB" sz="1200" b="1" i="0">
                <a:effectLst/>
              </a:rPr>
              <a:t>Implementation Context</a:t>
            </a:r>
            <a:r>
              <a:rPr lang="en-GB" sz="1200" b="0" i="0">
                <a:effectLst/>
              </a:rPr>
              <a:t>: DevOps can be implemented in various environments, including on-premises and cloud, whereas CloudOps is inherently tied to cloud computing environments.</a:t>
            </a:r>
          </a:p>
          <a:p>
            <a:endParaRPr lang="en-CH" sz="1200"/>
          </a:p>
        </p:txBody>
      </p:sp>
      <p:graphicFrame>
        <p:nvGraphicFramePr>
          <p:cNvPr id="4" name="Table 3">
            <a:extLst>
              <a:ext uri="{FF2B5EF4-FFF2-40B4-BE49-F238E27FC236}">
                <a16:creationId xmlns:a16="http://schemas.microsoft.com/office/drawing/2014/main" id="{6E20A2C1-228C-8C1D-FD53-760CFBCE5607}"/>
              </a:ext>
            </a:extLst>
          </p:cNvPr>
          <p:cNvGraphicFramePr>
            <a:graphicFrameLocks noGrp="1"/>
          </p:cNvGraphicFramePr>
          <p:nvPr>
            <p:extLst>
              <p:ext uri="{D42A27DB-BD31-4B8C-83A1-F6EECF244321}">
                <p14:modId xmlns:p14="http://schemas.microsoft.com/office/powerpoint/2010/main" val="496216287"/>
              </p:ext>
            </p:extLst>
          </p:nvPr>
        </p:nvGraphicFramePr>
        <p:xfrm>
          <a:off x="4654296" y="1171646"/>
          <a:ext cx="6903722" cy="4514714"/>
        </p:xfrm>
        <a:graphic>
          <a:graphicData uri="http://schemas.openxmlformats.org/drawingml/2006/table">
            <a:tbl>
              <a:tblPr firstRow="1" bandRow="1">
                <a:solidFill>
                  <a:schemeClr val="bg1">
                    <a:lumMod val="95000"/>
                  </a:schemeClr>
                </a:solidFill>
              </a:tblPr>
              <a:tblGrid>
                <a:gridCol w="400364">
                  <a:extLst>
                    <a:ext uri="{9D8B030D-6E8A-4147-A177-3AD203B41FA5}">
                      <a16:colId xmlns:a16="http://schemas.microsoft.com/office/drawing/2014/main" val="3052749093"/>
                    </a:ext>
                  </a:extLst>
                </a:gridCol>
                <a:gridCol w="901318">
                  <a:extLst>
                    <a:ext uri="{9D8B030D-6E8A-4147-A177-3AD203B41FA5}">
                      <a16:colId xmlns:a16="http://schemas.microsoft.com/office/drawing/2014/main" val="2142534841"/>
                    </a:ext>
                  </a:extLst>
                </a:gridCol>
                <a:gridCol w="2819392">
                  <a:extLst>
                    <a:ext uri="{9D8B030D-6E8A-4147-A177-3AD203B41FA5}">
                      <a16:colId xmlns:a16="http://schemas.microsoft.com/office/drawing/2014/main" val="3256316886"/>
                    </a:ext>
                  </a:extLst>
                </a:gridCol>
                <a:gridCol w="2782648">
                  <a:extLst>
                    <a:ext uri="{9D8B030D-6E8A-4147-A177-3AD203B41FA5}">
                      <a16:colId xmlns:a16="http://schemas.microsoft.com/office/drawing/2014/main" val="2195177460"/>
                    </a:ext>
                  </a:extLst>
                </a:gridCol>
              </a:tblGrid>
              <a:tr h="329573">
                <a:tc>
                  <a:txBody>
                    <a:bodyPr/>
                    <a:lstStyle/>
                    <a:p>
                      <a:pPr algn="l"/>
                      <a:r>
                        <a:rPr lang="en-GB" sz="1200" b="0" cap="none" spc="0">
                          <a:solidFill>
                            <a:schemeClr val="bg1"/>
                          </a:solidFill>
                          <a:effectLst/>
                          <a:latin typeface="var(--h4_typography-font-family)"/>
                        </a:rPr>
                        <a:t>No:</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Differences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DevOps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GB" sz="1200" b="0" cap="none" spc="0">
                          <a:solidFill>
                            <a:schemeClr val="bg1"/>
                          </a:solidFill>
                          <a:effectLst/>
                          <a:latin typeface="var(--h4_typography-font-family)"/>
                        </a:rPr>
                        <a:t>CloudOps</a:t>
                      </a:r>
                    </a:p>
                  </a:txBody>
                  <a:tcPr marL="42669" marR="42669" marT="70550" marB="4266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11064802"/>
                  </a:ext>
                </a:extLst>
              </a:tr>
              <a:tr h="543404">
                <a:tc>
                  <a:txBody>
                    <a:bodyPr/>
                    <a:lstStyle/>
                    <a:p>
                      <a:pPr algn="l"/>
                      <a:r>
                        <a:rPr lang="en-CH" sz="900" b="1" cap="none" spc="0">
                          <a:solidFill>
                            <a:schemeClr val="tx1"/>
                          </a:solidFill>
                          <a:effectLst/>
                        </a:rPr>
                        <a:t>1.</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What is it?</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It is a culture and software development practice covering SDLC</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Leverages the power of cloud computing for continuous operations. CloudOps augment the capabilities of DevOps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33966729"/>
                  </a:ext>
                </a:extLst>
              </a:tr>
              <a:tr h="402305">
                <a:tc>
                  <a:txBody>
                    <a:bodyPr/>
                    <a:lstStyle/>
                    <a:p>
                      <a:pPr algn="l"/>
                      <a:r>
                        <a:rPr lang="en-CH" sz="900" b="1" cap="none" spc="0">
                          <a:solidFill>
                            <a:schemeClr val="tx1"/>
                          </a:solidFill>
                          <a:effectLst/>
                        </a:rPr>
                        <a:t>2.</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Price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Costs are higher to set up and manage on-site infrastructure, network, etc.</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Initial costs are lesser. Cloud uses a pay-as-you-use model.</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11382831"/>
                  </a:ext>
                </a:extLst>
              </a:tr>
              <a:tr h="543404">
                <a:tc>
                  <a:txBody>
                    <a:bodyPr/>
                    <a:lstStyle/>
                    <a:p>
                      <a:pPr algn="l"/>
                      <a:r>
                        <a:rPr lang="en-CH" sz="900" b="1" cap="none" spc="0">
                          <a:solidFill>
                            <a:schemeClr val="tx1"/>
                          </a:solidFill>
                          <a:effectLst/>
                        </a:rPr>
                        <a:t>3.</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Scalability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Scale-up may require the acquisition of additional hardware and other resources. Scale-up/down is not easy.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Resources can be scaled up or down easily based on the demand and business needs. It is more flexible.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54292434"/>
                  </a:ext>
                </a:extLst>
              </a:tr>
              <a:tr h="543404">
                <a:tc>
                  <a:txBody>
                    <a:bodyPr/>
                    <a:lstStyle/>
                    <a:p>
                      <a:pPr algn="l"/>
                      <a:r>
                        <a:rPr lang="en-CH" sz="900" b="1" cap="none" spc="0">
                          <a:solidFill>
                            <a:schemeClr val="tx1"/>
                          </a:solidFill>
                          <a:effectLst/>
                        </a:rPr>
                        <a:t>4.</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Redundancy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 separate DR center needs to be set up to ensure redundancy and disaster recovery.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Cloud data can be replicated in multiple storage devices and locations. DR is already in place with cloud technology.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371409065"/>
                  </a:ext>
                </a:extLst>
              </a:tr>
              <a:tr h="402305">
                <a:tc>
                  <a:txBody>
                    <a:bodyPr/>
                    <a:lstStyle/>
                    <a:p>
                      <a:pPr algn="l"/>
                      <a:r>
                        <a:rPr lang="en-CH" sz="900" b="1" cap="none" spc="0">
                          <a:solidFill>
                            <a:schemeClr val="tx1"/>
                          </a:solidFill>
                          <a:effectLst/>
                        </a:rPr>
                        <a:t>5.</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Availability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Local infrastructure needs to be managed by the organization to ensure high availability.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High availability is assured by the cloud provider</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3910691"/>
                  </a:ext>
                </a:extLst>
              </a:tr>
              <a:tr h="402305">
                <a:tc>
                  <a:txBody>
                    <a:bodyPr/>
                    <a:lstStyle/>
                    <a:p>
                      <a:pPr algn="l"/>
                      <a:r>
                        <a:rPr lang="en-CH" sz="900" b="1" cap="none" spc="0">
                          <a:solidFill>
                            <a:schemeClr val="tx1"/>
                          </a:solidFill>
                          <a:effectLst/>
                        </a:rPr>
                        <a:t>6.</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Performance</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Performance is limited to the server and network capacity in the data center.</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Computing power or storage can be increased/decreased based on demands.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6866143"/>
                  </a:ext>
                </a:extLst>
              </a:tr>
              <a:tr h="543404">
                <a:tc>
                  <a:txBody>
                    <a:bodyPr/>
                    <a:lstStyle/>
                    <a:p>
                      <a:pPr algn="l"/>
                      <a:r>
                        <a:rPr lang="en-CH" sz="900" b="1" cap="none" spc="0">
                          <a:solidFill>
                            <a:schemeClr val="tx1"/>
                          </a:solidFill>
                          <a:effectLst/>
                        </a:rPr>
                        <a:t>7.</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Automation</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Creates a standard and repeatable process using automation.</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Allows higher levels of automation, starting from provisioning, configuration, governance, policies, etc. to create a repeatable process.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42063329"/>
                  </a:ext>
                </a:extLst>
              </a:tr>
              <a:tr h="402305">
                <a:tc>
                  <a:txBody>
                    <a:bodyPr/>
                    <a:lstStyle/>
                    <a:p>
                      <a:pPr algn="l"/>
                      <a:r>
                        <a:rPr lang="en-CH" sz="900" b="1" cap="none" spc="0">
                          <a:solidFill>
                            <a:schemeClr val="tx1"/>
                          </a:solidFill>
                          <a:effectLst/>
                        </a:rPr>
                        <a:t>8.</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Accessibility</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Accessibility is limited in on-site infrastructure and applications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Users can access resources from anywhere and work since it is in the public cloud.</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89868833"/>
                  </a:ext>
                </a:extLst>
              </a:tr>
              <a:tr h="402305">
                <a:tc>
                  <a:txBody>
                    <a:bodyPr/>
                    <a:lstStyle/>
                    <a:p>
                      <a:pPr algn="l"/>
                      <a:r>
                        <a:rPr lang="en-CH" sz="900" b="1" cap="none" spc="0">
                          <a:solidFill>
                            <a:schemeClr val="tx1"/>
                          </a:solidFill>
                          <a:effectLst/>
                        </a:rPr>
                        <a:t>9.</a:t>
                      </a:r>
                      <a:endParaRPr lang="en-CH"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 of data and services is limited</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GB" sz="900" b="0" cap="none" spc="0">
                          <a:solidFill>
                            <a:schemeClr val="tx1"/>
                          </a:solidFill>
                          <a:effectLst/>
                        </a:rPr>
                        <a:t>Sharing of resources across applications is easier in cloud environments.</a:t>
                      </a:r>
                      <a:endParaRPr lang="en-GB" sz="900" cap="none" spc="0">
                        <a:solidFill>
                          <a:schemeClr val="tx1"/>
                        </a:solidFill>
                        <a:effectLst/>
                      </a:endParaRPr>
                    </a:p>
                  </a:txBody>
                  <a:tcPr marL="42669" marR="42669" marT="70550" marB="2133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0523503"/>
                  </a:ext>
                </a:extLst>
              </a:tr>
            </a:tbl>
          </a:graphicData>
        </a:graphic>
      </p:graphicFrame>
    </p:spTree>
    <p:extLst>
      <p:ext uri="{BB962C8B-B14F-4D97-AF65-F5344CB8AC3E}">
        <p14:creationId xmlns:p14="http://schemas.microsoft.com/office/powerpoint/2010/main" val="399760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AD93-8108-01A1-3843-092008C0C0CF}"/>
              </a:ext>
            </a:extLst>
          </p:cNvPr>
          <p:cNvSpPr>
            <a:spLocks noGrp="1"/>
          </p:cNvSpPr>
          <p:nvPr>
            <p:ph type="title"/>
          </p:nvPr>
        </p:nvSpPr>
        <p:spPr>
          <a:xfrm>
            <a:off x="838200" y="365125"/>
            <a:ext cx="10515600" cy="1325563"/>
          </a:xfrm>
        </p:spPr>
        <p:txBody>
          <a:bodyPr>
            <a:normAutofit/>
          </a:bodyPr>
          <a:lstStyle/>
          <a:p>
            <a:r>
              <a:rPr lang="en-CH" sz="5400"/>
              <a:t>Cloud Ops Team Roles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148B1E-7F82-4B72-0124-E46FFB19015F}"/>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latin typeface="Söhne"/>
              </a:rPr>
              <a:t>Cloud Architects</a:t>
            </a:r>
            <a:r>
              <a:rPr lang="en-GB" sz="2200" b="0" i="0">
                <a:effectLst/>
                <a:latin typeface="Söhne"/>
              </a:rPr>
              <a:t>: Design and oversee the cloud infrastructure.</a:t>
            </a:r>
          </a:p>
          <a:p>
            <a:pPr>
              <a:buFont typeface="Arial" panose="020B0604020202020204" pitchFamily="34" charset="0"/>
              <a:buChar char="•"/>
            </a:pPr>
            <a:r>
              <a:rPr lang="en-GB" sz="2200" b="1" i="0">
                <a:effectLst/>
                <a:latin typeface="Söhne"/>
              </a:rPr>
              <a:t>DevOps Engineers</a:t>
            </a:r>
            <a:r>
              <a:rPr lang="en-GB" sz="2200" b="0" i="0">
                <a:effectLst/>
                <a:latin typeface="Söhne"/>
              </a:rPr>
              <a:t>: Bridge between development and operations, often responsible for CI/CD pipelines and automation.</a:t>
            </a:r>
          </a:p>
          <a:p>
            <a:pPr>
              <a:buFont typeface="Arial" panose="020B0604020202020204" pitchFamily="34" charset="0"/>
              <a:buChar char="•"/>
            </a:pPr>
            <a:r>
              <a:rPr lang="en-GB" sz="2200" b="1" i="0">
                <a:effectLst/>
                <a:latin typeface="Söhne"/>
              </a:rPr>
              <a:t>Cloud Security Specialists</a:t>
            </a:r>
            <a:r>
              <a:rPr lang="en-GB" sz="2200" b="0" i="0">
                <a:effectLst/>
                <a:latin typeface="Söhne"/>
              </a:rPr>
              <a:t>: Focus on securing cloud services and responding to security incidents.</a:t>
            </a:r>
          </a:p>
          <a:p>
            <a:pPr>
              <a:buFont typeface="Arial" panose="020B0604020202020204" pitchFamily="34" charset="0"/>
              <a:buChar char="•"/>
            </a:pPr>
            <a:r>
              <a:rPr lang="en-GB" sz="2200" b="1" i="0">
                <a:effectLst/>
                <a:latin typeface="Söhne"/>
              </a:rPr>
              <a:t>Site Reliability Engineers (SREs)</a:t>
            </a:r>
            <a:r>
              <a:rPr lang="en-GB" sz="2200" b="0" i="0">
                <a:effectLst/>
                <a:latin typeface="Söhne"/>
              </a:rPr>
              <a:t>: Ensure high availability and optimal performance of services.</a:t>
            </a:r>
          </a:p>
          <a:p>
            <a:pPr>
              <a:buFont typeface="Arial" panose="020B0604020202020204" pitchFamily="34" charset="0"/>
              <a:buChar char="•"/>
            </a:pPr>
            <a:r>
              <a:rPr lang="en-GB" sz="2200" b="1" i="0">
                <a:effectLst/>
                <a:latin typeface="Söhne"/>
              </a:rPr>
              <a:t>Cost Optimization Analysts</a:t>
            </a:r>
            <a:r>
              <a:rPr lang="en-GB" sz="2200" b="0" i="0">
                <a:effectLst/>
                <a:latin typeface="Söhne"/>
              </a:rPr>
              <a:t>: Specialize in analyzing and reducing cloud costs.</a:t>
            </a:r>
          </a:p>
        </p:txBody>
      </p:sp>
    </p:spTree>
    <p:extLst>
      <p:ext uri="{BB962C8B-B14F-4D97-AF65-F5344CB8AC3E}">
        <p14:creationId xmlns:p14="http://schemas.microsoft.com/office/powerpoint/2010/main" val="19926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ED197-0B90-7CE4-F8DD-3A8343975A0A}"/>
              </a:ext>
            </a:extLst>
          </p:cNvPr>
          <p:cNvSpPr>
            <a:spLocks noGrp="1"/>
          </p:cNvSpPr>
          <p:nvPr>
            <p:ph type="title"/>
          </p:nvPr>
        </p:nvSpPr>
        <p:spPr>
          <a:xfrm>
            <a:off x="838200" y="365125"/>
            <a:ext cx="10515600" cy="1325563"/>
          </a:xfrm>
        </p:spPr>
        <p:txBody>
          <a:bodyPr>
            <a:normAutofit/>
          </a:bodyPr>
          <a:lstStyle/>
          <a:p>
            <a:r>
              <a:rPr lang="en-CH" sz="5400"/>
              <a:t>Metrics: 4 pillars of CloudOps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A14C9F-4222-7E78-380B-E23FECCBDCD9}"/>
              </a:ext>
            </a:extLst>
          </p:cNvPr>
          <p:cNvSpPr>
            <a:spLocks noGrp="1"/>
          </p:cNvSpPr>
          <p:nvPr>
            <p:ph idx="1"/>
          </p:nvPr>
        </p:nvSpPr>
        <p:spPr>
          <a:xfrm>
            <a:off x="838200" y="1929384"/>
            <a:ext cx="10515600" cy="4251960"/>
          </a:xfrm>
        </p:spPr>
        <p:txBody>
          <a:bodyPr>
            <a:normAutofit lnSpcReduction="10000"/>
          </a:bodyPr>
          <a:lstStyle/>
          <a:p>
            <a:r>
              <a:rPr lang="en-GB" sz="1400" b="1" dirty="0"/>
              <a:t>Abstraction</a:t>
            </a:r>
          </a:p>
          <a:p>
            <a:pPr lvl="1"/>
            <a:r>
              <a:rPr lang="en-GB" sz="1400" dirty="0"/>
              <a:t>The first pillar, abstraction, decouples management from the underlying infrastructure so that cloud machine instances, storage instances, security, network and governance can be managed through a </a:t>
            </a:r>
            <a:r>
              <a:rPr lang="en-GB" sz="1400" dirty="0">
                <a:highlight>
                  <a:srgbClr val="FFFF00"/>
                </a:highlight>
                <a:hlinkClick r:id="rId2">
                  <a:extLst>
                    <a:ext uri="{A12FA001-AC4F-418D-AE19-62706E023703}">
                      <ahyp:hlinkClr xmlns:ahyp="http://schemas.microsoft.com/office/drawing/2018/hyperlinkcolor" val="tx"/>
                    </a:ext>
                  </a:extLst>
                </a:hlinkClick>
              </a:rPr>
              <a:t>single pane of glass</a:t>
            </a:r>
            <a:r>
              <a:rPr lang="en-GB" sz="1400" dirty="0"/>
              <a:t>. </a:t>
            </a:r>
          </a:p>
          <a:p>
            <a:pPr lvl="1"/>
            <a:r>
              <a:rPr lang="en-GB" sz="1400" dirty="0"/>
              <a:t>This centralized approach to management allows an administrator to use a single tool, to manage applications and services running in the cloud.</a:t>
            </a:r>
          </a:p>
          <a:p>
            <a:r>
              <a:rPr lang="en-GB" sz="1400" b="1" dirty="0"/>
              <a:t>Provisioning</a:t>
            </a:r>
          </a:p>
          <a:p>
            <a:pPr lvl="1"/>
            <a:r>
              <a:rPr lang="en-GB" sz="1400" dirty="0"/>
              <a:t>Typically, an organization will manage the provisioning of machine instances in the cloud in one of two ways: either with self-provisioning or with </a:t>
            </a:r>
            <a:r>
              <a:rPr lang="en-GB" sz="1400" b="1" dirty="0">
                <a:highlight>
                  <a:srgbClr val="FFFF00"/>
                </a:highlight>
              </a:rPr>
              <a:t>automated provisioning</a:t>
            </a:r>
            <a:r>
              <a:rPr lang="en-GB" sz="1400" dirty="0"/>
              <a:t>. </a:t>
            </a:r>
          </a:p>
          <a:p>
            <a:pPr lvl="1"/>
            <a:r>
              <a:rPr lang="en-GB" sz="1400" dirty="0"/>
              <a:t>With self-provisioning, administrators allow cloud users to allocate their own machines and then track their usage. </a:t>
            </a:r>
          </a:p>
          <a:p>
            <a:pPr lvl="1"/>
            <a:r>
              <a:rPr lang="en-GB" sz="1400" dirty="0"/>
              <a:t>Automated provisioning is more efficient because it allows the applications themselves to request more resources when needed and deprovision them automatically when not needed.</a:t>
            </a:r>
          </a:p>
          <a:p>
            <a:r>
              <a:rPr lang="en-GB" sz="1400" b="1" dirty="0"/>
              <a:t>Policy</a:t>
            </a:r>
          </a:p>
          <a:p>
            <a:pPr lvl="1"/>
            <a:r>
              <a:rPr lang="en-GB" sz="1400" dirty="0"/>
              <a:t>That requires the creation and enforcement of policies that limit what users and applications can do in the public cloud. </a:t>
            </a:r>
          </a:p>
          <a:p>
            <a:pPr lvl="1"/>
            <a:r>
              <a:rPr lang="en-GB" sz="1400" b="1" dirty="0">
                <a:highlight>
                  <a:srgbClr val="FFFF00"/>
                </a:highlight>
              </a:rPr>
              <a:t>This ensures an application doesn't end up using cloud resources when there is no return on investment</a:t>
            </a:r>
            <a:r>
              <a:rPr lang="en-GB" sz="1400" dirty="0"/>
              <a:t>.</a:t>
            </a:r>
          </a:p>
          <a:p>
            <a:r>
              <a:rPr lang="en-GB" sz="1400" b="1" dirty="0"/>
              <a:t>Automation</a:t>
            </a:r>
          </a:p>
          <a:p>
            <a:pPr lvl="1"/>
            <a:r>
              <a:rPr lang="en-GB" sz="1400" dirty="0"/>
              <a:t>Typically, automated processes include provisioning, user management, security management and </a:t>
            </a:r>
            <a:r>
              <a:rPr lang="en-GB" sz="1400" dirty="0">
                <a:hlinkClick r:id="rId3">
                  <a:extLst>
                    <a:ext uri="{A12FA001-AC4F-418D-AE19-62706E023703}">
                      <ahyp:hlinkClr xmlns:ahyp="http://schemas.microsoft.com/office/drawing/2018/hyperlinkcolor" val="tx"/>
                    </a:ext>
                  </a:extLst>
                </a:hlinkClick>
              </a:rPr>
              <a:t>application program interface management</a:t>
            </a:r>
            <a:r>
              <a:rPr lang="en-GB" sz="1400" dirty="0"/>
              <a:t>. </a:t>
            </a:r>
          </a:p>
          <a:p>
            <a:pPr lvl="1"/>
            <a:r>
              <a:rPr lang="en-GB" sz="1400" dirty="0"/>
              <a:t>Artificial intelligence and machine learning play important roles in automating tasks.</a:t>
            </a:r>
          </a:p>
        </p:txBody>
      </p:sp>
    </p:spTree>
    <p:extLst>
      <p:ext uri="{BB962C8B-B14F-4D97-AF65-F5344CB8AC3E}">
        <p14:creationId xmlns:p14="http://schemas.microsoft.com/office/powerpoint/2010/main" val="84967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A4B40-EB23-214F-54B3-7378ABE4B6CE}"/>
              </a:ext>
            </a:extLst>
          </p:cNvPr>
          <p:cNvSpPr>
            <a:spLocks noGrp="1"/>
          </p:cNvSpPr>
          <p:nvPr>
            <p:ph type="title"/>
          </p:nvPr>
        </p:nvSpPr>
        <p:spPr>
          <a:xfrm>
            <a:off x="838200" y="365125"/>
            <a:ext cx="10515600" cy="1325563"/>
          </a:xfrm>
        </p:spPr>
        <p:txBody>
          <a:bodyPr>
            <a:normAutofit/>
          </a:bodyPr>
          <a:lstStyle/>
          <a:p>
            <a:r>
              <a:rPr lang="en-GB" sz="5400" i="0">
                <a:effectLst/>
                <a:latin typeface="+mn-lt"/>
              </a:rPr>
              <a:t>Key Metrics for Companies</a:t>
            </a:r>
            <a:endParaRPr lang="en-CH" sz="54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CFA81F-BE72-6B2A-850F-2BF0B936F5E2}"/>
              </a:ext>
            </a:extLst>
          </p:cNvPr>
          <p:cNvSpPr>
            <a:spLocks noGrp="1"/>
          </p:cNvSpPr>
          <p:nvPr>
            <p:ph idx="1"/>
          </p:nvPr>
        </p:nvSpPr>
        <p:spPr>
          <a:xfrm>
            <a:off x="838200" y="1929383"/>
            <a:ext cx="11018722" cy="4719698"/>
          </a:xfrm>
        </p:spPr>
        <p:txBody>
          <a:bodyPr>
            <a:noAutofit/>
          </a:bodyPr>
          <a:lstStyle/>
          <a:p>
            <a:r>
              <a:rPr lang="en-GB" sz="1000" b="1" i="0" dirty="0">
                <a:effectLst/>
              </a:rPr>
              <a:t>Cost Efficiency and Usage Metrics</a:t>
            </a:r>
            <a:r>
              <a:rPr lang="en-GB" sz="1000" b="0" i="0" dirty="0">
                <a:effectLst/>
              </a:rPr>
              <a:t>:</a:t>
            </a:r>
          </a:p>
          <a:p>
            <a:pPr lvl="1"/>
            <a:r>
              <a:rPr lang="en-GB" sz="1000" b="1" i="0" dirty="0">
                <a:effectLst/>
              </a:rPr>
              <a:t>Total Spend</a:t>
            </a:r>
            <a:r>
              <a:rPr lang="en-GB" sz="1000" b="0" i="0" dirty="0">
                <a:effectLst/>
              </a:rPr>
              <a:t>: The total cost of cloud resources over a period. It's vital for budget management and cost optimization.</a:t>
            </a:r>
          </a:p>
          <a:p>
            <a:pPr lvl="1"/>
            <a:r>
              <a:rPr lang="en-GB" sz="1000" b="1" i="0" dirty="0">
                <a:effectLst/>
              </a:rPr>
              <a:t>Cost Per Service</a:t>
            </a:r>
            <a:r>
              <a:rPr lang="en-GB" sz="1000" b="0" i="0" dirty="0">
                <a:effectLst/>
              </a:rPr>
              <a:t>: Understanding the cost incurred by each cloud service helps in identifying areas where cost optimizations can be made.</a:t>
            </a:r>
          </a:p>
          <a:p>
            <a:r>
              <a:rPr lang="en-GB" sz="1000" b="1" i="0" dirty="0">
                <a:effectLst/>
              </a:rPr>
              <a:t>Performance Metrics</a:t>
            </a:r>
            <a:r>
              <a:rPr lang="en-GB" sz="1000" b="0" i="0" dirty="0">
                <a:effectLst/>
              </a:rPr>
              <a:t>:</a:t>
            </a:r>
          </a:p>
          <a:p>
            <a:pPr lvl="1"/>
            <a:r>
              <a:rPr lang="en-GB" sz="1000" b="1" i="0" dirty="0">
                <a:effectLst/>
              </a:rPr>
              <a:t>Application Response Time</a:t>
            </a:r>
            <a:r>
              <a:rPr lang="en-GB" sz="1000" b="0" i="0" dirty="0">
                <a:effectLst/>
              </a:rPr>
              <a:t>: This measures how long it takes for an application to respond to user requests. It is critical for user experience and service level agreements (SLAs).</a:t>
            </a:r>
          </a:p>
          <a:p>
            <a:pPr lvl="1"/>
            <a:r>
              <a:rPr lang="en-GB" sz="1000" b="1" i="0" dirty="0">
                <a:effectLst/>
              </a:rPr>
              <a:t>System Throughput</a:t>
            </a:r>
            <a:r>
              <a:rPr lang="en-GB" sz="1000" b="0" i="0" dirty="0">
                <a:effectLst/>
              </a:rPr>
              <a:t>: The amount of data processed in a given amount of time. This helps in understanding the capacity and efficiency of the system.</a:t>
            </a:r>
          </a:p>
          <a:p>
            <a:r>
              <a:rPr lang="en-GB" sz="1000" b="1" i="0" dirty="0">
                <a:effectLst/>
              </a:rPr>
              <a:t>Availability and Reliability Metrics</a:t>
            </a:r>
            <a:r>
              <a:rPr lang="en-GB" sz="1000" b="0" i="0" dirty="0">
                <a:effectLst/>
              </a:rPr>
              <a:t>:</a:t>
            </a:r>
          </a:p>
          <a:p>
            <a:pPr lvl="1"/>
            <a:r>
              <a:rPr lang="en-GB" sz="1000" b="1" i="0" dirty="0">
                <a:effectLst/>
              </a:rPr>
              <a:t>Uptime/Downtime</a:t>
            </a:r>
            <a:r>
              <a:rPr lang="en-GB" sz="1000" b="0" i="0" dirty="0">
                <a:effectLst/>
              </a:rPr>
              <a:t>: Measures the operational time of the services without failure. High uptime is critical for maintaining user trust and service reliability.</a:t>
            </a:r>
          </a:p>
          <a:p>
            <a:pPr lvl="1"/>
            <a:r>
              <a:rPr lang="en-GB" sz="1000" b="1" i="0" dirty="0">
                <a:effectLst/>
              </a:rPr>
              <a:t>Mean Time Between Failures (MTBF)</a:t>
            </a:r>
            <a:r>
              <a:rPr lang="en-GB" sz="1000" b="0" i="0" dirty="0">
                <a:effectLst/>
              </a:rPr>
              <a:t>: The average time between system breakdowns or failures. A higher MTBF indicates more reliable systems.</a:t>
            </a:r>
          </a:p>
          <a:p>
            <a:r>
              <a:rPr lang="en-GB" sz="1000" b="1" i="0" dirty="0">
                <a:effectLst/>
              </a:rPr>
              <a:t>Security Metrics</a:t>
            </a:r>
            <a:r>
              <a:rPr lang="en-GB" sz="1000" b="0" i="0" dirty="0">
                <a:effectLst/>
              </a:rPr>
              <a:t>:</a:t>
            </a:r>
          </a:p>
          <a:p>
            <a:pPr lvl="1"/>
            <a:r>
              <a:rPr lang="en-GB" sz="1000" b="1" i="0" dirty="0">
                <a:effectLst/>
              </a:rPr>
              <a:t>Number of Security Incidents</a:t>
            </a:r>
            <a:r>
              <a:rPr lang="en-GB" sz="1000" b="0" i="0" dirty="0">
                <a:effectLst/>
              </a:rPr>
              <a:t>: Tracking the frequency of security breaches or incidents is crucial for maintaining the integrity and trustworthiness of cloud services.</a:t>
            </a:r>
          </a:p>
          <a:p>
            <a:pPr lvl="1"/>
            <a:r>
              <a:rPr lang="en-GB" sz="1000" b="1" i="0" dirty="0">
                <a:effectLst/>
              </a:rPr>
              <a:t>Time to Respond to Security Threats</a:t>
            </a:r>
            <a:r>
              <a:rPr lang="en-GB" sz="1000" b="0" i="0" dirty="0">
                <a:effectLst/>
              </a:rPr>
              <a:t>: The speed at which a company can identify and respond to security threats is vital for minimizing potential damage.</a:t>
            </a:r>
          </a:p>
          <a:p>
            <a:r>
              <a:rPr lang="en-GB" sz="1000" b="1" i="0" dirty="0">
                <a:effectLst/>
              </a:rPr>
              <a:t>Resource Utilization Metrics</a:t>
            </a:r>
            <a:r>
              <a:rPr lang="en-GB" sz="1000" b="0" i="0" dirty="0">
                <a:effectLst/>
              </a:rPr>
              <a:t>:</a:t>
            </a:r>
          </a:p>
          <a:p>
            <a:pPr lvl="1"/>
            <a:r>
              <a:rPr lang="en-GB" sz="1000" b="1" i="0" dirty="0">
                <a:effectLst/>
              </a:rPr>
              <a:t>CPU and Memory Utilization</a:t>
            </a:r>
            <a:r>
              <a:rPr lang="en-GB" sz="1000" b="0" i="0" dirty="0">
                <a:effectLst/>
              </a:rPr>
              <a:t>: Monitoring the usage levels of CPU and memory resources helps in efficient resource allocation and scaling decisions.</a:t>
            </a:r>
          </a:p>
          <a:p>
            <a:pPr lvl="1"/>
            <a:r>
              <a:rPr lang="en-GB" sz="1000" b="1" i="0" dirty="0">
                <a:effectLst/>
              </a:rPr>
              <a:t>Storage I/O Operations</a:t>
            </a:r>
            <a:r>
              <a:rPr lang="en-GB" sz="1000" b="0" i="0" dirty="0">
                <a:effectLst/>
              </a:rPr>
              <a:t>: The input/output operations on storage devices provide insights into the performance and potential bottlenecks in data handling.</a:t>
            </a:r>
          </a:p>
          <a:p>
            <a:r>
              <a:rPr lang="en-GB" sz="1000" b="1" dirty="0"/>
              <a:t>Hybrid infra metrics:</a:t>
            </a:r>
          </a:p>
          <a:p>
            <a:pPr lvl="1"/>
            <a:r>
              <a:rPr lang="en-GB" sz="1000" b="1" i="0" dirty="0">
                <a:effectLst/>
              </a:rPr>
              <a:t>VPN State</a:t>
            </a:r>
          </a:p>
          <a:p>
            <a:pPr lvl="1"/>
            <a:r>
              <a:rPr lang="en-GB" sz="1000" b="1" dirty="0"/>
              <a:t>Physical devices state</a:t>
            </a:r>
            <a:endParaRPr lang="en-GB" sz="1000" b="1" i="0" dirty="0">
              <a:effectLst/>
            </a:endParaRPr>
          </a:p>
          <a:p>
            <a:r>
              <a:rPr lang="en-GB" sz="1000" b="1" i="0" dirty="0">
                <a:effectLst/>
              </a:rPr>
              <a:t>Compliance and Governance Metrics</a:t>
            </a:r>
            <a:r>
              <a:rPr lang="en-GB" sz="1000" b="0" i="0" dirty="0">
                <a:effectLst/>
              </a:rPr>
              <a:t>:</a:t>
            </a:r>
          </a:p>
          <a:p>
            <a:pPr lvl="1"/>
            <a:r>
              <a:rPr lang="en-GB" sz="1000" b="1" i="0" dirty="0">
                <a:effectLst/>
              </a:rPr>
              <a:t>Compliance Audit Findings</a:t>
            </a:r>
            <a:r>
              <a:rPr lang="en-GB" sz="1000" b="0" i="0" dirty="0">
                <a:effectLst/>
              </a:rPr>
              <a:t>: The number and severity of compliance issues found during audits.</a:t>
            </a:r>
          </a:p>
          <a:p>
            <a:pPr lvl="1"/>
            <a:r>
              <a:rPr lang="en-GB" sz="1000" b="1" i="0" dirty="0">
                <a:effectLst/>
              </a:rPr>
              <a:t>Policy Violations</a:t>
            </a:r>
            <a:r>
              <a:rPr lang="en-GB" sz="1000" b="0" i="0" dirty="0">
                <a:effectLst/>
              </a:rPr>
              <a:t>: Tracking violations of internal policies or industry regulations can help in maintaining compliance and avoiding legal repercussions.</a:t>
            </a:r>
          </a:p>
        </p:txBody>
      </p:sp>
    </p:spTree>
    <p:extLst>
      <p:ext uri="{BB962C8B-B14F-4D97-AF65-F5344CB8AC3E}">
        <p14:creationId xmlns:p14="http://schemas.microsoft.com/office/powerpoint/2010/main" val="355828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12BB8-BC65-3060-9DA1-06074B127D99}"/>
              </a:ext>
            </a:extLst>
          </p:cNvPr>
          <p:cNvSpPr>
            <a:spLocks noGrp="1"/>
          </p:cNvSpPr>
          <p:nvPr>
            <p:ph type="title"/>
          </p:nvPr>
        </p:nvSpPr>
        <p:spPr>
          <a:xfrm>
            <a:off x="630936" y="639520"/>
            <a:ext cx="3429000" cy="1719072"/>
          </a:xfrm>
        </p:spPr>
        <p:txBody>
          <a:bodyPr anchor="b">
            <a:normAutofit/>
          </a:bodyPr>
          <a:lstStyle/>
          <a:p>
            <a:r>
              <a:rPr lang="en-GB" sz="3800"/>
              <a:t>CloudOps Incident Response Plan</a:t>
            </a:r>
            <a:endParaRPr lang="en-CH"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B5D844-C7BF-B45D-490E-92CCA445161F}"/>
              </a:ext>
            </a:extLst>
          </p:cNvPr>
          <p:cNvSpPr>
            <a:spLocks noGrp="1"/>
          </p:cNvSpPr>
          <p:nvPr>
            <p:ph idx="1"/>
          </p:nvPr>
        </p:nvSpPr>
        <p:spPr>
          <a:xfrm>
            <a:off x="630936" y="2807208"/>
            <a:ext cx="3429000" cy="3410712"/>
          </a:xfrm>
        </p:spPr>
        <p:txBody>
          <a:bodyPr anchor="t">
            <a:normAutofit/>
          </a:bodyPr>
          <a:lstStyle/>
          <a:p>
            <a:r>
              <a:rPr lang="en-GB" sz="1500" b="0" i="0" dirty="0">
                <a:effectLst/>
              </a:rPr>
              <a:t>An </a:t>
            </a:r>
            <a:r>
              <a:rPr lang="en-GB" sz="1500" b="0" i="0" u="sng" dirty="0">
                <a:effectLst/>
                <a:hlinkClick r:id="rId2">
                  <a:extLst>
                    <a:ext uri="{A12FA001-AC4F-418D-AE19-62706E023703}">
                      <ahyp:hlinkClr xmlns:ahyp="http://schemas.microsoft.com/office/drawing/2018/hyperlinkcolor" val="tx"/>
                    </a:ext>
                  </a:extLst>
                </a:hlinkClick>
              </a:rPr>
              <a:t>incident response</a:t>
            </a:r>
            <a:r>
              <a:rPr lang="en-GB" sz="1500" b="0" i="0" dirty="0">
                <a:effectLst/>
              </a:rPr>
              <a:t> plan is a set of instructions to detect, respond to and limit the effects of an information security event. </a:t>
            </a:r>
            <a:endParaRPr lang="ru-RU" sz="1500" b="0" i="0" dirty="0">
              <a:effectLst/>
            </a:endParaRPr>
          </a:p>
          <a:p>
            <a:r>
              <a:rPr lang="en-GB" sz="1500" b="0" i="0" dirty="0">
                <a:effectLst/>
              </a:rPr>
              <a:t>Sometimes called an </a:t>
            </a:r>
            <a:r>
              <a:rPr lang="en-GB" sz="1500" b="0" i="1" dirty="0">
                <a:effectLst/>
              </a:rPr>
              <a:t>incident management plan</a:t>
            </a:r>
            <a:r>
              <a:rPr lang="en-GB" sz="1500" b="0" i="0" dirty="0">
                <a:effectLst/>
              </a:rPr>
              <a:t> or </a:t>
            </a:r>
            <a:r>
              <a:rPr lang="en-GB" sz="1500" b="0" i="1" dirty="0">
                <a:effectLst/>
              </a:rPr>
              <a:t>emergency management plan</a:t>
            </a:r>
            <a:r>
              <a:rPr lang="en-GB" sz="1500" b="0" i="0" dirty="0">
                <a:effectLst/>
              </a:rPr>
              <a:t>, an incident response plan provides clear guidelines for responding to several potential scenarios, including data breaches, DoS or DDoS attacks, firewall breaches, malware outbreaks and insider threats.</a:t>
            </a:r>
            <a:endParaRPr lang="en-CH" sz="1500" dirty="0"/>
          </a:p>
        </p:txBody>
      </p:sp>
      <p:pic>
        <p:nvPicPr>
          <p:cNvPr id="4" name="Picture 3" descr="A diagram of a accident response plan&#10;&#10;Description automatically generated">
            <a:extLst>
              <a:ext uri="{FF2B5EF4-FFF2-40B4-BE49-F238E27FC236}">
                <a16:creationId xmlns:a16="http://schemas.microsoft.com/office/drawing/2014/main" id="{342EEA2F-192F-4014-D5D7-233FDA2FE265}"/>
              </a:ext>
            </a:extLst>
          </p:cNvPr>
          <p:cNvPicPr>
            <a:picLocks noChangeAspect="1"/>
          </p:cNvPicPr>
          <p:nvPr/>
        </p:nvPicPr>
        <p:blipFill>
          <a:blip r:embed="rId3"/>
          <a:stretch>
            <a:fillRect/>
          </a:stretch>
        </p:blipFill>
        <p:spPr>
          <a:xfrm>
            <a:off x="4654296" y="1961960"/>
            <a:ext cx="6903720" cy="2934080"/>
          </a:xfrm>
          <a:prstGeom prst="rect">
            <a:avLst/>
          </a:prstGeom>
        </p:spPr>
      </p:pic>
    </p:spTree>
    <p:extLst>
      <p:ext uri="{BB962C8B-B14F-4D97-AF65-F5344CB8AC3E}">
        <p14:creationId xmlns:p14="http://schemas.microsoft.com/office/powerpoint/2010/main" val="177510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3658</Words>
  <Application>Microsoft Macintosh PowerPoint</Application>
  <PresentationFormat>Widescreen</PresentationFormat>
  <Paragraphs>258</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metropolislight</vt:lpstr>
      <vt:lpstr>Plain</vt:lpstr>
      <vt:lpstr>Söhne</vt:lpstr>
      <vt:lpstr>var(--h4_typography-font-family)</vt:lpstr>
      <vt:lpstr>Office Theme</vt:lpstr>
      <vt:lpstr>Cloud OPS</vt:lpstr>
      <vt:lpstr>What is Cloud Operations?</vt:lpstr>
      <vt:lpstr>DevOps</vt:lpstr>
      <vt:lpstr>CloudOps</vt:lpstr>
      <vt:lpstr>DevOps vs CloudOps</vt:lpstr>
      <vt:lpstr>Cloud Ops Team Roles</vt:lpstr>
      <vt:lpstr>Metrics: 4 pillars of CloudOps</vt:lpstr>
      <vt:lpstr>Key Metrics for Companies</vt:lpstr>
      <vt:lpstr>CloudOps Incident Response Plan</vt:lpstr>
      <vt:lpstr>NIST Incident Response Lifecycle</vt:lpstr>
      <vt:lpstr>SANS Institute incident response framework</vt:lpstr>
      <vt:lpstr>Incident remediation: War room</vt:lpstr>
      <vt:lpstr>Incident remediation: War room</vt:lpstr>
      <vt:lpstr>Incident Handling in Cloud Ops: Postmortem</vt:lpstr>
      <vt:lpstr>Incident Handling in Cloud Ops: Postmortem</vt:lpstr>
      <vt:lpstr>Incident Handling in Cloud Ops: Postmortem from Pagerduty</vt:lpstr>
      <vt:lpstr>Cloud OPS Automation: Runbook</vt:lpstr>
      <vt:lpstr>Cloud OPS Automation: Runbook Template</vt:lpstr>
      <vt:lpstr>Cloud OPS Automation: Runbook Example</vt:lpstr>
      <vt:lpstr>Cloud OPS Automation: Cloud Native Disaster Recovery Plan</vt:lpstr>
      <vt:lpstr>AWS Services for Cloud Ops</vt:lpstr>
      <vt:lpstr>Services for CloudOps</vt:lpstr>
      <vt:lpstr>Cloud Ops Trends: Multi-Cloud and Hybrid Enviroments</vt:lpstr>
      <vt:lpstr>Cloud Ops Trends: Multi-Cloud and Hybrid Enviroments</vt:lpstr>
      <vt:lpstr>Decomposition of roles in infrastructure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OPS</dc:title>
  <dc:creator>Ilya Chakun</dc:creator>
  <cp:lastModifiedBy>Ilya Chakun</cp:lastModifiedBy>
  <cp:revision>22</cp:revision>
  <dcterms:created xsi:type="dcterms:W3CDTF">2024-01-14T17:50:35Z</dcterms:created>
  <dcterms:modified xsi:type="dcterms:W3CDTF">2024-01-31T17:00:52Z</dcterms:modified>
</cp:coreProperties>
</file>