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79" r:id="rId2"/>
    <p:sldId id="297" r:id="rId3"/>
    <p:sldId id="298" r:id="rId4"/>
    <p:sldId id="299" r:id="rId5"/>
    <p:sldId id="269" r:id="rId6"/>
    <p:sldId id="264" r:id="rId7"/>
    <p:sldId id="270" r:id="rId8"/>
    <p:sldId id="283" r:id="rId9"/>
    <p:sldId id="284" r:id="rId10"/>
    <p:sldId id="287" r:id="rId11"/>
    <p:sldId id="288" r:id="rId12"/>
    <p:sldId id="276" r:id="rId13"/>
    <p:sldId id="289" r:id="rId14"/>
    <p:sldId id="290" r:id="rId15"/>
    <p:sldId id="291" r:id="rId16"/>
    <p:sldId id="285" r:id="rId17"/>
    <p:sldId id="286" r:id="rId18"/>
    <p:sldId id="292" r:id="rId19"/>
    <p:sldId id="293" r:id="rId20"/>
    <p:sldId id="271" r:id="rId21"/>
    <p:sldId id="280" r:id="rId22"/>
    <p:sldId id="272" r:id="rId23"/>
    <p:sldId id="294" r:id="rId24"/>
    <p:sldId id="265" r:id="rId25"/>
    <p:sldId id="295" r:id="rId26"/>
    <p:sldId id="296" r:id="rId27"/>
    <p:sldId id="300" r:id="rId28"/>
    <p:sldId id="274" r:id="rId29"/>
    <p:sldId id="281" r:id="rId30"/>
    <p:sldId id="266" r:id="rId31"/>
    <p:sldId id="278" r:id="rId32"/>
    <p:sldId id="275" r:id="rId33"/>
    <p:sldId id="277" r:id="rId34"/>
    <p:sldId id="282" r:id="rId35"/>
    <p:sldId id="267" r:id="rId36"/>
    <p:sldId id="273" r:id="rId37"/>
    <p:sldId id="268" r:id="rId38"/>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89"/>
    <p:restoredTop sz="94720"/>
  </p:normalViewPr>
  <p:slideViewPr>
    <p:cSldViewPr snapToGrid="0">
      <p:cViewPr varScale="1">
        <p:scale>
          <a:sx n="211" d="100"/>
          <a:sy n="211" d="100"/>
        </p:scale>
        <p:origin x="183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38573-6D86-FE4E-BA3C-CF99651A2D99}" type="datetimeFigureOut">
              <a:rPr lang="en-CH" smtClean="0"/>
              <a:t>05.02.2024</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65E5FE-F39D-3849-8550-66CEC6D4679C}" type="slidenum">
              <a:rPr lang="en-CH" smtClean="0"/>
              <a:t>‹#›</a:t>
            </a:fld>
            <a:endParaRPr lang="en-CH"/>
          </a:p>
        </p:txBody>
      </p:sp>
    </p:spTree>
    <p:extLst>
      <p:ext uri="{BB962C8B-B14F-4D97-AF65-F5344CB8AC3E}">
        <p14:creationId xmlns:p14="http://schemas.microsoft.com/office/powerpoint/2010/main" val="1911608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AE65E5FE-F39D-3849-8550-66CEC6D4679C}" type="slidenum">
              <a:rPr lang="en-CH" smtClean="0"/>
              <a:t>7</a:t>
            </a:fld>
            <a:endParaRPr lang="en-CH"/>
          </a:p>
        </p:txBody>
      </p:sp>
    </p:spTree>
    <p:extLst>
      <p:ext uri="{BB962C8B-B14F-4D97-AF65-F5344CB8AC3E}">
        <p14:creationId xmlns:p14="http://schemas.microsoft.com/office/powerpoint/2010/main" val="3708558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C42645-193C-6D51-BCED-D94819B92D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41ACA7-8949-E8C6-D699-7E094E28BA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D461E6-14B2-1D86-96AE-273168271981}"/>
              </a:ext>
            </a:extLst>
          </p:cNvPr>
          <p:cNvSpPr>
            <a:spLocks noGrp="1"/>
          </p:cNvSpPr>
          <p:nvPr>
            <p:ph type="body" idx="1"/>
          </p:nvPr>
        </p:nvSpPr>
        <p:spPr/>
        <p:txBody>
          <a:bodyPr/>
          <a:lstStyle/>
          <a:p>
            <a:endParaRPr lang="en-CH" dirty="0"/>
          </a:p>
        </p:txBody>
      </p:sp>
      <p:sp>
        <p:nvSpPr>
          <p:cNvPr id="4" name="Slide Number Placeholder 3">
            <a:extLst>
              <a:ext uri="{FF2B5EF4-FFF2-40B4-BE49-F238E27FC236}">
                <a16:creationId xmlns:a16="http://schemas.microsoft.com/office/drawing/2014/main" id="{20E40D2B-3BDB-F3F5-DE37-EEDBD200E1A7}"/>
              </a:ext>
            </a:extLst>
          </p:cNvPr>
          <p:cNvSpPr>
            <a:spLocks noGrp="1"/>
          </p:cNvSpPr>
          <p:nvPr>
            <p:ph type="sldNum" sz="quarter" idx="5"/>
          </p:nvPr>
        </p:nvSpPr>
        <p:spPr/>
        <p:txBody>
          <a:bodyPr/>
          <a:lstStyle/>
          <a:p>
            <a:fld id="{AE65E5FE-F39D-3849-8550-66CEC6D4679C}" type="slidenum">
              <a:rPr lang="en-CH" smtClean="0"/>
              <a:t>8</a:t>
            </a:fld>
            <a:endParaRPr lang="en-CH"/>
          </a:p>
        </p:txBody>
      </p:sp>
    </p:spTree>
    <p:extLst>
      <p:ext uri="{BB962C8B-B14F-4D97-AF65-F5344CB8AC3E}">
        <p14:creationId xmlns:p14="http://schemas.microsoft.com/office/powerpoint/2010/main" val="4215745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CF7B-BC99-DF18-CE0D-FDE15A29DB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2D84D4C9-17E3-F7CE-1BE1-28C188E4F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43C4FF75-85A0-D3D8-C2C6-3C579A3AC3C7}"/>
              </a:ext>
            </a:extLst>
          </p:cNvPr>
          <p:cNvSpPr>
            <a:spLocks noGrp="1"/>
          </p:cNvSpPr>
          <p:nvPr>
            <p:ph type="dt" sz="half" idx="10"/>
          </p:nvPr>
        </p:nvSpPr>
        <p:spPr/>
        <p:txBody>
          <a:bodyPr/>
          <a:lstStyle/>
          <a:p>
            <a:fld id="{322C9020-58D6-4B4B-AE71-CBBD8D6FD410}" type="datetimeFigureOut">
              <a:rPr lang="en-CH" smtClean="0"/>
              <a:t>05.02.2024</a:t>
            </a:fld>
            <a:endParaRPr lang="en-CH"/>
          </a:p>
        </p:txBody>
      </p:sp>
      <p:sp>
        <p:nvSpPr>
          <p:cNvPr id="5" name="Footer Placeholder 4">
            <a:extLst>
              <a:ext uri="{FF2B5EF4-FFF2-40B4-BE49-F238E27FC236}">
                <a16:creationId xmlns:a16="http://schemas.microsoft.com/office/drawing/2014/main" id="{50FECE30-1BA0-E91E-E69B-EBBDD0D33C4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E308F0-B5A7-CB50-32C7-23CF8953BB01}"/>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42839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29AA-C576-75DE-05C7-3761B884425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EFAAEFB-943D-EA63-92B1-D47C97432D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1C13001-E9B2-B896-7FE6-E33DC7895F37}"/>
              </a:ext>
            </a:extLst>
          </p:cNvPr>
          <p:cNvSpPr>
            <a:spLocks noGrp="1"/>
          </p:cNvSpPr>
          <p:nvPr>
            <p:ph type="dt" sz="half" idx="10"/>
          </p:nvPr>
        </p:nvSpPr>
        <p:spPr/>
        <p:txBody>
          <a:bodyPr/>
          <a:lstStyle/>
          <a:p>
            <a:fld id="{322C9020-58D6-4B4B-AE71-CBBD8D6FD410}" type="datetimeFigureOut">
              <a:rPr lang="en-CH" smtClean="0"/>
              <a:t>05.02.2024</a:t>
            </a:fld>
            <a:endParaRPr lang="en-CH"/>
          </a:p>
        </p:txBody>
      </p:sp>
      <p:sp>
        <p:nvSpPr>
          <p:cNvPr id="5" name="Footer Placeholder 4">
            <a:extLst>
              <a:ext uri="{FF2B5EF4-FFF2-40B4-BE49-F238E27FC236}">
                <a16:creationId xmlns:a16="http://schemas.microsoft.com/office/drawing/2014/main" id="{C089020C-EFBE-9711-DB6A-2C1F9102A9A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C5BD7D3-A42E-33ED-DE4C-296F280ABEEA}"/>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67096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1CB33-C99C-73B8-ADAC-E381FD38D9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B96DC8E-DA32-428A-3838-21630E5EF0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EBBE0F9-EE75-F498-8C44-9633991F48CA}"/>
              </a:ext>
            </a:extLst>
          </p:cNvPr>
          <p:cNvSpPr>
            <a:spLocks noGrp="1"/>
          </p:cNvSpPr>
          <p:nvPr>
            <p:ph type="dt" sz="half" idx="10"/>
          </p:nvPr>
        </p:nvSpPr>
        <p:spPr/>
        <p:txBody>
          <a:bodyPr/>
          <a:lstStyle/>
          <a:p>
            <a:fld id="{322C9020-58D6-4B4B-AE71-CBBD8D6FD410}" type="datetimeFigureOut">
              <a:rPr lang="en-CH" smtClean="0"/>
              <a:t>05.02.2024</a:t>
            </a:fld>
            <a:endParaRPr lang="en-CH"/>
          </a:p>
        </p:txBody>
      </p:sp>
      <p:sp>
        <p:nvSpPr>
          <p:cNvPr id="5" name="Footer Placeholder 4">
            <a:extLst>
              <a:ext uri="{FF2B5EF4-FFF2-40B4-BE49-F238E27FC236}">
                <a16:creationId xmlns:a16="http://schemas.microsoft.com/office/drawing/2014/main" id="{ABADD194-B54F-383D-43CC-DCCFDD29B04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99EC78-1D9B-755E-D4B7-E6EAA4C898D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95834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7260-2540-D64D-2528-D7346228E6A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79D9037-D1AD-02DD-5275-6C219E0332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6360EAD-2229-9A4A-81B7-57EEAEA4ABA1}"/>
              </a:ext>
            </a:extLst>
          </p:cNvPr>
          <p:cNvSpPr>
            <a:spLocks noGrp="1"/>
          </p:cNvSpPr>
          <p:nvPr>
            <p:ph type="dt" sz="half" idx="10"/>
          </p:nvPr>
        </p:nvSpPr>
        <p:spPr/>
        <p:txBody>
          <a:bodyPr/>
          <a:lstStyle/>
          <a:p>
            <a:fld id="{322C9020-58D6-4B4B-AE71-CBBD8D6FD410}" type="datetimeFigureOut">
              <a:rPr lang="en-CH" smtClean="0"/>
              <a:t>05.02.2024</a:t>
            </a:fld>
            <a:endParaRPr lang="en-CH"/>
          </a:p>
        </p:txBody>
      </p:sp>
      <p:sp>
        <p:nvSpPr>
          <p:cNvPr id="5" name="Footer Placeholder 4">
            <a:extLst>
              <a:ext uri="{FF2B5EF4-FFF2-40B4-BE49-F238E27FC236}">
                <a16:creationId xmlns:a16="http://schemas.microsoft.com/office/drawing/2014/main" id="{1B78B1F6-87FB-24E5-4291-4E759A0492B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B78C72F-B6E7-5926-8E0A-09EF6B3EAB3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86839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F950-C753-EED1-64A3-7909EBC965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0F3EBA2A-BBA3-343B-3922-3B6B9CED7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4C301F9-9C97-D1E6-4444-3F84DEF4F0AE}"/>
              </a:ext>
            </a:extLst>
          </p:cNvPr>
          <p:cNvSpPr>
            <a:spLocks noGrp="1"/>
          </p:cNvSpPr>
          <p:nvPr>
            <p:ph type="dt" sz="half" idx="10"/>
          </p:nvPr>
        </p:nvSpPr>
        <p:spPr/>
        <p:txBody>
          <a:bodyPr/>
          <a:lstStyle/>
          <a:p>
            <a:fld id="{322C9020-58D6-4B4B-AE71-CBBD8D6FD410}" type="datetimeFigureOut">
              <a:rPr lang="en-CH" smtClean="0"/>
              <a:t>05.02.2024</a:t>
            </a:fld>
            <a:endParaRPr lang="en-CH"/>
          </a:p>
        </p:txBody>
      </p:sp>
      <p:sp>
        <p:nvSpPr>
          <p:cNvPr id="5" name="Footer Placeholder 4">
            <a:extLst>
              <a:ext uri="{FF2B5EF4-FFF2-40B4-BE49-F238E27FC236}">
                <a16:creationId xmlns:a16="http://schemas.microsoft.com/office/drawing/2014/main" id="{F25858E8-CA9D-D3B8-BE46-A6DC94F89D3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DBF5689-72EC-5C6A-7361-8574FBBEE380}"/>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90116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43F8-E718-1850-AD03-80F64C9BD6E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1AE6A76-3A24-4160-B0BF-C09050E5B87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3F019C5-E78B-A00C-7B6E-B3316322A31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817061B6-C92E-2B4D-D16F-A3327F66BCDE}"/>
              </a:ext>
            </a:extLst>
          </p:cNvPr>
          <p:cNvSpPr>
            <a:spLocks noGrp="1"/>
          </p:cNvSpPr>
          <p:nvPr>
            <p:ph type="dt" sz="half" idx="10"/>
          </p:nvPr>
        </p:nvSpPr>
        <p:spPr/>
        <p:txBody>
          <a:bodyPr/>
          <a:lstStyle/>
          <a:p>
            <a:fld id="{322C9020-58D6-4B4B-AE71-CBBD8D6FD410}" type="datetimeFigureOut">
              <a:rPr lang="en-CH" smtClean="0"/>
              <a:t>05.02.2024</a:t>
            </a:fld>
            <a:endParaRPr lang="en-CH"/>
          </a:p>
        </p:txBody>
      </p:sp>
      <p:sp>
        <p:nvSpPr>
          <p:cNvPr id="6" name="Footer Placeholder 5">
            <a:extLst>
              <a:ext uri="{FF2B5EF4-FFF2-40B4-BE49-F238E27FC236}">
                <a16:creationId xmlns:a16="http://schemas.microsoft.com/office/drawing/2014/main" id="{404275D0-6991-7E5B-2AE8-596ECC22C7F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A7F5ED2-894A-C254-FF98-843BCE87DE33}"/>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2275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F018-3716-0252-E5F8-A058BAE279D6}"/>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5BBA4A2-03EB-84B1-E67F-B6ABC71D9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61E446-5167-5471-D41D-B910841216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71440AA-BBA1-CFE9-1485-16E0F70E6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96D822-6CDA-40DB-D58E-07A5CF831C4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FD17D69-A4DD-F8CC-A675-E64114F84752}"/>
              </a:ext>
            </a:extLst>
          </p:cNvPr>
          <p:cNvSpPr>
            <a:spLocks noGrp="1"/>
          </p:cNvSpPr>
          <p:nvPr>
            <p:ph type="dt" sz="half" idx="10"/>
          </p:nvPr>
        </p:nvSpPr>
        <p:spPr/>
        <p:txBody>
          <a:bodyPr/>
          <a:lstStyle/>
          <a:p>
            <a:fld id="{322C9020-58D6-4B4B-AE71-CBBD8D6FD410}" type="datetimeFigureOut">
              <a:rPr lang="en-CH" smtClean="0"/>
              <a:t>05.02.2024</a:t>
            </a:fld>
            <a:endParaRPr lang="en-CH"/>
          </a:p>
        </p:txBody>
      </p:sp>
      <p:sp>
        <p:nvSpPr>
          <p:cNvPr id="8" name="Footer Placeholder 7">
            <a:extLst>
              <a:ext uri="{FF2B5EF4-FFF2-40B4-BE49-F238E27FC236}">
                <a16:creationId xmlns:a16="http://schemas.microsoft.com/office/drawing/2014/main" id="{EF67C424-9E5C-1F7A-F0D9-4FA8676123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EF79C7C-8E73-4AD1-B045-E284A145688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59516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EFF6-21F5-45EC-9F3B-B2FD4A4CBAD9}"/>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09F9B50A-575F-13A9-1DA7-F60D25BEE074}"/>
              </a:ext>
            </a:extLst>
          </p:cNvPr>
          <p:cNvSpPr>
            <a:spLocks noGrp="1"/>
          </p:cNvSpPr>
          <p:nvPr>
            <p:ph type="dt" sz="half" idx="10"/>
          </p:nvPr>
        </p:nvSpPr>
        <p:spPr/>
        <p:txBody>
          <a:bodyPr/>
          <a:lstStyle/>
          <a:p>
            <a:fld id="{322C9020-58D6-4B4B-AE71-CBBD8D6FD410}" type="datetimeFigureOut">
              <a:rPr lang="en-CH" smtClean="0"/>
              <a:t>05.02.2024</a:t>
            </a:fld>
            <a:endParaRPr lang="en-CH"/>
          </a:p>
        </p:txBody>
      </p:sp>
      <p:sp>
        <p:nvSpPr>
          <p:cNvPr id="4" name="Footer Placeholder 3">
            <a:extLst>
              <a:ext uri="{FF2B5EF4-FFF2-40B4-BE49-F238E27FC236}">
                <a16:creationId xmlns:a16="http://schemas.microsoft.com/office/drawing/2014/main" id="{41DB648E-BF9D-5DF0-C66C-641C1918C2B6}"/>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8E8585-E870-6735-1A1A-6994328DA7B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82569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5436E-D0EE-EE45-81E6-39A398A84036}"/>
              </a:ext>
            </a:extLst>
          </p:cNvPr>
          <p:cNvSpPr>
            <a:spLocks noGrp="1"/>
          </p:cNvSpPr>
          <p:nvPr>
            <p:ph type="dt" sz="half" idx="10"/>
          </p:nvPr>
        </p:nvSpPr>
        <p:spPr/>
        <p:txBody>
          <a:bodyPr/>
          <a:lstStyle/>
          <a:p>
            <a:fld id="{322C9020-58D6-4B4B-AE71-CBBD8D6FD410}" type="datetimeFigureOut">
              <a:rPr lang="en-CH" smtClean="0"/>
              <a:t>05.02.2024</a:t>
            </a:fld>
            <a:endParaRPr lang="en-CH"/>
          </a:p>
        </p:txBody>
      </p:sp>
      <p:sp>
        <p:nvSpPr>
          <p:cNvPr id="3" name="Footer Placeholder 2">
            <a:extLst>
              <a:ext uri="{FF2B5EF4-FFF2-40B4-BE49-F238E27FC236}">
                <a16:creationId xmlns:a16="http://schemas.microsoft.com/office/drawing/2014/main" id="{2852AA8B-967C-42E6-AC46-7A17828C917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03EA0FFF-DEDB-4884-988E-94D68BB499C8}"/>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00428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2665-57D5-2C5C-BF79-CA9624CF44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26030588-F0AD-53F9-3DDD-FAB7C18CE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677AD8C-8C0B-62CD-EA6E-8E96EA602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3D3239-311A-A5ED-4100-B9769073A96B}"/>
              </a:ext>
            </a:extLst>
          </p:cNvPr>
          <p:cNvSpPr>
            <a:spLocks noGrp="1"/>
          </p:cNvSpPr>
          <p:nvPr>
            <p:ph type="dt" sz="half" idx="10"/>
          </p:nvPr>
        </p:nvSpPr>
        <p:spPr/>
        <p:txBody>
          <a:bodyPr/>
          <a:lstStyle/>
          <a:p>
            <a:fld id="{322C9020-58D6-4B4B-AE71-CBBD8D6FD410}" type="datetimeFigureOut">
              <a:rPr lang="en-CH" smtClean="0"/>
              <a:t>05.02.2024</a:t>
            </a:fld>
            <a:endParaRPr lang="en-CH"/>
          </a:p>
        </p:txBody>
      </p:sp>
      <p:sp>
        <p:nvSpPr>
          <p:cNvPr id="6" name="Footer Placeholder 5">
            <a:extLst>
              <a:ext uri="{FF2B5EF4-FFF2-40B4-BE49-F238E27FC236}">
                <a16:creationId xmlns:a16="http://schemas.microsoft.com/office/drawing/2014/main" id="{3EE56C61-A9F3-D6C0-28B7-0C49A712FDF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5CA4E72-26E9-44CD-050D-E99BD885E422}"/>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77878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776-D002-8C3B-1063-5C779623AE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F79B032B-FA75-BAFB-E08C-1181B66EA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8F387D7-1A19-5105-A490-0D0AA6B2C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F0B1FE-009E-AFA6-4F97-708940B34FFC}"/>
              </a:ext>
            </a:extLst>
          </p:cNvPr>
          <p:cNvSpPr>
            <a:spLocks noGrp="1"/>
          </p:cNvSpPr>
          <p:nvPr>
            <p:ph type="dt" sz="half" idx="10"/>
          </p:nvPr>
        </p:nvSpPr>
        <p:spPr/>
        <p:txBody>
          <a:bodyPr/>
          <a:lstStyle/>
          <a:p>
            <a:fld id="{322C9020-58D6-4B4B-AE71-CBBD8D6FD410}" type="datetimeFigureOut">
              <a:rPr lang="en-CH" smtClean="0"/>
              <a:t>05.02.2024</a:t>
            </a:fld>
            <a:endParaRPr lang="en-CH"/>
          </a:p>
        </p:txBody>
      </p:sp>
      <p:sp>
        <p:nvSpPr>
          <p:cNvPr id="6" name="Footer Placeholder 5">
            <a:extLst>
              <a:ext uri="{FF2B5EF4-FFF2-40B4-BE49-F238E27FC236}">
                <a16:creationId xmlns:a16="http://schemas.microsoft.com/office/drawing/2014/main" id="{EAA75DAD-BB92-30B2-A3C6-4D80BD74CD0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1E91FFA-4FA0-5FBE-BDCF-0AF8A2E71EC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8160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91D697-D1DB-9013-3FB9-AB1CD55C8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2EBD13D2-C6C7-A236-3F68-5559321F95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399E4B4-8FE7-DFF0-FB1C-AF817A100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C9020-58D6-4B4B-AE71-CBBD8D6FD410}" type="datetimeFigureOut">
              <a:rPr lang="en-CH" smtClean="0"/>
              <a:t>05.02.2024</a:t>
            </a:fld>
            <a:endParaRPr lang="en-CH"/>
          </a:p>
        </p:txBody>
      </p:sp>
      <p:sp>
        <p:nvSpPr>
          <p:cNvPr id="5" name="Footer Placeholder 4">
            <a:extLst>
              <a:ext uri="{FF2B5EF4-FFF2-40B4-BE49-F238E27FC236}">
                <a16:creationId xmlns:a16="http://schemas.microsoft.com/office/drawing/2014/main" id="{9F10B890-5F67-33B6-3F06-5BCAC7208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5750A08-4A65-4B25-B7EF-9485EF2303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51453-4106-7949-847C-1FA663AA342B}" type="slidenum">
              <a:rPr lang="en-CH" smtClean="0"/>
              <a:t>‹#›</a:t>
            </a:fld>
            <a:endParaRPr lang="en-CH"/>
          </a:p>
        </p:txBody>
      </p:sp>
    </p:spTree>
    <p:extLst>
      <p:ext uri="{BB962C8B-B14F-4D97-AF65-F5344CB8AC3E}">
        <p14:creationId xmlns:p14="http://schemas.microsoft.com/office/powerpoint/2010/main" val="262887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aws.amazon.com/kinesis/latest/dev/developing-consumers-with-kcl.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BAB16980-AEF9-0E3B-3C5B-D02B4A17C5B0}"/>
              </a:ext>
            </a:extLst>
          </p:cNvPr>
          <p:cNvSpPr>
            <a:spLocks noGrp="1"/>
          </p:cNvSpPr>
          <p:nvPr>
            <p:ph type="ctrTitle"/>
          </p:nvPr>
        </p:nvSpPr>
        <p:spPr>
          <a:xfrm>
            <a:off x="1314824" y="735106"/>
            <a:ext cx="10053763" cy="2928470"/>
          </a:xfrm>
        </p:spPr>
        <p:txBody>
          <a:bodyPr anchor="b">
            <a:normAutofit/>
          </a:bodyPr>
          <a:lstStyle/>
          <a:p>
            <a:pPr algn="l"/>
            <a:r>
              <a:rPr lang="en-CH" sz="4800">
                <a:solidFill>
                  <a:srgbClr val="FFFFFF"/>
                </a:solidFill>
              </a:rPr>
              <a:t>Kinesis</a:t>
            </a:r>
          </a:p>
        </p:txBody>
      </p:sp>
      <p:sp>
        <p:nvSpPr>
          <p:cNvPr id="5" name="Subtitle 4">
            <a:extLst>
              <a:ext uri="{FF2B5EF4-FFF2-40B4-BE49-F238E27FC236}">
                <a16:creationId xmlns:a16="http://schemas.microsoft.com/office/drawing/2014/main" id="{D58240C7-DA42-C6D7-517C-E8D8F5954308}"/>
              </a:ext>
            </a:extLst>
          </p:cNvPr>
          <p:cNvSpPr>
            <a:spLocks noGrp="1"/>
          </p:cNvSpPr>
          <p:nvPr>
            <p:ph type="subTitle" idx="1"/>
          </p:nvPr>
        </p:nvSpPr>
        <p:spPr>
          <a:xfrm>
            <a:off x="1350682" y="4870824"/>
            <a:ext cx="10005951" cy="1458258"/>
          </a:xfrm>
        </p:spPr>
        <p:txBody>
          <a:bodyPr anchor="ctr">
            <a:normAutofit/>
          </a:bodyPr>
          <a:lstStyle/>
          <a:p>
            <a:pPr algn="l"/>
            <a:r>
              <a:rPr lang="en-GB" b="0" dirty="0">
                <a:effectLst/>
                <a:latin typeface="AmazonEmberLight"/>
              </a:rPr>
              <a:t>Easily collect, process, and </a:t>
            </a:r>
            <a:r>
              <a:rPr lang="en-GB" b="0" dirty="0" err="1">
                <a:effectLst/>
                <a:latin typeface="AmazonEmberLight"/>
              </a:rPr>
              <a:t>analyze</a:t>
            </a:r>
            <a:r>
              <a:rPr lang="en-GB" b="0" dirty="0">
                <a:effectLst/>
                <a:latin typeface="AmazonEmberLight"/>
              </a:rPr>
              <a:t> video and data streams in real time</a:t>
            </a:r>
            <a:br>
              <a:rPr lang="en-GB" dirty="0">
                <a:effectLst/>
              </a:rPr>
            </a:br>
            <a:endParaRPr lang="en-GB" dirty="0">
              <a:effectLst/>
            </a:endParaRPr>
          </a:p>
          <a:p>
            <a:pPr algn="l"/>
            <a:endParaRPr lang="en-CH" dirty="0"/>
          </a:p>
        </p:txBody>
      </p:sp>
    </p:spTree>
    <p:extLst>
      <p:ext uri="{BB962C8B-B14F-4D97-AF65-F5344CB8AC3E}">
        <p14:creationId xmlns:p14="http://schemas.microsoft.com/office/powerpoint/2010/main" val="384845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400"/>
                                        <p:tgtEl>
                                          <p:spTgt spid="5">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6CB77F-8330-2124-BB35-8FA5A1495DC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7220C4-CC14-8BDC-2AC6-A14670EC11B5}"/>
              </a:ext>
            </a:extLst>
          </p:cNvPr>
          <p:cNvSpPr>
            <a:spLocks noGrp="1"/>
          </p:cNvSpPr>
          <p:nvPr>
            <p:ph type="title"/>
          </p:nvPr>
        </p:nvSpPr>
        <p:spPr>
          <a:xfrm>
            <a:off x="838200" y="365125"/>
            <a:ext cx="10515600" cy="1325563"/>
          </a:xfrm>
        </p:spPr>
        <p:txBody>
          <a:bodyPr>
            <a:normAutofit/>
          </a:bodyPr>
          <a:lstStyle/>
          <a:p>
            <a:r>
              <a:rPr lang="en-CH" sz="4200"/>
              <a:t>Kinesis Data Stream Capacity Mode Switching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193AA01-D5F1-D180-26D9-EA5A6551C28D}"/>
              </a:ext>
            </a:extLst>
          </p:cNvPr>
          <p:cNvSpPr>
            <a:spLocks noGrp="1"/>
          </p:cNvSpPr>
          <p:nvPr>
            <p:ph idx="1"/>
          </p:nvPr>
        </p:nvSpPr>
        <p:spPr>
          <a:xfrm>
            <a:off x="838200" y="1929384"/>
            <a:ext cx="10515600" cy="4251960"/>
          </a:xfrm>
        </p:spPr>
        <p:txBody>
          <a:bodyPr>
            <a:normAutofit/>
          </a:bodyPr>
          <a:lstStyle/>
          <a:p>
            <a:r>
              <a:rPr lang="en-GB" sz="1900" b="0" i="0">
                <a:effectLst/>
              </a:rPr>
              <a:t>You can switch the capacity mode of your data stream from on-demand to provisioned, or from provisioned to on-demand. </a:t>
            </a:r>
          </a:p>
          <a:p>
            <a:r>
              <a:rPr lang="en-GB" sz="1900" b="0" i="0">
                <a:effectLst/>
              </a:rPr>
              <a:t>For each data stream in your AWS account, you can switch between the on-demand and provisioned capacity modes twice within 24 hours.</a:t>
            </a:r>
          </a:p>
          <a:p>
            <a:r>
              <a:rPr lang="en-GB" sz="1900" b="0" i="0">
                <a:effectLst/>
              </a:rPr>
              <a:t>Switching between capacity modes of a data stream does not cause any disruptions to your applications that use this data stream.</a:t>
            </a:r>
            <a:endParaRPr lang="en-GB" sz="1900"/>
          </a:p>
          <a:p>
            <a:r>
              <a:rPr lang="en-GB" sz="1900" b="0" i="0">
                <a:effectLst/>
              </a:rPr>
              <a:t>When you switch from provisioned to on-demand capacity mode, your data stream initially retains whatever shard count it had before the transition, and from this point on, Kinesis Data Streams monitors your data traffic and scales the shard count of this on-demand data stream depending on your write throughput.</a:t>
            </a:r>
          </a:p>
          <a:p>
            <a:r>
              <a:rPr lang="en-GB" sz="1900" b="0" i="0">
                <a:effectLst/>
              </a:rPr>
              <a:t>When you switch from on-demand to provisioned mode, your data stream also initially retains whatever shard count it had before the transition, </a:t>
            </a:r>
            <a:r>
              <a:rPr lang="en-GB" sz="1900" b="1" i="0">
                <a:effectLst/>
                <a:highlight>
                  <a:srgbClr val="FFFF00"/>
                </a:highlight>
              </a:rPr>
              <a:t>but from this point on, you are responsible for monitoring and adjusting the shard count of this data stream to properly accomodate your write throughput.</a:t>
            </a:r>
          </a:p>
        </p:txBody>
      </p:sp>
    </p:spTree>
    <p:extLst>
      <p:ext uri="{BB962C8B-B14F-4D97-AF65-F5344CB8AC3E}">
        <p14:creationId xmlns:p14="http://schemas.microsoft.com/office/powerpoint/2010/main" val="1776798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B2194D-212B-7F72-4A22-43F60FCA6E47}"/>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BE96E2-362D-E98A-08ED-B9F245DAA84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Kinesis Data Stream Capacity Mode Comparison</a:t>
            </a:r>
          </a:p>
        </p:txBody>
      </p:sp>
      <p:graphicFrame>
        <p:nvGraphicFramePr>
          <p:cNvPr id="6" name="Table 5">
            <a:extLst>
              <a:ext uri="{FF2B5EF4-FFF2-40B4-BE49-F238E27FC236}">
                <a16:creationId xmlns:a16="http://schemas.microsoft.com/office/drawing/2014/main" id="{C61E6F14-1A3F-0095-55C2-957C163FCCF4}"/>
              </a:ext>
            </a:extLst>
          </p:cNvPr>
          <p:cNvGraphicFramePr>
            <a:graphicFrameLocks noGrp="1"/>
          </p:cNvGraphicFramePr>
          <p:nvPr>
            <p:extLst>
              <p:ext uri="{D42A27DB-BD31-4B8C-83A1-F6EECF244321}">
                <p14:modId xmlns:p14="http://schemas.microsoft.com/office/powerpoint/2010/main" val="2650269283"/>
              </p:ext>
            </p:extLst>
          </p:nvPr>
        </p:nvGraphicFramePr>
        <p:xfrm>
          <a:off x="1542968" y="1675227"/>
          <a:ext cx="9106065" cy="4394202"/>
        </p:xfrm>
        <a:graphic>
          <a:graphicData uri="http://schemas.openxmlformats.org/drawingml/2006/table">
            <a:tbl>
              <a:tblPr firstRow="1" bandRow="1"/>
              <a:tblGrid>
                <a:gridCol w="2899817">
                  <a:extLst>
                    <a:ext uri="{9D8B030D-6E8A-4147-A177-3AD203B41FA5}">
                      <a16:colId xmlns:a16="http://schemas.microsoft.com/office/drawing/2014/main" val="2504282570"/>
                    </a:ext>
                  </a:extLst>
                </a:gridCol>
                <a:gridCol w="3067874">
                  <a:extLst>
                    <a:ext uri="{9D8B030D-6E8A-4147-A177-3AD203B41FA5}">
                      <a16:colId xmlns:a16="http://schemas.microsoft.com/office/drawing/2014/main" val="1190382377"/>
                    </a:ext>
                  </a:extLst>
                </a:gridCol>
                <a:gridCol w="3138374">
                  <a:extLst>
                    <a:ext uri="{9D8B030D-6E8A-4147-A177-3AD203B41FA5}">
                      <a16:colId xmlns:a16="http://schemas.microsoft.com/office/drawing/2014/main" val="1437843670"/>
                    </a:ext>
                  </a:extLst>
                </a:gridCol>
              </a:tblGrid>
              <a:tr h="362750">
                <a:tc>
                  <a:txBody>
                    <a:bodyPr/>
                    <a:lstStyle/>
                    <a:p>
                      <a:pPr fontAlgn="b"/>
                      <a:r>
                        <a:rPr lang="en-GB" sz="1500" b="1">
                          <a:solidFill>
                            <a:schemeClr val="tx1"/>
                          </a:solidFill>
                          <a:effectLst/>
                        </a:rPr>
                        <a:t>Feature</a:t>
                      </a:r>
                    </a:p>
                  </a:txBody>
                  <a:tcPr marL="75231" marR="75231" marT="37616" marB="37616"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
                      <a:r>
                        <a:rPr lang="en-GB" sz="1500" b="1">
                          <a:solidFill>
                            <a:schemeClr val="tx1"/>
                          </a:solidFill>
                          <a:effectLst/>
                        </a:rPr>
                        <a:t>On-Demand Capacity Mode</a:t>
                      </a:r>
                    </a:p>
                  </a:txBody>
                  <a:tcPr marL="75231" marR="75231" marT="37616" marB="37616"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
                      <a:r>
                        <a:rPr lang="en-GB" sz="1500" b="1">
                          <a:solidFill>
                            <a:schemeClr val="tx1"/>
                          </a:solidFill>
                          <a:effectLst/>
                        </a:rPr>
                        <a:t>Provisioned Capacity Mode</a:t>
                      </a:r>
                    </a:p>
                  </a:txBody>
                  <a:tcPr marL="75231" marR="75231" marT="37616" marB="37616"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1779029974"/>
                  </a:ext>
                </a:extLst>
              </a:tr>
              <a:tr h="594619">
                <a:tc>
                  <a:txBody>
                    <a:bodyPr/>
                    <a:lstStyle/>
                    <a:p>
                      <a:pPr fontAlgn="base"/>
                      <a:r>
                        <a:rPr lang="en-GB" sz="1500" dirty="0">
                          <a:solidFill>
                            <a:schemeClr val="tx1"/>
                          </a:solidFill>
                          <a:effectLst/>
                        </a:rPr>
                        <a:t>Scaling</a:t>
                      </a:r>
                    </a:p>
                  </a:txBody>
                  <a:tcPr marL="75231" marR="75231" marT="37616" marB="3761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GB" sz="1500">
                          <a:solidFill>
                            <a:schemeClr val="tx1"/>
                          </a:solidFill>
                          <a:effectLst/>
                        </a:rPr>
                        <a:t>Automatically scales with the volume of data.</a:t>
                      </a:r>
                    </a:p>
                  </a:txBody>
                  <a:tcPr marL="75231" marR="75231" marT="37616" marB="3761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GB" sz="1500">
                          <a:solidFill>
                            <a:schemeClr val="tx1"/>
                          </a:solidFill>
                          <a:effectLst/>
                        </a:rPr>
                        <a:t>Requires manual scaling by managing the number of shards.</a:t>
                      </a:r>
                    </a:p>
                  </a:txBody>
                  <a:tcPr marL="75231" marR="75231" marT="37616" marB="3761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2900343220"/>
                  </a:ext>
                </a:extLst>
              </a:tr>
              <a:tr h="594619">
                <a:tc>
                  <a:txBody>
                    <a:bodyPr/>
                    <a:lstStyle/>
                    <a:p>
                      <a:pPr fontAlgn="base"/>
                      <a:r>
                        <a:rPr lang="en-GB" sz="1500">
                          <a:solidFill>
                            <a:schemeClr val="tx1"/>
                          </a:solidFill>
                          <a:effectLst/>
                        </a:rPr>
                        <a:t>Throughput</a:t>
                      </a:r>
                    </a:p>
                  </a:txBody>
                  <a:tcPr marL="75231" marR="75231" marT="37616" marB="3761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GB" sz="1500">
                          <a:solidFill>
                            <a:schemeClr val="tx1"/>
                          </a:solidFill>
                          <a:effectLst/>
                        </a:rPr>
                        <a:t>Immediate access to the required throughput.</a:t>
                      </a:r>
                    </a:p>
                  </a:txBody>
                  <a:tcPr marL="75231" marR="75231" marT="37616" marB="3761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GB" sz="1500">
                          <a:solidFill>
                            <a:schemeClr val="tx1"/>
                          </a:solidFill>
                          <a:effectLst/>
                        </a:rPr>
                        <a:t>Throughput is based on the number of shards provisioned.</a:t>
                      </a:r>
                    </a:p>
                  </a:txBody>
                  <a:tcPr marL="75231" marR="75231" marT="37616" marB="3761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1827558234"/>
                  </a:ext>
                </a:extLst>
              </a:tr>
              <a:tr h="594619">
                <a:tc>
                  <a:txBody>
                    <a:bodyPr/>
                    <a:lstStyle/>
                    <a:p>
                      <a:pPr fontAlgn="base"/>
                      <a:r>
                        <a:rPr lang="en-GB" sz="1500">
                          <a:solidFill>
                            <a:schemeClr val="tx1"/>
                          </a:solidFill>
                          <a:effectLst/>
                        </a:rPr>
                        <a:t>Shard Management</a:t>
                      </a:r>
                    </a:p>
                  </a:txBody>
                  <a:tcPr marL="75231" marR="75231" marT="37616" marB="3761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GB" sz="1500" dirty="0">
                          <a:solidFill>
                            <a:schemeClr val="tx1"/>
                          </a:solidFill>
                          <a:effectLst/>
                        </a:rPr>
                        <a:t>No shard management needed.</a:t>
                      </a:r>
                    </a:p>
                  </a:txBody>
                  <a:tcPr marL="75231" marR="75231" marT="37616" marB="3761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GB" sz="1500">
                          <a:solidFill>
                            <a:schemeClr val="tx1"/>
                          </a:solidFill>
                          <a:effectLst/>
                        </a:rPr>
                        <a:t>Manual management of shards is required.</a:t>
                      </a:r>
                    </a:p>
                  </a:txBody>
                  <a:tcPr marL="75231" marR="75231" marT="37616" marB="3761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59786347"/>
                  </a:ext>
                </a:extLst>
              </a:tr>
              <a:tr h="826488">
                <a:tc>
                  <a:txBody>
                    <a:bodyPr/>
                    <a:lstStyle/>
                    <a:p>
                      <a:pPr fontAlgn="base"/>
                      <a:r>
                        <a:rPr lang="en-GB" sz="1500">
                          <a:solidFill>
                            <a:schemeClr val="tx1"/>
                          </a:solidFill>
                          <a:effectLst/>
                        </a:rPr>
                        <a:t>Cost</a:t>
                      </a:r>
                    </a:p>
                  </a:txBody>
                  <a:tcPr marL="75231" marR="75231" marT="37616" marB="3761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GB" sz="1500">
                          <a:solidFill>
                            <a:schemeClr val="tx1"/>
                          </a:solidFill>
                          <a:effectLst/>
                        </a:rPr>
                        <a:t>Pay for the data ingested and retrieved, not for the shards.</a:t>
                      </a:r>
                    </a:p>
                  </a:txBody>
                  <a:tcPr marL="75231" marR="75231" marT="37616" marB="3761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GB" sz="1500">
                          <a:solidFill>
                            <a:schemeClr val="tx1"/>
                          </a:solidFill>
                          <a:effectLst/>
                        </a:rPr>
                        <a:t>Pay for the number of shards provisioned, regardless of actual usage.</a:t>
                      </a:r>
                    </a:p>
                  </a:txBody>
                  <a:tcPr marL="75231" marR="75231" marT="37616" marB="3761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1899312999"/>
                  </a:ext>
                </a:extLst>
              </a:tr>
              <a:tr h="594619">
                <a:tc>
                  <a:txBody>
                    <a:bodyPr/>
                    <a:lstStyle/>
                    <a:p>
                      <a:pPr fontAlgn="base"/>
                      <a:r>
                        <a:rPr lang="en-GB" sz="1500">
                          <a:solidFill>
                            <a:schemeClr val="tx1"/>
                          </a:solidFill>
                          <a:effectLst/>
                        </a:rPr>
                        <a:t>Ease of Use</a:t>
                      </a:r>
                    </a:p>
                  </a:txBody>
                  <a:tcPr marL="75231" marR="75231" marT="37616" marB="3761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GB" sz="1500">
                          <a:solidFill>
                            <a:schemeClr val="tx1"/>
                          </a:solidFill>
                          <a:effectLst/>
                        </a:rPr>
                        <a:t>Low operational overhead and easier to manage.</a:t>
                      </a:r>
                    </a:p>
                  </a:txBody>
                  <a:tcPr marL="75231" marR="75231" marT="37616" marB="3761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GB" sz="1500">
                          <a:solidFill>
                            <a:schemeClr val="tx1"/>
                          </a:solidFill>
                          <a:effectLst/>
                        </a:rPr>
                        <a:t>Requires careful planning and monitoring for cost-efficiency.</a:t>
                      </a:r>
                    </a:p>
                  </a:txBody>
                  <a:tcPr marL="75231" marR="75231" marT="37616" marB="3761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3208743005"/>
                  </a:ext>
                </a:extLst>
              </a:tr>
              <a:tr h="826488">
                <a:tc>
                  <a:txBody>
                    <a:bodyPr/>
                    <a:lstStyle/>
                    <a:p>
                      <a:pPr fontAlgn="base"/>
                      <a:r>
                        <a:rPr lang="en-GB" sz="1500">
                          <a:solidFill>
                            <a:schemeClr val="tx1"/>
                          </a:solidFill>
                          <a:effectLst/>
                        </a:rPr>
                        <a:t>Best for</a:t>
                      </a:r>
                    </a:p>
                  </a:txBody>
                  <a:tcPr marL="75231" marR="75231" marT="37616" marB="3761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noFill/>
                  </a:tcPr>
                </a:tc>
                <a:tc>
                  <a:txBody>
                    <a:bodyPr/>
                    <a:lstStyle/>
                    <a:p>
                      <a:pPr fontAlgn="base"/>
                      <a:r>
                        <a:rPr lang="en-GB" sz="1500">
                          <a:solidFill>
                            <a:schemeClr val="tx1"/>
                          </a:solidFill>
                          <a:effectLst/>
                        </a:rPr>
                        <a:t>Unpredictable workloads and new applications without prior usage patterns.</a:t>
                      </a:r>
                    </a:p>
                  </a:txBody>
                  <a:tcPr marL="75231" marR="75231" marT="37616" marB="3761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noFill/>
                  </a:tcPr>
                </a:tc>
                <a:tc>
                  <a:txBody>
                    <a:bodyPr/>
                    <a:lstStyle/>
                    <a:p>
                      <a:pPr fontAlgn="base"/>
                      <a:r>
                        <a:rPr lang="en-GB" sz="1500" dirty="0">
                          <a:solidFill>
                            <a:schemeClr val="tx1"/>
                          </a:solidFill>
                          <a:effectLst/>
                        </a:rPr>
                        <a:t>Predictable and steady workloads where usage patterns are well understood.</a:t>
                      </a:r>
                    </a:p>
                  </a:txBody>
                  <a:tcPr marL="75231" marR="75231" marT="37616" marB="3761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1410447776"/>
                  </a:ext>
                </a:extLst>
              </a:tr>
            </a:tbl>
          </a:graphicData>
        </a:graphic>
      </p:graphicFrame>
    </p:spTree>
    <p:extLst>
      <p:ext uri="{BB962C8B-B14F-4D97-AF65-F5344CB8AC3E}">
        <p14:creationId xmlns:p14="http://schemas.microsoft.com/office/powerpoint/2010/main" val="3423637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42" name="Rectangle 514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30936" y="639520"/>
            <a:ext cx="3429000" cy="1719072"/>
          </a:xfrm>
        </p:spPr>
        <p:txBody>
          <a:bodyPr anchor="b">
            <a:normAutofit/>
          </a:bodyPr>
          <a:lstStyle/>
          <a:p>
            <a:r>
              <a:rPr lang="en-CH" sz="3000"/>
              <a:t>Kinesis Data Stream</a:t>
            </a:r>
            <a:r>
              <a:rPr lang="en-US" sz="3000"/>
              <a:t> Resharding a Stream</a:t>
            </a:r>
          </a:p>
        </p:txBody>
      </p:sp>
      <p:sp>
        <p:nvSpPr>
          <p:cNvPr id="514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p:cNvSpPr>
            <a:spLocks noGrp="1"/>
          </p:cNvSpPr>
          <p:nvPr>
            <p:ph idx="1"/>
          </p:nvPr>
        </p:nvSpPr>
        <p:spPr>
          <a:xfrm>
            <a:off x="630936" y="2807208"/>
            <a:ext cx="3429000" cy="3410712"/>
          </a:xfrm>
        </p:spPr>
        <p:txBody>
          <a:bodyPr anchor="t">
            <a:normAutofit/>
          </a:bodyPr>
          <a:lstStyle/>
          <a:p>
            <a:pPr marL="0" indent="0">
              <a:buNone/>
            </a:pPr>
            <a:r>
              <a:rPr lang="en-US" sz="1900">
                <a:latin typeface="Arial" panose="020B0604020202020204" pitchFamily="34" charset="0"/>
                <a:cs typeface="Arial" panose="020B0604020202020204" pitchFamily="34" charset="0"/>
              </a:rPr>
              <a:t>Amazon Kinesis Data Streams supports </a:t>
            </a:r>
            <a:r>
              <a:rPr lang="en-US" sz="1900" i="1">
                <a:highlight>
                  <a:srgbClr val="FFFF00"/>
                </a:highlight>
                <a:latin typeface="Arial" panose="020B0604020202020204" pitchFamily="34" charset="0"/>
                <a:cs typeface="Arial" panose="020B0604020202020204" pitchFamily="34" charset="0"/>
              </a:rPr>
              <a:t>resharding</a:t>
            </a:r>
          </a:p>
          <a:p>
            <a:pPr marL="0" indent="0">
              <a:buNone/>
            </a:pPr>
            <a:r>
              <a:rPr lang="en-US" sz="1900">
                <a:latin typeface="Arial" panose="020B0604020202020204" pitchFamily="34" charset="0"/>
                <a:cs typeface="Arial" panose="020B0604020202020204" pitchFamily="34" charset="0"/>
              </a:rPr>
              <a:t>which lets you adjust the number of shards in your stream to adapt to changes in the rate of data flow through the stream. </a:t>
            </a:r>
          </a:p>
          <a:p>
            <a:pPr marL="0" indent="0">
              <a:buNone/>
            </a:pPr>
            <a:r>
              <a:rPr lang="en-US" sz="1900">
                <a:latin typeface="Arial" panose="020B0604020202020204" pitchFamily="34" charset="0"/>
                <a:cs typeface="Arial" panose="020B0604020202020204" pitchFamily="34" charset="0"/>
              </a:rPr>
              <a:t>There are two types of resharding operations: </a:t>
            </a:r>
          </a:p>
          <a:p>
            <a:pPr marL="0" indent="0">
              <a:buNone/>
            </a:pPr>
            <a:r>
              <a:rPr lang="en-US" sz="1900" b="1">
                <a:highlight>
                  <a:srgbClr val="FFFF00"/>
                </a:highlight>
                <a:latin typeface="Arial" panose="020B0604020202020204" pitchFamily="34" charset="0"/>
                <a:cs typeface="Arial" panose="020B0604020202020204" pitchFamily="34" charset="0"/>
              </a:rPr>
              <a:t>shard split and shard merge.</a:t>
            </a:r>
          </a:p>
        </p:txBody>
      </p:sp>
      <p:pic>
        <p:nvPicPr>
          <p:cNvPr id="5124" name="Picture 4" descr="Autoscaling Kinesis Data Streams in Epsagon | Cisco Tech Blo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855703"/>
            <a:ext cx="6903720" cy="3146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529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E069188-0959-E3C3-CF41-09C6B7CFD851}"/>
            </a:ext>
          </a:extLst>
        </p:cNvPr>
        <p:cNvGrpSpPr/>
        <p:nvPr/>
      </p:nvGrpSpPr>
      <p:grpSpPr>
        <a:xfrm>
          <a:off x="0" y="0"/>
          <a:ext cx="0" cy="0"/>
          <a:chOff x="0" y="0"/>
          <a:chExt cx="0" cy="0"/>
        </a:xfrm>
      </p:grpSpPr>
      <p:sp useBgFill="1">
        <p:nvSpPr>
          <p:cNvPr id="5142" name="Rectangle 514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CB5196D3-2586-981D-8189-C1EF3E60DEC1}"/>
              </a:ext>
            </a:extLst>
          </p:cNvPr>
          <p:cNvSpPr>
            <a:spLocks noGrp="1"/>
          </p:cNvSpPr>
          <p:nvPr>
            <p:ph type="title"/>
          </p:nvPr>
        </p:nvSpPr>
        <p:spPr>
          <a:xfrm>
            <a:off x="838200" y="365125"/>
            <a:ext cx="10515600" cy="1325563"/>
          </a:xfrm>
        </p:spPr>
        <p:txBody>
          <a:bodyPr>
            <a:normAutofit/>
          </a:bodyPr>
          <a:lstStyle/>
          <a:p>
            <a:r>
              <a:rPr lang="en-CH" sz="4600" dirty="0"/>
              <a:t>Kinesis Data Stream</a:t>
            </a:r>
            <a:r>
              <a:rPr lang="en-US" sz="4600" dirty="0"/>
              <a:t> </a:t>
            </a:r>
            <a:r>
              <a:rPr lang="en-US" sz="4600" dirty="0" err="1"/>
              <a:t>Resharding</a:t>
            </a:r>
            <a:r>
              <a:rPr lang="en-US" sz="4600" dirty="0"/>
              <a:t> a Stream</a:t>
            </a:r>
          </a:p>
        </p:txBody>
      </p:sp>
      <p:sp>
        <p:nvSpPr>
          <p:cNvPr id="514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a:extLst>
              <a:ext uri="{FF2B5EF4-FFF2-40B4-BE49-F238E27FC236}">
                <a16:creationId xmlns:a16="http://schemas.microsoft.com/office/drawing/2014/main" id="{E71B4AD9-72EE-9075-EEE9-DDBC505ADF37}"/>
              </a:ext>
            </a:extLst>
          </p:cNvPr>
          <p:cNvSpPr>
            <a:spLocks noGrp="1"/>
          </p:cNvSpPr>
          <p:nvPr>
            <p:ph idx="1"/>
          </p:nvPr>
        </p:nvSpPr>
        <p:spPr>
          <a:xfrm>
            <a:off x="838200" y="1929384"/>
            <a:ext cx="10515600" cy="4251960"/>
          </a:xfrm>
        </p:spPr>
        <p:txBody>
          <a:bodyPr>
            <a:normAutofit/>
          </a:bodyPr>
          <a:lstStyle/>
          <a:p>
            <a:r>
              <a:rPr lang="en-US" sz="2200" dirty="0" err="1">
                <a:latin typeface="Arial" panose="020B0604020202020204" pitchFamily="34" charset="0"/>
                <a:cs typeface="Arial" panose="020B0604020202020204" pitchFamily="34" charset="0"/>
              </a:rPr>
              <a:t>Resharding</a:t>
            </a:r>
            <a:r>
              <a:rPr lang="en-US" sz="2200" dirty="0">
                <a:latin typeface="Arial" panose="020B0604020202020204" pitchFamily="34" charset="0"/>
                <a:cs typeface="Arial" panose="020B0604020202020204" pitchFamily="34" charset="0"/>
              </a:rPr>
              <a:t> is always </a:t>
            </a:r>
            <a:r>
              <a:rPr lang="en-US" sz="2200" i="1" dirty="0">
                <a:latin typeface="Arial" panose="020B0604020202020204" pitchFamily="34" charset="0"/>
                <a:cs typeface="Arial" panose="020B0604020202020204" pitchFamily="34" charset="0"/>
              </a:rPr>
              <a:t>pairwise</a:t>
            </a:r>
            <a:r>
              <a:rPr lang="en-US" sz="2200" dirty="0">
                <a:latin typeface="Arial" panose="020B0604020202020204" pitchFamily="34" charset="0"/>
                <a:cs typeface="Arial" panose="020B0604020202020204" pitchFamily="34" charset="0"/>
              </a:rPr>
              <a:t> in the sense that you cannot split into more than two shards in a single operation, and you cannot merge more than two shards in a single operation. </a:t>
            </a:r>
          </a:p>
          <a:p>
            <a:r>
              <a:rPr lang="en-US" sz="2200" b="1" dirty="0">
                <a:highlight>
                  <a:srgbClr val="FFFF00"/>
                </a:highlight>
                <a:latin typeface="Arial" panose="020B0604020202020204" pitchFamily="34" charset="0"/>
                <a:cs typeface="Arial" panose="020B0604020202020204" pitchFamily="34" charset="0"/>
              </a:rPr>
              <a:t>Splitting increases the number of shards in your stream and therefore increases the data capacity of the stream and the cost of your stream.</a:t>
            </a:r>
          </a:p>
          <a:p>
            <a:r>
              <a:rPr lang="en-US" sz="2200" b="1" dirty="0">
                <a:highlight>
                  <a:srgbClr val="FFFF00"/>
                </a:highlight>
                <a:latin typeface="Arial" panose="020B0604020202020204" pitchFamily="34" charset="0"/>
                <a:cs typeface="Arial" panose="020B0604020202020204" pitchFamily="34" charset="0"/>
              </a:rPr>
              <a:t>Similarly, merging reduces the number of shards in your stream and therefore decreases the data capacity—and cost—of the stream.</a:t>
            </a:r>
          </a:p>
          <a:p>
            <a:r>
              <a:rPr lang="en-US" sz="2200" dirty="0">
                <a:latin typeface="Arial" panose="020B0604020202020204" pitchFamily="34" charset="0"/>
                <a:cs typeface="Arial" panose="020B0604020202020204" pitchFamily="34" charset="0"/>
              </a:rPr>
              <a:t>The maximum number of instances you can launch is n, to match the number of open shards in a ratio of 1:1.</a:t>
            </a:r>
          </a:p>
        </p:txBody>
      </p:sp>
    </p:spTree>
    <p:extLst>
      <p:ext uri="{BB962C8B-B14F-4D97-AF65-F5344CB8AC3E}">
        <p14:creationId xmlns:p14="http://schemas.microsoft.com/office/powerpoint/2010/main" val="897922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AE9344-C3C6-89C4-DA0D-7FC0AEAD09FC}"/>
              </a:ext>
            </a:extLst>
          </p:cNvPr>
          <p:cNvSpPr>
            <a:spLocks noGrp="1"/>
          </p:cNvSpPr>
          <p:nvPr>
            <p:ph type="title"/>
          </p:nvPr>
        </p:nvSpPr>
        <p:spPr>
          <a:xfrm>
            <a:off x="838200" y="365125"/>
            <a:ext cx="10515600" cy="1325563"/>
          </a:xfrm>
        </p:spPr>
        <p:txBody>
          <a:bodyPr>
            <a:normAutofit/>
          </a:bodyPr>
          <a:lstStyle/>
          <a:p>
            <a:r>
              <a:rPr lang="en-CH" sz="4600"/>
              <a:t>Kinesis Data Stream</a:t>
            </a:r>
            <a:r>
              <a:rPr lang="en-US" sz="4600"/>
              <a:t> Resharding a Stream</a:t>
            </a:r>
            <a:endParaRPr lang="en-CH" sz="46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FCFDAC-D2AE-2EBA-05E0-664B3256B3B7}"/>
              </a:ext>
            </a:extLst>
          </p:cNvPr>
          <p:cNvSpPr>
            <a:spLocks noGrp="1"/>
          </p:cNvSpPr>
          <p:nvPr>
            <p:ph idx="1"/>
          </p:nvPr>
        </p:nvSpPr>
        <p:spPr>
          <a:xfrm>
            <a:off x="838200" y="1929384"/>
            <a:ext cx="10515600" cy="4251960"/>
          </a:xfrm>
        </p:spPr>
        <p:txBody>
          <a:bodyPr>
            <a:normAutofit/>
          </a:bodyPr>
          <a:lstStyle/>
          <a:p>
            <a:r>
              <a:rPr lang="en-GB" sz="2000" b="1" i="0">
                <a:effectLst/>
              </a:rPr>
              <a:t>Use Cases for Shard Splitting</a:t>
            </a:r>
          </a:p>
          <a:p>
            <a:pPr lvl="1"/>
            <a:r>
              <a:rPr lang="en-GB" sz="2000" b="1" i="0">
                <a:effectLst/>
              </a:rPr>
              <a:t>Increased Data Volume</a:t>
            </a:r>
            <a:r>
              <a:rPr lang="en-GB" sz="2000" b="0" i="0">
                <a:effectLst/>
              </a:rPr>
              <a:t>: If your application experiences a sudden surge in traffic (e.g., a retail website during a big sale), splitting shards in Kinesis can handle the increased data throughput.</a:t>
            </a:r>
          </a:p>
          <a:p>
            <a:pPr lvl="1"/>
            <a:r>
              <a:rPr lang="en-GB" sz="2000" b="1" i="0">
                <a:effectLst/>
              </a:rPr>
              <a:t>IoT Device Data Ingestion</a:t>
            </a:r>
            <a:r>
              <a:rPr lang="en-GB" sz="2000" b="0" i="0">
                <a:effectLst/>
              </a:rPr>
              <a:t>: If the number of IoT devices sending data to your stream grows, splitting shards can ensure efficient data handling.</a:t>
            </a:r>
          </a:p>
          <a:p>
            <a:r>
              <a:rPr lang="en-GB" sz="2000" b="1" i="0">
                <a:effectLst/>
              </a:rPr>
              <a:t>Use Cases for Shard Merging</a:t>
            </a:r>
          </a:p>
          <a:p>
            <a:pPr lvl="1"/>
            <a:r>
              <a:rPr lang="en-GB" sz="2000" b="1" i="0">
                <a:effectLst/>
              </a:rPr>
              <a:t>Decreased Data Volume</a:t>
            </a:r>
            <a:r>
              <a:rPr lang="en-GB" sz="2000" b="0" i="0">
                <a:effectLst/>
              </a:rPr>
              <a:t>: Post-peak periods (like after a major event or sale) might require merging shards to optimize costs while maintaining adequate throughput.</a:t>
            </a:r>
          </a:p>
          <a:p>
            <a:pPr lvl="1"/>
            <a:r>
              <a:rPr lang="en-GB" sz="2000" b="1" i="0">
                <a:effectLst/>
              </a:rPr>
              <a:t>Consolidating Data Sources</a:t>
            </a:r>
            <a:r>
              <a:rPr lang="en-GB" sz="2000" b="0" i="0">
                <a:effectLst/>
              </a:rPr>
              <a:t>: If you consolidate multiple data sources and the overall data volume decreases, merging shards can help manage costs.</a:t>
            </a:r>
          </a:p>
          <a:p>
            <a:pPr lvl="1"/>
            <a:r>
              <a:rPr lang="en-GB" sz="2000" b="1" i="0">
                <a:effectLst/>
              </a:rPr>
              <a:t>Optimizing Costs in Predictable Workloads</a:t>
            </a:r>
            <a:r>
              <a:rPr lang="en-GB" sz="2000" b="0" i="0">
                <a:effectLst/>
              </a:rPr>
              <a:t>: For applications with predictable, lower data volumes, merging shards can keep the system cost-effective.</a:t>
            </a:r>
          </a:p>
          <a:p>
            <a:endParaRPr lang="en-CH" sz="2000"/>
          </a:p>
        </p:txBody>
      </p:sp>
    </p:spTree>
    <p:extLst>
      <p:ext uri="{BB962C8B-B14F-4D97-AF65-F5344CB8AC3E}">
        <p14:creationId xmlns:p14="http://schemas.microsoft.com/office/powerpoint/2010/main" val="201845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F21E99-CDD2-A2C6-BE1D-A1A8F73A1DEF}"/>
              </a:ext>
            </a:extLst>
          </p:cNvPr>
          <p:cNvSpPr>
            <a:spLocks noGrp="1"/>
          </p:cNvSpPr>
          <p:nvPr>
            <p:ph type="title"/>
          </p:nvPr>
        </p:nvSpPr>
        <p:spPr>
          <a:xfrm>
            <a:off x="838200" y="365125"/>
            <a:ext cx="10515600" cy="1325563"/>
          </a:xfrm>
        </p:spPr>
        <p:txBody>
          <a:bodyPr>
            <a:normAutofit/>
          </a:bodyPr>
          <a:lstStyle/>
          <a:p>
            <a:r>
              <a:rPr lang="en-CH" sz="5400" dirty="0"/>
              <a:t>Kinesis Producer Library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D81B660-2EB6-D8C7-DA10-C0A4BCA3E9F3}"/>
              </a:ext>
            </a:extLst>
          </p:cNvPr>
          <p:cNvSpPr>
            <a:spLocks noGrp="1"/>
          </p:cNvSpPr>
          <p:nvPr>
            <p:ph idx="1"/>
          </p:nvPr>
        </p:nvSpPr>
        <p:spPr>
          <a:xfrm>
            <a:off x="838200" y="1929384"/>
            <a:ext cx="10515600" cy="4251960"/>
          </a:xfrm>
        </p:spPr>
        <p:txBody>
          <a:bodyPr>
            <a:normAutofit/>
          </a:bodyPr>
          <a:lstStyle/>
          <a:p>
            <a:r>
              <a:rPr lang="en-GB" sz="1700" b="0" i="0" dirty="0">
                <a:effectLst/>
              </a:rPr>
              <a:t>An Amazon Kinesis Data Streams producer is an application that puts user data records into a Kinesis data stream (also called </a:t>
            </a:r>
            <a:r>
              <a:rPr lang="en-GB" sz="1700" b="0" i="1" dirty="0">
                <a:effectLst/>
              </a:rPr>
              <a:t>data ingestion</a:t>
            </a:r>
            <a:r>
              <a:rPr lang="en-GB" sz="1700" b="0" i="0" dirty="0">
                <a:effectLst/>
              </a:rPr>
              <a:t>). </a:t>
            </a:r>
          </a:p>
          <a:p>
            <a:r>
              <a:rPr lang="en-GB" sz="1700" b="0" i="0" dirty="0">
                <a:effectLst/>
              </a:rPr>
              <a:t>The Kinesis Producer Library (KPL) simplifies producer application development, allowing developers to achieve high write throughput to a Kinesis data stream. </a:t>
            </a:r>
          </a:p>
          <a:p>
            <a:r>
              <a:rPr lang="en-GB" sz="1700" b="0" i="0" dirty="0">
                <a:effectLst/>
              </a:rPr>
              <a:t>It acts as an intermediary between your producer application code and the Kinesis Data Streams API actions. </a:t>
            </a:r>
          </a:p>
          <a:p>
            <a:r>
              <a:rPr lang="en-GB" sz="1700" b="0" i="0" dirty="0">
                <a:effectLst/>
              </a:rPr>
              <a:t>The KPL performs the following primary tasks:</a:t>
            </a:r>
          </a:p>
          <a:p>
            <a:pPr lvl="1"/>
            <a:r>
              <a:rPr lang="en-GB" sz="1700" b="0" i="0" dirty="0">
                <a:effectLst/>
              </a:rPr>
              <a:t>Writes to one or more Kinesis data streams with an automatic and configurable retry mechanism</a:t>
            </a:r>
          </a:p>
          <a:p>
            <a:pPr lvl="1"/>
            <a:r>
              <a:rPr lang="en-GB" sz="1700" b="0" i="0" dirty="0">
                <a:effectLst/>
              </a:rPr>
              <a:t>Collects records and uses </a:t>
            </a:r>
            <a:r>
              <a:rPr lang="en-GB" sz="1700" b="0" i="0" dirty="0" err="1">
                <a:effectLst/>
              </a:rPr>
              <a:t>PutRecords</a:t>
            </a:r>
            <a:r>
              <a:rPr lang="en-GB" sz="1700" b="0" i="0" dirty="0">
                <a:effectLst/>
              </a:rPr>
              <a:t> to write multiple records to multiple shards per request</a:t>
            </a:r>
          </a:p>
          <a:p>
            <a:pPr lvl="1"/>
            <a:r>
              <a:rPr lang="en-GB" sz="1700" b="0" i="0" dirty="0">
                <a:effectLst/>
              </a:rPr>
              <a:t>Aggregates user records to increase payload size and improve throughput</a:t>
            </a:r>
          </a:p>
          <a:p>
            <a:pPr lvl="1"/>
            <a:r>
              <a:rPr lang="en-GB" sz="1700" b="0" i="0" dirty="0">
                <a:effectLst/>
              </a:rPr>
              <a:t>Integrates seamlessly with the </a:t>
            </a:r>
            <a:r>
              <a:rPr lang="en-GB" sz="1700" b="0" i="0" u="none" strike="noStrike" dirty="0">
                <a:effectLst/>
                <a:hlinkClick r:id="rId2">
                  <a:extLst>
                    <a:ext uri="{A12FA001-AC4F-418D-AE19-62706E023703}">
                      <ahyp:hlinkClr xmlns:ahyp="http://schemas.microsoft.com/office/drawing/2018/hyperlinkcolor" val="tx"/>
                    </a:ext>
                  </a:extLst>
                </a:hlinkClick>
              </a:rPr>
              <a:t>Kinesis Client Library</a:t>
            </a:r>
            <a:r>
              <a:rPr lang="en-GB" sz="1700" b="0" i="0" dirty="0">
                <a:effectLst/>
              </a:rPr>
              <a:t> (KCL) to de-aggregate batched records on the consumer</a:t>
            </a:r>
          </a:p>
          <a:p>
            <a:pPr lvl="1"/>
            <a:r>
              <a:rPr lang="en-GB" sz="1700" b="0" i="0" dirty="0">
                <a:effectLst/>
              </a:rPr>
              <a:t>Submits Amazon CloudWatch metrics on your behalf to provide visibility into producer performance</a:t>
            </a:r>
          </a:p>
        </p:txBody>
      </p:sp>
    </p:spTree>
    <p:extLst>
      <p:ext uri="{BB962C8B-B14F-4D97-AF65-F5344CB8AC3E}">
        <p14:creationId xmlns:p14="http://schemas.microsoft.com/office/powerpoint/2010/main" val="182092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95DE1C-9D66-4E14-5248-D4BB3BFF09F1}"/>
              </a:ext>
            </a:extLst>
          </p:cNvPr>
          <p:cNvSpPr>
            <a:spLocks noGrp="1"/>
          </p:cNvSpPr>
          <p:nvPr>
            <p:ph type="title"/>
          </p:nvPr>
        </p:nvSpPr>
        <p:spPr>
          <a:xfrm>
            <a:off x="838200" y="365125"/>
            <a:ext cx="10515600" cy="1325563"/>
          </a:xfrm>
        </p:spPr>
        <p:txBody>
          <a:bodyPr>
            <a:normAutofit/>
          </a:bodyPr>
          <a:lstStyle/>
          <a:p>
            <a:r>
              <a:rPr lang="en-CH" sz="5400"/>
              <a:t>Kinesis Client Library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598855F-9CEF-9D4A-F4C0-3E71ACFFA32A}"/>
              </a:ext>
            </a:extLst>
          </p:cNvPr>
          <p:cNvSpPr>
            <a:spLocks noGrp="1"/>
          </p:cNvSpPr>
          <p:nvPr>
            <p:ph idx="1"/>
          </p:nvPr>
        </p:nvSpPr>
        <p:spPr>
          <a:xfrm>
            <a:off x="838200" y="1929384"/>
            <a:ext cx="10684764" cy="4337950"/>
          </a:xfrm>
        </p:spPr>
        <p:txBody>
          <a:bodyPr>
            <a:normAutofit/>
          </a:bodyPr>
          <a:lstStyle/>
          <a:p>
            <a:r>
              <a:rPr lang="en-GB" sz="1100" b="0" i="0" dirty="0">
                <a:effectLst/>
              </a:rPr>
              <a:t>The Kinesis Client Library is compiled into your application to enable fault-tolerant consumption of data from the stream. </a:t>
            </a:r>
          </a:p>
          <a:p>
            <a:r>
              <a:rPr lang="en-GB" sz="1100" b="0" i="0" dirty="0">
                <a:effectLst/>
              </a:rPr>
              <a:t>The Kinesis Client Library ensures that for every shard there is a record processor running and processing that shard. </a:t>
            </a:r>
          </a:p>
          <a:p>
            <a:r>
              <a:rPr lang="en-GB" sz="1100" b="0" i="0" dirty="0">
                <a:effectLst/>
              </a:rPr>
              <a:t>The library also simplifies reading data from the stream. </a:t>
            </a:r>
          </a:p>
          <a:p>
            <a:r>
              <a:rPr lang="en-GB" sz="1100" b="0" i="0" dirty="0">
                <a:effectLst/>
              </a:rPr>
              <a:t>The Kinesis Client Library uses an Amazon DynamoDB table to store control data. </a:t>
            </a:r>
          </a:p>
          <a:p>
            <a:pPr lvl="1"/>
            <a:r>
              <a:rPr lang="en-GB" sz="1100" b="0" i="0" dirty="0">
                <a:effectLst/>
              </a:rPr>
              <a:t>The Kinesis Client Library (KCL) uses an Amazon DynamoDB table for coordinating and managing the state of record processors that are reading data from each shard in a Kinesis stream. </a:t>
            </a:r>
          </a:p>
          <a:p>
            <a:pPr lvl="1"/>
            <a:r>
              <a:rPr lang="en-GB" sz="1100" b="0" i="0" dirty="0">
                <a:effectLst/>
              </a:rPr>
              <a:t>Each application that processes data from a Kinesis stream creates its own DynamoDB table. </a:t>
            </a:r>
          </a:p>
          <a:p>
            <a:pPr lvl="1"/>
            <a:r>
              <a:rPr lang="en-GB" sz="1100" b="0" i="0" dirty="0">
                <a:effectLst/>
              </a:rPr>
              <a:t>This table serves as a centralized store for control data, tracking which shard is assigned to which record processor, managing checkpoints (to keep track of the last record read by each processor), and handling </a:t>
            </a:r>
            <a:r>
              <a:rPr lang="en-GB" sz="1100" b="0" i="0" dirty="0" err="1">
                <a:effectLst/>
              </a:rPr>
              <a:t>resharding</a:t>
            </a:r>
            <a:r>
              <a:rPr lang="en-GB" sz="1100" b="0" i="0" dirty="0">
                <a:effectLst/>
              </a:rPr>
              <a:t> events. </a:t>
            </a:r>
          </a:p>
          <a:p>
            <a:pPr lvl="1"/>
            <a:r>
              <a:rPr lang="en-GB" sz="1100" b="0" i="0" dirty="0">
                <a:effectLst/>
              </a:rPr>
              <a:t>This setup enables KCL to offer fault-tolerant stream processing, ensuring that data is processed reliably and efficiently even in distributed and scalable applications.</a:t>
            </a:r>
          </a:p>
          <a:p>
            <a:r>
              <a:rPr lang="en-GB" sz="1100" b="0" i="0" dirty="0">
                <a:effectLst/>
              </a:rPr>
              <a:t>It creates one table per application that is processing data. </a:t>
            </a:r>
          </a:p>
          <a:p>
            <a:r>
              <a:rPr lang="en-GB" sz="1100" b="0" i="0" dirty="0">
                <a:effectLst/>
              </a:rPr>
              <a:t>A </a:t>
            </a:r>
            <a:r>
              <a:rPr lang="en-GB" sz="1100" b="1" i="1" dirty="0">
                <a:effectLst/>
              </a:rPr>
              <a:t>consumer</a:t>
            </a:r>
            <a:r>
              <a:rPr lang="en-GB" sz="1100" b="0" i="0" dirty="0">
                <a:effectLst/>
              </a:rPr>
              <a:t> is an application that processes all data from a Kinesis data stream. </a:t>
            </a:r>
          </a:p>
          <a:p>
            <a:r>
              <a:rPr lang="en-GB" sz="1100" b="0" i="0" dirty="0">
                <a:effectLst/>
              </a:rPr>
              <a:t>When a consumer uses </a:t>
            </a:r>
            <a:r>
              <a:rPr lang="en-GB" sz="1100" b="1" i="1" dirty="0">
                <a:effectLst/>
                <a:highlight>
                  <a:srgbClr val="FFFF00"/>
                </a:highlight>
              </a:rPr>
              <a:t>enhanced fan-out</a:t>
            </a:r>
            <a:r>
              <a:rPr lang="en-GB" sz="1100" b="0" i="0" dirty="0">
                <a:effectLst/>
              </a:rPr>
              <a:t>, it gets its own 2 MB/sec allotment of read throughput, allowing multiple consumers to read data from the same stream in parallel, without contending for read throughput with other consumers. </a:t>
            </a:r>
          </a:p>
          <a:p>
            <a:pPr algn="l"/>
            <a:r>
              <a:rPr lang="en-GB" sz="1100" b="0" i="0" dirty="0">
                <a:effectLst/>
              </a:rPr>
              <a:t>By default, shards in a stream provide 2 MB/sec of read throughput per shard. </a:t>
            </a:r>
          </a:p>
          <a:p>
            <a:pPr algn="l"/>
            <a:r>
              <a:rPr lang="en-GB" sz="1100" b="0" i="0" dirty="0">
                <a:effectLst/>
              </a:rPr>
              <a:t>This throughput gets shared across all the consumers that are reading from a given shard. </a:t>
            </a:r>
          </a:p>
          <a:p>
            <a:pPr algn="l"/>
            <a:r>
              <a:rPr lang="en-GB" sz="1100" b="0" i="0" dirty="0">
                <a:effectLst/>
              </a:rPr>
              <a:t>In other words, the default 2 MB/sec of throughput per shard is fixed, even if there are multiple consumers that are reading from the shard. </a:t>
            </a:r>
          </a:p>
        </p:txBody>
      </p:sp>
    </p:spTree>
    <p:extLst>
      <p:ext uri="{BB962C8B-B14F-4D97-AF65-F5344CB8AC3E}">
        <p14:creationId xmlns:p14="http://schemas.microsoft.com/office/powerpoint/2010/main" val="3019482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2D07AC-3995-B591-5531-DE85A9563CF5}"/>
              </a:ext>
            </a:extLst>
          </p:cNvPr>
          <p:cNvSpPr>
            <a:spLocks noGrp="1"/>
          </p:cNvSpPr>
          <p:nvPr>
            <p:ph type="title"/>
          </p:nvPr>
        </p:nvSpPr>
        <p:spPr>
          <a:xfrm>
            <a:off x="638881" y="457201"/>
            <a:ext cx="10909640" cy="1832654"/>
          </a:xfrm>
        </p:spPr>
        <p:txBody>
          <a:bodyPr vert="horz" lIns="91440" tIns="45720" rIns="91440" bIns="45720" rtlCol="0" anchor="b">
            <a:normAutofit/>
          </a:bodyPr>
          <a:lstStyle/>
          <a:p>
            <a:pPr algn="ctr"/>
            <a:r>
              <a:rPr lang="en-US" sz="6600" kern="1200" dirty="0">
                <a:solidFill>
                  <a:schemeClr val="tx1"/>
                </a:solidFill>
                <a:latin typeface="+mj-lt"/>
                <a:ea typeface="+mj-ea"/>
                <a:cs typeface="+mj-cs"/>
              </a:rPr>
              <a:t>Kinesis Client Library Types</a:t>
            </a:r>
          </a:p>
        </p:txBody>
      </p:sp>
      <p:sp>
        <p:nvSpPr>
          <p:cNvPr id="13"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C0F69641-A7BB-778D-B627-D74902D85395}"/>
              </a:ext>
            </a:extLst>
          </p:cNvPr>
          <p:cNvGraphicFramePr>
            <a:graphicFrameLocks noGrp="1"/>
          </p:cNvGraphicFramePr>
          <p:nvPr>
            <p:extLst>
              <p:ext uri="{D42A27DB-BD31-4B8C-83A1-F6EECF244321}">
                <p14:modId xmlns:p14="http://schemas.microsoft.com/office/powerpoint/2010/main" val="4174258835"/>
              </p:ext>
            </p:extLst>
          </p:nvPr>
        </p:nvGraphicFramePr>
        <p:xfrm>
          <a:off x="320040" y="3371176"/>
          <a:ext cx="11548874" cy="2608917"/>
        </p:xfrm>
        <a:graphic>
          <a:graphicData uri="http://schemas.openxmlformats.org/drawingml/2006/table">
            <a:tbl>
              <a:tblPr/>
              <a:tblGrid>
                <a:gridCol w="2611889">
                  <a:extLst>
                    <a:ext uri="{9D8B030D-6E8A-4147-A177-3AD203B41FA5}">
                      <a16:colId xmlns:a16="http://schemas.microsoft.com/office/drawing/2014/main" val="161550858"/>
                    </a:ext>
                  </a:extLst>
                </a:gridCol>
                <a:gridCol w="4388761">
                  <a:extLst>
                    <a:ext uri="{9D8B030D-6E8A-4147-A177-3AD203B41FA5}">
                      <a16:colId xmlns:a16="http://schemas.microsoft.com/office/drawing/2014/main" val="2962692337"/>
                    </a:ext>
                  </a:extLst>
                </a:gridCol>
                <a:gridCol w="4548224">
                  <a:extLst>
                    <a:ext uri="{9D8B030D-6E8A-4147-A177-3AD203B41FA5}">
                      <a16:colId xmlns:a16="http://schemas.microsoft.com/office/drawing/2014/main" val="1251876942"/>
                    </a:ext>
                  </a:extLst>
                </a:gridCol>
              </a:tblGrid>
              <a:tr h="288423">
                <a:tc>
                  <a:txBody>
                    <a:bodyPr/>
                    <a:lstStyle/>
                    <a:p>
                      <a:pPr algn="l" fontAlgn="b">
                        <a:spcBef>
                          <a:spcPts val="0"/>
                        </a:spcBef>
                        <a:spcAft>
                          <a:spcPts val="0"/>
                        </a:spcAft>
                      </a:pPr>
                      <a:r>
                        <a:rPr lang="en-GB" sz="1300" b="1" i="0" u="none" strike="noStrike" dirty="0">
                          <a:solidFill>
                            <a:schemeClr val="tx1"/>
                          </a:solidFill>
                          <a:effectLst/>
                          <a:latin typeface="Arial" panose="020B0604020202020204" pitchFamily="34" charset="0"/>
                        </a:rPr>
                        <a:t>Feature</a:t>
                      </a:r>
                      <a:endParaRPr lang="en-GB" sz="1300" b="0" i="0" u="none" strike="noStrike" dirty="0">
                        <a:solidFill>
                          <a:schemeClr val="tx1"/>
                        </a:solidFill>
                        <a:effectLst/>
                        <a:latin typeface="Arial" panose="020B0604020202020204" pitchFamily="34" charset="0"/>
                      </a:endParaRPr>
                    </a:p>
                  </a:txBody>
                  <a:tcPr marL="65551" marR="65551" marT="32775" marB="32775"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l" fontAlgn="b">
                        <a:spcBef>
                          <a:spcPts val="0"/>
                        </a:spcBef>
                        <a:spcAft>
                          <a:spcPts val="0"/>
                        </a:spcAft>
                      </a:pPr>
                      <a:r>
                        <a:rPr lang="en-GB" sz="1300" b="1" i="0" u="none" strike="noStrike">
                          <a:solidFill>
                            <a:schemeClr val="tx1"/>
                          </a:solidFill>
                          <a:effectLst/>
                          <a:latin typeface="Arial" panose="020B0604020202020204" pitchFamily="34" charset="0"/>
                        </a:rPr>
                        <a:t>Unregistered Consumers without Enhanced Fan-Out</a:t>
                      </a:r>
                      <a:endParaRPr lang="en-GB" sz="1300" b="0" i="0" u="none" strike="noStrike">
                        <a:solidFill>
                          <a:schemeClr val="tx1"/>
                        </a:solidFill>
                        <a:effectLst/>
                        <a:latin typeface="Arial" panose="020B0604020202020204" pitchFamily="34" charset="0"/>
                      </a:endParaRPr>
                    </a:p>
                  </a:txBody>
                  <a:tcPr marL="65551" marR="65551" marT="32775" marB="32775"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l" fontAlgn="b">
                        <a:spcBef>
                          <a:spcPts val="0"/>
                        </a:spcBef>
                        <a:spcAft>
                          <a:spcPts val="0"/>
                        </a:spcAft>
                      </a:pPr>
                      <a:r>
                        <a:rPr lang="en-GB" sz="1300" b="1" i="0" u="none" strike="noStrike">
                          <a:solidFill>
                            <a:schemeClr val="tx1"/>
                          </a:solidFill>
                          <a:effectLst/>
                          <a:latin typeface="Arial" panose="020B0604020202020204" pitchFamily="34" charset="0"/>
                        </a:rPr>
                        <a:t>Registered Consumers with Enhanced Fan-Out</a:t>
                      </a:r>
                      <a:endParaRPr lang="en-GB" sz="1300" b="0" i="0" u="none" strike="noStrike">
                        <a:solidFill>
                          <a:schemeClr val="tx1"/>
                        </a:solidFill>
                        <a:effectLst/>
                        <a:latin typeface="Arial" panose="020B0604020202020204" pitchFamily="34" charset="0"/>
                      </a:endParaRPr>
                    </a:p>
                  </a:txBody>
                  <a:tcPr marL="65551" marR="65551" marT="32775" marB="32775"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3707642214"/>
                  </a:ext>
                </a:extLst>
              </a:tr>
              <a:tr h="288423">
                <a:tc>
                  <a:txBody>
                    <a:bodyPr/>
                    <a:lstStyle/>
                    <a:p>
                      <a:pPr algn="l" fontAlgn="base">
                        <a:spcBef>
                          <a:spcPts val="0"/>
                        </a:spcBef>
                        <a:spcAft>
                          <a:spcPts val="0"/>
                        </a:spcAft>
                      </a:pPr>
                      <a:r>
                        <a:rPr lang="en-GB" sz="1300" b="0" i="0" u="none" strike="noStrike" dirty="0">
                          <a:solidFill>
                            <a:schemeClr val="tx1"/>
                          </a:solidFill>
                          <a:effectLst/>
                          <a:latin typeface="Arial" panose="020B0604020202020204" pitchFamily="34" charset="0"/>
                        </a:rPr>
                        <a:t>Throughput</a:t>
                      </a:r>
                    </a:p>
                  </a:txBody>
                  <a:tcPr marL="65551" marR="65551" marT="32775" marB="327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l" fontAlgn="base">
                        <a:spcBef>
                          <a:spcPts val="0"/>
                        </a:spcBef>
                        <a:spcAft>
                          <a:spcPts val="0"/>
                        </a:spcAft>
                      </a:pPr>
                      <a:r>
                        <a:rPr lang="en-GB" sz="1300" b="0" i="0" u="none" strike="noStrike">
                          <a:solidFill>
                            <a:schemeClr val="tx1"/>
                          </a:solidFill>
                          <a:effectLst/>
                          <a:latin typeface="Arial" panose="020B0604020202020204" pitchFamily="34" charset="0"/>
                        </a:rPr>
                        <a:t>Shared throughput of up to 2 MB/sec per shard.</a:t>
                      </a:r>
                    </a:p>
                  </a:txBody>
                  <a:tcPr marL="65551" marR="65551" marT="32775" marB="327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l" fontAlgn="base">
                        <a:spcBef>
                          <a:spcPts val="0"/>
                        </a:spcBef>
                        <a:spcAft>
                          <a:spcPts val="0"/>
                        </a:spcAft>
                      </a:pPr>
                      <a:r>
                        <a:rPr lang="en-GB" sz="1300" b="0" i="0" u="none" strike="noStrike">
                          <a:solidFill>
                            <a:schemeClr val="tx1"/>
                          </a:solidFill>
                          <a:effectLst/>
                          <a:latin typeface="Arial" panose="020B0604020202020204" pitchFamily="34" charset="0"/>
                        </a:rPr>
                        <a:t>Dedicated throughput of up to 2 MB/sec per shard.</a:t>
                      </a:r>
                    </a:p>
                  </a:txBody>
                  <a:tcPr marL="65551" marR="65551" marT="32775" marB="327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3456281432"/>
                  </a:ext>
                </a:extLst>
              </a:tr>
              <a:tr h="485075">
                <a:tc>
                  <a:txBody>
                    <a:bodyPr/>
                    <a:lstStyle/>
                    <a:p>
                      <a:pPr algn="l" fontAlgn="base">
                        <a:spcBef>
                          <a:spcPts val="0"/>
                        </a:spcBef>
                        <a:spcAft>
                          <a:spcPts val="0"/>
                        </a:spcAft>
                      </a:pPr>
                      <a:r>
                        <a:rPr lang="en-GB" sz="1300" b="0" i="0" u="none" strike="noStrike" dirty="0">
                          <a:solidFill>
                            <a:schemeClr val="tx1"/>
                          </a:solidFill>
                          <a:effectLst/>
                          <a:latin typeface="Arial" panose="020B0604020202020204" pitchFamily="34" charset="0"/>
                        </a:rPr>
                        <a:t>Fan-Out</a:t>
                      </a:r>
                    </a:p>
                  </a:txBody>
                  <a:tcPr marL="65551" marR="65551" marT="32775" marB="327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l" fontAlgn="base">
                        <a:spcBef>
                          <a:spcPts val="0"/>
                        </a:spcBef>
                        <a:spcAft>
                          <a:spcPts val="0"/>
                        </a:spcAft>
                      </a:pPr>
                      <a:r>
                        <a:rPr lang="en-GB" sz="1300" b="0" i="0" u="none" strike="noStrike" dirty="0">
                          <a:solidFill>
                            <a:schemeClr val="tx1"/>
                          </a:solidFill>
                          <a:effectLst/>
                          <a:latin typeface="Arial" panose="020B0604020202020204" pitchFamily="34" charset="0"/>
                        </a:rPr>
                        <a:t>Does not support fan-out (consumers share shard throughput).</a:t>
                      </a:r>
                    </a:p>
                  </a:txBody>
                  <a:tcPr marL="65551" marR="65551" marT="32775" marB="327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l" fontAlgn="base">
                        <a:spcBef>
                          <a:spcPts val="0"/>
                        </a:spcBef>
                        <a:spcAft>
                          <a:spcPts val="0"/>
                        </a:spcAft>
                      </a:pPr>
                      <a:r>
                        <a:rPr lang="en-GB" sz="1300" b="0" i="0" u="none" strike="noStrike">
                          <a:solidFill>
                            <a:schemeClr val="tx1"/>
                          </a:solidFill>
                          <a:effectLst/>
                          <a:latin typeface="Arial" panose="020B0604020202020204" pitchFamily="34" charset="0"/>
                        </a:rPr>
                        <a:t>Supports fan-out (each consumer gets a dedicated 2 MB/sec per shard).</a:t>
                      </a:r>
                    </a:p>
                  </a:txBody>
                  <a:tcPr marL="65551" marR="65551" marT="32775" marB="327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3443713725"/>
                  </a:ext>
                </a:extLst>
              </a:tr>
              <a:tr h="485075">
                <a:tc>
                  <a:txBody>
                    <a:bodyPr/>
                    <a:lstStyle/>
                    <a:p>
                      <a:pPr algn="l" fontAlgn="base">
                        <a:spcBef>
                          <a:spcPts val="0"/>
                        </a:spcBef>
                        <a:spcAft>
                          <a:spcPts val="0"/>
                        </a:spcAft>
                      </a:pPr>
                      <a:r>
                        <a:rPr lang="en-GB" sz="1300" b="0" i="0" u="none" strike="noStrike">
                          <a:solidFill>
                            <a:schemeClr val="tx1"/>
                          </a:solidFill>
                          <a:effectLst/>
                          <a:latin typeface="Arial" panose="020B0604020202020204" pitchFamily="34" charset="0"/>
                        </a:rPr>
                        <a:t>Scalability</a:t>
                      </a:r>
                    </a:p>
                  </a:txBody>
                  <a:tcPr marL="65551" marR="65551" marT="32775" marB="327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l" fontAlgn="base">
                        <a:spcBef>
                          <a:spcPts val="0"/>
                        </a:spcBef>
                        <a:spcAft>
                          <a:spcPts val="0"/>
                        </a:spcAft>
                      </a:pPr>
                      <a:r>
                        <a:rPr lang="en-GB" sz="1300" b="0" i="0" u="none" strike="noStrike" dirty="0">
                          <a:solidFill>
                            <a:schemeClr val="tx1"/>
                          </a:solidFill>
                          <a:effectLst/>
                          <a:latin typeface="Arial" panose="020B0604020202020204" pitchFamily="34" charset="0"/>
                        </a:rPr>
                        <a:t>Limited scalability due to shared throughput.</a:t>
                      </a:r>
                    </a:p>
                  </a:txBody>
                  <a:tcPr marL="65551" marR="65551" marT="32775" marB="327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l" fontAlgn="base">
                        <a:spcBef>
                          <a:spcPts val="0"/>
                        </a:spcBef>
                        <a:spcAft>
                          <a:spcPts val="0"/>
                        </a:spcAft>
                      </a:pPr>
                      <a:r>
                        <a:rPr lang="en-GB" sz="1300" b="0" i="0" u="none" strike="noStrike">
                          <a:solidFill>
                            <a:schemeClr val="tx1"/>
                          </a:solidFill>
                          <a:effectLst/>
                          <a:latin typeface="Arial" panose="020B0604020202020204" pitchFamily="34" charset="0"/>
                        </a:rPr>
                        <a:t>Higher scalability with dedicated throughput for each consumer.</a:t>
                      </a:r>
                    </a:p>
                  </a:txBody>
                  <a:tcPr marL="65551" marR="65551" marT="32775" marB="327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2988498106"/>
                  </a:ext>
                </a:extLst>
              </a:tr>
              <a:tr h="485075">
                <a:tc>
                  <a:txBody>
                    <a:bodyPr/>
                    <a:lstStyle/>
                    <a:p>
                      <a:pPr algn="l" fontAlgn="base">
                        <a:spcBef>
                          <a:spcPts val="0"/>
                        </a:spcBef>
                        <a:spcAft>
                          <a:spcPts val="0"/>
                        </a:spcAft>
                      </a:pPr>
                      <a:r>
                        <a:rPr lang="en-GB" sz="1300" b="0" i="0" u="none" strike="noStrike">
                          <a:solidFill>
                            <a:schemeClr val="tx1"/>
                          </a:solidFill>
                          <a:effectLst/>
                          <a:latin typeface="Arial" panose="020B0604020202020204" pitchFamily="34" charset="0"/>
                        </a:rPr>
                        <a:t>Latency</a:t>
                      </a:r>
                    </a:p>
                  </a:txBody>
                  <a:tcPr marL="65551" marR="65551" marT="32775" marB="327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l" fontAlgn="base">
                        <a:spcBef>
                          <a:spcPts val="0"/>
                        </a:spcBef>
                        <a:spcAft>
                          <a:spcPts val="0"/>
                        </a:spcAft>
                      </a:pPr>
                      <a:r>
                        <a:rPr lang="en-GB" sz="1300" b="0" i="0" u="none" strike="noStrike" dirty="0">
                          <a:solidFill>
                            <a:schemeClr val="tx1"/>
                          </a:solidFill>
                          <a:effectLst/>
                          <a:latin typeface="Arial" panose="020B0604020202020204" pitchFamily="34" charset="0"/>
                        </a:rPr>
                        <a:t>Potentially higher due to shared throughput.</a:t>
                      </a:r>
                    </a:p>
                  </a:txBody>
                  <a:tcPr marL="65551" marR="65551" marT="32775" marB="327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l" fontAlgn="base">
                        <a:spcBef>
                          <a:spcPts val="0"/>
                        </a:spcBef>
                        <a:spcAft>
                          <a:spcPts val="0"/>
                        </a:spcAft>
                      </a:pPr>
                      <a:r>
                        <a:rPr lang="en-GB" sz="1300" b="0" i="0" u="none" strike="noStrike" dirty="0">
                          <a:solidFill>
                            <a:schemeClr val="tx1"/>
                          </a:solidFill>
                          <a:effectLst/>
                          <a:latin typeface="Arial" panose="020B0604020202020204" pitchFamily="34" charset="0"/>
                        </a:rPr>
                        <a:t>Lower latency due to dedicated throughput and HTTP/2 support.</a:t>
                      </a:r>
                    </a:p>
                  </a:txBody>
                  <a:tcPr marL="65551" marR="65551" marT="32775" marB="327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1051149107"/>
                  </a:ext>
                </a:extLst>
              </a:tr>
              <a:tr h="288423">
                <a:tc>
                  <a:txBody>
                    <a:bodyPr/>
                    <a:lstStyle/>
                    <a:p>
                      <a:pPr algn="l" fontAlgn="base">
                        <a:spcBef>
                          <a:spcPts val="0"/>
                        </a:spcBef>
                        <a:spcAft>
                          <a:spcPts val="0"/>
                        </a:spcAft>
                      </a:pPr>
                      <a:r>
                        <a:rPr lang="en-GB" sz="1300" b="0" i="0" u="none" strike="noStrike">
                          <a:solidFill>
                            <a:schemeClr val="tx1"/>
                          </a:solidFill>
                          <a:effectLst/>
                          <a:latin typeface="Arial" panose="020B0604020202020204" pitchFamily="34" charset="0"/>
                        </a:rPr>
                        <a:t>Consumer Management</a:t>
                      </a:r>
                    </a:p>
                  </a:txBody>
                  <a:tcPr marL="65551" marR="65551" marT="32775" marB="327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l" fontAlgn="base">
                        <a:spcBef>
                          <a:spcPts val="0"/>
                        </a:spcBef>
                        <a:spcAft>
                          <a:spcPts val="0"/>
                        </a:spcAft>
                      </a:pPr>
                      <a:r>
                        <a:rPr lang="en-GB" sz="1300" b="0" i="0" u="none" strike="noStrike">
                          <a:solidFill>
                            <a:schemeClr val="tx1"/>
                          </a:solidFill>
                          <a:effectLst/>
                          <a:latin typeface="Arial" panose="020B0604020202020204" pitchFamily="34" charset="0"/>
                        </a:rPr>
                        <a:t>Less complex as consumers are not registered.</a:t>
                      </a:r>
                    </a:p>
                  </a:txBody>
                  <a:tcPr marL="65551" marR="65551" marT="32775" marB="327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l" fontAlgn="base">
                        <a:spcBef>
                          <a:spcPts val="0"/>
                        </a:spcBef>
                        <a:spcAft>
                          <a:spcPts val="0"/>
                        </a:spcAft>
                      </a:pPr>
                      <a:r>
                        <a:rPr lang="en-GB" sz="1300" b="0" i="0" u="none" strike="noStrike" dirty="0">
                          <a:solidFill>
                            <a:schemeClr val="tx1"/>
                          </a:solidFill>
                          <a:effectLst/>
                          <a:latin typeface="Arial" panose="020B0604020202020204" pitchFamily="34" charset="0"/>
                        </a:rPr>
                        <a:t>Requires registration of consumers for enhanced fan-out.</a:t>
                      </a:r>
                    </a:p>
                  </a:txBody>
                  <a:tcPr marL="65551" marR="65551" marT="32775" marB="327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1099438544"/>
                  </a:ext>
                </a:extLst>
              </a:tr>
              <a:tr h="288423">
                <a:tc>
                  <a:txBody>
                    <a:bodyPr/>
                    <a:lstStyle/>
                    <a:p>
                      <a:pPr algn="l" fontAlgn="base">
                        <a:spcBef>
                          <a:spcPts val="0"/>
                        </a:spcBef>
                        <a:spcAft>
                          <a:spcPts val="0"/>
                        </a:spcAft>
                      </a:pPr>
                      <a:r>
                        <a:rPr lang="en-GB" sz="1300" b="0" i="0" u="none" strike="noStrike">
                          <a:solidFill>
                            <a:schemeClr val="tx1"/>
                          </a:solidFill>
                          <a:effectLst/>
                          <a:latin typeface="Arial" panose="020B0604020202020204" pitchFamily="34" charset="0"/>
                        </a:rPr>
                        <a:t>Cost</a:t>
                      </a:r>
                    </a:p>
                  </a:txBody>
                  <a:tcPr marL="65551" marR="65551" marT="32775" marB="327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noFill/>
                  </a:tcPr>
                </a:tc>
                <a:tc>
                  <a:txBody>
                    <a:bodyPr/>
                    <a:lstStyle/>
                    <a:p>
                      <a:pPr algn="l" fontAlgn="base">
                        <a:spcBef>
                          <a:spcPts val="0"/>
                        </a:spcBef>
                        <a:spcAft>
                          <a:spcPts val="0"/>
                        </a:spcAft>
                      </a:pPr>
                      <a:r>
                        <a:rPr lang="en-GB" sz="1300" b="0" i="0" u="none" strike="noStrike">
                          <a:solidFill>
                            <a:schemeClr val="tx1"/>
                          </a:solidFill>
                          <a:effectLst/>
                          <a:latin typeface="Arial" panose="020B0604020202020204" pitchFamily="34" charset="0"/>
                        </a:rPr>
                        <a:t>Standard data retrieval costs apply.</a:t>
                      </a:r>
                    </a:p>
                  </a:txBody>
                  <a:tcPr marL="65551" marR="65551" marT="32775" marB="327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noFill/>
                  </a:tcPr>
                </a:tc>
                <a:tc>
                  <a:txBody>
                    <a:bodyPr/>
                    <a:lstStyle/>
                    <a:p>
                      <a:pPr algn="l" fontAlgn="base">
                        <a:spcBef>
                          <a:spcPts val="0"/>
                        </a:spcBef>
                        <a:spcAft>
                          <a:spcPts val="0"/>
                        </a:spcAft>
                      </a:pPr>
                      <a:r>
                        <a:rPr lang="en-GB" sz="1300" b="0" i="0" u="none" strike="noStrike" dirty="0">
                          <a:solidFill>
                            <a:schemeClr val="tx1"/>
                          </a:solidFill>
                          <a:effectLst/>
                          <a:latin typeface="Arial" panose="020B0604020202020204" pitchFamily="34" charset="0"/>
                        </a:rPr>
                        <a:t>Additional costs for enhanced fan-out feature.</a:t>
                      </a:r>
                    </a:p>
                  </a:txBody>
                  <a:tcPr marL="65551" marR="65551" marT="32775" marB="327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1925734427"/>
                  </a:ext>
                </a:extLst>
              </a:tr>
            </a:tbl>
          </a:graphicData>
        </a:graphic>
      </p:graphicFrame>
    </p:spTree>
    <p:extLst>
      <p:ext uri="{BB962C8B-B14F-4D97-AF65-F5344CB8AC3E}">
        <p14:creationId xmlns:p14="http://schemas.microsoft.com/office/powerpoint/2010/main" val="2266564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19F46E-0DF9-7CB9-93AF-3588FF009B4C}"/>
              </a:ext>
            </a:extLst>
          </p:cNvPr>
          <p:cNvSpPr>
            <a:spLocks noGrp="1"/>
          </p:cNvSpPr>
          <p:nvPr>
            <p:ph type="title"/>
          </p:nvPr>
        </p:nvSpPr>
        <p:spPr>
          <a:xfrm>
            <a:off x="838200" y="365125"/>
            <a:ext cx="10515600" cy="1325563"/>
          </a:xfrm>
        </p:spPr>
        <p:txBody>
          <a:bodyPr>
            <a:normAutofit/>
          </a:bodyPr>
          <a:lstStyle/>
          <a:p>
            <a:r>
              <a:rPr lang="en-US" sz="5400" kern="1200" dirty="0">
                <a:latin typeface="+mj-lt"/>
                <a:ea typeface="+mj-ea"/>
                <a:cs typeface="+mj-cs"/>
              </a:rPr>
              <a:t>Kinesis Client Library Use cases</a:t>
            </a:r>
            <a:endParaRPr lang="en-CH"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9A7DF9-2077-9CFC-FA3E-748D2B14D53A}"/>
              </a:ext>
            </a:extLst>
          </p:cNvPr>
          <p:cNvSpPr>
            <a:spLocks noGrp="1"/>
          </p:cNvSpPr>
          <p:nvPr>
            <p:ph idx="1"/>
          </p:nvPr>
        </p:nvSpPr>
        <p:spPr>
          <a:xfrm>
            <a:off x="838200" y="1929384"/>
            <a:ext cx="10515600" cy="4251960"/>
          </a:xfrm>
        </p:spPr>
        <p:txBody>
          <a:bodyPr>
            <a:normAutofit/>
          </a:bodyPr>
          <a:lstStyle/>
          <a:p>
            <a:pPr>
              <a:buFont typeface="Arial" panose="020B0604020202020204" pitchFamily="34" charset="0"/>
              <a:buChar char="•"/>
            </a:pPr>
            <a:r>
              <a:rPr lang="en-GB" sz="2000" b="1" i="0" dirty="0">
                <a:effectLst/>
              </a:rPr>
              <a:t>Unregistered Consumers without Enhanced Fan-Out</a:t>
            </a:r>
            <a:r>
              <a:rPr lang="en-GB" sz="2000" b="0" i="0" dirty="0">
                <a:effectLst/>
              </a:rPr>
              <a:t>:</a:t>
            </a:r>
          </a:p>
          <a:p>
            <a:pPr marL="742950" lvl="1" indent="-285750">
              <a:buFont typeface="Arial" panose="020B0604020202020204" pitchFamily="34" charset="0"/>
              <a:buChar char="•"/>
            </a:pPr>
            <a:r>
              <a:rPr lang="en-GB" sz="2000" b="0" i="0" dirty="0">
                <a:effectLst/>
              </a:rPr>
              <a:t>Suitable for applications where cost optimization is key and slightly higher latency is acceptable.</a:t>
            </a:r>
          </a:p>
          <a:p>
            <a:pPr marL="742950" lvl="1" indent="-285750">
              <a:buFont typeface="Arial" panose="020B0604020202020204" pitchFamily="34" charset="0"/>
              <a:buChar char="•"/>
            </a:pPr>
            <a:r>
              <a:rPr lang="en-GB" sz="2000" b="0" i="0" dirty="0">
                <a:effectLst/>
              </a:rPr>
              <a:t>Ideal for scenarios with fewer consumers or when consumers can tolerate shared throughput limits.</a:t>
            </a:r>
          </a:p>
          <a:p>
            <a:pPr marL="742950" lvl="1" indent="-285750">
              <a:buFont typeface="Arial" panose="020B0604020202020204" pitchFamily="34" charset="0"/>
              <a:buChar char="•"/>
            </a:pPr>
            <a:r>
              <a:rPr lang="en-GB" sz="2000" b="0" i="0" dirty="0">
                <a:effectLst/>
              </a:rPr>
              <a:t>Useful in smaller-scale or less time-sensitive data processing tasks.</a:t>
            </a:r>
          </a:p>
          <a:p>
            <a:pPr>
              <a:buFont typeface="Arial" panose="020B0604020202020204" pitchFamily="34" charset="0"/>
              <a:buChar char="•"/>
            </a:pPr>
            <a:r>
              <a:rPr lang="en-GB" sz="2000" b="1" i="0" dirty="0">
                <a:effectLst/>
              </a:rPr>
              <a:t>Registered Consumers with Enhanced Fan-Out</a:t>
            </a:r>
            <a:r>
              <a:rPr lang="en-GB" sz="2000" b="0" i="0" dirty="0">
                <a:effectLst/>
              </a:rPr>
              <a:t>:</a:t>
            </a:r>
          </a:p>
          <a:p>
            <a:pPr marL="742950" lvl="1" indent="-285750">
              <a:buFont typeface="Arial" panose="020B0604020202020204" pitchFamily="34" charset="0"/>
              <a:buChar char="•"/>
            </a:pPr>
            <a:r>
              <a:rPr lang="en-GB" sz="2000" b="0" i="0" dirty="0">
                <a:effectLst/>
              </a:rPr>
              <a:t>Optimal for real-time processing use cases requiring low latency, such as live data analytics or real-time monitoring systems.</a:t>
            </a:r>
          </a:p>
          <a:p>
            <a:pPr marL="742950" lvl="1" indent="-285750">
              <a:buFont typeface="Arial" panose="020B0604020202020204" pitchFamily="34" charset="0"/>
              <a:buChar char="•"/>
            </a:pPr>
            <a:r>
              <a:rPr lang="en-GB" sz="2000" b="0" i="0" dirty="0">
                <a:effectLst/>
              </a:rPr>
              <a:t>Ideal for scenarios with many consumers needing dedicated throughput, ensuring no competition for shared resources.</a:t>
            </a:r>
          </a:p>
          <a:p>
            <a:pPr marL="742950" lvl="1" indent="-285750">
              <a:buFont typeface="Arial" panose="020B0604020202020204" pitchFamily="34" charset="0"/>
              <a:buChar char="•"/>
            </a:pPr>
            <a:r>
              <a:rPr lang="en-GB" sz="2000" b="0" i="0" dirty="0">
                <a:effectLst/>
              </a:rPr>
              <a:t>Appropriate for large-scale applications where immediate data processing and delivery are critical.</a:t>
            </a:r>
          </a:p>
        </p:txBody>
      </p:sp>
    </p:spTree>
    <p:extLst>
      <p:ext uri="{BB962C8B-B14F-4D97-AF65-F5344CB8AC3E}">
        <p14:creationId xmlns:p14="http://schemas.microsoft.com/office/powerpoint/2010/main" val="1122349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4960A3-2398-AAAD-F9FD-E4A3075719E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100" b="0" i="0" kern="1200" dirty="0">
                <a:solidFill>
                  <a:srgbClr val="FFFFFF"/>
                </a:solidFill>
                <a:effectLst/>
                <a:latin typeface="+mj-lt"/>
                <a:ea typeface="+mj-ea"/>
                <a:cs typeface="+mj-cs"/>
              </a:rPr>
              <a:t>Consumers with Dedicated Throughput (Enhanced Fan-Out)</a:t>
            </a:r>
            <a:endParaRPr lang="en-US" sz="3100" kern="1200" dirty="0">
              <a:solidFill>
                <a:srgbClr val="FFFFFF"/>
              </a:solidFill>
              <a:latin typeface="+mj-lt"/>
              <a:ea typeface="+mj-ea"/>
              <a:cs typeface="+mj-cs"/>
            </a:endParaRPr>
          </a:p>
        </p:txBody>
      </p:sp>
      <p:pic>
        <p:nvPicPr>
          <p:cNvPr id="3074" name="Picture 2" descr="&#10;            Workflow diagram showing enhanced fan-out architecture with two shards and two&#10;                consumers. Each of the two consumers is using enhanced fan-out to receive data from&#10;                both shards of the stream.&#10;        ">
            <a:extLst>
              <a:ext uri="{FF2B5EF4-FFF2-40B4-BE49-F238E27FC236}">
                <a16:creationId xmlns:a16="http://schemas.microsoft.com/office/drawing/2014/main" id="{ED3277DA-2F9D-F46D-DE33-F0ACF56DAC8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86482" y="460755"/>
            <a:ext cx="7290280" cy="35904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60E4C3A-0080-5334-AC66-97B3C6E6E7B4}"/>
              </a:ext>
            </a:extLst>
          </p:cNvPr>
          <p:cNvSpPr txBox="1"/>
          <p:nvPr/>
        </p:nvSpPr>
        <p:spPr>
          <a:xfrm>
            <a:off x="4043888" y="4197361"/>
            <a:ext cx="7932874" cy="2400657"/>
          </a:xfrm>
          <a:prstGeom prst="rect">
            <a:avLst/>
          </a:prstGeom>
          <a:noFill/>
        </p:spPr>
        <p:txBody>
          <a:bodyPr wrap="square">
            <a:spAutoFit/>
          </a:bodyPr>
          <a:lstStyle/>
          <a:p>
            <a:pPr marL="171450" indent="-171450">
              <a:spcBef>
                <a:spcPts val="300"/>
              </a:spcBef>
              <a:spcAft>
                <a:spcPts val="300"/>
              </a:spcAft>
              <a:buFont typeface="Arial" panose="020B0604020202020204" pitchFamily="34" charset="0"/>
              <a:buChar char="•"/>
            </a:pPr>
            <a:r>
              <a:rPr lang="en-GB" sz="1200" b="1" i="0" dirty="0">
                <a:effectLst/>
                <a:highlight>
                  <a:srgbClr val="FFFF00"/>
                </a:highlight>
              </a:rPr>
              <a:t>You can register up to twenty consumers per stream to use enhanced fan-out.</a:t>
            </a:r>
          </a:p>
          <a:p>
            <a:pPr marL="171450" indent="-171450" algn="l">
              <a:spcBef>
                <a:spcPts val="300"/>
              </a:spcBef>
              <a:spcAft>
                <a:spcPts val="300"/>
              </a:spcAft>
              <a:buFont typeface="Arial" panose="020B0604020202020204" pitchFamily="34" charset="0"/>
              <a:buChar char="•"/>
            </a:pPr>
            <a:r>
              <a:rPr lang="en-GB" sz="1200" b="0" i="0" dirty="0">
                <a:effectLst/>
              </a:rPr>
              <a:t>Two consumers that are using enhanced fan-out to receive data from the stream: </a:t>
            </a:r>
            <a:r>
              <a:rPr lang="en-GB" sz="1200" b="1" i="0" dirty="0">
                <a:effectLst/>
              </a:rPr>
              <a:t>Consumer X and Consumer Y. </a:t>
            </a:r>
          </a:p>
          <a:p>
            <a:pPr marL="171450" indent="-171450" algn="l">
              <a:spcBef>
                <a:spcPts val="300"/>
              </a:spcBef>
              <a:spcAft>
                <a:spcPts val="300"/>
              </a:spcAft>
              <a:buFont typeface="Arial" panose="020B0604020202020204" pitchFamily="34" charset="0"/>
              <a:buChar char="•"/>
            </a:pPr>
            <a:r>
              <a:rPr lang="en-GB" sz="1200" b="1" i="0" dirty="0">
                <a:effectLst/>
                <a:highlight>
                  <a:srgbClr val="FFFF00"/>
                </a:highlight>
              </a:rPr>
              <a:t>Each of the two consumers is subscribed to all of the shards and all of the records of the stream. </a:t>
            </a:r>
            <a:endParaRPr lang="en-GB" sz="1200" dirty="0"/>
          </a:p>
          <a:p>
            <a:pPr marL="171450" indent="-171450" algn="l">
              <a:spcBef>
                <a:spcPts val="300"/>
              </a:spcBef>
              <a:spcAft>
                <a:spcPts val="300"/>
              </a:spcAft>
              <a:buFont typeface="Arial" panose="020B0604020202020204" pitchFamily="34" charset="0"/>
              <a:buChar char="•"/>
            </a:pPr>
            <a:r>
              <a:rPr lang="en-GB" sz="1200" b="0" i="0" u="sng" dirty="0">
                <a:effectLst/>
                <a:highlight>
                  <a:srgbClr val="FFFF00"/>
                </a:highlight>
              </a:rPr>
              <a:t>With Enhanced Fan-Out, each consumer gets a dedicated connection to the shard that allows for lower latency and higher throughput compared to standard shared throughput consumers</a:t>
            </a:r>
          </a:p>
          <a:p>
            <a:pPr marL="171450" indent="-171450" algn="l">
              <a:spcBef>
                <a:spcPts val="300"/>
              </a:spcBef>
              <a:spcAft>
                <a:spcPts val="300"/>
              </a:spcAft>
              <a:buFont typeface="Arial" panose="020B0604020202020204" pitchFamily="34" charset="0"/>
              <a:buChar char="•"/>
            </a:pPr>
            <a:r>
              <a:rPr lang="en-GB" sz="1200" b="0" i="0" dirty="0">
                <a:effectLst/>
              </a:rPr>
              <a:t>This means that Consumer X and Consumer Y will receive all the information from the stream, but they do so independently of each other. </a:t>
            </a:r>
          </a:p>
          <a:p>
            <a:pPr marL="171450" indent="-171450" algn="l">
              <a:spcBef>
                <a:spcPts val="300"/>
              </a:spcBef>
              <a:spcAft>
                <a:spcPts val="300"/>
              </a:spcAft>
              <a:buFont typeface="Arial" panose="020B0604020202020204" pitchFamily="34" charset="0"/>
              <a:buChar char="•"/>
            </a:pPr>
            <a:r>
              <a:rPr lang="en-GB" sz="1200" b="0" i="0" dirty="0">
                <a:effectLst/>
              </a:rPr>
              <a:t>Each consumer has a dedicated stream of data (a "pipe") from each shard. </a:t>
            </a:r>
          </a:p>
          <a:p>
            <a:pPr marL="171450" indent="-171450" algn="l">
              <a:spcBef>
                <a:spcPts val="300"/>
              </a:spcBef>
              <a:spcAft>
                <a:spcPts val="300"/>
              </a:spcAft>
              <a:buFont typeface="Arial" panose="020B0604020202020204" pitchFamily="34" charset="0"/>
              <a:buChar char="•"/>
            </a:pPr>
            <a:r>
              <a:rPr lang="en-GB" sz="1200" b="0" i="0" dirty="0">
                <a:effectLst/>
              </a:rPr>
              <a:t>This setup ensures that Consumer X's data consumption doesn't impact Consumer Y's data consumption, allowing both to receive data simultaneously without contention, thus benefiting from the stream's full capacity.</a:t>
            </a:r>
            <a:endParaRPr lang="en-GB" sz="1200" b="0" i="0" u="sng" dirty="0">
              <a:effectLst/>
              <a:highlight>
                <a:srgbClr val="FFFF00"/>
              </a:highlight>
            </a:endParaRPr>
          </a:p>
        </p:txBody>
      </p:sp>
    </p:spTree>
    <p:extLst>
      <p:ext uri="{BB962C8B-B14F-4D97-AF65-F5344CB8AC3E}">
        <p14:creationId xmlns:p14="http://schemas.microsoft.com/office/powerpoint/2010/main" val="2323460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C3BBD1-AC71-E362-F607-01D4194E7639}"/>
              </a:ext>
            </a:extLst>
          </p:cNvPr>
          <p:cNvSpPr>
            <a:spLocks noGrp="1"/>
          </p:cNvSpPr>
          <p:nvPr>
            <p:ph type="title"/>
          </p:nvPr>
        </p:nvSpPr>
        <p:spPr>
          <a:xfrm>
            <a:off x="838200" y="365125"/>
            <a:ext cx="10515600" cy="1325563"/>
          </a:xfrm>
        </p:spPr>
        <p:txBody>
          <a:bodyPr>
            <a:normAutofit/>
          </a:bodyPr>
          <a:lstStyle/>
          <a:p>
            <a:r>
              <a:rPr lang="en-CH" sz="4600"/>
              <a:t>What is Streaming in Software Engineering?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EC8DA2-3412-56D7-34B9-F2D9CEE8E5A8}"/>
              </a:ext>
            </a:extLst>
          </p:cNvPr>
          <p:cNvSpPr>
            <a:spLocks noGrp="1"/>
          </p:cNvSpPr>
          <p:nvPr>
            <p:ph idx="1"/>
          </p:nvPr>
        </p:nvSpPr>
        <p:spPr>
          <a:xfrm>
            <a:off x="838200" y="1929384"/>
            <a:ext cx="10515600" cy="4251960"/>
          </a:xfrm>
        </p:spPr>
        <p:txBody>
          <a:bodyPr>
            <a:normAutofit fontScale="92500" lnSpcReduction="10000"/>
          </a:bodyPr>
          <a:lstStyle/>
          <a:p>
            <a:pPr>
              <a:buFont typeface="Arial" panose="020B0604020202020204" pitchFamily="34" charset="0"/>
              <a:buChar char="•"/>
            </a:pPr>
            <a:r>
              <a:rPr lang="en-GB" sz="1600" b="1" i="0" dirty="0">
                <a:effectLst/>
                <a:highlight>
                  <a:srgbClr val="FFFF00"/>
                </a:highlight>
              </a:rPr>
              <a:t>Continuous Data Flow</a:t>
            </a:r>
            <a:r>
              <a:rPr lang="en-GB" sz="1600" b="0" i="0" dirty="0">
                <a:effectLst/>
              </a:rPr>
              <a:t>: </a:t>
            </a:r>
          </a:p>
          <a:p>
            <a:pPr lvl="1"/>
            <a:r>
              <a:rPr lang="en-GB" sz="1600" b="0" i="0" dirty="0">
                <a:effectLst/>
              </a:rPr>
              <a:t>Streaming involves the continuous flow of data from a source to a destination, often without waiting for the entire dataset to be available before processing.</a:t>
            </a:r>
          </a:p>
          <a:p>
            <a:pPr>
              <a:buFont typeface="Arial" panose="020B0604020202020204" pitchFamily="34" charset="0"/>
              <a:buChar char="•"/>
            </a:pPr>
            <a:r>
              <a:rPr lang="en-GB" sz="1600" b="1" i="0" dirty="0">
                <a:effectLst/>
                <a:highlight>
                  <a:srgbClr val="FFFF00"/>
                </a:highlight>
              </a:rPr>
              <a:t>Sequential Processing</a:t>
            </a:r>
            <a:r>
              <a:rPr lang="en-GB" sz="1600" b="0" i="0" dirty="0">
                <a:effectLst/>
              </a:rPr>
              <a:t>: </a:t>
            </a:r>
          </a:p>
          <a:p>
            <a:pPr lvl="1"/>
            <a:r>
              <a:rPr lang="en-GB" sz="1600" b="0" i="0" dirty="0">
                <a:effectLst/>
              </a:rPr>
              <a:t>Data is typically processed in a sequential manner, as it arrives, rather than being loaded entirely into memory at once. </a:t>
            </a:r>
          </a:p>
          <a:p>
            <a:pPr lvl="1"/>
            <a:r>
              <a:rPr lang="en-GB" sz="1600" b="0" i="0" dirty="0">
                <a:effectLst/>
              </a:rPr>
              <a:t>This allows for </a:t>
            </a:r>
            <a:r>
              <a:rPr lang="en-GB" sz="1600" b="1" i="0" dirty="0">
                <a:effectLst/>
              </a:rPr>
              <a:t>real-time </a:t>
            </a:r>
            <a:r>
              <a:rPr lang="en-GB" sz="1600" b="0" i="0" dirty="0">
                <a:effectLst/>
              </a:rPr>
              <a:t>or </a:t>
            </a:r>
            <a:r>
              <a:rPr lang="en-GB" sz="1600" b="1" i="0" dirty="0">
                <a:effectLst/>
              </a:rPr>
              <a:t>near-real-time </a:t>
            </a:r>
            <a:r>
              <a:rPr lang="en-GB" sz="1600" b="0" i="0" dirty="0">
                <a:effectLst/>
              </a:rPr>
              <a:t>processing.</a:t>
            </a:r>
          </a:p>
          <a:p>
            <a:pPr>
              <a:buFont typeface="Arial" panose="020B0604020202020204" pitchFamily="34" charset="0"/>
              <a:buChar char="•"/>
            </a:pPr>
            <a:r>
              <a:rPr lang="en-GB" sz="1600" b="1" i="0" dirty="0">
                <a:effectLst/>
                <a:highlight>
                  <a:srgbClr val="FFFF00"/>
                </a:highlight>
              </a:rPr>
              <a:t>Data Sources</a:t>
            </a:r>
            <a:r>
              <a:rPr lang="en-GB" sz="1600" b="0" i="0" dirty="0">
                <a:effectLst/>
              </a:rPr>
              <a:t>:</a:t>
            </a:r>
          </a:p>
          <a:p>
            <a:pPr lvl="1"/>
            <a:r>
              <a:rPr lang="en-GB" sz="1600" b="0" i="0" dirty="0">
                <a:effectLst/>
              </a:rPr>
              <a:t>Streaming can involve various data sources, such as sensors, log files, social media feeds, databases, and more. </a:t>
            </a:r>
          </a:p>
          <a:p>
            <a:pPr lvl="1"/>
            <a:r>
              <a:rPr lang="en-GB" sz="1600" b="0" i="0" dirty="0">
                <a:effectLst/>
              </a:rPr>
              <a:t>These sources continuously produce data that needs to be ingested and processed.</a:t>
            </a:r>
          </a:p>
          <a:p>
            <a:pPr>
              <a:buFont typeface="Arial" panose="020B0604020202020204" pitchFamily="34" charset="0"/>
              <a:buChar char="•"/>
            </a:pPr>
            <a:r>
              <a:rPr lang="en-GB" sz="1600" b="1" i="0" dirty="0">
                <a:effectLst/>
                <a:highlight>
                  <a:srgbClr val="FFFF00"/>
                </a:highlight>
              </a:rPr>
              <a:t>Data Formats</a:t>
            </a:r>
            <a:r>
              <a:rPr lang="en-GB" sz="1600" b="0" i="0" dirty="0">
                <a:effectLst/>
              </a:rPr>
              <a:t>: </a:t>
            </a:r>
          </a:p>
          <a:p>
            <a:pPr lvl="1"/>
            <a:r>
              <a:rPr lang="en-GB" sz="1600" b="0" i="0" dirty="0">
                <a:effectLst/>
              </a:rPr>
              <a:t>Data in streaming can be in various formats, including text, JSON, XML, binary, audio, video, and more, depending on the application.</a:t>
            </a:r>
          </a:p>
          <a:p>
            <a:pPr>
              <a:buFont typeface="Arial" panose="020B0604020202020204" pitchFamily="34" charset="0"/>
              <a:buChar char="•"/>
            </a:pPr>
            <a:r>
              <a:rPr lang="en-GB" sz="1600" b="1" i="0" dirty="0">
                <a:effectLst/>
                <a:highlight>
                  <a:srgbClr val="FFFF00"/>
                </a:highlight>
              </a:rPr>
              <a:t>In summary, streaming in software engineering is a fundamental approach to handle continuous data flow, enabling real-time processing, scalability, low latency, and efficient resource usage. </a:t>
            </a:r>
          </a:p>
          <a:p>
            <a:pPr>
              <a:buFont typeface="Arial" panose="020B0604020202020204" pitchFamily="34" charset="0"/>
              <a:buChar char="•"/>
            </a:pPr>
            <a:r>
              <a:rPr lang="en-GB" sz="1600" b="0" i="0" dirty="0">
                <a:effectLst/>
              </a:rPr>
              <a:t>It addresses various challenges associated with handling and processing data as it is produced, making it essential for a wide range of applications and industries, including IoT, big data analytics, content delivery, and more.</a:t>
            </a:r>
          </a:p>
        </p:txBody>
      </p:sp>
    </p:spTree>
    <p:extLst>
      <p:ext uri="{BB962C8B-B14F-4D97-AF65-F5344CB8AC3E}">
        <p14:creationId xmlns:p14="http://schemas.microsoft.com/office/powerpoint/2010/main" val="3126514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Kinesis Data Stream Destinations</a:t>
            </a:r>
          </a:p>
        </p:txBody>
      </p:sp>
      <p:pic>
        <p:nvPicPr>
          <p:cNvPr id="1026" name="Picture 2" descr="What is Amazon Kinesis. Kinesis is a set of services offered by… | by M  Haseeb Asif | Big Data Processing | Medium">
            <a:extLst>
              <a:ext uri="{FF2B5EF4-FFF2-40B4-BE49-F238E27FC236}">
                <a16:creationId xmlns:a16="http://schemas.microsoft.com/office/drawing/2014/main" id="{BA49E0C8-C110-AABB-1C1F-2B399988FC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13556" y="1675227"/>
            <a:ext cx="9764887"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612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ABB32E-F127-68A1-28CB-5826FF0BB3FA}"/>
              </a:ext>
            </a:extLst>
          </p:cNvPr>
          <p:cNvSpPr>
            <a:spLocks noGrp="1"/>
          </p:cNvSpPr>
          <p:nvPr>
            <p:ph type="title"/>
          </p:nvPr>
        </p:nvSpPr>
        <p:spPr>
          <a:xfrm>
            <a:off x="838200" y="365125"/>
            <a:ext cx="10515600" cy="1325563"/>
          </a:xfrm>
        </p:spPr>
        <p:txBody>
          <a:bodyPr>
            <a:normAutofit/>
          </a:bodyPr>
          <a:lstStyle/>
          <a:p>
            <a:r>
              <a:rPr lang="en-CH" sz="5400"/>
              <a:t>Kinesis Data Steam Use Cases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3613CB-9A9B-7B05-EF13-F168FE1C14D8}"/>
              </a:ext>
            </a:extLst>
          </p:cNvPr>
          <p:cNvSpPr>
            <a:spLocks noGrp="1"/>
          </p:cNvSpPr>
          <p:nvPr>
            <p:ph idx="1"/>
          </p:nvPr>
        </p:nvSpPr>
        <p:spPr>
          <a:xfrm>
            <a:off x="838200" y="1929384"/>
            <a:ext cx="10515600" cy="4251960"/>
          </a:xfrm>
        </p:spPr>
        <p:txBody>
          <a:bodyPr>
            <a:normAutofit/>
          </a:bodyPr>
          <a:lstStyle/>
          <a:p>
            <a:pPr marL="0" indent="0">
              <a:buNone/>
            </a:pPr>
            <a:endParaRPr lang="en-CH" sz="1500" dirty="0"/>
          </a:p>
          <a:p>
            <a:pPr>
              <a:buFont typeface="+mj-lt"/>
              <a:buAutoNum type="arabicPeriod"/>
            </a:pPr>
            <a:r>
              <a:rPr lang="en-GB" sz="1500" b="1" i="0" dirty="0">
                <a:effectLst/>
                <a:latin typeface="Söhne"/>
              </a:rPr>
              <a:t>Real-time Analytics for E-Commerce</a:t>
            </a:r>
            <a:r>
              <a:rPr lang="en-GB" sz="1500" b="0" i="0" dirty="0">
                <a:effectLst/>
                <a:latin typeface="Söhne"/>
              </a:rPr>
              <a:t>: E-commerce platforms can use Kinesis Data Streams to </a:t>
            </a:r>
            <a:r>
              <a:rPr lang="en-GB" sz="1500" b="0" i="0" dirty="0" err="1">
                <a:effectLst/>
                <a:latin typeface="Söhne"/>
              </a:rPr>
              <a:t>analyze</a:t>
            </a:r>
            <a:r>
              <a:rPr lang="en-GB" sz="1500" b="0" i="0" dirty="0">
                <a:effectLst/>
                <a:latin typeface="Söhne"/>
              </a:rPr>
              <a:t> customer data in real-time, allowing them to provide personalized recommendations, optimize website layouts, and identify buying patterns to enhance the customer shopping experience dynamically.</a:t>
            </a:r>
          </a:p>
          <a:p>
            <a:pPr>
              <a:buFont typeface="+mj-lt"/>
              <a:buAutoNum type="arabicPeriod"/>
            </a:pPr>
            <a:r>
              <a:rPr lang="en-GB" sz="1500" b="1" i="0" dirty="0">
                <a:effectLst/>
                <a:latin typeface="Söhne"/>
              </a:rPr>
              <a:t>Fraud Detection in Financial Institutions</a:t>
            </a:r>
            <a:r>
              <a:rPr lang="en-GB" sz="1500" b="0" i="0" dirty="0">
                <a:effectLst/>
                <a:latin typeface="Söhne"/>
              </a:rPr>
              <a:t>: Banks and other financial institutions can deploy Kinesis Data Streams to monitor transactions in real-time, utilizing machine learning algorithms to detect unusual patterns and potentially fraudulent activities instantly, thereby enhancing the security of financial transactions.</a:t>
            </a:r>
          </a:p>
          <a:p>
            <a:pPr>
              <a:buFont typeface="+mj-lt"/>
              <a:buAutoNum type="arabicPeriod"/>
            </a:pPr>
            <a:r>
              <a:rPr lang="en-GB" sz="1500" b="1" i="0" dirty="0">
                <a:effectLst/>
                <a:latin typeface="Söhne"/>
              </a:rPr>
              <a:t>Smart City Traffic Management</a:t>
            </a:r>
            <a:r>
              <a:rPr lang="en-GB" sz="1500" b="0" i="0" dirty="0">
                <a:effectLst/>
                <a:latin typeface="Söhne"/>
              </a:rPr>
              <a:t>: Municipalities can use Kinesis Data Streams to process data from various traffic sensors and CCTV cameras in real-time, enabling them to manage traffic flows more efficiently, reduce congestion, and respond quickly to incidents, thus fostering smarter and safer urban environments.</a:t>
            </a:r>
          </a:p>
          <a:p>
            <a:pPr>
              <a:buFont typeface="+mj-lt"/>
              <a:buAutoNum type="arabicPeriod"/>
            </a:pPr>
            <a:r>
              <a:rPr lang="en-GB" sz="1500" b="1" i="0" dirty="0">
                <a:effectLst/>
                <a:latin typeface="Söhne"/>
              </a:rPr>
              <a:t>Healthcare Remote Patient Monitoring</a:t>
            </a:r>
            <a:r>
              <a:rPr lang="en-GB" sz="1500" b="0" i="0" dirty="0">
                <a:effectLst/>
                <a:latin typeface="Söhne"/>
              </a:rPr>
              <a:t>: Healthcare providers can utilize Kinesis Data Streams to enable remote patient monitoring, gathering data from wearable devices and medical sensors in real-time to provide timely interventions and personalized healthcare services, enhancing patient outcomes.</a:t>
            </a:r>
          </a:p>
          <a:p>
            <a:pPr>
              <a:buFont typeface="+mj-lt"/>
              <a:buAutoNum type="arabicPeriod"/>
            </a:pPr>
            <a:r>
              <a:rPr lang="en-GB" sz="1500" b="1" i="0" dirty="0">
                <a:effectLst/>
                <a:latin typeface="Söhne"/>
              </a:rPr>
              <a:t>Supply Chain Optimization in Manufacturing</a:t>
            </a:r>
            <a:r>
              <a:rPr lang="en-GB" sz="1500" b="0" i="0" dirty="0">
                <a:effectLst/>
                <a:latin typeface="Söhne"/>
              </a:rPr>
              <a:t>: Manufacturing companies can leverage Kinesis Data Streams to monitor and </a:t>
            </a:r>
            <a:r>
              <a:rPr lang="en-GB" sz="1500" b="0" i="0" dirty="0" err="1">
                <a:effectLst/>
                <a:latin typeface="Söhne"/>
              </a:rPr>
              <a:t>analyze</a:t>
            </a:r>
            <a:r>
              <a:rPr lang="en-GB" sz="1500" b="0" i="0" dirty="0">
                <a:effectLst/>
                <a:latin typeface="Söhne"/>
              </a:rPr>
              <a:t> data from various points in the supply chain in real-time, helping them to optimize logistics, reduce operational costs, and respond swiftly to any disruptions in the supply chain.</a:t>
            </a:r>
          </a:p>
          <a:p>
            <a:endParaRPr lang="en-CH" sz="1500" dirty="0"/>
          </a:p>
        </p:txBody>
      </p:sp>
    </p:spTree>
    <p:extLst>
      <p:ext uri="{BB962C8B-B14F-4D97-AF65-F5344CB8AC3E}">
        <p14:creationId xmlns:p14="http://schemas.microsoft.com/office/powerpoint/2010/main" val="399809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30936" y="640080"/>
            <a:ext cx="4818888" cy="1481328"/>
          </a:xfrm>
        </p:spPr>
        <p:txBody>
          <a:bodyPr anchor="b">
            <a:normAutofit/>
          </a:bodyPr>
          <a:lstStyle/>
          <a:p>
            <a:r>
              <a:rPr lang="en-US" sz="5400"/>
              <a:t>Kinesis Agent</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p:cNvSpPr>
            <a:spLocks noGrp="1"/>
          </p:cNvSpPr>
          <p:nvPr>
            <p:ph idx="1"/>
          </p:nvPr>
        </p:nvSpPr>
        <p:spPr>
          <a:xfrm>
            <a:off x="333059" y="2519141"/>
            <a:ext cx="6128297" cy="4208542"/>
          </a:xfrm>
        </p:spPr>
        <p:txBody>
          <a:bodyPr anchor="t">
            <a:noAutofit/>
          </a:bodyPr>
          <a:lstStyle/>
          <a:p>
            <a:r>
              <a:rPr lang="en-US" sz="1050" b="1" dirty="0">
                <a:highlight>
                  <a:srgbClr val="FFFF00"/>
                </a:highlight>
                <a:cs typeface="Arial" panose="020B0604020202020204" pitchFamily="34" charset="0"/>
              </a:rPr>
              <a:t>Kinesis Agent is a stand-alone Java software application that offers an easy way to collect and send data to Kinesis Data Streams or  Kinesis Data Firehose.</a:t>
            </a:r>
          </a:p>
          <a:p>
            <a:pPr lvl="1"/>
            <a:r>
              <a:rPr lang="en-GB" sz="1050" b="0" i="0" dirty="0">
                <a:effectLst/>
              </a:rPr>
              <a:t>The use of Java allows it to be portable across various operating systems that can run the Java Virtual Machine (JVM). </a:t>
            </a:r>
          </a:p>
          <a:p>
            <a:pPr lvl="1"/>
            <a:r>
              <a:rPr lang="en-GB" sz="1050" b="0" i="0" dirty="0">
                <a:effectLst/>
              </a:rPr>
              <a:t>However, it's worth noting that while the agent itself is a Java application, it can collect and send data from sources that are not Java-based</a:t>
            </a:r>
          </a:p>
          <a:p>
            <a:pPr lvl="1"/>
            <a:r>
              <a:rPr lang="en-GB" sz="1050" b="0" i="0" dirty="0">
                <a:effectLst/>
              </a:rPr>
              <a:t>it can work with any log files that follow the supported formats.</a:t>
            </a:r>
            <a:endParaRPr lang="en-US" sz="1050" dirty="0">
              <a:cs typeface="Arial" panose="020B0604020202020204" pitchFamily="34" charset="0"/>
            </a:endParaRPr>
          </a:p>
          <a:p>
            <a:r>
              <a:rPr lang="en-US" sz="1050" dirty="0">
                <a:cs typeface="Arial" panose="020B0604020202020204" pitchFamily="34" charset="0"/>
              </a:rPr>
              <a:t>The agent continuously monitors a set of files and sends new data to your stream.</a:t>
            </a:r>
          </a:p>
          <a:p>
            <a:r>
              <a:rPr lang="en-US" sz="1050" dirty="0">
                <a:cs typeface="Arial" panose="020B0604020202020204" pitchFamily="34" charset="0"/>
              </a:rPr>
              <a:t>The agent handles file rotation, checkpointing, and retry upon failures. </a:t>
            </a:r>
          </a:p>
          <a:p>
            <a:pPr lvl="1"/>
            <a:r>
              <a:rPr lang="en-GB" sz="1050" b="1" i="0" dirty="0">
                <a:effectLst/>
              </a:rPr>
              <a:t>File Rotation</a:t>
            </a:r>
            <a:r>
              <a:rPr lang="en-GB" sz="1050" b="0" i="0" dirty="0">
                <a:effectLst/>
              </a:rPr>
              <a:t>: The process where log files are archived and a new log file is started, typically when the old one reaches a certain size. </a:t>
            </a:r>
          </a:p>
          <a:p>
            <a:pPr lvl="2"/>
            <a:r>
              <a:rPr lang="en-GB" sz="1050" b="0" i="0" dirty="0">
                <a:effectLst/>
              </a:rPr>
              <a:t>Kinesis Agent automatically detects and starts reading the new file without losing data.</a:t>
            </a:r>
          </a:p>
          <a:p>
            <a:pPr lvl="1"/>
            <a:r>
              <a:rPr lang="en-GB" sz="1050" b="1" i="0" dirty="0">
                <a:effectLst/>
              </a:rPr>
              <a:t>Checkpointing</a:t>
            </a:r>
            <a:r>
              <a:rPr lang="en-GB" sz="1050" b="0" i="0" dirty="0">
                <a:effectLst/>
              </a:rPr>
              <a:t>: Kinesis Agent keeps track of which data has been successfully sent. </a:t>
            </a:r>
          </a:p>
          <a:p>
            <a:pPr lvl="2"/>
            <a:r>
              <a:rPr lang="en-GB" sz="1050" b="0" i="0" dirty="0">
                <a:effectLst/>
              </a:rPr>
              <a:t>If there's a failure or restart, it can resume sending data from where it left off, ensuring no data is missed or duplicated.</a:t>
            </a:r>
          </a:p>
          <a:p>
            <a:pPr lvl="1"/>
            <a:r>
              <a:rPr lang="en-GB" sz="1050" b="1" i="0" dirty="0">
                <a:effectLst/>
              </a:rPr>
              <a:t>Retries</a:t>
            </a:r>
            <a:r>
              <a:rPr lang="en-GB" sz="1050" b="0" i="0" dirty="0">
                <a:effectLst/>
              </a:rPr>
              <a:t>: If data fails to be sent to Kinesis due to network issues or service disruptions, Kinesis Agent will automatically retry the transmission, handling temporary issues seamlessly.</a:t>
            </a:r>
            <a:endParaRPr lang="en-US" sz="1050" dirty="0">
              <a:cs typeface="Arial" panose="020B0604020202020204" pitchFamily="34" charset="0"/>
            </a:endParaRPr>
          </a:p>
          <a:p>
            <a:r>
              <a:rPr lang="en-US" sz="1050" dirty="0">
                <a:cs typeface="Arial" panose="020B0604020202020204" pitchFamily="34" charset="0"/>
              </a:rPr>
              <a:t>It delivers all of your data in a reliable, timely, and simple manner.</a:t>
            </a:r>
          </a:p>
          <a:p>
            <a:r>
              <a:rPr lang="en-US" sz="1050" dirty="0">
                <a:cs typeface="Arial" panose="020B0604020202020204" pitchFamily="34" charset="0"/>
              </a:rPr>
              <a:t>It also emits Amazon CloudWatch metrics to help you better monitor and troubleshoot the streaming process.</a:t>
            </a:r>
          </a:p>
        </p:txBody>
      </p:sp>
      <p:pic>
        <p:nvPicPr>
          <p:cNvPr id="5" name="Рисунок 4" descr="A diagram of a company&#10;&#10;Description automatically generated"/>
          <p:cNvPicPr>
            <a:picLocks noChangeAspect="1"/>
          </p:cNvPicPr>
          <p:nvPr/>
        </p:nvPicPr>
        <p:blipFill>
          <a:blip r:embed="rId2"/>
          <a:stretch>
            <a:fillRect/>
          </a:stretch>
        </p:blipFill>
        <p:spPr>
          <a:xfrm>
            <a:off x="6733032" y="1834823"/>
            <a:ext cx="5458968" cy="3188353"/>
          </a:xfrm>
          <a:prstGeom prst="rect">
            <a:avLst/>
          </a:prstGeom>
        </p:spPr>
      </p:pic>
    </p:spTree>
    <p:extLst>
      <p:ext uri="{BB962C8B-B14F-4D97-AF65-F5344CB8AC3E}">
        <p14:creationId xmlns:p14="http://schemas.microsoft.com/office/powerpoint/2010/main" val="3009209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8A7F8D-82D7-EFDC-8576-D0C01793C2C0}"/>
              </a:ext>
            </a:extLst>
          </p:cNvPr>
          <p:cNvSpPr>
            <a:spLocks noGrp="1"/>
          </p:cNvSpPr>
          <p:nvPr>
            <p:ph type="title"/>
          </p:nvPr>
        </p:nvSpPr>
        <p:spPr>
          <a:xfrm>
            <a:off x="838200" y="365125"/>
            <a:ext cx="10515600" cy="1325563"/>
          </a:xfrm>
        </p:spPr>
        <p:txBody>
          <a:bodyPr>
            <a:normAutofit/>
          </a:bodyPr>
          <a:lstStyle/>
          <a:p>
            <a:r>
              <a:rPr lang="en-CH" sz="5400"/>
              <a:t>Kinesis Agent Use Cases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5F91306-7CD7-F198-C7D2-7CA14EAC5074}"/>
              </a:ext>
            </a:extLst>
          </p:cNvPr>
          <p:cNvSpPr>
            <a:spLocks noGrp="1"/>
          </p:cNvSpPr>
          <p:nvPr>
            <p:ph idx="1"/>
          </p:nvPr>
        </p:nvSpPr>
        <p:spPr>
          <a:xfrm>
            <a:off x="838200" y="1929384"/>
            <a:ext cx="10515600" cy="4251960"/>
          </a:xfrm>
        </p:spPr>
        <p:txBody>
          <a:bodyPr>
            <a:normAutofit/>
          </a:bodyPr>
          <a:lstStyle/>
          <a:p>
            <a:r>
              <a:rPr lang="en-GB" sz="1500" b="1" i="0">
                <a:effectLst/>
              </a:rPr>
              <a:t>Simplicity</a:t>
            </a:r>
            <a:r>
              <a:rPr lang="en-GB" sz="1500" b="0" i="0">
                <a:effectLst/>
              </a:rPr>
              <a:t>: It simplifies the process of sending data to Kinesis Data Streams and Firehose, handling file rotation, checkpointing, and retries automatically.</a:t>
            </a:r>
          </a:p>
          <a:p>
            <a:r>
              <a:rPr lang="en-GB" sz="1500" b="1" i="0">
                <a:effectLst/>
              </a:rPr>
              <a:t>Efficiency</a:t>
            </a:r>
            <a:r>
              <a:rPr lang="en-GB" sz="1500" b="0" i="0">
                <a:effectLst/>
              </a:rPr>
              <a:t>: It batches records to optimize network usage and seamlessly handles the transmission of large volumes of data.</a:t>
            </a:r>
          </a:p>
          <a:p>
            <a:r>
              <a:rPr lang="en-GB" sz="1500" b="1" i="0">
                <a:effectLst/>
              </a:rPr>
              <a:t>Real-Time Processing</a:t>
            </a:r>
            <a:r>
              <a:rPr lang="en-GB" sz="1500" b="0" i="0">
                <a:effectLst/>
              </a:rPr>
              <a:t>: It enables real-time data streaming for log data and metrics, which is crucial for monitoring, analytics, and other time-sensitive applications.</a:t>
            </a:r>
          </a:p>
          <a:p>
            <a:r>
              <a:rPr lang="en-GB" sz="1500" b="1" i="0">
                <a:effectLst/>
              </a:rPr>
              <a:t>Scalability</a:t>
            </a:r>
            <a:r>
              <a:rPr lang="en-GB" sz="1500" b="0" i="0">
                <a:effectLst/>
              </a:rPr>
              <a:t>: The agent scales with your data volume, so as your data grows, you don't need to manually adjust your setup.</a:t>
            </a:r>
          </a:p>
          <a:p>
            <a:endParaRPr lang="en-GB" sz="1500" b="1" i="0">
              <a:effectLst/>
            </a:endParaRPr>
          </a:p>
          <a:p>
            <a:r>
              <a:rPr lang="en-GB" sz="1500" b="1" i="0">
                <a:effectLst/>
              </a:rPr>
              <a:t>Centralized Log Processing</a:t>
            </a:r>
            <a:r>
              <a:rPr lang="en-GB" sz="1500" b="0" i="0">
                <a:effectLst/>
              </a:rPr>
              <a:t>: If you manage a fleet of servers, you can use Kinesis Agent to collect logs from all servers and stream them to Kinesis for real-time analysis or to feed a log analysis tool like Amazon Elasticsearch Service.</a:t>
            </a:r>
          </a:p>
          <a:p>
            <a:r>
              <a:rPr lang="en-GB" sz="1500" b="1" i="0">
                <a:effectLst/>
              </a:rPr>
              <a:t>Application Monitoring</a:t>
            </a:r>
            <a:r>
              <a:rPr lang="en-GB" sz="1500" b="0" i="0">
                <a:effectLst/>
              </a:rPr>
              <a:t>: For applications that emit metrics or logs, the agent can be used to capture this data in real-time and send it to Kinesis. This allows for immediate monitoring and alerting based on application behavior.</a:t>
            </a:r>
          </a:p>
          <a:p>
            <a:r>
              <a:rPr lang="en-GB" sz="1500" b="1" i="0">
                <a:effectLst/>
              </a:rPr>
              <a:t>Real-time Analytics</a:t>
            </a:r>
            <a:r>
              <a:rPr lang="en-GB" sz="1500" b="0" i="0">
                <a:effectLst/>
              </a:rPr>
              <a:t>: If your business requires real-time analytics, such as tracking user activity on a website, Kinesis Agent can stream this data to Kinesis Data Streams, which can then be processed by AWS analytics services.</a:t>
            </a:r>
          </a:p>
          <a:p>
            <a:r>
              <a:rPr lang="en-GB" sz="1500" b="1" i="0">
                <a:effectLst/>
              </a:rPr>
              <a:t>IoT Data Ingestion</a:t>
            </a:r>
            <a:r>
              <a:rPr lang="en-GB" sz="1500" b="0" i="0">
                <a:effectLst/>
              </a:rPr>
              <a:t>: For IoT devices that generate continuous streams of data, the agent can collect and send this data to Kinesis, enabling real-time processing and analytics.</a:t>
            </a:r>
          </a:p>
        </p:txBody>
      </p:sp>
    </p:spTree>
    <p:extLst>
      <p:ext uri="{BB962C8B-B14F-4D97-AF65-F5344CB8AC3E}">
        <p14:creationId xmlns:p14="http://schemas.microsoft.com/office/powerpoint/2010/main" val="835686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194DBB-28AD-363D-3B1E-F77B61FCB94F}"/>
              </a:ext>
            </a:extLst>
          </p:cNvPr>
          <p:cNvSpPr>
            <a:spLocks noGrp="1"/>
          </p:cNvSpPr>
          <p:nvPr>
            <p:ph type="title"/>
          </p:nvPr>
        </p:nvSpPr>
        <p:spPr>
          <a:xfrm>
            <a:off x="630936" y="640080"/>
            <a:ext cx="4818888" cy="1481328"/>
          </a:xfrm>
        </p:spPr>
        <p:txBody>
          <a:bodyPr anchor="b">
            <a:normAutofit/>
          </a:bodyPr>
          <a:lstStyle/>
          <a:p>
            <a:r>
              <a:rPr lang="en-CH" sz="5400" dirty="0"/>
              <a:t>Kinesis Firehose</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DD2A10-A3D8-9AF2-08A9-B9B748817F9C}"/>
              </a:ext>
            </a:extLst>
          </p:cNvPr>
          <p:cNvSpPr>
            <a:spLocks noGrp="1"/>
          </p:cNvSpPr>
          <p:nvPr>
            <p:ph idx="1"/>
          </p:nvPr>
        </p:nvSpPr>
        <p:spPr>
          <a:xfrm>
            <a:off x="405727" y="2660904"/>
            <a:ext cx="5177563" cy="3939732"/>
          </a:xfrm>
        </p:spPr>
        <p:txBody>
          <a:bodyPr anchor="t">
            <a:noAutofit/>
          </a:bodyPr>
          <a:lstStyle/>
          <a:p>
            <a:r>
              <a:rPr lang="en-US" sz="1200" dirty="0">
                <a:latin typeface="Arial" panose="020B0604020202020204" pitchFamily="34" charset="0"/>
                <a:cs typeface="Arial" panose="020B0604020202020204" pitchFamily="34" charset="0"/>
              </a:rPr>
              <a:t>Amazon Kinesis Data Firehose is a fully managed service for delivering real-time streaming data to destinations such as </a:t>
            </a:r>
          </a:p>
          <a:p>
            <a:pPr lvl="1"/>
            <a:r>
              <a:rPr lang="en-US" sz="1200" dirty="0">
                <a:latin typeface="Arial" panose="020B0604020202020204" pitchFamily="34" charset="0"/>
                <a:cs typeface="Arial" panose="020B0604020202020204" pitchFamily="34" charset="0"/>
              </a:rPr>
              <a:t>S3</a:t>
            </a:r>
          </a:p>
          <a:p>
            <a:pPr lvl="1"/>
            <a:r>
              <a:rPr lang="en-US" sz="1200" dirty="0">
                <a:latin typeface="Arial" panose="020B0604020202020204" pitchFamily="34" charset="0"/>
                <a:cs typeface="Arial" panose="020B0604020202020204" pitchFamily="34" charset="0"/>
              </a:rPr>
              <a:t>Amazon Redshift </a:t>
            </a:r>
          </a:p>
          <a:p>
            <a:pPr lvl="1"/>
            <a:r>
              <a:rPr lang="en-US" sz="1200" dirty="0">
                <a:latin typeface="Arial" panose="020B0604020202020204" pitchFamily="34" charset="0"/>
                <a:cs typeface="Arial" panose="020B0604020202020204" pitchFamily="34" charset="0"/>
              </a:rPr>
              <a:t>Amazon OpenSearch Service </a:t>
            </a:r>
          </a:p>
          <a:p>
            <a:pPr lvl="1"/>
            <a:r>
              <a:rPr lang="en-US" sz="1200" dirty="0">
                <a:latin typeface="Arial" panose="020B0604020202020204" pitchFamily="34" charset="0"/>
                <a:cs typeface="Arial" panose="020B0604020202020204" pitchFamily="34" charset="0"/>
              </a:rPr>
              <a:t>Amazon OpenSearch Serverless </a:t>
            </a:r>
          </a:p>
          <a:p>
            <a:pPr lvl="1"/>
            <a:r>
              <a:rPr lang="en-US" sz="1200" dirty="0">
                <a:latin typeface="Arial" panose="020B0604020202020204" pitchFamily="34" charset="0"/>
                <a:cs typeface="Arial" panose="020B0604020202020204" pitchFamily="34" charset="0"/>
              </a:rPr>
              <a:t>Splunk, </a:t>
            </a:r>
          </a:p>
          <a:p>
            <a:pPr lvl="1"/>
            <a:r>
              <a:rPr lang="en-US" sz="1200" dirty="0">
                <a:latin typeface="Arial" panose="020B0604020202020204" pitchFamily="34" charset="0"/>
                <a:cs typeface="Arial" panose="020B0604020202020204" pitchFamily="34" charset="0"/>
              </a:rPr>
              <a:t>any custom HTTP endpoint</a:t>
            </a:r>
          </a:p>
          <a:p>
            <a:pPr lvl="1"/>
            <a:r>
              <a:rPr lang="en-US" sz="1200" dirty="0">
                <a:latin typeface="Arial" panose="020B0604020202020204" pitchFamily="34" charset="0"/>
                <a:cs typeface="Arial" panose="020B0604020202020204" pitchFamily="34" charset="0"/>
              </a:rPr>
              <a:t>HTTP endpoints owned by supported third-party service providers. </a:t>
            </a:r>
          </a:p>
          <a:p>
            <a:r>
              <a:rPr lang="en-US" sz="1200" dirty="0">
                <a:latin typeface="Arial" panose="020B0604020202020204" pitchFamily="34" charset="0"/>
                <a:cs typeface="Arial" panose="020B0604020202020204" pitchFamily="34" charset="0"/>
              </a:rPr>
              <a:t>With Kinesis Data Firehose, you don't need to write applications or manage resources. </a:t>
            </a:r>
          </a:p>
          <a:p>
            <a:r>
              <a:rPr lang="en-US" sz="1200" dirty="0">
                <a:latin typeface="Arial" panose="020B0604020202020204" pitchFamily="34" charset="0"/>
                <a:cs typeface="Arial" panose="020B0604020202020204" pitchFamily="34" charset="0"/>
              </a:rPr>
              <a:t>You configure your data producers to send data to Kinesis Data Firehose, and it automatically delivers the data to the destination that you specified. </a:t>
            </a:r>
          </a:p>
          <a:p>
            <a:r>
              <a:rPr lang="en-US" sz="1200" dirty="0">
                <a:latin typeface="Arial" panose="020B0604020202020204" pitchFamily="34" charset="0"/>
                <a:cs typeface="Arial" panose="020B0604020202020204" pitchFamily="34" charset="0"/>
              </a:rPr>
              <a:t>You can also configure Kinesis Data Firehose to transform your data before delivering it.</a:t>
            </a:r>
            <a:endParaRPr lang="en-CH" sz="1200" dirty="0">
              <a:latin typeface="Arial" panose="020B0604020202020204" pitchFamily="34" charset="0"/>
              <a:cs typeface="Arial" panose="020B0604020202020204" pitchFamily="34" charset="0"/>
            </a:endParaRPr>
          </a:p>
        </p:txBody>
      </p:sp>
      <p:pic>
        <p:nvPicPr>
          <p:cNvPr id="4" name="Рисунок 3" descr="A screenshot of a computer&#10;&#10;Description automatically generated"/>
          <p:cNvPicPr>
            <a:picLocks noChangeAspect="1"/>
          </p:cNvPicPr>
          <p:nvPr/>
        </p:nvPicPr>
        <p:blipFill>
          <a:blip r:embed="rId2"/>
          <a:stretch>
            <a:fillRect/>
          </a:stretch>
        </p:blipFill>
        <p:spPr>
          <a:xfrm>
            <a:off x="5659319" y="2660904"/>
            <a:ext cx="6323186" cy="2592506"/>
          </a:xfrm>
          <a:prstGeom prst="rect">
            <a:avLst/>
          </a:prstGeom>
        </p:spPr>
      </p:pic>
    </p:spTree>
    <p:extLst>
      <p:ext uri="{BB962C8B-B14F-4D97-AF65-F5344CB8AC3E}">
        <p14:creationId xmlns:p14="http://schemas.microsoft.com/office/powerpoint/2010/main" val="1984078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C95224-E196-0A65-CB14-B9AF0FEC36C9}"/>
              </a:ext>
            </a:extLst>
          </p:cNvPr>
          <p:cNvSpPr>
            <a:spLocks noGrp="1"/>
          </p:cNvSpPr>
          <p:nvPr>
            <p:ph type="title"/>
          </p:nvPr>
        </p:nvSpPr>
        <p:spPr>
          <a:xfrm>
            <a:off x="838200" y="365125"/>
            <a:ext cx="10515600" cy="1325563"/>
          </a:xfrm>
        </p:spPr>
        <p:txBody>
          <a:bodyPr>
            <a:normAutofit/>
          </a:bodyPr>
          <a:lstStyle/>
          <a:p>
            <a:r>
              <a:rPr lang="en-CH" sz="5400"/>
              <a:t>Kinesis Data Firehose Concepts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FCA632-6598-2C1A-A0E9-5C9AB37236B9}"/>
              </a:ext>
            </a:extLst>
          </p:cNvPr>
          <p:cNvSpPr>
            <a:spLocks noGrp="1"/>
          </p:cNvSpPr>
          <p:nvPr>
            <p:ph idx="1"/>
          </p:nvPr>
        </p:nvSpPr>
        <p:spPr>
          <a:xfrm>
            <a:off x="838200" y="1929384"/>
            <a:ext cx="10515600" cy="4251960"/>
          </a:xfrm>
        </p:spPr>
        <p:txBody>
          <a:bodyPr>
            <a:normAutofit lnSpcReduction="10000"/>
          </a:bodyPr>
          <a:lstStyle/>
          <a:p>
            <a:pPr>
              <a:spcBef>
                <a:spcPts val="300"/>
              </a:spcBef>
              <a:spcAft>
                <a:spcPts val="500"/>
              </a:spcAft>
            </a:pPr>
            <a:r>
              <a:rPr lang="en-GB" sz="1500" b="1" i="0" dirty="0">
                <a:effectLst/>
              </a:rPr>
              <a:t>Kinesis Data Firehose delivery stream </a:t>
            </a:r>
          </a:p>
          <a:p>
            <a:pPr lvl="1">
              <a:spcBef>
                <a:spcPts val="300"/>
              </a:spcBef>
              <a:spcAft>
                <a:spcPts val="500"/>
              </a:spcAft>
            </a:pPr>
            <a:r>
              <a:rPr lang="en-GB" sz="1500" b="0" i="0" dirty="0">
                <a:effectLst/>
              </a:rPr>
              <a:t>The underlying entity of Kinesis Data Firehose. </a:t>
            </a:r>
          </a:p>
          <a:p>
            <a:pPr lvl="1">
              <a:spcBef>
                <a:spcPts val="300"/>
              </a:spcBef>
              <a:spcAft>
                <a:spcPts val="500"/>
              </a:spcAft>
            </a:pPr>
            <a:r>
              <a:rPr lang="en-GB" sz="1500" b="0" i="0" dirty="0">
                <a:effectLst/>
              </a:rPr>
              <a:t>You use Kinesis Data Firehose by creating a Kinesis Data Firehose delivery stream and then sending data to it. </a:t>
            </a:r>
          </a:p>
          <a:p>
            <a:pPr lvl="1">
              <a:spcBef>
                <a:spcPts val="300"/>
              </a:spcBef>
              <a:spcAft>
                <a:spcPts val="500"/>
              </a:spcAft>
            </a:pPr>
            <a:r>
              <a:rPr lang="en-GB" sz="1500" b="1" i="0" dirty="0">
                <a:effectLst/>
              </a:rPr>
              <a:t>Record </a:t>
            </a:r>
            <a:r>
              <a:rPr lang="en-GB" sz="1500" b="0" i="0" dirty="0">
                <a:effectLst/>
              </a:rPr>
              <a:t>The data of interest that your data producer sends to a Kinesis Data Firehose delivery stream. A record can be as large as 1,000 KB. (1 MB)</a:t>
            </a:r>
          </a:p>
          <a:p>
            <a:pPr>
              <a:spcBef>
                <a:spcPts val="300"/>
              </a:spcBef>
              <a:spcAft>
                <a:spcPts val="500"/>
              </a:spcAft>
            </a:pPr>
            <a:r>
              <a:rPr lang="en-GB" sz="1500" b="1" i="0" dirty="0">
                <a:effectLst/>
              </a:rPr>
              <a:t>data producer </a:t>
            </a:r>
          </a:p>
          <a:p>
            <a:pPr lvl="1">
              <a:spcBef>
                <a:spcPts val="300"/>
              </a:spcBef>
              <a:spcAft>
                <a:spcPts val="500"/>
              </a:spcAft>
            </a:pPr>
            <a:r>
              <a:rPr lang="en-GB" sz="1500" b="0" i="0" dirty="0">
                <a:effectLst/>
              </a:rPr>
              <a:t>Producers send records to Kinesis Data Firehose delivery streams. </a:t>
            </a:r>
          </a:p>
          <a:p>
            <a:pPr lvl="1">
              <a:spcBef>
                <a:spcPts val="300"/>
              </a:spcBef>
              <a:spcAft>
                <a:spcPts val="500"/>
              </a:spcAft>
            </a:pPr>
            <a:r>
              <a:rPr lang="en-GB" sz="1500" b="0" i="0" dirty="0">
                <a:effectLst/>
              </a:rPr>
              <a:t>For example, a web server that sends log data to a delivery stream is a data producer. </a:t>
            </a:r>
          </a:p>
          <a:p>
            <a:pPr lvl="1">
              <a:spcBef>
                <a:spcPts val="300"/>
              </a:spcBef>
              <a:spcAft>
                <a:spcPts val="500"/>
              </a:spcAft>
            </a:pPr>
            <a:r>
              <a:rPr lang="en-GB" sz="1500" b="0" i="0" dirty="0">
                <a:effectLst/>
              </a:rPr>
              <a:t>You can also configure your Kinesis Data Firehose delivery stream to automatically read data from an existing Kinesis data stream, and load it into destinations. </a:t>
            </a:r>
          </a:p>
          <a:p>
            <a:pPr>
              <a:spcBef>
                <a:spcPts val="300"/>
              </a:spcBef>
              <a:spcAft>
                <a:spcPts val="500"/>
              </a:spcAft>
            </a:pPr>
            <a:r>
              <a:rPr lang="en-GB" sz="1500" b="1" i="0" dirty="0">
                <a:effectLst/>
              </a:rPr>
              <a:t>buffer size and buffer interval </a:t>
            </a:r>
          </a:p>
          <a:p>
            <a:pPr lvl="1">
              <a:spcBef>
                <a:spcPts val="300"/>
              </a:spcBef>
              <a:spcAft>
                <a:spcPts val="500"/>
              </a:spcAft>
            </a:pPr>
            <a:r>
              <a:rPr lang="en-GB" sz="1500" b="0" i="0" dirty="0">
                <a:effectLst/>
              </a:rPr>
              <a:t>Kinesis Data Firehose buffers incoming streaming data to a certain size or for a certain period of time before delivering it to destinations. </a:t>
            </a:r>
          </a:p>
          <a:p>
            <a:pPr lvl="1">
              <a:spcBef>
                <a:spcPts val="300"/>
              </a:spcBef>
              <a:spcAft>
                <a:spcPts val="500"/>
              </a:spcAft>
            </a:pPr>
            <a:r>
              <a:rPr lang="en-GB" sz="1500" b="1" i="0" dirty="0">
                <a:effectLst/>
              </a:rPr>
              <a:t>Buffer Size</a:t>
            </a:r>
            <a:r>
              <a:rPr lang="en-GB" sz="1500" b="0" i="0" dirty="0">
                <a:effectLst/>
              </a:rPr>
              <a:t> is in MBs and </a:t>
            </a:r>
            <a:r>
              <a:rPr lang="en-GB" sz="1500" b="1" i="0" dirty="0">
                <a:effectLst/>
              </a:rPr>
              <a:t>Buffer Interval</a:t>
            </a:r>
            <a:r>
              <a:rPr lang="en-GB" sz="1500" b="0" i="0" dirty="0">
                <a:effectLst/>
              </a:rPr>
              <a:t> is in seconds.</a:t>
            </a:r>
          </a:p>
          <a:p>
            <a:pPr lvl="1">
              <a:spcBef>
                <a:spcPts val="300"/>
              </a:spcBef>
              <a:spcAft>
                <a:spcPts val="500"/>
              </a:spcAft>
            </a:pPr>
            <a:r>
              <a:rPr lang="en-GB" sz="1500" dirty="0"/>
              <a:t>Default Buffer Size is 5MBs</a:t>
            </a:r>
          </a:p>
          <a:p>
            <a:pPr lvl="1">
              <a:spcBef>
                <a:spcPts val="300"/>
              </a:spcBef>
              <a:spcAft>
                <a:spcPts val="500"/>
              </a:spcAft>
            </a:pPr>
            <a:r>
              <a:rPr lang="en-GB" sz="1500" b="0" i="0" dirty="0">
                <a:effectLst/>
              </a:rPr>
              <a:t>Default </a:t>
            </a:r>
            <a:r>
              <a:rPr lang="en-GB" sz="1500" dirty="0"/>
              <a:t>Buffer Interval is 300 seconds (5 mins)</a:t>
            </a:r>
            <a:endParaRPr lang="en-GB" sz="1500" b="0" i="0" dirty="0">
              <a:effectLst/>
            </a:endParaRPr>
          </a:p>
        </p:txBody>
      </p:sp>
    </p:spTree>
    <p:extLst>
      <p:ext uri="{BB962C8B-B14F-4D97-AF65-F5344CB8AC3E}">
        <p14:creationId xmlns:p14="http://schemas.microsoft.com/office/powerpoint/2010/main" val="1755327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3A6CAA-07D7-8017-545C-3E51E28C337E}"/>
              </a:ext>
            </a:extLst>
          </p:cNvPr>
          <p:cNvSpPr>
            <a:spLocks noGrp="1"/>
          </p:cNvSpPr>
          <p:nvPr>
            <p:ph type="title"/>
          </p:nvPr>
        </p:nvSpPr>
        <p:spPr>
          <a:xfrm>
            <a:off x="838200" y="365125"/>
            <a:ext cx="10515600" cy="1325563"/>
          </a:xfrm>
        </p:spPr>
        <p:txBody>
          <a:bodyPr>
            <a:normAutofit/>
          </a:bodyPr>
          <a:lstStyle/>
          <a:p>
            <a:r>
              <a:rPr lang="en-CH" sz="5400"/>
              <a:t>Kinesis Firehose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80C5BD-394B-A1CD-4DFC-FDC66964184E}"/>
              </a:ext>
            </a:extLst>
          </p:cNvPr>
          <p:cNvSpPr>
            <a:spLocks noGrp="1"/>
          </p:cNvSpPr>
          <p:nvPr>
            <p:ph idx="1"/>
          </p:nvPr>
        </p:nvSpPr>
        <p:spPr>
          <a:xfrm>
            <a:off x="838200" y="1929384"/>
            <a:ext cx="10515600" cy="4251960"/>
          </a:xfrm>
        </p:spPr>
        <p:txBody>
          <a:bodyPr>
            <a:normAutofit/>
          </a:bodyPr>
          <a:lstStyle/>
          <a:p>
            <a:pPr>
              <a:spcAft>
                <a:spcPts val="500"/>
              </a:spcAft>
            </a:pPr>
            <a:r>
              <a:rPr lang="en-GB" sz="1500" b="1" i="0" dirty="0">
                <a:effectLst/>
                <a:highlight>
                  <a:srgbClr val="FFFF00"/>
                </a:highlight>
              </a:rPr>
              <a:t>Amazon Kinesis Data Firehose is a fully managed service that captures and automatically loads streaming data into AWS data stores for real-time analytics. </a:t>
            </a:r>
          </a:p>
          <a:p>
            <a:pPr>
              <a:spcAft>
                <a:spcPts val="500"/>
              </a:spcAft>
            </a:pPr>
            <a:r>
              <a:rPr lang="en-GB" sz="1500" b="1" i="0" dirty="0">
                <a:effectLst/>
              </a:rPr>
              <a:t>Data Collection</a:t>
            </a:r>
            <a:r>
              <a:rPr lang="en-GB" sz="1500" b="0" i="0" dirty="0">
                <a:effectLst/>
              </a:rPr>
              <a:t>: Firehose collects streaming data from various sources, including direct PUTs, Kinesis Data Streams, or with the Kinesis Agent which can be installed on servers to forward data like logs or event streams.</a:t>
            </a:r>
          </a:p>
          <a:p>
            <a:pPr>
              <a:spcAft>
                <a:spcPts val="500"/>
              </a:spcAft>
            </a:pPr>
            <a:r>
              <a:rPr lang="en-GB" sz="1500" b="1" i="0" dirty="0">
                <a:effectLst/>
              </a:rPr>
              <a:t>Data Transformation</a:t>
            </a:r>
            <a:r>
              <a:rPr lang="en-GB" sz="1500" b="0" i="0" dirty="0">
                <a:effectLst/>
              </a:rPr>
              <a:t>: Optionally, data can be transformed using AWS Lambda functions. You can convert data formats, enrich data, or perform other transformations as needed before loading.</a:t>
            </a:r>
          </a:p>
          <a:p>
            <a:pPr>
              <a:spcAft>
                <a:spcPts val="500"/>
              </a:spcAft>
            </a:pPr>
            <a:r>
              <a:rPr lang="en-GB" sz="1500" b="1" i="0" dirty="0">
                <a:effectLst/>
              </a:rPr>
              <a:t>Buffering</a:t>
            </a:r>
            <a:r>
              <a:rPr lang="en-GB" sz="1500" b="0" i="0" dirty="0">
                <a:effectLst/>
              </a:rPr>
              <a:t>: Firehose buffers incoming streaming data to a certain size or for a specified period, whichever condition is met first, to optimize the delivery.</a:t>
            </a:r>
          </a:p>
          <a:p>
            <a:pPr>
              <a:spcAft>
                <a:spcPts val="500"/>
              </a:spcAft>
            </a:pPr>
            <a:r>
              <a:rPr lang="en-GB" sz="1500" b="1" i="0" dirty="0">
                <a:effectLst/>
              </a:rPr>
              <a:t>Loading</a:t>
            </a:r>
            <a:r>
              <a:rPr lang="en-GB" sz="1500" b="0" i="0" dirty="0">
                <a:effectLst/>
              </a:rPr>
              <a:t>: The service then loads the buffered data into the chosen destination, such as Amazon S3, Amazon Redshift, Amazon Elasticsearch Service, or Splunk.</a:t>
            </a:r>
          </a:p>
          <a:p>
            <a:pPr>
              <a:spcAft>
                <a:spcPts val="500"/>
              </a:spcAft>
            </a:pPr>
            <a:r>
              <a:rPr lang="en-GB" sz="1500" b="1" i="0" dirty="0">
                <a:effectLst/>
              </a:rPr>
              <a:t>Error Handling</a:t>
            </a:r>
            <a:r>
              <a:rPr lang="en-GB" sz="1500" b="0" i="0" dirty="0">
                <a:effectLst/>
              </a:rPr>
              <a:t>: Firehose can retry data delivery if the initial attempts fail and can also send failed data to an Amazon S3 bucket for later analysis or reprocessing.</a:t>
            </a:r>
          </a:p>
          <a:p>
            <a:pPr>
              <a:spcAft>
                <a:spcPts val="500"/>
              </a:spcAft>
            </a:pPr>
            <a:r>
              <a:rPr lang="en-GB" sz="1500" b="1" i="0" dirty="0">
                <a:effectLst/>
              </a:rPr>
              <a:t>Monitoring and Management</a:t>
            </a:r>
            <a:r>
              <a:rPr lang="en-GB" sz="1500" b="0" i="0" dirty="0">
                <a:effectLst/>
              </a:rPr>
              <a:t>: The service integrates with Amazon CloudWatch for monitoring metrics and AWS IAM for access control.</a:t>
            </a:r>
          </a:p>
        </p:txBody>
      </p:sp>
    </p:spTree>
    <p:extLst>
      <p:ext uri="{BB962C8B-B14F-4D97-AF65-F5344CB8AC3E}">
        <p14:creationId xmlns:p14="http://schemas.microsoft.com/office/powerpoint/2010/main" val="181235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5DA3E-EB6B-F5CB-5B19-BD08B9A7D0C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Kinesis Firehose</a:t>
            </a:r>
          </a:p>
        </p:txBody>
      </p:sp>
      <p:pic>
        <p:nvPicPr>
          <p:cNvPr id="4" name="Picture 3" descr="A screenshot of a computer&#10;&#10;Description automatically generated">
            <a:extLst>
              <a:ext uri="{FF2B5EF4-FFF2-40B4-BE49-F238E27FC236}">
                <a16:creationId xmlns:a16="http://schemas.microsoft.com/office/drawing/2014/main" id="{26207DD8-54FF-BE37-0FC8-7202C6F23611}"/>
              </a:ext>
            </a:extLst>
          </p:cNvPr>
          <p:cNvPicPr>
            <a:picLocks noChangeAspect="1"/>
          </p:cNvPicPr>
          <p:nvPr/>
        </p:nvPicPr>
        <p:blipFill>
          <a:blip r:embed="rId2"/>
          <a:stretch>
            <a:fillRect/>
          </a:stretch>
        </p:blipFill>
        <p:spPr>
          <a:xfrm>
            <a:off x="5012573" y="643466"/>
            <a:ext cx="6310185" cy="5568739"/>
          </a:xfrm>
          <a:prstGeom prst="rect">
            <a:avLst/>
          </a:prstGeom>
        </p:spPr>
      </p:pic>
    </p:spTree>
    <p:extLst>
      <p:ext uri="{BB962C8B-B14F-4D97-AF65-F5344CB8AC3E}">
        <p14:creationId xmlns:p14="http://schemas.microsoft.com/office/powerpoint/2010/main" val="705372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Kinesis Firehose Data flow</a:t>
            </a:r>
          </a:p>
        </p:txBody>
      </p:sp>
      <p:sp>
        <p:nvSpPr>
          <p:cNvPr id="1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Рисунок 3" descr="A diagram of a diagram of a firehose&#10;&#10;Description automatically generated"/>
          <p:cNvPicPr>
            <a:picLocks noChangeAspect="1"/>
          </p:cNvPicPr>
          <p:nvPr/>
        </p:nvPicPr>
        <p:blipFill>
          <a:blip r:embed="rId2"/>
          <a:stretch>
            <a:fillRect/>
          </a:stretch>
        </p:blipFill>
        <p:spPr>
          <a:xfrm>
            <a:off x="320040" y="3343154"/>
            <a:ext cx="5614416" cy="2204707"/>
          </a:xfrm>
          <a:prstGeom prst="rect">
            <a:avLst/>
          </a:prstGeom>
        </p:spPr>
      </p:pic>
      <p:pic>
        <p:nvPicPr>
          <p:cNvPr id="5" name="Рисунок 4" descr="A diagram of a process&#10;&#10;Description automatically generated"/>
          <p:cNvPicPr>
            <a:picLocks noChangeAspect="1"/>
          </p:cNvPicPr>
          <p:nvPr/>
        </p:nvPicPr>
        <p:blipFill>
          <a:blip r:embed="rId3"/>
          <a:stretch>
            <a:fillRect/>
          </a:stretch>
        </p:blipFill>
        <p:spPr>
          <a:xfrm>
            <a:off x="6254496" y="3470003"/>
            <a:ext cx="5614416" cy="1951009"/>
          </a:xfrm>
          <a:prstGeom prst="rect">
            <a:avLst/>
          </a:prstGeom>
        </p:spPr>
      </p:pic>
    </p:spTree>
    <p:extLst>
      <p:ext uri="{BB962C8B-B14F-4D97-AF65-F5344CB8AC3E}">
        <p14:creationId xmlns:p14="http://schemas.microsoft.com/office/powerpoint/2010/main" val="3953128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FA54AA-2F52-472D-D929-F8F2F3B41827}"/>
              </a:ext>
            </a:extLst>
          </p:cNvPr>
          <p:cNvSpPr>
            <a:spLocks noGrp="1"/>
          </p:cNvSpPr>
          <p:nvPr>
            <p:ph type="title"/>
          </p:nvPr>
        </p:nvSpPr>
        <p:spPr>
          <a:xfrm>
            <a:off x="838200" y="365125"/>
            <a:ext cx="10515600" cy="1325563"/>
          </a:xfrm>
        </p:spPr>
        <p:txBody>
          <a:bodyPr>
            <a:normAutofit/>
          </a:bodyPr>
          <a:lstStyle/>
          <a:p>
            <a:r>
              <a:rPr lang="en-CH" sz="5400"/>
              <a:t>Kinesis Firehose Use Cases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7535A2-60B9-5B81-CFC1-7A67B4AB536B}"/>
              </a:ext>
            </a:extLst>
          </p:cNvPr>
          <p:cNvSpPr>
            <a:spLocks noGrp="1"/>
          </p:cNvSpPr>
          <p:nvPr>
            <p:ph idx="1"/>
          </p:nvPr>
        </p:nvSpPr>
        <p:spPr>
          <a:xfrm>
            <a:off x="838200" y="1929384"/>
            <a:ext cx="10515600" cy="4251960"/>
          </a:xfrm>
        </p:spPr>
        <p:txBody>
          <a:bodyPr>
            <a:normAutofit/>
          </a:bodyPr>
          <a:lstStyle/>
          <a:p>
            <a:pPr>
              <a:buFont typeface="+mj-lt"/>
              <a:buAutoNum type="arabicPeriod"/>
            </a:pPr>
            <a:r>
              <a:rPr lang="en-GB" sz="1700" b="1" i="0" dirty="0">
                <a:effectLst/>
                <a:latin typeface="Söhne"/>
              </a:rPr>
              <a:t>Real-time Log and Event Data Analysis</a:t>
            </a:r>
            <a:r>
              <a:rPr lang="en-GB" sz="1700" b="0" i="0" dirty="0">
                <a:effectLst/>
                <a:latin typeface="Söhne"/>
              </a:rPr>
              <a:t>: Companies can leverage Kinesis Data Firehose to ingest large volumes of log and event data in real-time, enabling them to </a:t>
            </a:r>
            <a:r>
              <a:rPr lang="en-GB" sz="1700" b="0" i="0" dirty="0" err="1">
                <a:effectLst/>
                <a:latin typeface="Söhne"/>
              </a:rPr>
              <a:t>analyze</a:t>
            </a:r>
            <a:r>
              <a:rPr lang="en-GB" sz="1700" b="0" i="0" dirty="0">
                <a:effectLst/>
                <a:latin typeface="Söhne"/>
              </a:rPr>
              <a:t> operational data swiftly and maintain high system performance while identifying and responding to issues proactively.</a:t>
            </a:r>
          </a:p>
          <a:p>
            <a:pPr>
              <a:buFont typeface="+mj-lt"/>
              <a:buAutoNum type="arabicPeriod"/>
            </a:pPr>
            <a:r>
              <a:rPr lang="en-GB" sz="1700" b="1" i="0" dirty="0">
                <a:effectLst/>
                <a:latin typeface="Söhne"/>
              </a:rPr>
              <a:t>Streaming Data Lakes</a:t>
            </a:r>
            <a:r>
              <a:rPr lang="en-GB" sz="1700" b="0" i="0" dirty="0">
                <a:effectLst/>
                <a:latin typeface="Söhne"/>
              </a:rPr>
              <a:t>: Organizations can use Kinesis Data Firehose to build data lakes with streaming data, facilitating near-real-time analytics and machine learning to gain insights from data as it is generated, thus creating a more responsive and agile business environment.</a:t>
            </a:r>
          </a:p>
          <a:p>
            <a:pPr>
              <a:buFont typeface="+mj-lt"/>
              <a:buAutoNum type="arabicPeriod"/>
            </a:pPr>
            <a:r>
              <a:rPr lang="en-GB" sz="1700" b="1" i="0" dirty="0">
                <a:effectLst/>
                <a:latin typeface="Söhne"/>
              </a:rPr>
              <a:t>Social Media Sentiment Analysis</a:t>
            </a:r>
            <a:r>
              <a:rPr lang="en-GB" sz="1700" b="0" i="0" dirty="0">
                <a:effectLst/>
                <a:latin typeface="Söhne"/>
              </a:rPr>
              <a:t>: Businesses can use Kinesis Data Firehose to conduct real-time sentiment analysis on social media feeds, helping them to gauge public sentiment about their brand and products, and allowing for prompt responses to customer feedback and market trends.</a:t>
            </a:r>
          </a:p>
          <a:p>
            <a:pPr>
              <a:buFont typeface="+mj-lt"/>
              <a:buAutoNum type="arabicPeriod"/>
            </a:pPr>
            <a:r>
              <a:rPr lang="en-GB" sz="1700" b="1" i="0" dirty="0">
                <a:effectLst/>
                <a:latin typeface="Söhne"/>
              </a:rPr>
              <a:t>IoT Device Data Aggregation</a:t>
            </a:r>
            <a:r>
              <a:rPr lang="en-GB" sz="1700" b="0" i="0" dirty="0">
                <a:effectLst/>
                <a:latin typeface="Söhne"/>
              </a:rPr>
              <a:t>: Companies can employ Kinesis Data Firehose to aggregate data from numerous IoT devices, facilitating the analysis of data streams to monitor device health, optimize performance, and glean actionable insights from the vast amount of data generated by these devices.</a:t>
            </a:r>
          </a:p>
          <a:p>
            <a:pPr>
              <a:buFont typeface="+mj-lt"/>
              <a:buAutoNum type="arabicPeriod"/>
            </a:pPr>
            <a:r>
              <a:rPr lang="en-GB" sz="1700" b="1" i="0" dirty="0">
                <a:effectLst/>
                <a:latin typeface="Söhne"/>
              </a:rPr>
              <a:t>Mobile App Usage Analytics</a:t>
            </a:r>
            <a:r>
              <a:rPr lang="en-GB" sz="1700" b="0" i="0" dirty="0">
                <a:effectLst/>
                <a:latin typeface="Söhne"/>
              </a:rPr>
              <a:t>: App developers can utilize Kinesis Data Firehose to </a:t>
            </a:r>
            <a:r>
              <a:rPr lang="en-GB" sz="1700" b="0" i="0" dirty="0" err="1">
                <a:effectLst/>
                <a:latin typeface="Söhne"/>
              </a:rPr>
              <a:t>analyze</a:t>
            </a:r>
            <a:r>
              <a:rPr lang="en-GB" sz="1700" b="0" i="0" dirty="0">
                <a:effectLst/>
                <a:latin typeface="Söhne"/>
              </a:rPr>
              <a:t> mobile app usage data in real time, helping them to understand user </a:t>
            </a:r>
            <a:r>
              <a:rPr lang="en-GB" sz="1700" b="0" i="0" dirty="0" err="1">
                <a:effectLst/>
                <a:latin typeface="Söhne"/>
              </a:rPr>
              <a:t>behavior</a:t>
            </a:r>
            <a:r>
              <a:rPr lang="en-GB" sz="1700" b="0" i="0" dirty="0">
                <a:effectLst/>
                <a:latin typeface="Söhne"/>
              </a:rPr>
              <a:t>, identify popular features, and tailor app development strategies based on current usage patterns, thus improving app functionality and user satisfaction.</a:t>
            </a:r>
          </a:p>
        </p:txBody>
      </p:sp>
    </p:spTree>
    <p:extLst>
      <p:ext uri="{BB962C8B-B14F-4D97-AF65-F5344CB8AC3E}">
        <p14:creationId xmlns:p14="http://schemas.microsoft.com/office/powerpoint/2010/main" val="2604961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B026D9-7535-B7CB-2D0A-2EC05467BD38}"/>
              </a:ext>
            </a:extLst>
          </p:cNvPr>
          <p:cNvSpPr>
            <a:spLocks noGrp="1"/>
          </p:cNvSpPr>
          <p:nvPr>
            <p:ph type="title"/>
          </p:nvPr>
        </p:nvSpPr>
        <p:spPr>
          <a:xfrm>
            <a:off x="838200" y="365125"/>
            <a:ext cx="10515600" cy="1325563"/>
          </a:xfrm>
        </p:spPr>
        <p:txBody>
          <a:bodyPr>
            <a:normAutofit/>
          </a:bodyPr>
          <a:lstStyle/>
          <a:p>
            <a:r>
              <a:rPr lang="en-CH" sz="5400"/>
              <a:t>Why Streaming Exists?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C3A287-86CB-A5E1-F7C2-140D1EA67553}"/>
              </a:ext>
            </a:extLst>
          </p:cNvPr>
          <p:cNvSpPr>
            <a:spLocks noGrp="1"/>
          </p:cNvSpPr>
          <p:nvPr>
            <p:ph idx="1"/>
          </p:nvPr>
        </p:nvSpPr>
        <p:spPr>
          <a:xfrm>
            <a:off x="838200" y="1929384"/>
            <a:ext cx="10515600" cy="4251960"/>
          </a:xfrm>
        </p:spPr>
        <p:txBody>
          <a:bodyPr>
            <a:normAutofit fontScale="92500" lnSpcReduction="10000"/>
          </a:bodyPr>
          <a:lstStyle/>
          <a:p>
            <a:r>
              <a:rPr lang="en-GB" sz="1400" b="1" i="0" dirty="0">
                <a:effectLst/>
                <a:highlight>
                  <a:srgbClr val="FFFF00"/>
                </a:highlight>
              </a:rPr>
              <a:t>Real-Time Processing</a:t>
            </a:r>
            <a:r>
              <a:rPr lang="en-GB" sz="1400" b="0" i="0" dirty="0">
                <a:effectLst/>
              </a:rPr>
              <a:t>: </a:t>
            </a:r>
          </a:p>
          <a:p>
            <a:pPr lvl="1"/>
            <a:r>
              <a:rPr lang="en-GB" sz="1400" b="0" i="0" dirty="0">
                <a:effectLst/>
              </a:rPr>
              <a:t>Many applications require real-time or near-real-time data processing to make quick decisions or respond to events as they happen. </a:t>
            </a:r>
          </a:p>
          <a:p>
            <a:pPr lvl="1"/>
            <a:r>
              <a:rPr lang="en-GB" sz="1400" b="0" i="0" dirty="0">
                <a:effectLst/>
              </a:rPr>
              <a:t>Streaming allows for the continuous analysis of data as it arrives.</a:t>
            </a:r>
          </a:p>
          <a:p>
            <a:r>
              <a:rPr lang="en-GB" sz="1400" b="1" i="0" dirty="0">
                <a:effectLst/>
                <a:highlight>
                  <a:srgbClr val="FFFF00"/>
                </a:highlight>
              </a:rPr>
              <a:t>Scalability</a:t>
            </a:r>
            <a:r>
              <a:rPr lang="en-GB" sz="1400" b="0" i="0" dirty="0">
                <a:effectLst/>
              </a:rPr>
              <a:t>: </a:t>
            </a:r>
          </a:p>
          <a:p>
            <a:pPr lvl="1"/>
            <a:r>
              <a:rPr lang="en-GB" sz="1400" b="0" i="0" dirty="0">
                <a:effectLst/>
              </a:rPr>
              <a:t>Handling large volumes of data efficiently can be challenging. </a:t>
            </a:r>
          </a:p>
          <a:p>
            <a:pPr lvl="1"/>
            <a:r>
              <a:rPr lang="en-GB" sz="1400" b="0" i="0" dirty="0">
                <a:effectLst/>
              </a:rPr>
              <a:t>Streaming enables scalable data processing by processing data in smaller, manageable chunks.</a:t>
            </a:r>
          </a:p>
          <a:p>
            <a:r>
              <a:rPr lang="en-GB" sz="1400" b="1" i="0" dirty="0">
                <a:effectLst/>
                <a:highlight>
                  <a:srgbClr val="FFFF00"/>
                </a:highlight>
              </a:rPr>
              <a:t>Low Latency</a:t>
            </a:r>
            <a:r>
              <a:rPr lang="en-GB" sz="1400" b="0" i="0" dirty="0">
                <a:effectLst/>
              </a:rPr>
              <a:t>: </a:t>
            </a:r>
          </a:p>
          <a:p>
            <a:pPr lvl="1"/>
            <a:r>
              <a:rPr lang="en-GB" sz="1400" b="0" i="0" dirty="0">
                <a:effectLst/>
              </a:rPr>
              <a:t>In scenarios where low latency is critical, such as financial trading, gaming, or video streaming, streaming data directly to consumers reduces delays compared to batch processing.</a:t>
            </a:r>
          </a:p>
          <a:p>
            <a:r>
              <a:rPr lang="en-GB" sz="1400" b="1" i="0" dirty="0">
                <a:effectLst/>
                <a:highlight>
                  <a:srgbClr val="FFFF00"/>
                </a:highlight>
              </a:rPr>
              <a:t>Resource Efficiency</a:t>
            </a:r>
            <a:r>
              <a:rPr lang="en-GB" sz="1400" b="0" i="0" dirty="0">
                <a:effectLst/>
              </a:rPr>
              <a:t>: </a:t>
            </a:r>
          </a:p>
          <a:p>
            <a:pPr lvl="1"/>
            <a:r>
              <a:rPr lang="en-GB" sz="1400" b="0" i="0" dirty="0">
                <a:effectLst/>
              </a:rPr>
              <a:t>Streaming often requires fewer resources (memory and CPU) compared to loading entire datasets into memory. </a:t>
            </a:r>
          </a:p>
          <a:p>
            <a:pPr lvl="1"/>
            <a:r>
              <a:rPr lang="en-GB" sz="1400" b="0" i="0" dirty="0">
                <a:effectLst/>
              </a:rPr>
              <a:t>This efficiency is especially valuable when dealing with large datasets.</a:t>
            </a:r>
          </a:p>
          <a:p>
            <a:r>
              <a:rPr lang="en-GB" sz="1400" b="1" i="0" dirty="0">
                <a:effectLst/>
                <a:highlight>
                  <a:srgbClr val="FFFF00"/>
                </a:highlight>
              </a:rPr>
              <a:t>Fault Tolerance</a:t>
            </a:r>
            <a:r>
              <a:rPr lang="en-GB" sz="1400" b="0" i="0" dirty="0">
                <a:effectLst/>
              </a:rPr>
              <a:t>: </a:t>
            </a:r>
          </a:p>
          <a:p>
            <a:pPr lvl="1"/>
            <a:r>
              <a:rPr lang="en-GB" sz="1400" b="0" i="0" dirty="0">
                <a:effectLst/>
              </a:rPr>
              <a:t>Streaming systems are designed to be fault-tolerant. </a:t>
            </a:r>
          </a:p>
          <a:p>
            <a:pPr lvl="1"/>
            <a:r>
              <a:rPr lang="en-GB" sz="1400" b="0" i="0" dirty="0">
                <a:effectLst/>
              </a:rPr>
              <a:t>They can handle interruptions, recover from failures, and ensure data consistency in distributed environments.</a:t>
            </a:r>
          </a:p>
          <a:p>
            <a:r>
              <a:rPr lang="en-GB" sz="1400" b="1" i="0" dirty="0">
                <a:effectLst/>
                <a:highlight>
                  <a:srgbClr val="FFFF00"/>
                </a:highlight>
              </a:rPr>
              <a:t>Data Transformation</a:t>
            </a:r>
            <a:r>
              <a:rPr lang="en-GB" sz="1400" b="0" i="0" dirty="0">
                <a:effectLst/>
              </a:rPr>
              <a:t>: </a:t>
            </a:r>
          </a:p>
          <a:p>
            <a:pPr lvl="1"/>
            <a:r>
              <a:rPr lang="en-GB" sz="1400" b="0" i="0" dirty="0">
                <a:effectLst/>
              </a:rPr>
              <a:t>Streaming can be used for real-time data transformation, enrichment, and aggregation, allowing for the generation of insights as data flows through the system.</a:t>
            </a:r>
          </a:p>
        </p:txBody>
      </p:sp>
    </p:spTree>
    <p:extLst>
      <p:ext uri="{BB962C8B-B14F-4D97-AF65-F5344CB8AC3E}">
        <p14:creationId xmlns:p14="http://schemas.microsoft.com/office/powerpoint/2010/main" val="1841019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5C344F-3490-91C2-7A80-46C891CCD0DE}"/>
              </a:ext>
            </a:extLst>
          </p:cNvPr>
          <p:cNvSpPr>
            <a:spLocks noGrp="1"/>
          </p:cNvSpPr>
          <p:nvPr>
            <p:ph type="title"/>
          </p:nvPr>
        </p:nvSpPr>
        <p:spPr>
          <a:xfrm>
            <a:off x="6739128" y="638089"/>
            <a:ext cx="4818888" cy="1476801"/>
          </a:xfrm>
        </p:spPr>
        <p:txBody>
          <a:bodyPr anchor="b">
            <a:normAutofit/>
          </a:bodyPr>
          <a:lstStyle/>
          <a:p>
            <a:r>
              <a:rPr lang="en-CH" sz="5000"/>
              <a:t>Kinesis Data Analytics</a:t>
            </a:r>
          </a:p>
        </p:txBody>
      </p:sp>
      <p:pic>
        <p:nvPicPr>
          <p:cNvPr id="4" name="Рисунок 3" descr="A screenshot of a computer&#10;&#10;Description automatically generated"/>
          <p:cNvPicPr>
            <a:picLocks noChangeAspect="1"/>
          </p:cNvPicPr>
          <p:nvPr/>
        </p:nvPicPr>
        <p:blipFill>
          <a:blip r:embed="rId2"/>
          <a:stretch>
            <a:fillRect/>
          </a:stretch>
        </p:blipFill>
        <p:spPr>
          <a:xfrm>
            <a:off x="131083" y="2372868"/>
            <a:ext cx="6476963" cy="2526015"/>
          </a:xfrm>
          <a:prstGeom prst="rect">
            <a:avLst/>
          </a:prstGeom>
        </p:spPr>
      </p:pic>
      <p:sp>
        <p:nvSpPr>
          <p:cNvPr id="11"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902A70-746D-B764-2A8D-09540D7486F1}"/>
              </a:ext>
            </a:extLst>
          </p:cNvPr>
          <p:cNvSpPr>
            <a:spLocks noGrp="1"/>
          </p:cNvSpPr>
          <p:nvPr>
            <p:ph idx="1"/>
          </p:nvPr>
        </p:nvSpPr>
        <p:spPr>
          <a:xfrm>
            <a:off x="6739128" y="2664886"/>
            <a:ext cx="4818888" cy="3550789"/>
          </a:xfrm>
        </p:spPr>
        <p:txBody>
          <a:bodyPr anchor="t">
            <a:normAutofit/>
          </a:bodyPr>
          <a:lstStyle/>
          <a:p>
            <a:pPr marL="0" indent="0">
              <a:buNone/>
            </a:pPr>
            <a:r>
              <a:rPr lang="en-US" sz="2200">
                <a:latin typeface="Arial" panose="020B0604020202020204" pitchFamily="34" charset="0"/>
                <a:cs typeface="Arial" panose="020B0604020202020204" pitchFamily="34" charset="0"/>
              </a:rPr>
              <a:t>Amazon Kinesis Data Analytics is the easiest way to manipulate and analyze streaming data in real time with Apache Flink.</a:t>
            </a:r>
          </a:p>
          <a:p>
            <a:pPr marL="0" indent="0">
              <a:buNone/>
            </a:pPr>
            <a:r>
              <a:rPr lang="en-US" sz="2200">
                <a:latin typeface="Arial" panose="020B0604020202020204" pitchFamily="34" charset="0"/>
                <a:cs typeface="Arial" panose="020B0604020202020204" pitchFamily="34" charset="0"/>
              </a:rPr>
              <a:t>You can also use an interactive SQL editor to easily query streaming data and build streaming applications. </a:t>
            </a:r>
          </a:p>
        </p:txBody>
      </p:sp>
    </p:spTree>
    <p:extLst>
      <p:ext uri="{BB962C8B-B14F-4D97-AF65-F5344CB8AC3E}">
        <p14:creationId xmlns:p14="http://schemas.microsoft.com/office/powerpoint/2010/main" val="30346533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3" name="Rectangle 3078">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30936" y="640823"/>
            <a:ext cx="3419856" cy="5583148"/>
          </a:xfrm>
        </p:spPr>
        <p:txBody>
          <a:bodyPr anchor="ctr">
            <a:normAutofit/>
          </a:bodyPr>
          <a:lstStyle/>
          <a:p>
            <a:r>
              <a:rPr lang="en-US" sz="5400">
                <a:latin typeface="Arial" panose="020B0604020202020204" pitchFamily="34" charset="0"/>
                <a:cs typeface="Arial" panose="020B0604020202020204" pitchFamily="34" charset="0"/>
              </a:rPr>
              <a:t>Apache Flink</a:t>
            </a:r>
            <a:endParaRPr lang="en-US" sz="5400"/>
          </a:p>
        </p:txBody>
      </p:sp>
      <p:sp>
        <p:nvSpPr>
          <p:cNvPr id="3084"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ntroduction to Apache Flink">
            <a:extLst>
              <a:ext uri="{FF2B5EF4-FFF2-40B4-BE49-F238E27FC236}">
                <a16:creationId xmlns:a16="http://schemas.microsoft.com/office/drawing/2014/main" id="{68726619-A873-CC46-E9F9-72C0EC61A3F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208837"/>
            <a:ext cx="6894576" cy="2757830"/>
          </a:xfrm>
          <a:prstGeom prst="rect">
            <a:avLst/>
          </a:prstGeom>
          <a:noFill/>
          <a:extLst>
            <a:ext uri="{909E8E84-426E-40DD-AFC4-6F175D3DCCD1}">
              <a14:hiddenFill xmlns:a14="http://schemas.microsoft.com/office/drawing/2010/main">
                <a:solidFill>
                  <a:srgbClr val="FFFFFF"/>
                </a:solidFill>
              </a14:hiddenFill>
            </a:ext>
          </a:extLst>
        </p:spPr>
      </p:pic>
      <p:sp>
        <p:nvSpPr>
          <p:cNvPr id="3" name="Объект 2"/>
          <p:cNvSpPr>
            <a:spLocks noGrp="1"/>
          </p:cNvSpPr>
          <p:nvPr>
            <p:ph idx="1"/>
          </p:nvPr>
        </p:nvSpPr>
        <p:spPr>
          <a:xfrm>
            <a:off x="4654296" y="4798577"/>
            <a:ext cx="6894576" cy="1428487"/>
          </a:xfrm>
        </p:spPr>
        <p:txBody>
          <a:bodyPr anchor="t">
            <a:normAutofit/>
          </a:bodyPr>
          <a:lstStyle/>
          <a:p>
            <a:r>
              <a:rPr lang="en-GB" sz="2200" b="0" i="0">
                <a:effectLst/>
                <a:latin typeface="arial" panose="020B0604020202020204" pitchFamily="34" charset="0"/>
              </a:rPr>
              <a:t>Apache Flink is an open-source, unified stream-processing and batch-processing framework developed by the Apache Software Foundation</a:t>
            </a:r>
          </a:p>
          <a:p>
            <a:endParaRPr lang="en-GB" sz="2200">
              <a:latin typeface="arial" panose="020B0604020202020204" pitchFamily="34" charset="0"/>
            </a:endParaRPr>
          </a:p>
          <a:p>
            <a:endParaRPr lang="en-US" sz="2200"/>
          </a:p>
        </p:txBody>
      </p:sp>
    </p:spTree>
    <p:extLst>
      <p:ext uri="{BB962C8B-B14F-4D97-AF65-F5344CB8AC3E}">
        <p14:creationId xmlns:p14="http://schemas.microsoft.com/office/powerpoint/2010/main" val="90753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30936" y="640080"/>
            <a:ext cx="4818888" cy="1481328"/>
          </a:xfrm>
        </p:spPr>
        <p:txBody>
          <a:bodyPr anchor="b">
            <a:normAutofit/>
          </a:bodyPr>
          <a:lstStyle/>
          <a:p>
            <a:r>
              <a:rPr lang="en-CH" sz="5000"/>
              <a:t>Kinesis Data Analytics</a:t>
            </a:r>
            <a:endParaRPr lang="en-US" sz="5000"/>
          </a:p>
        </p:txBody>
      </p:sp>
      <p:sp>
        <p:nvSpPr>
          <p:cNvPr id="717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p:cNvSpPr>
            <a:spLocks noGrp="1"/>
          </p:cNvSpPr>
          <p:nvPr>
            <p:ph idx="1"/>
          </p:nvPr>
        </p:nvSpPr>
        <p:spPr>
          <a:xfrm>
            <a:off x="630936" y="2660904"/>
            <a:ext cx="4818888" cy="3547872"/>
          </a:xfrm>
        </p:spPr>
        <p:txBody>
          <a:bodyPr anchor="t">
            <a:normAutofit/>
          </a:bodyPr>
          <a:lstStyle/>
          <a:p>
            <a:pPr eaLnBrk="0" fontAlgn="base" hangingPunct="0">
              <a:spcBef>
                <a:spcPct val="0"/>
              </a:spcBef>
              <a:spcAft>
                <a:spcPct val="0"/>
              </a:spcAft>
            </a:pPr>
            <a:r>
              <a:rPr lang="en-US" sz="1200" dirty="0">
                <a:latin typeface="Arial" panose="020B0604020202020204" pitchFamily="34" charset="0"/>
                <a:cs typeface="Arial" panose="020B0604020202020204" pitchFamily="34" charset="0"/>
              </a:rPr>
              <a:t>Amazon Kinesis Data Analytics is ideal for solving a wide range of streaming data use cases, including: </a:t>
            </a:r>
          </a:p>
          <a:p>
            <a:pPr eaLnBrk="0" fontAlgn="base" hangingPunct="0">
              <a:spcBef>
                <a:spcPct val="0"/>
              </a:spcBef>
              <a:spcAft>
                <a:spcPct val="0"/>
              </a:spcAft>
            </a:pPr>
            <a:endParaRPr lang="en-US" sz="1200" dirty="0">
              <a:latin typeface="Arial" panose="020B0604020202020204" pitchFamily="34" charset="0"/>
              <a:cs typeface="Arial" panose="020B0604020202020204" pitchFamily="34" charset="0"/>
            </a:endParaRPr>
          </a:p>
          <a:p>
            <a:pPr marL="0" indent="0" eaLnBrk="0" fontAlgn="base" hangingPunct="0">
              <a:spcBef>
                <a:spcPct val="0"/>
              </a:spcBef>
              <a:spcAft>
                <a:spcPct val="0"/>
              </a:spcAft>
              <a:buFontTx/>
              <a:buChar char="•"/>
            </a:pPr>
            <a:r>
              <a:rPr lang="en-US" sz="1200" u="sng" dirty="0">
                <a:latin typeface="Arial" panose="020B0604020202020204" pitchFamily="34" charset="0"/>
                <a:cs typeface="Arial" panose="020B0604020202020204" pitchFamily="34" charset="0"/>
              </a:rPr>
              <a:t> Streaming ETL for Internet-of-Things (IoT) with Apache </a:t>
            </a:r>
            <a:r>
              <a:rPr lang="en-US" sz="1200" u="sng" dirty="0" err="1">
                <a:latin typeface="Arial" panose="020B0604020202020204" pitchFamily="34" charset="0"/>
                <a:cs typeface="Arial" panose="020B0604020202020204" pitchFamily="34" charset="0"/>
              </a:rPr>
              <a:t>Flink</a:t>
            </a:r>
            <a:r>
              <a:rPr lang="en-US" sz="1200" u="sng" dirty="0">
                <a:latin typeface="Arial" panose="020B0604020202020204" pitchFamily="34" charset="0"/>
                <a:cs typeface="Arial" panose="020B0604020202020204" pitchFamily="34" charset="0"/>
              </a:rPr>
              <a:t> Applications</a:t>
            </a:r>
          </a:p>
          <a:p>
            <a:pPr eaLnBrk="0" fontAlgn="base" hangingPunct="0">
              <a:spcBef>
                <a:spcPct val="0"/>
              </a:spcBef>
              <a:spcAft>
                <a:spcPct val="0"/>
              </a:spcAft>
            </a:pPr>
            <a:endParaRPr lang="en-US" sz="1200" dirty="0">
              <a:latin typeface="Arial" panose="020B0604020202020204" pitchFamily="34" charset="0"/>
              <a:cs typeface="Arial" panose="020B0604020202020204" pitchFamily="34" charset="0"/>
            </a:endParaRPr>
          </a:p>
          <a:p>
            <a:pPr eaLnBrk="0" fontAlgn="base" hangingPunct="0">
              <a:spcBef>
                <a:spcPct val="0"/>
              </a:spcBef>
              <a:spcAft>
                <a:spcPct val="0"/>
              </a:spcAft>
            </a:pPr>
            <a:r>
              <a:rPr lang="en-US" sz="1200" dirty="0">
                <a:latin typeface="Arial" panose="020B0604020202020204" pitchFamily="34" charset="0"/>
                <a:cs typeface="Arial" panose="020B0604020202020204" pitchFamily="34" charset="0"/>
              </a:rPr>
              <a:t>You can develop applications with Apache </a:t>
            </a:r>
            <a:r>
              <a:rPr lang="en-US" sz="1200" dirty="0" err="1">
                <a:latin typeface="Arial" panose="020B0604020202020204" pitchFamily="34" charset="0"/>
                <a:cs typeface="Arial" panose="020B0604020202020204" pitchFamily="34" charset="0"/>
              </a:rPr>
              <a:t>Flink</a:t>
            </a:r>
            <a:r>
              <a:rPr lang="en-US" sz="1200" dirty="0">
                <a:latin typeface="Arial" panose="020B0604020202020204" pitchFamily="34" charset="0"/>
                <a:cs typeface="Arial" panose="020B0604020202020204" pitchFamily="34" charset="0"/>
              </a:rPr>
              <a:t> libraries and use Amazon Kinesis Data Analytics to transform, aggregate, and filter streaming data from IoT devices such as consumer appliances, embedded sensors, and TV set-top boxes. </a:t>
            </a:r>
          </a:p>
          <a:p>
            <a:pPr marL="0" indent="0" eaLnBrk="0" fontAlgn="base" hangingPunct="0">
              <a:spcBef>
                <a:spcPct val="0"/>
              </a:spcBef>
              <a:spcAft>
                <a:spcPct val="0"/>
              </a:spcAft>
              <a:buNone/>
            </a:pPr>
            <a:endParaRPr lang="en-US" sz="1200" dirty="0">
              <a:latin typeface="Arial" panose="020B0604020202020204" pitchFamily="34" charset="0"/>
              <a:cs typeface="Arial" panose="020B0604020202020204" pitchFamily="34" charset="0"/>
            </a:endParaRPr>
          </a:p>
          <a:p>
            <a:pPr eaLnBrk="0" fontAlgn="base" hangingPunct="0">
              <a:spcBef>
                <a:spcPct val="0"/>
              </a:spcBef>
              <a:spcAft>
                <a:spcPct val="0"/>
              </a:spcAft>
            </a:pPr>
            <a:r>
              <a:rPr lang="en-US" sz="1200" dirty="0">
                <a:latin typeface="Arial" panose="020B0604020202020204" pitchFamily="34" charset="0"/>
                <a:cs typeface="Arial" panose="020B0604020202020204" pitchFamily="34" charset="0"/>
              </a:rPr>
              <a:t>You can then use the data to send real-time alerts when a sensor exceeds certain operating thresholds.</a:t>
            </a:r>
          </a:p>
          <a:p>
            <a:pPr eaLnBrk="0" fontAlgn="base" hangingPunct="0">
              <a:spcBef>
                <a:spcPct val="0"/>
              </a:spcBef>
              <a:spcAft>
                <a:spcPct val="0"/>
              </a:spcAft>
            </a:pPr>
            <a:endParaRPr lang="en-US" sz="1200" dirty="0">
              <a:latin typeface="Arial" panose="020B0604020202020204" pitchFamily="34" charset="0"/>
              <a:cs typeface="Arial" panose="020B0604020202020204" pitchFamily="34" charset="0"/>
            </a:endParaRPr>
          </a:p>
          <a:p>
            <a:pPr marL="0" indent="0" eaLnBrk="0" fontAlgn="base" hangingPunct="0">
              <a:spcBef>
                <a:spcPct val="0"/>
              </a:spcBef>
              <a:spcAft>
                <a:spcPct val="0"/>
              </a:spcAft>
              <a:buFontTx/>
              <a:buChar char="•"/>
            </a:pPr>
            <a:r>
              <a:rPr lang="en-US" sz="1200" dirty="0">
                <a:latin typeface="Arial" panose="020B0604020202020204" pitchFamily="34" charset="0"/>
                <a:cs typeface="Arial" panose="020B0604020202020204" pitchFamily="34" charset="0"/>
              </a:rPr>
              <a:t> </a:t>
            </a:r>
            <a:r>
              <a:rPr lang="en-US" sz="1200" u="sng" dirty="0">
                <a:latin typeface="Arial" panose="020B0604020202020204" pitchFamily="34" charset="0"/>
                <a:cs typeface="Arial" panose="020B0604020202020204" pitchFamily="34" charset="0"/>
              </a:rPr>
              <a:t>Real-time log analytics with SQL</a:t>
            </a:r>
          </a:p>
          <a:p>
            <a:pPr eaLnBrk="0" fontAlgn="base" hangingPunct="0">
              <a:spcBef>
                <a:spcPct val="0"/>
              </a:spcBef>
              <a:spcAft>
                <a:spcPct val="0"/>
              </a:spcAft>
            </a:pPr>
            <a:endParaRPr lang="en-US" sz="1200" dirty="0">
              <a:latin typeface="Arial" panose="020B0604020202020204" pitchFamily="34" charset="0"/>
              <a:cs typeface="Arial" panose="020B0604020202020204" pitchFamily="34" charset="0"/>
            </a:endParaRPr>
          </a:p>
          <a:p>
            <a:pPr eaLnBrk="0" fontAlgn="base" hangingPunct="0">
              <a:spcBef>
                <a:spcPct val="0"/>
              </a:spcBef>
              <a:spcAft>
                <a:spcPct val="0"/>
              </a:spcAft>
            </a:pPr>
            <a:r>
              <a:rPr lang="en-US" sz="1200" dirty="0">
                <a:latin typeface="Arial" panose="020B0604020202020204" pitchFamily="34" charset="0"/>
                <a:cs typeface="Arial" panose="020B0604020202020204" pitchFamily="34" charset="0"/>
              </a:rPr>
              <a:t>You can stream billions of small messages to Amazon Kinesis Data Analytics and calculate key metrics, which you can then use to refresh content performance dashboards in real time and improve content performance.</a:t>
            </a:r>
          </a:p>
          <a:p>
            <a:pPr eaLnBrk="0" fontAlgn="base" hangingPunct="0">
              <a:spcBef>
                <a:spcPct val="0"/>
              </a:spcBef>
              <a:spcAft>
                <a:spcPct val="0"/>
              </a:spcAft>
            </a:pPr>
            <a:endParaRPr lang="en-US" sz="1200" dirty="0">
              <a:latin typeface="Arial" panose="020B0604020202020204" pitchFamily="34" charset="0"/>
              <a:cs typeface="Arial" panose="020B0604020202020204" pitchFamily="34" charset="0"/>
            </a:endParaRPr>
          </a:p>
          <a:p>
            <a:pPr eaLnBrk="0" fontAlgn="base" hangingPunct="0">
              <a:spcBef>
                <a:spcPct val="0"/>
              </a:spcBef>
              <a:spcAft>
                <a:spcPct val="0"/>
              </a:spcAft>
            </a:pPr>
            <a:endParaRPr lang="en-US" sz="1200" dirty="0">
              <a:latin typeface="Arial" panose="020B0604020202020204" pitchFamily="34" charset="0"/>
              <a:cs typeface="Arial" panose="020B0604020202020204" pitchFamily="34" charset="0"/>
            </a:endParaRPr>
          </a:p>
          <a:p>
            <a:pPr eaLnBrk="0" fontAlgn="base" hangingPunct="0">
              <a:spcBef>
                <a:spcPct val="0"/>
              </a:spcBef>
              <a:spcAft>
                <a:spcPct val="0"/>
              </a:spcAft>
            </a:pPr>
            <a:endParaRPr lang="en-US" sz="1200" dirty="0">
              <a:latin typeface="Arial" panose="020B0604020202020204" pitchFamily="34" charset="0"/>
              <a:cs typeface="Arial" panose="020B0604020202020204" pitchFamily="34" charset="0"/>
            </a:endParaRPr>
          </a:p>
          <a:p>
            <a:endParaRPr lang="en-US" sz="1200" dirty="0"/>
          </a:p>
        </p:txBody>
      </p:sp>
      <p:pic>
        <p:nvPicPr>
          <p:cNvPr id="7170" name="Picture 2" descr="リアルタイム分析がやりたい！はじめての Kinesis Data Analytics | DevelopersIO"/>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996021"/>
            <a:ext cx="5458968" cy="286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5149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Kinesis Analytics Benefits</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Прямоугольник 3"/>
          <p:cNvSpPr/>
          <p:nvPr/>
        </p:nvSpPr>
        <p:spPr>
          <a:xfrm>
            <a:off x="670560" y="1911096"/>
            <a:ext cx="3288792" cy="4380460"/>
          </a:xfrm>
          <a:prstGeom prst="rect">
            <a:avLst/>
          </a:prstGeom>
        </p:spPr>
        <p:txBody>
          <a:bodyPr vert="horz" lIns="91440" tIns="45720" rIns="91440" bIns="45720" rtlCol="0">
            <a:normAutofit/>
          </a:bodyPr>
          <a:lstStyle/>
          <a:p>
            <a:pPr>
              <a:lnSpc>
                <a:spcPct val="90000"/>
              </a:lnSpc>
              <a:spcAft>
                <a:spcPts val="600"/>
              </a:spcAft>
            </a:pPr>
            <a:r>
              <a:rPr lang="en-US" b="1" dirty="0"/>
              <a:t>Powerful real-time processing</a:t>
            </a:r>
          </a:p>
          <a:p>
            <a:pPr indent="-228600">
              <a:lnSpc>
                <a:spcPct val="90000"/>
              </a:lnSpc>
              <a:spcAft>
                <a:spcPts val="600"/>
              </a:spcAft>
              <a:buFont typeface="Arial" panose="020B0604020202020204" pitchFamily="34" charset="0"/>
              <a:buChar char="•"/>
            </a:pPr>
            <a:endParaRPr lang="en-US" b="1" dirty="0"/>
          </a:p>
          <a:p>
            <a:pPr marL="285750" indent="-285750">
              <a:lnSpc>
                <a:spcPct val="90000"/>
              </a:lnSpc>
              <a:spcAft>
                <a:spcPts val="600"/>
              </a:spcAft>
              <a:buFont typeface="Arial" panose="020B0604020202020204" pitchFamily="34" charset="0"/>
              <a:buChar char="•"/>
            </a:pPr>
            <a:r>
              <a:rPr lang="en-US" dirty="0"/>
              <a:t>Amazon Kinesis Data Analytics provides built-in functions to filter, aggregate, and transform streaming data for advanced analytics.</a:t>
            </a:r>
          </a:p>
          <a:p>
            <a:pPr marL="285750" indent="-285750">
              <a:lnSpc>
                <a:spcPct val="90000"/>
              </a:lnSpc>
              <a:spcAft>
                <a:spcPts val="600"/>
              </a:spcAft>
              <a:buFont typeface="Arial" panose="020B0604020202020204" pitchFamily="34" charset="0"/>
              <a:buChar char="•"/>
            </a:pPr>
            <a:r>
              <a:rPr lang="en-US" dirty="0"/>
              <a:t>It processes streaming data with sub-second latencies, enabling you to analyze and respond to incoming data and streaming events in real time.</a:t>
            </a:r>
          </a:p>
        </p:txBody>
      </p:sp>
      <p:sp>
        <p:nvSpPr>
          <p:cNvPr id="5" name="Прямоугольник 4"/>
          <p:cNvSpPr/>
          <p:nvPr/>
        </p:nvSpPr>
        <p:spPr>
          <a:xfrm>
            <a:off x="4244340" y="1911096"/>
            <a:ext cx="3703320" cy="4431983"/>
          </a:xfrm>
          <a:prstGeom prst="rect">
            <a:avLst/>
          </a:prstGeom>
        </p:spPr>
        <p:txBody>
          <a:bodyPr wrap="square">
            <a:spAutoFit/>
          </a:bodyPr>
          <a:lstStyle/>
          <a:p>
            <a:pPr>
              <a:spcAft>
                <a:spcPts val="600"/>
              </a:spcAft>
            </a:pPr>
            <a:r>
              <a:rPr lang="en-US" b="1" dirty="0"/>
              <a:t>No servers to manage</a:t>
            </a:r>
          </a:p>
          <a:p>
            <a:pPr>
              <a:spcAft>
                <a:spcPts val="600"/>
              </a:spcAft>
            </a:pPr>
            <a:endParaRPr lang="en-US" b="1" dirty="0"/>
          </a:p>
          <a:p>
            <a:pPr marL="285750" indent="-285750">
              <a:spcAft>
                <a:spcPts val="600"/>
              </a:spcAft>
              <a:buFont typeface="Arial" panose="020B0604020202020204" pitchFamily="34" charset="0"/>
              <a:buChar char="•"/>
            </a:pPr>
            <a:r>
              <a:rPr lang="en-US" dirty="0"/>
              <a:t>Amazon Kinesis Data Analytics is serverless; </a:t>
            </a:r>
          </a:p>
          <a:p>
            <a:pPr marL="285750" indent="-285750">
              <a:spcAft>
                <a:spcPts val="600"/>
              </a:spcAft>
              <a:buFont typeface="Arial" panose="020B0604020202020204" pitchFamily="34" charset="0"/>
              <a:buChar char="•"/>
            </a:pPr>
            <a:r>
              <a:rPr lang="en-US" dirty="0"/>
              <a:t>there are no servers to manage.</a:t>
            </a:r>
          </a:p>
          <a:p>
            <a:pPr marL="285750" indent="-285750">
              <a:spcAft>
                <a:spcPts val="600"/>
              </a:spcAft>
              <a:buFont typeface="Arial" panose="020B0604020202020204" pitchFamily="34" charset="0"/>
              <a:buChar char="•"/>
            </a:pPr>
            <a:r>
              <a:rPr lang="en-US" dirty="0"/>
              <a:t>It runs your streaming applications without requiring you to provision or manage any infrastructure. </a:t>
            </a:r>
          </a:p>
          <a:p>
            <a:pPr marL="285750" indent="-285750">
              <a:spcAft>
                <a:spcPts val="600"/>
              </a:spcAft>
              <a:buFont typeface="Arial" panose="020B0604020202020204" pitchFamily="34" charset="0"/>
              <a:buChar char="•"/>
            </a:pPr>
            <a:endParaRPr lang="en-US" dirty="0"/>
          </a:p>
          <a:p>
            <a:pPr marL="285750" indent="-285750">
              <a:spcAft>
                <a:spcPts val="600"/>
              </a:spcAft>
              <a:buFont typeface="Arial" panose="020B0604020202020204" pitchFamily="34" charset="0"/>
              <a:buChar char="•"/>
            </a:pPr>
            <a:r>
              <a:rPr lang="en-US" dirty="0"/>
              <a:t>Amazon Kinesis Data Analytics automatically scales the infrastructure up and down as required to run your applications with low latency.</a:t>
            </a:r>
          </a:p>
        </p:txBody>
      </p:sp>
      <p:sp>
        <p:nvSpPr>
          <p:cNvPr id="6" name="Прямоугольник 5"/>
          <p:cNvSpPr/>
          <p:nvPr/>
        </p:nvSpPr>
        <p:spPr>
          <a:xfrm>
            <a:off x="8163306" y="1911096"/>
            <a:ext cx="3421113" cy="3447098"/>
          </a:xfrm>
          <a:prstGeom prst="rect">
            <a:avLst/>
          </a:prstGeom>
        </p:spPr>
        <p:txBody>
          <a:bodyPr wrap="square">
            <a:spAutoFit/>
          </a:bodyPr>
          <a:lstStyle/>
          <a:p>
            <a:pPr>
              <a:spcAft>
                <a:spcPts val="600"/>
              </a:spcAft>
            </a:pPr>
            <a:r>
              <a:rPr lang="en-US" b="1" dirty="0"/>
              <a:t>Pay only for what you use</a:t>
            </a:r>
          </a:p>
          <a:p>
            <a:pPr>
              <a:spcAft>
                <a:spcPts val="600"/>
              </a:spcAft>
            </a:pPr>
            <a:endParaRPr lang="en-US" dirty="0"/>
          </a:p>
          <a:p>
            <a:pPr marL="285750" indent="-285750">
              <a:spcAft>
                <a:spcPts val="600"/>
              </a:spcAft>
              <a:buFont typeface="Arial" panose="020B0604020202020204" pitchFamily="34" charset="0"/>
              <a:buChar char="•"/>
            </a:pPr>
            <a:r>
              <a:rPr lang="en-US" dirty="0"/>
              <a:t>With Amazon Kinesis Data Analytics, you pay only for the processing resources that your streaming applications use. </a:t>
            </a:r>
          </a:p>
          <a:p>
            <a:pPr marL="285750" indent="-285750">
              <a:spcAft>
                <a:spcPts val="600"/>
              </a:spcAft>
              <a:buFont typeface="Arial" panose="020B0604020202020204" pitchFamily="34" charset="0"/>
              <a:buChar char="•"/>
            </a:pPr>
            <a:r>
              <a:rPr lang="en-US" dirty="0"/>
              <a:t>There are no minimum fees or upfront commitments.</a:t>
            </a:r>
            <a:br>
              <a:rPr lang="en-US" dirty="0"/>
            </a:br>
            <a:endParaRPr lang="en-US" dirty="0"/>
          </a:p>
          <a:p>
            <a:pPr>
              <a:spcAft>
                <a:spcPts val="600"/>
              </a:spcAft>
            </a:pPr>
            <a:br>
              <a:rPr lang="en-US" dirty="0"/>
            </a:br>
            <a:endParaRPr lang="en-US" dirty="0"/>
          </a:p>
        </p:txBody>
      </p:sp>
    </p:spTree>
    <p:extLst>
      <p:ext uri="{BB962C8B-B14F-4D97-AF65-F5344CB8AC3E}">
        <p14:creationId xmlns:p14="http://schemas.microsoft.com/office/powerpoint/2010/main" val="17479311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E891A6-9920-E0A2-9D09-4678E6646BE0}"/>
              </a:ext>
            </a:extLst>
          </p:cNvPr>
          <p:cNvSpPr>
            <a:spLocks noGrp="1"/>
          </p:cNvSpPr>
          <p:nvPr>
            <p:ph type="title"/>
          </p:nvPr>
        </p:nvSpPr>
        <p:spPr>
          <a:xfrm>
            <a:off x="838200" y="365125"/>
            <a:ext cx="10515600" cy="1325563"/>
          </a:xfrm>
        </p:spPr>
        <p:txBody>
          <a:bodyPr>
            <a:normAutofit/>
          </a:bodyPr>
          <a:lstStyle/>
          <a:p>
            <a:r>
              <a:rPr lang="en-CH" sz="5400" dirty="0"/>
              <a:t>Kinesis Data Analytics Use Cases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3A482F-62EF-88B8-5514-AB23B7609041}"/>
              </a:ext>
            </a:extLst>
          </p:cNvPr>
          <p:cNvSpPr>
            <a:spLocks noGrp="1"/>
          </p:cNvSpPr>
          <p:nvPr>
            <p:ph idx="1"/>
          </p:nvPr>
        </p:nvSpPr>
        <p:spPr>
          <a:xfrm>
            <a:off x="838200" y="1929384"/>
            <a:ext cx="10515600" cy="4251960"/>
          </a:xfrm>
        </p:spPr>
        <p:txBody>
          <a:bodyPr>
            <a:normAutofit/>
          </a:bodyPr>
          <a:lstStyle/>
          <a:p>
            <a:r>
              <a:rPr lang="en-GB" sz="1400" b="1" i="0" dirty="0">
                <a:effectLst/>
                <a:latin typeface="Söhne"/>
              </a:rPr>
              <a:t>Real-time Inventory Management</a:t>
            </a:r>
            <a:r>
              <a:rPr lang="en-GB" sz="1400" b="0" i="0" dirty="0">
                <a:effectLst/>
                <a:latin typeface="Söhne"/>
              </a:rPr>
              <a:t>: </a:t>
            </a:r>
          </a:p>
          <a:p>
            <a:pPr lvl="1"/>
            <a:r>
              <a:rPr lang="en-GB" sz="1400" b="0" i="0" dirty="0">
                <a:effectLst/>
                <a:latin typeface="Söhne"/>
              </a:rPr>
              <a:t>Retail businesses can use Kinesis Data Analytics to monitor and </a:t>
            </a:r>
            <a:r>
              <a:rPr lang="en-GB" sz="1400" b="0" i="0" dirty="0" err="1">
                <a:effectLst/>
                <a:latin typeface="Söhne"/>
              </a:rPr>
              <a:t>analyze</a:t>
            </a:r>
            <a:r>
              <a:rPr lang="en-GB" sz="1400" b="0" i="0" dirty="0">
                <a:effectLst/>
                <a:latin typeface="Söhne"/>
              </a:rPr>
              <a:t> inventory levels in real-time, enabling immediate responses to low stock levels and helping to optimize inventory turnover, reducing carrying costs and avoiding stockouts.</a:t>
            </a:r>
          </a:p>
          <a:p>
            <a:r>
              <a:rPr lang="en-GB" sz="1400" b="1" i="0" dirty="0">
                <a:effectLst/>
                <a:latin typeface="Söhne"/>
              </a:rPr>
              <a:t>Dynamic Pricing in Travel and Hospitality</a:t>
            </a:r>
            <a:r>
              <a:rPr lang="en-GB" sz="1400" b="0" i="0" dirty="0">
                <a:effectLst/>
                <a:latin typeface="Söhne"/>
              </a:rPr>
              <a:t>: </a:t>
            </a:r>
          </a:p>
          <a:p>
            <a:pPr lvl="1"/>
            <a:r>
              <a:rPr lang="en-GB" sz="1400" b="0" i="0" dirty="0">
                <a:effectLst/>
                <a:latin typeface="Söhne"/>
              </a:rPr>
              <a:t>Airlines and hotels can leverage Kinesis Data Analytics to implement dynamic pricing strategies, </a:t>
            </a:r>
            <a:r>
              <a:rPr lang="en-GB" sz="1400" b="0" i="0" dirty="0" err="1">
                <a:effectLst/>
                <a:latin typeface="Söhne"/>
              </a:rPr>
              <a:t>analyzing</a:t>
            </a:r>
            <a:r>
              <a:rPr lang="en-GB" sz="1400" b="0" i="0" dirty="0">
                <a:effectLst/>
                <a:latin typeface="Söhne"/>
              </a:rPr>
              <a:t> real-time market data to adjust prices dynamically based on current demand and competitor pricing, maximizing revenue and improving competitiveness.</a:t>
            </a:r>
          </a:p>
          <a:p>
            <a:r>
              <a:rPr lang="en-GB" sz="1400" b="1" i="0" dirty="0">
                <a:effectLst/>
                <a:latin typeface="Söhne"/>
              </a:rPr>
              <a:t>Live Sports Analytics</a:t>
            </a:r>
            <a:r>
              <a:rPr lang="en-GB" sz="1400" b="0" i="0" dirty="0">
                <a:effectLst/>
                <a:latin typeface="Söhne"/>
              </a:rPr>
              <a:t>: </a:t>
            </a:r>
          </a:p>
          <a:p>
            <a:pPr lvl="1"/>
            <a:r>
              <a:rPr lang="en-GB" sz="1400" b="0" i="0" dirty="0">
                <a:effectLst/>
                <a:latin typeface="Söhne"/>
              </a:rPr>
              <a:t>Sports broadcasters can utilize Kinesis Data Analytics to offer real-time analytics and insights during live sports events, enhancing viewer engagement by providing dynamic statistics and interactive experiences based on live data streams.</a:t>
            </a:r>
          </a:p>
          <a:p>
            <a:r>
              <a:rPr lang="en-GB" sz="1400" b="1" i="0" dirty="0">
                <a:effectLst/>
                <a:latin typeface="Söhne"/>
              </a:rPr>
              <a:t>Emergency Response Coordination</a:t>
            </a:r>
            <a:r>
              <a:rPr lang="en-GB" sz="1400" b="0" i="0" dirty="0">
                <a:effectLst/>
                <a:latin typeface="Söhne"/>
              </a:rPr>
              <a:t>: </a:t>
            </a:r>
          </a:p>
          <a:p>
            <a:pPr lvl="1"/>
            <a:r>
              <a:rPr lang="en-GB" sz="1400" b="0" i="0" dirty="0">
                <a:effectLst/>
                <a:latin typeface="Söhne"/>
              </a:rPr>
              <a:t>Government agencies can deploy Kinesis Data Analytics during emergency situations to </a:t>
            </a:r>
            <a:r>
              <a:rPr lang="en-GB" sz="1400" b="0" i="0" dirty="0" err="1">
                <a:effectLst/>
                <a:latin typeface="Söhne"/>
              </a:rPr>
              <a:t>analyze</a:t>
            </a:r>
            <a:r>
              <a:rPr lang="en-GB" sz="1400" b="0" i="0" dirty="0">
                <a:effectLst/>
                <a:latin typeface="Söhne"/>
              </a:rPr>
              <a:t> data from various sources in real time, coordinating responses more effectively and disseminating critical information to the public promptly, thereby enhancing safety and responsiveness.</a:t>
            </a:r>
          </a:p>
          <a:p>
            <a:r>
              <a:rPr lang="en-GB" sz="1400" b="1" i="0" dirty="0">
                <a:effectLst/>
                <a:latin typeface="Söhne"/>
              </a:rPr>
              <a:t>Predictive Maintenance in Manufacturing</a:t>
            </a:r>
            <a:r>
              <a:rPr lang="en-GB" sz="1400" b="0" i="0" dirty="0">
                <a:effectLst/>
                <a:latin typeface="Söhne"/>
              </a:rPr>
              <a:t>: </a:t>
            </a:r>
          </a:p>
          <a:p>
            <a:pPr lvl="1"/>
            <a:r>
              <a:rPr lang="en-GB" sz="1400" b="0" i="0" dirty="0">
                <a:effectLst/>
                <a:latin typeface="Söhne"/>
              </a:rPr>
              <a:t>Manufacturing firms can use Kinesis Data Analytics to develop predictive maintenance models, </a:t>
            </a:r>
            <a:r>
              <a:rPr lang="en-GB" sz="1400" b="0" i="0" dirty="0" err="1">
                <a:effectLst/>
                <a:latin typeface="Söhne"/>
              </a:rPr>
              <a:t>analyzing</a:t>
            </a:r>
            <a:r>
              <a:rPr lang="en-GB" sz="1400" b="0" i="0" dirty="0">
                <a:effectLst/>
                <a:latin typeface="Söhne"/>
              </a:rPr>
              <a:t> sensor data in real time to predict when machinery is likely to fail, scheduling maintenance proactively to prevent costly downtimes and prolong equipment life.</a:t>
            </a:r>
          </a:p>
        </p:txBody>
      </p:sp>
    </p:spTree>
    <p:extLst>
      <p:ext uri="{BB962C8B-B14F-4D97-AF65-F5344CB8AC3E}">
        <p14:creationId xmlns:p14="http://schemas.microsoft.com/office/powerpoint/2010/main" val="2765806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9" name="Rectangle 2054">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3F3517-A952-6112-2F01-2CA4858E08DE}"/>
              </a:ext>
            </a:extLst>
          </p:cNvPr>
          <p:cNvSpPr>
            <a:spLocks noGrp="1"/>
          </p:cNvSpPr>
          <p:nvPr>
            <p:ph type="title"/>
          </p:nvPr>
        </p:nvSpPr>
        <p:spPr>
          <a:xfrm>
            <a:off x="630936" y="640823"/>
            <a:ext cx="3419856" cy="5583148"/>
          </a:xfrm>
        </p:spPr>
        <p:txBody>
          <a:bodyPr anchor="ctr">
            <a:normAutofit/>
          </a:bodyPr>
          <a:lstStyle/>
          <a:p>
            <a:r>
              <a:rPr lang="en-US" sz="5400"/>
              <a:t>Kinesis video streams</a:t>
            </a:r>
            <a:endParaRPr lang="en-CH" sz="5400"/>
          </a:p>
        </p:txBody>
      </p:sp>
      <p:sp>
        <p:nvSpPr>
          <p:cNvPr id="2060"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What is Amazon Kinesis? Kinesis Data Streams vs SQS Overview"/>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66605"/>
            <a:ext cx="6894576" cy="338596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36E782D-017C-94D5-3F95-35230D049461}"/>
              </a:ext>
            </a:extLst>
          </p:cNvPr>
          <p:cNvSpPr>
            <a:spLocks noGrp="1"/>
          </p:cNvSpPr>
          <p:nvPr>
            <p:ph idx="1"/>
          </p:nvPr>
        </p:nvSpPr>
        <p:spPr>
          <a:xfrm>
            <a:off x="4654296" y="3628433"/>
            <a:ext cx="7329794" cy="3014592"/>
          </a:xfrm>
        </p:spPr>
        <p:txBody>
          <a:bodyPr anchor="t">
            <a:noAutofit/>
          </a:bodyPr>
          <a:lstStyle/>
          <a:p>
            <a:r>
              <a:rPr lang="en-US" sz="1200" dirty="0">
                <a:latin typeface="Arial" panose="020B0604020202020204" pitchFamily="34" charset="0"/>
                <a:cs typeface="Arial" panose="020B0604020202020204" pitchFamily="34" charset="0"/>
              </a:rPr>
              <a:t>You can use Amazon Kinesis Video Streams, a fully managed AWS service, to stream live video from devices to the AWS Cloud or build applications for real-time video processing or batch-oriented video analytics.</a:t>
            </a:r>
          </a:p>
          <a:p>
            <a:r>
              <a:rPr lang="en-US" sz="1200" dirty="0">
                <a:latin typeface="Arial" panose="020B0604020202020204" pitchFamily="34" charset="0"/>
                <a:cs typeface="Arial" panose="020B0604020202020204" pitchFamily="34" charset="0"/>
              </a:rPr>
              <a:t>Kinesis Video Streams isn't only storage for video data. </a:t>
            </a:r>
          </a:p>
          <a:p>
            <a:r>
              <a:rPr lang="en-US" sz="1200" dirty="0">
                <a:latin typeface="Arial" panose="020B0604020202020204" pitchFamily="34" charset="0"/>
                <a:cs typeface="Arial" panose="020B0604020202020204" pitchFamily="34" charset="0"/>
              </a:rPr>
              <a:t>You can use it to watch your video streams in real time as they are received in the cloud.</a:t>
            </a:r>
          </a:p>
          <a:p>
            <a:r>
              <a:rPr lang="en-US" sz="1200" dirty="0">
                <a:latin typeface="Arial" panose="020B0604020202020204" pitchFamily="34" charset="0"/>
                <a:cs typeface="Arial" panose="020B0604020202020204" pitchFamily="34" charset="0"/>
              </a:rPr>
              <a:t>You can use Kinesis Video Streams to capture massive amounts of live video data from millions of sources. </a:t>
            </a:r>
          </a:p>
          <a:p>
            <a:r>
              <a:rPr lang="en-US" sz="1200" dirty="0">
                <a:latin typeface="Arial" panose="020B0604020202020204" pitchFamily="34" charset="0"/>
                <a:cs typeface="Arial" panose="020B0604020202020204" pitchFamily="34" charset="0"/>
              </a:rPr>
              <a:t>You can also send non-video, time-serialized data such as audio data, thermal imagery, depth data, and RADAR data. </a:t>
            </a:r>
          </a:p>
          <a:p>
            <a:r>
              <a:rPr lang="en-US" sz="1200" dirty="0">
                <a:latin typeface="Arial" panose="020B0604020202020204" pitchFamily="34" charset="0"/>
                <a:cs typeface="Arial" panose="020B0604020202020204" pitchFamily="34" charset="0"/>
              </a:rPr>
              <a:t>You can also configure your Kinesis video stream to durably store media data for the specified retention period. </a:t>
            </a:r>
          </a:p>
          <a:p>
            <a:r>
              <a:rPr lang="en-US" sz="1200" dirty="0">
                <a:latin typeface="Arial" panose="020B0604020202020204" pitchFamily="34" charset="0"/>
                <a:cs typeface="Arial" panose="020B0604020202020204" pitchFamily="34" charset="0"/>
              </a:rPr>
              <a:t>Kinesis Video Streams automatically stores this data and encrypts it at rest. </a:t>
            </a:r>
            <a:endParaRPr lang="en-CH"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48077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739128" y="638089"/>
            <a:ext cx="4818888" cy="1476801"/>
          </a:xfrm>
        </p:spPr>
        <p:txBody>
          <a:bodyPr anchor="b">
            <a:normAutofit/>
          </a:bodyPr>
          <a:lstStyle/>
          <a:p>
            <a:r>
              <a:rPr lang="en-US" sz="5000"/>
              <a:t>Kinesis video streams</a:t>
            </a:r>
          </a:p>
        </p:txBody>
      </p:sp>
      <p:sp>
        <p:nvSpPr>
          <p:cNvPr id="1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Рисунок 4" descr="A diagram of a software company&#10;&#10;Description automatically generated"/>
          <p:cNvPicPr>
            <a:picLocks noChangeAspect="1"/>
          </p:cNvPicPr>
          <p:nvPr/>
        </p:nvPicPr>
        <p:blipFill>
          <a:blip r:embed="rId2"/>
          <a:stretch>
            <a:fillRect/>
          </a:stretch>
        </p:blipFill>
        <p:spPr>
          <a:xfrm>
            <a:off x="630936" y="1839076"/>
            <a:ext cx="5458968" cy="3179848"/>
          </a:xfrm>
          <a:prstGeom prst="rect">
            <a:avLst/>
          </a:prstGeom>
        </p:spPr>
      </p:pic>
      <p:sp>
        <p:nvSpPr>
          <p:cNvPr id="15"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p:cNvSpPr>
            <a:spLocks noGrp="1" noChangeArrowheads="1"/>
          </p:cNvSpPr>
          <p:nvPr>
            <p:ph idx="1"/>
          </p:nvPr>
        </p:nvSpPr>
        <p:spPr bwMode="auto">
          <a:xfrm>
            <a:off x="6739128" y="2664886"/>
            <a:ext cx="4818888" cy="355078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effectLst/>
                <a:latin typeface="+mn-lt"/>
                <a:cs typeface="Arial" panose="020B0604020202020204" pitchFamily="34" charset="0"/>
              </a:rPr>
              <a:t>Benefits of using Kinesis Video Streams include the following:</a:t>
            </a:r>
          </a:p>
          <a:p>
            <a:pPr marL="457200" lvl="1" indent="0">
              <a:spcAft>
                <a:spcPts val="600"/>
              </a:spcAft>
              <a:buFontTx/>
              <a:buChar char="•"/>
            </a:pPr>
            <a:r>
              <a:rPr kumimoji="0" lang="en-US" altLang="en-US" sz="1400" i="0" u="none" strike="noStrike" cap="none" normalizeH="0" baseline="0" dirty="0">
                <a:ln>
                  <a:noFill/>
                </a:ln>
                <a:effectLst/>
                <a:latin typeface="+mn-lt"/>
                <a:cs typeface="Arial" panose="020B0604020202020204" pitchFamily="34" charset="0"/>
              </a:rPr>
              <a:t> Connect and stream from millions of devices.</a:t>
            </a:r>
          </a:p>
          <a:p>
            <a:pPr marL="457200" lvl="1" indent="0">
              <a:spcAft>
                <a:spcPts val="600"/>
              </a:spcAft>
              <a:buFontTx/>
              <a:buChar char="•"/>
            </a:pPr>
            <a:r>
              <a:rPr kumimoji="0" lang="en-US" altLang="en-US" sz="1400" i="0" u="none" strike="noStrike" cap="none" normalizeH="0" baseline="0" dirty="0">
                <a:ln>
                  <a:noFill/>
                </a:ln>
                <a:effectLst/>
                <a:latin typeface="+mn-lt"/>
                <a:cs typeface="Arial" panose="020B0604020202020204" pitchFamily="34" charset="0"/>
              </a:rPr>
              <a:t> Durably store, encrypt, and index.</a:t>
            </a:r>
          </a:p>
          <a:p>
            <a:pPr marL="457200" lvl="1" indent="0">
              <a:spcAft>
                <a:spcPts val="600"/>
              </a:spcAft>
              <a:buFontTx/>
              <a:buChar char="•"/>
            </a:pPr>
            <a:r>
              <a:rPr kumimoji="0" lang="en-US" altLang="en-US" sz="1400" i="0" u="none" strike="noStrike" cap="none" normalizeH="0" baseline="0" dirty="0">
                <a:ln>
                  <a:noFill/>
                </a:ln>
                <a:effectLst/>
                <a:latin typeface="+mn-lt"/>
                <a:cs typeface="Arial" panose="020B0604020202020204" pitchFamily="34" charset="0"/>
              </a:rPr>
              <a:t> Focus on managing applications instead of infrastructure.</a:t>
            </a:r>
          </a:p>
          <a:p>
            <a:pPr marL="457200" lvl="1" indent="0">
              <a:spcAft>
                <a:spcPts val="600"/>
              </a:spcAft>
              <a:buFontTx/>
              <a:buChar char="•"/>
            </a:pPr>
            <a:r>
              <a:rPr kumimoji="0" lang="en-US" altLang="en-US" sz="1400" i="0" u="none" strike="noStrike" cap="none" normalizeH="0" baseline="0" dirty="0">
                <a:ln>
                  <a:noFill/>
                </a:ln>
                <a:effectLst/>
                <a:latin typeface="+mn-lt"/>
                <a:cs typeface="Arial" panose="020B0604020202020204" pitchFamily="34" charset="0"/>
              </a:rPr>
              <a:t> Build real-time and batch applications on data streams.</a:t>
            </a:r>
          </a:p>
          <a:p>
            <a:pPr marL="457200" lvl="1" indent="0">
              <a:spcAft>
                <a:spcPts val="600"/>
              </a:spcAft>
              <a:buFontTx/>
              <a:buChar char="•"/>
            </a:pPr>
            <a:r>
              <a:rPr kumimoji="0" lang="en-US" altLang="en-US" sz="1400" i="0" u="none" strike="noStrike" cap="none" normalizeH="0" baseline="0" dirty="0">
                <a:ln>
                  <a:noFill/>
                </a:ln>
                <a:effectLst/>
                <a:latin typeface="+mn-lt"/>
                <a:cs typeface="Arial" panose="020B0604020202020204" pitchFamily="34" charset="0"/>
              </a:rPr>
              <a:t> Stream data more securely.</a:t>
            </a:r>
          </a:p>
          <a:p>
            <a:pPr marL="457200" lvl="1" indent="0">
              <a:spcAft>
                <a:spcPts val="600"/>
              </a:spcAft>
              <a:buFontTx/>
              <a:buChar char="•"/>
            </a:pPr>
            <a:r>
              <a:rPr kumimoji="0" lang="en-US" altLang="en-US" sz="1400" i="0" u="none" strike="noStrike" cap="none" normalizeH="0" baseline="0" dirty="0">
                <a:ln>
                  <a:noFill/>
                </a:ln>
                <a:effectLst/>
                <a:latin typeface="+mn-lt"/>
                <a:cs typeface="Arial" panose="020B0604020202020204" pitchFamily="34" charset="0"/>
              </a:rPr>
              <a:t> Pay as you go.</a:t>
            </a:r>
          </a:p>
          <a:p>
            <a:pPr marL="0" marR="0" lvl="0" indent="0" defTabSz="914400" rtl="0" eaLnBrk="0" fontAlgn="base" latinLnBrk="0" hangingPunct="0">
              <a:spcBef>
                <a:spcPct val="0"/>
              </a:spcBef>
              <a:spcAft>
                <a:spcPts val="600"/>
              </a:spcAft>
              <a:buClrTx/>
              <a:buSzTx/>
              <a:buFontTx/>
              <a:buChar char="•"/>
              <a:tabLst/>
            </a:pPr>
            <a:endParaRPr kumimoji="0" lang="en-US" altLang="en-US" sz="1400" i="0" u="none" strike="noStrike" cap="none" normalizeH="0" baseline="0" dirty="0">
              <a:ln>
                <a:noFill/>
              </a:ln>
              <a:effectLst/>
              <a:latin typeface="+mn-lt"/>
              <a:cs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i="0" u="none" strike="noStrike" cap="none" normalizeH="0" baseline="0" dirty="0">
                <a:ln>
                  <a:noFill/>
                </a:ln>
                <a:effectLst/>
                <a:latin typeface="+mn-lt"/>
                <a:cs typeface="Arial" panose="020B0604020202020204" pitchFamily="34" charset="0"/>
              </a:rPr>
              <a:t> Can be viewed:</a:t>
            </a:r>
          </a:p>
          <a:p>
            <a:pPr>
              <a:spcAft>
                <a:spcPts val="600"/>
              </a:spcAft>
              <a:buFont typeface="Arial" panose="020B0604020202020204" pitchFamily="34" charset="0"/>
              <a:buChar char="•"/>
            </a:pPr>
            <a:r>
              <a:rPr lang="en-GB" sz="1400" b="1" i="0" dirty="0">
                <a:effectLst/>
                <a:latin typeface="+mn-lt"/>
              </a:rPr>
              <a:t>HTTP Live Streaming</a:t>
            </a:r>
            <a:r>
              <a:rPr lang="en-GB" sz="1400" b="0" i="0" dirty="0">
                <a:effectLst/>
                <a:latin typeface="+mn-lt"/>
              </a:rPr>
              <a:t> (HLS</a:t>
            </a:r>
            <a:r>
              <a:rPr lang="en-GB" sz="1400" b="0" i="1" dirty="0">
                <a:effectLst/>
                <a:latin typeface="+mn-lt"/>
              </a:rPr>
              <a:t>)</a:t>
            </a:r>
            <a:r>
              <a:rPr lang="en-GB" sz="1400" b="0" i="0" dirty="0">
                <a:effectLst/>
                <a:latin typeface="+mn-lt"/>
              </a:rPr>
              <a:t> – You can use HLS for live playback.</a:t>
            </a:r>
          </a:p>
          <a:p>
            <a:pPr>
              <a:spcAft>
                <a:spcPts val="600"/>
              </a:spcAft>
              <a:buFont typeface="Arial" panose="020B0604020202020204" pitchFamily="34" charset="0"/>
              <a:buChar char="•"/>
            </a:pPr>
            <a:r>
              <a:rPr lang="en-GB" sz="1400" b="1" i="1" dirty="0" err="1">
                <a:effectLst/>
                <a:latin typeface="+mn-lt"/>
              </a:rPr>
              <a:t>GetMedia</a:t>
            </a:r>
            <a:r>
              <a:rPr lang="en-GB" sz="1400" b="1" i="0" dirty="0">
                <a:effectLst/>
                <a:latin typeface="+mn-lt"/>
              </a:rPr>
              <a:t> API</a:t>
            </a:r>
            <a:r>
              <a:rPr lang="en-GB" sz="1400" b="0" i="0" dirty="0">
                <a:effectLst/>
                <a:latin typeface="+mn-lt"/>
              </a:rPr>
              <a:t> – You use the </a:t>
            </a:r>
            <a:r>
              <a:rPr lang="en-GB" sz="1400" b="0" i="1" dirty="0" err="1">
                <a:effectLst/>
                <a:latin typeface="+mn-lt"/>
              </a:rPr>
              <a:t>GetMedia</a:t>
            </a:r>
            <a:r>
              <a:rPr lang="en-GB" sz="1400" b="0" i="0" dirty="0">
                <a:effectLst/>
                <a:latin typeface="+mn-lt"/>
              </a:rPr>
              <a:t> API to build your own applications to process Kinesis video streams. </a:t>
            </a:r>
          </a:p>
          <a:p>
            <a:pPr>
              <a:spcAft>
                <a:spcPts val="600"/>
              </a:spcAft>
              <a:buFont typeface="Arial" panose="020B0604020202020204" pitchFamily="34" charset="0"/>
              <a:buChar char="•"/>
            </a:pPr>
            <a:r>
              <a:rPr lang="en-GB" sz="1400" b="0" i="1" dirty="0" err="1">
                <a:effectLst/>
                <a:latin typeface="+mn-lt"/>
              </a:rPr>
              <a:t>GetMedia</a:t>
            </a:r>
            <a:r>
              <a:rPr lang="en-GB" sz="1400" b="0" i="0" dirty="0">
                <a:effectLst/>
                <a:latin typeface="+mn-lt"/>
              </a:rPr>
              <a:t> is a real-time API with low latency.</a:t>
            </a:r>
          </a:p>
        </p:txBody>
      </p:sp>
    </p:spTree>
    <p:extLst>
      <p:ext uri="{BB962C8B-B14F-4D97-AF65-F5344CB8AC3E}">
        <p14:creationId xmlns:p14="http://schemas.microsoft.com/office/powerpoint/2010/main" val="21582043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6B829-7C67-83B7-754A-38FC14AB3569}"/>
              </a:ext>
            </a:extLst>
          </p:cNvPr>
          <p:cNvSpPr>
            <a:spLocks noGrp="1"/>
          </p:cNvSpPr>
          <p:nvPr>
            <p:ph type="title"/>
          </p:nvPr>
        </p:nvSpPr>
        <p:spPr/>
        <p:txBody>
          <a:bodyPr/>
          <a:lstStyle/>
          <a:p>
            <a:r>
              <a:rPr lang="en-CH" dirty="0"/>
              <a:t>Exam takeaway</a:t>
            </a:r>
          </a:p>
        </p:txBody>
      </p:sp>
      <p:sp>
        <p:nvSpPr>
          <p:cNvPr id="3" name="Content Placeholder 2">
            <a:extLst>
              <a:ext uri="{FF2B5EF4-FFF2-40B4-BE49-F238E27FC236}">
                <a16:creationId xmlns:a16="http://schemas.microsoft.com/office/drawing/2014/main" id="{8B9F24D3-3DD6-754D-869A-9E5320D343E9}"/>
              </a:ext>
            </a:extLst>
          </p:cNvPr>
          <p:cNvSpPr>
            <a:spLocks noGrp="1"/>
          </p:cNvSpPr>
          <p:nvPr>
            <p:ph idx="1"/>
          </p:nvPr>
        </p:nvSpPr>
        <p:spPr>
          <a:xfrm>
            <a:off x="838200" y="1825625"/>
            <a:ext cx="10515600" cy="3212658"/>
          </a:xfrm>
        </p:spPr>
        <p:txBody>
          <a:bodyPr>
            <a:normAutofit/>
          </a:bodyPr>
          <a:lstStyle/>
          <a:p>
            <a:r>
              <a:rPr lang="en-GB" sz="1400" i="0" dirty="0">
                <a:solidFill>
                  <a:srgbClr val="44413D"/>
                </a:solidFill>
                <a:effectLst/>
                <a:latin typeface="Open Sans" panose="020B0606030504020204" pitchFamily="34" charset="0"/>
              </a:rPr>
              <a:t>Data Stream –</a:t>
            </a:r>
          </a:p>
          <a:p>
            <a:pPr lvl="1"/>
            <a:r>
              <a:rPr lang="en-GB" sz="1400" i="0" dirty="0">
                <a:solidFill>
                  <a:srgbClr val="44413D"/>
                </a:solidFill>
                <a:effectLst/>
                <a:latin typeface="Open Sans" panose="020B0606030504020204" pitchFamily="34" charset="0"/>
              </a:rPr>
              <a:t>A logical grouping of shards. There are no bounds on the number of shards within a data stream. </a:t>
            </a:r>
          </a:p>
          <a:p>
            <a:pPr lvl="1"/>
            <a:r>
              <a:rPr lang="en-GB" sz="1400" i="0" dirty="0">
                <a:solidFill>
                  <a:srgbClr val="44413D"/>
                </a:solidFill>
                <a:effectLst/>
                <a:latin typeface="Open Sans" panose="020B0606030504020204" pitchFamily="34" charset="0"/>
              </a:rPr>
              <a:t>A data stream will retain data for 24 hours by default or 365 days at max, or up to 7 days when extended retention is enabled.</a:t>
            </a:r>
          </a:p>
          <a:p>
            <a:pPr lvl="1"/>
            <a:r>
              <a:rPr lang="en-GB" sz="1400" i="0" dirty="0">
                <a:solidFill>
                  <a:srgbClr val="44413D"/>
                </a:solidFill>
                <a:effectLst/>
                <a:latin typeface="Open Sans" panose="020B0606030504020204" pitchFamily="34" charset="0"/>
              </a:rPr>
              <a:t>One shard can ingest up to 1000 data records per second, or 1MB/sec. </a:t>
            </a:r>
          </a:p>
          <a:p>
            <a:pPr lvl="1"/>
            <a:r>
              <a:rPr lang="en-GB" sz="1400" i="0" dirty="0">
                <a:solidFill>
                  <a:srgbClr val="44413D"/>
                </a:solidFill>
                <a:effectLst/>
                <a:latin typeface="Open Sans" panose="020B0606030504020204" pitchFamily="34" charset="0"/>
              </a:rPr>
              <a:t>Add more shards to increase your ingestion capability.</a:t>
            </a:r>
          </a:p>
          <a:p>
            <a:pPr lvl="1"/>
            <a:r>
              <a:rPr lang="en-GB" sz="1400" i="0" dirty="0">
                <a:solidFill>
                  <a:srgbClr val="44413D"/>
                </a:solidFill>
                <a:effectLst/>
                <a:latin typeface="Open Sans" panose="020B0606030504020204" pitchFamily="34" charset="0"/>
              </a:rPr>
              <a:t>When consumers use enhanced fan-out, one shard provides 1MB/sec data input and 2MB/sec data output for each data consumer registered to use enhanced fan-out.</a:t>
            </a:r>
          </a:p>
          <a:p>
            <a:r>
              <a:rPr lang="en-GB" sz="1400" dirty="0">
                <a:solidFill>
                  <a:srgbClr val="44413D"/>
                </a:solidFill>
                <a:latin typeface="Open Sans" panose="020B0606030504020204" pitchFamily="34" charset="0"/>
              </a:rPr>
              <a:t>Data Firehose </a:t>
            </a:r>
          </a:p>
          <a:p>
            <a:pPr lvl="1"/>
            <a:r>
              <a:rPr lang="en-GB" sz="1400" i="0" dirty="0">
                <a:solidFill>
                  <a:srgbClr val="44413D"/>
                </a:solidFill>
                <a:effectLst/>
                <a:latin typeface="Open Sans" panose="020B0606030504020204" pitchFamily="34" charset="0"/>
              </a:rPr>
              <a:t>Record – The data of interest that your data producer sends to a Kinesis Data Firehose delivery stream. </a:t>
            </a:r>
          </a:p>
          <a:p>
            <a:pPr lvl="1"/>
            <a:r>
              <a:rPr lang="en-GB" sz="1400" i="0" dirty="0">
                <a:solidFill>
                  <a:srgbClr val="44413D"/>
                </a:solidFill>
                <a:effectLst/>
                <a:latin typeface="Open Sans" panose="020B0606030504020204" pitchFamily="34" charset="0"/>
              </a:rPr>
              <a:t>A record can be as large as 1,000 KB.</a:t>
            </a:r>
          </a:p>
          <a:p>
            <a:pPr lvl="1"/>
            <a:r>
              <a:rPr lang="en-GB" sz="1400" i="0" dirty="0">
                <a:solidFill>
                  <a:srgbClr val="44413D"/>
                </a:solidFill>
                <a:effectLst/>
                <a:latin typeface="Open Sans" panose="020B0606030504020204" pitchFamily="34" charset="0"/>
              </a:rPr>
              <a:t>Kinesis Data Firehose buffers incoming data up to 3 MB by default.</a:t>
            </a:r>
          </a:p>
          <a:p>
            <a:endParaRPr lang="en-CH" sz="1400" dirty="0"/>
          </a:p>
        </p:txBody>
      </p:sp>
    </p:spTree>
    <p:extLst>
      <p:ext uri="{BB962C8B-B14F-4D97-AF65-F5344CB8AC3E}">
        <p14:creationId xmlns:p14="http://schemas.microsoft.com/office/powerpoint/2010/main" val="4245457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8A7DB6-9EC7-7329-1816-F2E72B7EE4AD}"/>
              </a:ext>
            </a:extLst>
          </p:cNvPr>
          <p:cNvSpPr>
            <a:spLocks noGrp="1"/>
          </p:cNvSpPr>
          <p:nvPr>
            <p:ph type="title"/>
          </p:nvPr>
        </p:nvSpPr>
        <p:spPr>
          <a:xfrm>
            <a:off x="838200" y="365125"/>
            <a:ext cx="10515600" cy="1325563"/>
          </a:xfrm>
        </p:spPr>
        <p:txBody>
          <a:bodyPr>
            <a:normAutofit/>
          </a:bodyPr>
          <a:lstStyle/>
          <a:p>
            <a:r>
              <a:rPr lang="en-CH" sz="5400"/>
              <a:t>Problems Solved by Streaming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2FA4DFC-DE68-672F-9700-2F2CB908D28B}"/>
              </a:ext>
            </a:extLst>
          </p:cNvPr>
          <p:cNvSpPr>
            <a:spLocks noGrp="1"/>
          </p:cNvSpPr>
          <p:nvPr>
            <p:ph idx="1"/>
          </p:nvPr>
        </p:nvSpPr>
        <p:spPr>
          <a:xfrm>
            <a:off x="838200" y="1929384"/>
            <a:ext cx="10515600" cy="4251960"/>
          </a:xfrm>
        </p:spPr>
        <p:txBody>
          <a:bodyPr>
            <a:normAutofit/>
          </a:bodyPr>
          <a:lstStyle/>
          <a:p>
            <a:r>
              <a:rPr lang="en-GB" sz="1400" b="1" i="0" dirty="0">
                <a:effectLst/>
                <a:highlight>
                  <a:srgbClr val="FFFF00"/>
                </a:highlight>
              </a:rPr>
              <a:t>Handling Large Data Volumes</a:t>
            </a:r>
            <a:r>
              <a:rPr lang="en-GB" sz="1400" b="0" i="0" dirty="0">
                <a:effectLst/>
                <a:highlight>
                  <a:srgbClr val="FFFF00"/>
                </a:highlight>
              </a:rPr>
              <a:t>: </a:t>
            </a:r>
          </a:p>
          <a:p>
            <a:pPr lvl="1"/>
            <a:r>
              <a:rPr lang="en-GB" sz="1400" b="0" i="0" dirty="0">
                <a:effectLst/>
              </a:rPr>
              <a:t>Streaming helps solve the problem of efficiently processing large volumes of data that cannot fit into memory all at once.</a:t>
            </a:r>
          </a:p>
          <a:p>
            <a:r>
              <a:rPr lang="en-GB" sz="1400" b="1" i="0" dirty="0">
                <a:effectLst/>
                <a:highlight>
                  <a:srgbClr val="FFFF00"/>
                </a:highlight>
              </a:rPr>
              <a:t>Real-Time Analytics</a:t>
            </a:r>
            <a:r>
              <a:rPr lang="en-GB" sz="1400" b="0" i="0" dirty="0">
                <a:effectLst/>
              </a:rPr>
              <a:t>: </a:t>
            </a:r>
          </a:p>
          <a:p>
            <a:pPr lvl="1"/>
            <a:r>
              <a:rPr lang="en-GB" sz="1400" b="0" i="0" dirty="0">
                <a:effectLst/>
              </a:rPr>
              <a:t>Streaming enables real-time analytics, making it possible to gain insights, detect anomalies, and take actions as data is generated.</a:t>
            </a:r>
          </a:p>
          <a:p>
            <a:r>
              <a:rPr lang="en-GB" sz="1400" b="1" i="0" dirty="0">
                <a:effectLst/>
                <a:highlight>
                  <a:srgbClr val="FFFF00"/>
                </a:highlight>
              </a:rPr>
              <a:t>Event-Driven Architectures</a:t>
            </a:r>
            <a:r>
              <a:rPr lang="en-GB" sz="1400" b="0" i="0" dirty="0">
                <a:effectLst/>
              </a:rPr>
              <a:t>: </a:t>
            </a:r>
          </a:p>
          <a:p>
            <a:pPr lvl="1"/>
            <a:r>
              <a:rPr lang="en-GB" sz="1400" b="0" i="0" dirty="0">
                <a:effectLst/>
              </a:rPr>
              <a:t>Streaming is central to event-driven architectures, where services react to events and messages in real-time, improving responsiveness and decoupling components.</a:t>
            </a:r>
          </a:p>
          <a:p>
            <a:r>
              <a:rPr lang="en-GB" sz="1400" b="1" i="0" dirty="0">
                <a:effectLst/>
                <a:highlight>
                  <a:srgbClr val="FFFF00"/>
                </a:highlight>
              </a:rPr>
              <a:t>Log Processing</a:t>
            </a:r>
            <a:r>
              <a:rPr lang="en-GB" sz="1400" b="0" i="0" dirty="0">
                <a:effectLst/>
              </a:rPr>
              <a:t>: </a:t>
            </a:r>
          </a:p>
          <a:p>
            <a:pPr lvl="1"/>
            <a:r>
              <a:rPr lang="en-GB" sz="1400" b="0" i="0" dirty="0">
                <a:effectLst/>
              </a:rPr>
              <a:t>Log files, generated continuously by applications and servers, can be processed in real-time to monitor system health and troubleshoot issues.</a:t>
            </a:r>
          </a:p>
          <a:p>
            <a:r>
              <a:rPr lang="en-GB" sz="1400" b="1" i="0" dirty="0">
                <a:effectLst/>
                <a:highlight>
                  <a:srgbClr val="FFFF00"/>
                </a:highlight>
              </a:rPr>
              <a:t>Data Integration</a:t>
            </a:r>
            <a:r>
              <a:rPr lang="en-GB" sz="1400" b="0" i="0" dirty="0">
                <a:effectLst/>
              </a:rPr>
              <a:t>: </a:t>
            </a:r>
          </a:p>
          <a:p>
            <a:pPr lvl="1"/>
            <a:r>
              <a:rPr lang="en-GB" sz="1400" b="0" i="0" dirty="0">
                <a:effectLst/>
              </a:rPr>
              <a:t>Streaming facilitates the integration of data from various sources, such as IoT devices, web applications, and external APIs, into a cohesive system.</a:t>
            </a:r>
          </a:p>
          <a:p>
            <a:r>
              <a:rPr lang="en-GB" sz="1400" b="1" i="0" dirty="0">
                <a:effectLst/>
                <a:highlight>
                  <a:srgbClr val="FFFF00"/>
                </a:highlight>
              </a:rPr>
              <a:t>Content Delivery</a:t>
            </a:r>
            <a:r>
              <a:rPr lang="en-GB" sz="1400" b="0" i="0" dirty="0">
                <a:effectLst/>
              </a:rPr>
              <a:t>: </a:t>
            </a:r>
          </a:p>
          <a:p>
            <a:pPr lvl="1"/>
            <a:r>
              <a:rPr lang="en-GB" sz="1400" b="0" i="0" dirty="0">
                <a:effectLst/>
              </a:rPr>
              <a:t>In media streaming, content (e.g., audio, video) is delivered efficiently to end-users, adapting to network conditions and user preferences.</a:t>
            </a:r>
          </a:p>
        </p:txBody>
      </p:sp>
    </p:spTree>
    <p:extLst>
      <p:ext uri="{BB962C8B-B14F-4D97-AF65-F5344CB8AC3E}">
        <p14:creationId xmlns:p14="http://schemas.microsoft.com/office/powerpoint/2010/main" val="218622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64" name="Rectangle 6163">
            <a:extLst>
              <a:ext uri="{FF2B5EF4-FFF2-40B4-BE49-F238E27FC236}">
                <a16:creationId xmlns:a16="http://schemas.microsoft.com/office/drawing/2014/main" id="{DB61C582-23D5-4C48-B31B-11B91396D6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1150285" y="502021"/>
            <a:ext cx="4945715" cy="1667997"/>
          </a:xfrm>
        </p:spPr>
        <p:txBody>
          <a:bodyPr anchor="b">
            <a:normAutofit/>
          </a:bodyPr>
          <a:lstStyle/>
          <a:p>
            <a:r>
              <a:rPr lang="en-US" sz="4000"/>
              <a:t>Kinesis overview</a:t>
            </a:r>
          </a:p>
        </p:txBody>
      </p:sp>
      <p:sp>
        <p:nvSpPr>
          <p:cNvPr id="3" name="Объект 2"/>
          <p:cNvSpPr>
            <a:spLocks noGrp="1"/>
          </p:cNvSpPr>
          <p:nvPr>
            <p:ph idx="1"/>
          </p:nvPr>
        </p:nvSpPr>
        <p:spPr>
          <a:xfrm>
            <a:off x="1150286" y="2399857"/>
            <a:ext cx="4945715" cy="3455033"/>
          </a:xfrm>
        </p:spPr>
        <p:txBody>
          <a:bodyPr anchor="t">
            <a:normAutofit/>
          </a:bodyPr>
          <a:lstStyle/>
          <a:p>
            <a:pPr marL="0" indent="0">
              <a:buNone/>
            </a:pPr>
            <a:r>
              <a:rPr lang="en-US" sz="2000">
                <a:latin typeface="Arial" panose="020B0604020202020204" pitchFamily="34" charset="0"/>
                <a:cs typeface="Arial" panose="020B0604020202020204" pitchFamily="34" charset="0"/>
              </a:rPr>
              <a:t>Amazon Kinesis is an Amazon Web Service designed to makes it easy to collect, process, and analyze video and data streams in real time.</a:t>
            </a:r>
          </a:p>
        </p:txBody>
      </p:sp>
      <p:pic>
        <p:nvPicPr>
          <p:cNvPr id="4" name="Рисунок 3" descr="A purple square with white and black text&#10;&#10;Description automatically generated"/>
          <p:cNvPicPr>
            <a:picLocks noChangeAspect="1"/>
          </p:cNvPicPr>
          <p:nvPr/>
        </p:nvPicPr>
        <p:blipFill rotWithShape="1">
          <a:blip r:embed="rId2"/>
          <a:srcRect l="942" r="862" b="-5"/>
          <a:stretch/>
        </p:blipFill>
        <p:spPr>
          <a:xfrm>
            <a:off x="6609490" y="1016567"/>
            <a:ext cx="2112996" cy="2059200"/>
          </a:xfrm>
          <a:prstGeom prst="rect">
            <a:avLst/>
          </a:prstGeom>
        </p:spPr>
      </p:pic>
      <p:pic>
        <p:nvPicPr>
          <p:cNvPr id="6146" name="Picture 2" descr="What is Amazon Kinesis? - BPI - The destination for everything process  related"/>
          <p:cNvPicPr>
            <a:picLocks noChangeAspect="1" noChangeArrowheads="1"/>
          </p:cNvPicPr>
          <p:nvPr/>
        </p:nvPicPr>
        <p:blipFill rotWithShape="1">
          <a:blip r:embed="rId3">
            <a:extLst>
              <a:ext uri="{28A0092B-C50C-407E-A947-70E740481C1C}">
                <a14:useLocalDpi xmlns:a14="http://schemas.microsoft.com/office/drawing/2010/main" val="0"/>
              </a:ext>
            </a:extLst>
          </a:blip>
          <a:srcRect l="1064" r="739" b="-5"/>
          <a:stretch/>
        </p:blipFill>
        <p:spPr bwMode="auto">
          <a:xfrm>
            <a:off x="9064706" y="1016568"/>
            <a:ext cx="2107634" cy="2053975"/>
          </a:xfrm>
          <a:prstGeom prst="rect">
            <a:avLst/>
          </a:prstGeom>
          <a:noFill/>
          <a:extLst>
            <a:ext uri="{909E8E84-426E-40DD-AFC4-6F175D3DCCD1}">
              <a14:hiddenFill xmlns:a14="http://schemas.microsoft.com/office/drawing/2010/main">
                <a:solidFill>
                  <a:srgbClr val="FFFFFF"/>
                </a:solidFill>
              </a14:hiddenFill>
            </a:ext>
          </a:extLst>
        </p:spPr>
      </p:pic>
      <p:pic>
        <p:nvPicPr>
          <p:cNvPr id="5" name="Рисунок 4" descr="A purple square with white lines and a graph&#10;&#10;Description automatically generated"/>
          <p:cNvPicPr>
            <a:picLocks noChangeAspect="1"/>
          </p:cNvPicPr>
          <p:nvPr/>
        </p:nvPicPr>
        <p:blipFill rotWithShape="1">
          <a:blip r:embed="rId4"/>
          <a:srcRect l="1412" r="391" b="-5"/>
          <a:stretch/>
        </p:blipFill>
        <p:spPr>
          <a:xfrm>
            <a:off x="6609490" y="3409858"/>
            <a:ext cx="2107634" cy="2053975"/>
          </a:xfrm>
          <a:prstGeom prst="rect">
            <a:avLst/>
          </a:prstGeom>
        </p:spPr>
      </p:pic>
      <p:pic>
        <p:nvPicPr>
          <p:cNvPr id="6" name="Рисунок 5" descr="A purple square with white lines and a play button&#10;&#10;Description automatically generated"/>
          <p:cNvPicPr>
            <a:picLocks noChangeAspect="1"/>
          </p:cNvPicPr>
          <p:nvPr/>
        </p:nvPicPr>
        <p:blipFill rotWithShape="1">
          <a:blip r:embed="rId5"/>
          <a:srcRect l="1574" r="230" b="-5"/>
          <a:stretch/>
        </p:blipFill>
        <p:spPr>
          <a:xfrm>
            <a:off x="9064706" y="3409858"/>
            <a:ext cx="2107634" cy="2053975"/>
          </a:xfrm>
          <a:prstGeom prst="rect">
            <a:avLst/>
          </a:prstGeom>
        </p:spPr>
      </p:pic>
      <p:sp>
        <p:nvSpPr>
          <p:cNvPr id="6166" name="Rectangle 6165">
            <a:extLst>
              <a:ext uri="{FF2B5EF4-FFF2-40B4-BE49-F238E27FC236}">
                <a16:creationId xmlns:a16="http://schemas.microsoft.com/office/drawing/2014/main" id="{564B7BD9-7F70-40CA-A74D-E1E6DA334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8" name="Rectangle 6167">
            <a:extLst>
              <a:ext uri="{FF2B5EF4-FFF2-40B4-BE49-F238E27FC236}">
                <a16:creationId xmlns:a16="http://schemas.microsoft.com/office/drawing/2014/main" id="{5370CCB5-705B-4E99-8F73-B5403ED84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6808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3" name="Rectangle 308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612323-E612-9DFD-B45B-D11282EB5928}"/>
              </a:ext>
            </a:extLst>
          </p:cNvPr>
          <p:cNvSpPr>
            <a:spLocks noGrp="1"/>
          </p:cNvSpPr>
          <p:nvPr>
            <p:ph type="title"/>
          </p:nvPr>
        </p:nvSpPr>
        <p:spPr>
          <a:xfrm>
            <a:off x="630936" y="640080"/>
            <a:ext cx="4818888" cy="1481328"/>
          </a:xfrm>
        </p:spPr>
        <p:txBody>
          <a:bodyPr anchor="b">
            <a:normAutofit/>
          </a:bodyPr>
          <a:lstStyle/>
          <a:p>
            <a:r>
              <a:rPr lang="en-CH" sz="5000" dirty="0"/>
              <a:t>Kinesis </a:t>
            </a:r>
            <a:br>
              <a:rPr lang="en-CH" sz="5000" dirty="0"/>
            </a:br>
            <a:r>
              <a:rPr lang="en-CH" sz="5000" dirty="0"/>
              <a:t>Data Stream</a:t>
            </a:r>
          </a:p>
        </p:txBody>
      </p:sp>
      <p:sp>
        <p:nvSpPr>
          <p:cNvPr id="308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BA2360-2459-C71E-B26B-DC8E5F8CD253}"/>
              </a:ext>
            </a:extLst>
          </p:cNvPr>
          <p:cNvSpPr>
            <a:spLocks noGrp="1"/>
          </p:cNvSpPr>
          <p:nvPr>
            <p:ph idx="1"/>
          </p:nvPr>
        </p:nvSpPr>
        <p:spPr>
          <a:xfrm>
            <a:off x="630936" y="2660904"/>
            <a:ext cx="4818888" cy="3547872"/>
          </a:xfrm>
        </p:spPr>
        <p:txBody>
          <a:bodyPr anchor="t">
            <a:normAutofit lnSpcReduction="10000"/>
          </a:bodyPr>
          <a:lstStyle/>
          <a:p>
            <a:pPr marL="0" indent="0">
              <a:buNone/>
            </a:pPr>
            <a:r>
              <a:rPr lang="en-US" sz="1400" dirty="0">
                <a:cs typeface="Arial" panose="020B0604020202020204" pitchFamily="34" charset="0"/>
              </a:rPr>
              <a:t>You can use Amazon Kinesis Data Streams to collect and process large streams of data records in real time.</a:t>
            </a:r>
          </a:p>
          <a:p>
            <a:pPr marL="0" indent="0">
              <a:buNone/>
            </a:pPr>
            <a:r>
              <a:rPr lang="en-US" sz="1400" dirty="0">
                <a:cs typeface="Arial" panose="020B0604020202020204" pitchFamily="34" charset="0"/>
              </a:rPr>
              <a:t>A typical Kinesis Data Streams application reads data from a </a:t>
            </a:r>
            <a:r>
              <a:rPr lang="en-US" sz="1400" b="1" dirty="0">
                <a:cs typeface="Arial" panose="020B0604020202020204" pitchFamily="34" charset="0"/>
              </a:rPr>
              <a:t>data stream as data records</a:t>
            </a:r>
            <a:r>
              <a:rPr lang="en-US" sz="1400" dirty="0">
                <a:cs typeface="Arial" panose="020B0604020202020204" pitchFamily="34" charset="0"/>
              </a:rPr>
              <a:t>. </a:t>
            </a:r>
          </a:p>
          <a:p>
            <a:pPr marL="0" indent="0">
              <a:buNone/>
            </a:pPr>
            <a:r>
              <a:rPr lang="en-US" sz="1400" dirty="0">
                <a:cs typeface="Arial" panose="020B0604020202020204" pitchFamily="34" charset="0"/>
              </a:rPr>
              <a:t>These applications can use the Kinesis Client Library, and they can run on Amazon EC2 instances. </a:t>
            </a:r>
          </a:p>
          <a:p>
            <a:pPr marL="0" indent="0">
              <a:buNone/>
            </a:pPr>
            <a:r>
              <a:rPr lang="en-US" sz="1400" dirty="0">
                <a:cs typeface="Arial" panose="020B0604020202020204" pitchFamily="34" charset="0"/>
              </a:rPr>
              <a:t>You can send the processed records to dashboards, use them to generate alerts, dynamically change pricing and advertising strategies, or send data to a variety of other AWS services.</a:t>
            </a:r>
          </a:p>
          <a:p>
            <a:pPr marL="0" indent="0">
              <a:buNone/>
            </a:pPr>
            <a:endParaRPr lang="en-US" sz="1400" dirty="0">
              <a:cs typeface="Arial" panose="020B0604020202020204" pitchFamily="34" charset="0"/>
            </a:endParaRPr>
          </a:p>
          <a:p>
            <a:pPr marL="0" lvl="0" indent="0" eaLnBrk="0" fontAlgn="base" hangingPunct="0">
              <a:spcBef>
                <a:spcPct val="0"/>
              </a:spcBef>
              <a:spcAft>
                <a:spcPct val="0"/>
              </a:spcAft>
              <a:buNone/>
            </a:pPr>
            <a:r>
              <a:rPr lang="en-US" altLang="en-US" sz="1400" dirty="0"/>
              <a:t>The following are typical scenarios for using Kinesis Data Streams:</a:t>
            </a:r>
          </a:p>
          <a:p>
            <a:pPr eaLnBrk="0" fontAlgn="base" hangingPunct="0">
              <a:spcBef>
                <a:spcPct val="0"/>
              </a:spcBef>
              <a:spcAft>
                <a:spcPct val="0"/>
              </a:spcAft>
            </a:pPr>
            <a:r>
              <a:rPr lang="en-US" altLang="en-US" sz="1400" dirty="0"/>
              <a:t>Accelerated log and data feed intake and processing</a:t>
            </a:r>
          </a:p>
          <a:p>
            <a:pPr eaLnBrk="0" fontAlgn="base" hangingPunct="0">
              <a:spcBef>
                <a:spcPct val="0"/>
              </a:spcBef>
              <a:spcAft>
                <a:spcPct val="0"/>
              </a:spcAft>
            </a:pPr>
            <a:r>
              <a:rPr lang="en-US" altLang="en-US" sz="1400" dirty="0"/>
              <a:t>Real-time metrics and reporting</a:t>
            </a:r>
          </a:p>
          <a:p>
            <a:pPr marL="228600" lvl="1" eaLnBrk="0" fontAlgn="base" hangingPunct="0">
              <a:spcBef>
                <a:spcPct val="0"/>
              </a:spcBef>
              <a:spcAft>
                <a:spcPct val="0"/>
              </a:spcAft>
            </a:pPr>
            <a:r>
              <a:rPr lang="en-US" altLang="en-US" sz="1400" dirty="0"/>
              <a:t>Real-time data analytics</a:t>
            </a:r>
          </a:p>
          <a:p>
            <a:pPr eaLnBrk="0" fontAlgn="base" hangingPunct="0">
              <a:spcBef>
                <a:spcPct val="0"/>
              </a:spcBef>
              <a:spcAft>
                <a:spcPct val="0"/>
              </a:spcAft>
            </a:pPr>
            <a:r>
              <a:rPr lang="en-US" altLang="en-US" sz="1400" dirty="0"/>
              <a:t>Complex stream processing</a:t>
            </a:r>
            <a:endParaRPr lang="en-US" sz="1400" dirty="0">
              <a:cs typeface="Arial" panose="020B0604020202020204" pitchFamily="34" charset="0"/>
            </a:endParaRPr>
          </a:p>
        </p:txBody>
      </p:sp>
      <p:pic>
        <p:nvPicPr>
          <p:cNvPr id="3078" name="Picture 6" descr="Processing Streams with Amazon Kinesis"/>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989197"/>
            <a:ext cx="5458968" cy="2879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902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2" name="Rectangle 41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38882" y="639193"/>
            <a:ext cx="3571810" cy="3573516"/>
          </a:xfrm>
        </p:spPr>
        <p:txBody>
          <a:bodyPr vert="horz" lIns="91440" tIns="45720" rIns="91440" bIns="45720" rtlCol="0" anchor="b">
            <a:normAutofit/>
          </a:bodyPr>
          <a:lstStyle/>
          <a:p>
            <a:r>
              <a:rPr lang="en-US" sz="5100" kern="1200">
                <a:solidFill>
                  <a:schemeClr val="tx1"/>
                </a:solidFill>
                <a:latin typeface="+mj-lt"/>
                <a:ea typeface="+mj-ea"/>
                <a:cs typeface="+mj-cs"/>
              </a:rPr>
              <a:t>Kinesis </a:t>
            </a:r>
            <a:br>
              <a:rPr lang="en-US" sz="5100" kern="1200">
                <a:solidFill>
                  <a:schemeClr val="tx1"/>
                </a:solidFill>
                <a:latin typeface="+mj-lt"/>
                <a:ea typeface="+mj-ea"/>
                <a:cs typeface="+mj-cs"/>
              </a:rPr>
            </a:br>
            <a:r>
              <a:rPr lang="en-US" sz="5100" kern="1200">
                <a:solidFill>
                  <a:schemeClr val="tx1"/>
                </a:solidFill>
                <a:latin typeface="+mj-lt"/>
                <a:ea typeface="+mj-ea"/>
                <a:cs typeface="+mj-cs"/>
              </a:rPr>
              <a:t>Data Stream </a:t>
            </a:r>
            <a:br>
              <a:rPr lang="en-US" sz="5100" kern="1200">
                <a:solidFill>
                  <a:schemeClr val="tx1"/>
                </a:solidFill>
                <a:latin typeface="+mj-lt"/>
                <a:ea typeface="+mj-ea"/>
                <a:cs typeface="+mj-cs"/>
              </a:rPr>
            </a:br>
            <a:r>
              <a:rPr lang="en-US" sz="5100" kern="1200">
                <a:solidFill>
                  <a:schemeClr val="tx1"/>
                </a:solidFill>
                <a:latin typeface="+mj-lt"/>
                <a:ea typeface="+mj-ea"/>
                <a:cs typeface="+mj-cs"/>
              </a:rPr>
              <a:t>How shards work</a:t>
            </a:r>
          </a:p>
        </p:txBody>
      </p:sp>
      <p:sp>
        <p:nvSpPr>
          <p:cNvPr id="41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10;                Kinesis Data Streams high-level architecture diagram&#10;            "/>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864142"/>
            <a:ext cx="7214616" cy="3102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066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AF164A-E72C-D857-D587-ABE3A6D81388}"/>
            </a:ext>
          </a:extLst>
        </p:cNvPr>
        <p:cNvGrpSpPr/>
        <p:nvPr/>
      </p:nvGrpSpPr>
      <p:grpSpPr>
        <a:xfrm>
          <a:off x="0" y="0"/>
          <a:ext cx="0" cy="0"/>
          <a:chOff x="0" y="0"/>
          <a:chExt cx="0" cy="0"/>
        </a:xfrm>
      </p:grpSpPr>
      <p:sp useBgFill="1">
        <p:nvSpPr>
          <p:cNvPr id="4116" name="Rectangle 4115">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1D9B2A8F-F92A-25B1-C471-6A3CAB17A187}"/>
              </a:ext>
            </a:extLst>
          </p:cNvPr>
          <p:cNvSpPr>
            <a:spLocks noGrp="1"/>
          </p:cNvSpPr>
          <p:nvPr>
            <p:ph type="title"/>
          </p:nvPr>
        </p:nvSpPr>
        <p:spPr>
          <a:xfrm>
            <a:off x="841248" y="548640"/>
            <a:ext cx="3600860" cy="5431536"/>
          </a:xfrm>
        </p:spPr>
        <p:txBody>
          <a:bodyPr>
            <a:normAutofit/>
          </a:bodyPr>
          <a:lstStyle/>
          <a:p>
            <a:r>
              <a:rPr lang="en-CH" sz="4000" dirty="0"/>
              <a:t>Kinesis </a:t>
            </a:r>
            <a:br>
              <a:rPr lang="en-CH" sz="4000" dirty="0"/>
            </a:br>
            <a:r>
              <a:rPr lang="en-CH" sz="4000" dirty="0"/>
              <a:t>Data Stream</a:t>
            </a:r>
            <a:r>
              <a:rPr lang="en-US" sz="4000" dirty="0"/>
              <a:t> </a:t>
            </a:r>
            <a:br>
              <a:rPr lang="en-US" sz="4000" dirty="0"/>
            </a:br>
            <a:r>
              <a:rPr lang="en-US" sz="4000" dirty="0"/>
              <a:t>Components</a:t>
            </a:r>
          </a:p>
        </p:txBody>
      </p:sp>
      <p:sp>
        <p:nvSpPr>
          <p:cNvPr id="41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a:extLst>
              <a:ext uri="{FF2B5EF4-FFF2-40B4-BE49-F238E27FC236}">
                <a16:creationId xmlns:a16="http://schemas.microsoft.com/office/drawing/2014/main" id="{803852D6-F677-AF8D-BA06-D0E332736AA0}"/>
              </a:ext>
            </a:extLst>
          </p:cNvPr>
          <p:cNvSpPr>
            <a:spLocks noGrp="1"/>
          </p:cNvSpPr>
          <p:nvPr>
            <p:ph idx="1"/>
          </p:nvPr>
        </p:nvSpPr>
        <p:spPr>
          <a:xfrm>
            <a:off x="5126418" y="552091"/>
            <a:ext cx="6833450" cy="5963766"/>
          </a:xfrm>
        </p:spPr>
        <p:txBody>
          <a:bodyPr anchor="ctr">
            <a:noAutofit/>
          </a:bodyPr>
          <a:lstStyle/>
          <a:p>
            <a:r>
              <a:rPr lang="en-US" sz="1100" b="1" dirty="0">
                <a:highlight>
                  <a:srgbClr val="FFFF00"/>
                </a:highlight>
              </a:rPr>
              <a:t>A Kinesis data stream is a set of shards</a:t>
            </a:r>
            <a:r>
              <a:rPr lang="en-US" sz="1100" dirty="0"/>
              <a:t>. </a:t>
            </a:r>
          </a:p>
          <a:p>
            <a:r>
              <a:rPr lang="en-US" sz="1100" b="1" dirty="0">
                <a:highlight>
                  <a:srgbClr val="FFFF00"/>
                </a:highlight>
              </a:rPr>
              <a:t>Each shard has a sequence of data records .</a:t>
            </a:r>
          </a:p>
          <a:p>
            <a:r>
              <a:rPr lang="en-US" sz="1100" dirty="0"/>
              <a:t>A stream is composed of one or more shards, each of which provides a fixed unit of capacity. </a:t>
            </a:r>
          </a:p>
          <a:p>
            <a:r>
              <a:rPr lang="en-US" sz="1100" b="1" u="sng" dirty="0"/>
              <a:t>Shard</a:t>
            </a:r>
          </a:p>
          <a:p>
            <a:pPr lvl="1"/>
            <a:r>
              <a:rPr lang="en-US" sz="1100" dirty="0"/>
              <a:t>Read: </a:t>
            </a:r>
          </a:p>
          <a:p>
            <a:pPr lvl="2"/>
            <a:r>
              <a:rPr lang="en-US" sz="1100" dirty="0"/>
              <a:t>Each shard can support up to 5 transactions per second for reads </a:t>
            </a:r>
          </a:p>
          <a:p>
            <a:pPr lvl="2"/>
            <a:r>
              <a:rPr lang="en-US" sz="1100" dirty="0"/>
              <a:t>up to a maximum total data read rate of 2 MB per second</a:t>
            </a:r>
          </a:p>
          <a:p>
            <a:pPr lvl="1"/>
            <a:r>
              <a:rPr lang="en-US" sz="1100" dirty="0"/>
              <a:t>Write: </a:t>
            </a:r>
          </a:p>
          <a:p>
            <a:pPr lvl="2"/>
            <a:r>
              <a:rPr lang="en-US" sz="1100" dirty="0"/>
              <a:t>up to 1,000 records per second for writes,</a:t>
            </a:r>
          </a:p>
          <a:p>
            <a:pPr lvl="2"/>
            <a:r>
              <a:rPr lang="en-US" sz="1100" dirty="0"/>
              <a:t>up to a maximum total data write rate of 1 MB per second (including partition keys). </a:t>
            </a:r>
          </a:p>
          <a:p>
            <a:r>
              <a:rPr lang="en-GB" sz="1100" b="1" i="0" u="sng" dirty="0">
                <a:effectLst/>
              </a:rPr>
              <a:t>Retention Period</a:t>
            </a:r>
            <a:r>
              <a:rPr lang="en-GB" sz="1100" b="0" i="0" dirty="0">
                <a:effectLst/>
              </a:rPr>
              <a:t>:</a:t>
            </a:r>
          </a:p>
          <a:p>
            <a:pPr lvl="1"/>
            <a:r>
              <a:rPr lang="en-GB" sz="1100" b="0" i="0" dirty="0">
                <a:effectLst/>
              </a:rPr>
              <a:t>The </a:t>
            </a:r>
            <a:r>
              <a:rPr lang="en-GB" sz="1100" b="0" i="1" dirty="0">
                <a:effectLst/>
              </a:rPr>
              <a:t>retention period</a:t>
            </a:r>
            <a:r>
              <a:rPr lang="en-GB" sz="1100" b="0" i="0" dirty="0">
                <a:effectLst/>
              </a:rPr>
              <a:t> is the length of time that data records are accessible after they are added to the stream. </a:t>
            </a:r>
          </a:p>
          <a:p>
            <a:pPr lvl="1"/>
            <a:r>
              <a:rPr lang="en-GB" sz="1100" b="0" i="0" dirty="0">
                <a:effectLst/>
              </a:rPr>
              <a:t>A stream’s retention period is set to a default of 24 hours after creation. </a:t>
            </a:r>
          </a:p>
          <a:p>
            <a:pPr lvl="1"/>
            <a:r>
              <a:rPr lang="en-GB" sz="1100" b="0" i="0" dirty="0">
                <a:effectLst/>
              </a:rPr>
              <a:t>You can increase the retention period up to 8760 hours (365 days)</a:t>
            </a:r>
          </a:p>
          <a:p>
            <a:r>
              <a:rPr lang="en-US" sz="1100" b="1" u="sng" dirty="0"/>
              <a:t>Partition Key</a:t>
            </a:r>
          </a:p>
          <a:p>
            <a:pPr lvl="1"/>
            <a:r>
              <a:rPr lang="en-GB" sz="1100" b="0" i="0" dirty="0">
                <a:solidFill>
                  <a:srgbClr val="16191F"/>
                </a:solidFill>
                <a:effectLst/>
              </a:rPr>
              <a:t>A </a:t>
            </a:r>
            <a:r>
              <a:rPr lang="en-GB" sz="1100" b="0" i="1" dirty="0">
                <a:solidFill>
                  <a:srgbClr val="16191F"/>
                </a:solidFill>
                <a:effectLst/>
              </a:rPr>
              <a:t>partition key</a:t>
            </a:r>
            <a:r>
              <a:rPr lang="en-GB" sz="1100" b="0" i="0" dirty="0">
                <a:solidFill>
                  <a:srgbClr val="16191F"/>
                </a:solidFill>
                <a:effectLst/>
              </a:rPr>
              <a:t> is used to group data by shard within a stream. </a:t>
            </a:r>
          </a:p>
          <a:p>
            <a:pPr lvl="1"/>
            <a:r>
              <a:rPr lang="en-GB" sz="1100" b="0" i="0" dirty="0">
                <a:solidFill>
                  <a:srgbClr val="16191F"/>
                </a:solidFill>
                <a:effectLst/>
              </a:rPr>
              <a:t>Kinesis Data Streams segregates the data records belonging to a stream into multiple shards. </a:t>
            </a:r>
          </a:p>
          <a:p>
            <a:pPr lvl="1"/>
            <a:r>
              <a:rPr lang="en-GB" sz="1100" b="0" i="0" dirty="0">
                <a:solidFill>
                  <a:srgbClr val="16191F"/>
                </a:solidFill>
                <a:effectLst/>
              </a:rPr>
              <a:t>It uses the partition key that is associated with each data record to determine which shard a given data record belongs to. </a:t>
            </a:r>
          </a:p>
          <a:p>
            <a:pPr lvl="1"/>
            <a:r>
              <a:rPr lang="en-GB" sz="1100" b="0" i="0" dirty="0">
                <a:solidFill>
                  <a:srgbClr val="16191F"/>
                </a:solidFill>
                <a:effectLst/>
              </a:rPr>
              <a:t>When an application puts data into a stream, it must specify a partition key.</a:t>
            </a:r>
          </a:p>
          <a:p>
            <a:r>
              <a:rPr lang="en-US" sz="1100" b="1" u="sng" dirty="0"/>
              <a:t>Sequence Number</a:t>
            </a:r>
          </a:p>
          <a:p>
            <a:pPr lvl="1"/>
            <a:r>
              <a:rPr lang="en-GB" sz="1100" b="0" i="0" dirty="0">
                <a:solidFill>
                  <a:srgbClr val="16191F"/>
                </a:solidFill>
                <a:effectLst/>
              </a:rPr>
              <a:t>Each data record has a </a:t>
            </a:r>
            <a:r>
              <a:rPr lang="en-GB" sz="1100" b="0" i="1" dirty="0">
                <a:solidFill>
                  <a:srgbClr val="16191F"/>
                </a:solidFill>
                <a:effectLst/>
              </a:rPr>
              <a:t>sequence number</a:t>
            </a:r>
            <a:r>
              <a:rPr lang="en-GB" sz="1100" b="0" i="0" dirty="0">
                <a:solidFill>
                  <a:srgbClr val="16191F"/>
                </a:solidFill>
                <a:effectLst/>
              </a:rPr>
              <a:t> that is unique per partition-key within its shard. </a:t>
            </a:r>
          </a:p>
          <a:p>
            <a:pPr lvl="1"/>
            <a:r>
              <a:rPr lang="en-GB" sz="1100" b="0" i="0" dirty="0">
                <a:solidFill>
                  <a:srgbClr val="16191F"/>
                </a:solidFill>
                <a:effectLst/>
              </a:rPr>
              <a:t>Kinesis Data Streams assigns the sequence number after you write to the stream with </a:t>
            </a:r>
            <a:r>
              <a:rPr lang="en-GB" sz="1100" dirty="0" err="1"/>
              <a:t>client.putRecords</a:t>
            </a:r>
            <a:r>
              <a:rPr lang="en-GB" sz="1100" b="0" i="0" dirty="0">
                <a:solidFill>
                  <a:srgbClr val="16191F"/>
                </a:solidFill>
                <a:effectLst/>
              </a:rPr>
              <a:t> or </a:t>
            </a:r>
            <a:r>
              <a:rPr lang="en-GB" sz="1100" dirty="0" err="1"/>
              <a:t>client.putRecord</a:t>
            </a:r>
            <a:r>
              <a:rPr lang="en-GB" sz="1100" b="0" i="0" dirty="0">
                <a:solidFill>
                  <a:srgbClr val="16191F"/>
                </a:solidFill>
                <a:effectLst/>
              </a:rPr>
              <a:t>. </a:t>
            </a:r>
          </a:p>
          <a:p>
            <a:pPr lvl="1"/>
            <a:r>
              <a:rPr lang="en-GB" sz="1100" b="0" i="0" dirty="0">
                <a:solidFill>
                  <a:srgbClr val="16191F"/>
                </a:solidFill>
                <a:effectLst/>
              </a:rPr>
              <a:t>Sequence numbers for the same partition key generally increase over time. </a:t>
            </a:r>
          </a:p>
          <a:p>
            <a:pPr lvl="1"/>
            <a:r>
              <a:rPr lang="en-GB" sz="1100" b="0" i="0" dirty="0">
                <a:solidFill>
                  <a:srgbClr val="16191F"/>
                </a:solidFill>
                <a:effectLst/>
              </a:rPr>
              <a:t>The longer the time period between write requests, the larger the sequence numbers become.</a:t>
            </a:r>
            <a:endParaRPr lang="en-US" sz="1100" dirty="0"/>
          </a:p>
        </p:txBody>
      </p:sp>
    </p:spTree>
    <p:extLst>
      <p:ext uri="{BB962C8B-B14F-4D97-AF65-F5344CB8AC3E}">
        <p14:creationId xmlns:p14="http://schemas.microsoft.com/office/powerpoint/2010/main" val="2272007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1E834B-8BF3-FA72-D1EB-C85F7A8EE6AF}"/>
              </a:ext>
            </a:extLst>
          </p:cNvPr>
          <p:cNvSpPr>
            <a:spLocks noGrp="1"/>
          </p:cNvSpPr>
          <p:nvPr>
            <p:ph type="title"/>
          </p:nvPr>
        </p:nvSpPr>
        <p:spPr>
          <a:xfrm>
            <a:off x="838200" y="365125"/>
            <a:ext cx="10515600" cy="1325563"/>
          </a:xfrm>
        </p:spPr>
        <p:txBody>
          <a:bodyPr>
            <a:normAutofit/>
          </a:bodyPr>
          <a:lstStyle/>
          <a:p>
            <a:r>
              <a:rPr lang="en-CH" sz="5400"/>
              <a:t>Kinesis Data Stream Capacity Mode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DBC22D-11A1-0B46-EB6D-B4606662D56F}"/>
              </a:ext>
            </a:extLst>
          </p:cNvPr>
          <p:cNvSpPr>
            <a:spLocks noGrp="1"/>
          </p:cNvSpPr>
          <p:nvPr>
            <p:ph idx="1"/>
          </p:nvPr>
        </p:nvSpPr>
        <p:spPr>
          <a:xfrm>
            <a:off x="838200" y="1929384"/>
            <a:ext cx="10515600" cy="4251960"/>
          </a:xfrm>
        </p:spPr>
        <p:txBody>
          <a:bodyPr>
            <a:normAutofit/>
          </a:bodyPr>
          <a:lstStyle/>
          <a:p>
            <a:r>
              <a:rPr lang="en-GB" sz="1500" b="0" i="0">
                <a:effectLst/>
              </a:rPr>
              <a:t>A data stream </a:t>
            </a:r>
            <a:r>
              <a:rPr lang="en-GB" sz="1500" b="0" i="1">
                <a:effectLst/>
              </a:rPr>
              <a:t>capacity mode</a:t>
            </a:r>
            <a:r>
              <a:rPr lang="en-GB" sz="1500" b="0" i="0">
                <a:effectLst/>
              </a:rPr>
              <a:t> determines how capacity is managed and how you are charged for the usage of your data stream. </a:t>
            </a:r>
          </a:p>
          <a:p>
            <a:r>
              <a:rPr lang="en-GB" sz="1500" b="0" i="0">
                <a:effectLst/>
              </a:rPr>
              <a:t>Currently, in Kinesis Data Streams, you can choose between an </a:t>
            </a:r>
            <a:r>
              <a:rPr lang="en-GB" sz="1500" b="1" i="0">
                <a:effectLst/>
              </a:rPr>
              <a:t>on-demand</a:t>
            </a:r>
            <a:r>
              <a:rPr lang="en-GB" sz="1500" b="0" i="0">
                <a:effectLst/>
              </a:rPr>
              <a:t> mode and a </a:t>
            </a:r>
            <a:r>
              <a:rPr lang="en-GB" sz="1500" b="1" i="0">
                <a:effectLst/>
              </a:rPr>
              <a:t>provisioned</a:t>
            </a:r>
            <a:r>
              <a:rPr lang="en-GB" sz="1500" b="0" i="0">
                <a:effectLst/>
              </a:rPr>
              <a:t> mode for your data streams. </a:t>
            </a:r>
          </a:p>
          <a:p>
            <a:r>
              <a:rPr lang="en-GB" sz="1500" b="0" i="0">
                <a:effectLst/>
              </a:rPr>
              <a:t>On-demand</a:t>
            </a:r>
          </a:p>
          <a:p>
            <a:pPr lvl="1"/>
            <a:r>
              <a:rPr lang="en-GB" sz="1500" b="0" i="0">
                <a:effectLst/>
              </a:rPr>
              <a:t>With the </a:t>
            </a:r>
            <a:r>
              <a:rPr lang="en-GB" sz="1500" b="1" i="0">
                <a:effectLst/>
              </a:rPr>
              <a:t>on-demand</a:t>
            </a:r>
            <a:r>
              <a:rPr lang="en-GB" sz="1500" b="0" i="0">
                <a:effectLst/>
              </a:rPr>
              <a:t> mode, Kinesis Data Streams automatically manages the shards in order to provide the necessary throughput. </a:t>
            </a:r>
          </a:p>
          <a:p>
            <a:pPr lvl="1"/>
            <a:r>
              <a:rPr lang="en-GB" sz="1500" b="0" i="0">
                <a:effectLst/>
              </a:rPr>
              <a:t>You are charged only for the actual throughput that you use and Kinesis Data Streams automatically accommodates your workloads’ throughput needs as they ramp up or down. </a:t>
            </a:r>
          </a:p>
          <a:p>
            <a:r>
              <a:rPr lang="en-GB" sz="1500" b="0" i="0">
                <a:effectLst/>
              </a:rPr>
              <a:t>Provisioned</a:t>
            </a:r>
          </a:p>
          <a:p>
            <a:pPr lvl="1"/>
            <a:r>
              <a:rPr lang="en-GB" sz="1500" b="0" i="0">
                <a:effectLst/>
              </a:rPr>
              <a:t>With the </a:t>
            </a:r>
            <a:r>
              <a:rPr lang="en-GB" sz="1500" b="1" i="0">
                <a:effectLst/>
              </a:rPr>
              <a:t>provisioned</a:t>
            </a:r>
            <a:r>
              <a:rPr lang="en-GB" sz="1500" b="0" i="0">
                <a:effectLst/>
              </a:rPr>
              <a:t> mode, you must specify the number of shards for the data stream. </a:t>
            </a:r>
          </a:p>
          <a:p>
            <a:pPr lvl="1"/>
            <a:r>
              <a:rPr lang="en-GB" sz="1500" b="0" i="0">
                <a:effectLst/>
              </a:rPr>
              <a:t>The total capacity of a data stream is the sum of the capacities of its shards. </a:t>
            </a:r>
          </a:p>
          <a:p>
            <a:pPr lvl="1"/>
            <a:r>
              <a:rPr lang="en-GB" sz="1500" b="0" i="0">
                <a:effectLst/>
              </a:rPr>
              <a:t>You can increase or decrease the number of shards in a data stream as needed and you are charged for the number of shards at an hourly rate. </a:t>
            </a:r>
          </a:p>
          <a:p>
            <a:r>
              <a:rPr lang="en-GB" sz="1500" b="0" i="0" u="sng">
                <a:effectLst/>
              </a:rPr>
              <a:t>All Kinesis Data Streams capabilities, including retention mode, encryption, monitoring metrics, and others, are supported for both the on-demand and provisioned modes.</a:t>
            </a:r>
          </a:p>
        </p:txBody>
      </p:sp>
    </p:spTree>
    <p:extLst>
      <p:ext uri="{BB962C8B-B14F-4D97-AF65-F5344CB8AC3E}">
        <p14:creationId xmlns:p14="http://schemas.microsoft.com/office/powerpoint/2010/main" val="222863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1147</TotalTime>
  <Words>5172</Words>
  <Application>Microsoft Macintosh PowerPoint</Application>
  <PresentationFormat>Widescreen</PresentationFormat>
  <Paragraphs>360</Paragraphs>
  <Slides>37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AmazonEmberLight</vt:lpstr>
      <vt:lpstr>Arial</vt:lpstr>
      <vt:lpstr>Arial</vt:lpstr>
      <vt:lpstr>Calibri</vt:lpstr>
      <vt:lpstr>Calibri Light</vt:lpstr>
      <vt:lpstr>Open Sans</vt:lpstr>
      <vt:lpstr>Söhne</vt:lpstr>
      <vt:lpstr>Office Theme</vt:lpstr>
      <vt:lpstr>Kinesis</vt:lpstr>
      <vt:lpstr>What is Streaming in Software Engineering?</vt:lpstr>
      <vt:lpstr>Why Streaming Exists?</vt:lpstr>
      <vt:lpstr>Problems Solved by Streaming</vt:lpstr>
      <vt:lpstr>Kinesis overview</vt:lpstr>
      <vt:lpstr>Kinesis  Data Stream</vt:lpstr>
      <vt:lpstr>Kinesis  Data Stream  How shards work</vt:lpstr>
      <vt:lpstr>Kinesis  Data Stream  Components</vt:lpstr>
      <vt:lpstr>Kinesis Data Stream Capacity Mode</vt:lpstr>
      <vt:lpstr>Kinesis Data Stream Capacity Mode Switching</vt:lpstr>
      <vt:lpstr>Kinesis Data Stream Capacity Mode Comparison</vt:lpstr>
      <vt:lpstr>Kinesis Data Stream Resharding a Stream</vt:lpstr>
      <vt:lpstr>Kinesis Data Stream Resharding a Stream</vt:lpstr>
      <vt:lpstr>Kinesis Data Stream Resharding a Stream</vt:lpstr>
      <vt:lpstr>Kinesis Producer Library</vt:lpstr>
      <vt:lpstr>Kinesis Client Library</vt:lpstr>
      <vt:lpstr>Kinesis Client Library Types</vt:lpstr>
      <vt:lpstr>Kinesis Client Library Use cases</vt:lpstr>
      <vt:lpstr>Consumers with Dedicated Throughput (Enhanced Fan-Out)</vt:lpstr>
      <vt:lpstr>Kinesis Data Stream Destinations</vt:lpstr>
      <vt:lpstr>Kinesis Data Steam Use Cases</vt:lpstr>
      <vt:lpstr>Kinesis Agent</vt:lpstr>
      <vt:lpstr>Kinesis Agent Use Cases</vt:lpstr>
      <vt:lpstr>Kinesis Firehose</vt:lpstr>
      <vt:lpstr>Kinesis Data Firehose Concepts</vt:lpstr>
      <vt:lpstr>Kinesis Firehose </vt:lpstr>
      <vt:lpstr>Kinesis Firehose</vt:lpstr>
      <vt:lpstr>Kinesis Firehose Data flow</vt:lpstr>
      <vt:lpstr>Kinesis Firehose Use Cases</vt:lpstr>
      <vt:lpstr>Kinesis Data Analytics</vt:lpstr>
      <vt:lpstr>Apache Flink</vt:lpstr>
      <vt:lpstr>Kinesis Data Analytics</vt:lpstr>
      <vt:lpstr>Kinesis Analytics Benefits</vt:lpstr>
      <vt:lpstr>Kinesis Data Analytics Use Cases</vt:lpstr>
      <vt:lpstr>Kinesis video streams</vt:lpstr>
      <vt:lpstr>Kinesis video streams</vt:lpstr>
      <vt:lpstr>Exam takeaway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Ilya Chakun</dc:creator>
  <cp:lastModifiedBy>Ilya Chakun</cp:lastModifiedBy>
  <cp:revision>29</cp:revision>
  <dcterms:created xsi:type="dcterms:W3CDTF">2023-08-06T12:53:09Z</dcterms:created>
  <dcterms:modified xsi:type="dcterms:W3CDTF">2024-02-05T14:22:42Z</dcterms:modified>
</cp:coreProperties>
</file>