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3" r:id="rId6"/>
    <p:sldId id="261" r:id="rId7"/>
    <p:sldId id="262" r:id="rId8"/>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720"/>
  </p:normalViewPr>
  <p:slideViewPr>
    <p:cSldViewPr snapToGrid="0">
      <p:cViewPr varScale="1">
        <p:scale>
          <a:sx n="211" d="100"/>
          <a:sy n="211" d="100"/>
        </p:scale>
        <p:origin x="117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06.02.2024</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06.02.2024</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echtarget.com/searchsecurity/definition/zero-trust-model-zero-trust-networ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13609-AAE5-70EB-5059-F37070C48649}"/>
              </a:ext>
            </a:extLst>
          </p:cNvPr>
          <p:cNvSpPr>
            <a:spLocks noGrp="1"/>
          </p:cNvSpPr>
          <p:nvPr>
            <p:ph type="ctrTitle"/>
          </p:nvPr>
        </p:nvSpPr>
        <p:spPr>
          <a:xfrm>
            <a:off x="640080" y="320040"/>
            <a:ext cx="6692827" cy="3892669"/>
          </a:xfrm>
        </p:spPr>
        <p:txBody>
          <a:bodyPr>
            <a:normAutofit/>
          </a:bodyPr>
          <a:lstStyle/>
          <a:p>
            <a:r>
              <a:rPr lang="en-GB" sz="6600" b="0" i="0" dirty="0">
                <a:effectLst/>
                <a:latin typeface="AmazonEmberBold"/>
              </a:rPr>
              <a:t>VMware Cloud on AWS</a:t>
            </a:r>
            <a:endParaRPr lang="en-CH" sz="6600" dirty="0"/>
          </a:p>
        </p:txBody>
      </p:sp>
      <p:sp>
        <p:nvSpPr>
          <p:cNvPr id="3" name="Subtitle 2">
            <a:extLst>
              <a:ext uri="{FF2B5EF4-FFF2-40B4-BE49-F238E27FC236}">
                <a16:creationId xmlns:a16="http://schemas.microsoft.com/office/drawing/2014/main" id="{E23BD5AB-1B77-4915-175D-B8801FB53D74}"/>
              </a:ext>
            </a:extLst>
          </p:cNvPr>
          <p:cNvSpPr>
            <a:spLocks noGrp="1"/>
          </p:cNvSpPr>
          <p:nvPr>
            <p:ph type="subTitle" idx="1"/>
          </p:nvPr>
        </p:nvSpPr>
        <p:spPr>
          <a:xfrm>
            <a:off x="640080" y="4631161"/>
            <a:ext cx="6692827" cy="1569486"/>
          </a:xfrm>
        </p:spPr>
        <p:txBody>
          <a:bodyPr>
            <a:normAutofit/>
          </a:bodyPr>
          <a:lstStyle/>
          <a:p>
            <a:pPr algn="l"/>
            <a:r>
              <a:rPr lang="en-GB" b="0" i="0" dirty="0">
                <a:effectLst/>
                <a:latin typeface="AmazonEmber"/>
              </a:rPr>
              <a:t>The Fastest, Safest Path for all your VMware Workloads</a:t>
            </a:r>
          </a:p>
          <a:p>
            <a:pPr algn="l"/>
            <a:endParaRPr lang="en-CH" dirty="0"/>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loud">
            <a:extLst>
              <a:ext uri="{FF2B5EF4-FFF2-40B4-BE49-F238E27FC236}">
                <a16:creationId xmlns:a16="http://schemas.microsoft.com/office/drawing/2014/main" id="{14DACD5A-F4B8-D4C5-0DB3-E08DF88344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1544" y="1267079"/>
            <a:ext cx="4087368" cy="4087368"/>
          </a:xfrm>
          <a:prstGeom prst="rect">
            <a:avLst/>
          </a:prstGeom>
        </p:spPr>
      </p:pic>
    </p:spTree>
    <p:extLst>
      <p:ext uri="{BB962C8B-B14F-4D97-AF65-F5344CB8AC3E}">
        <p14:creationId xmlns:p14="http://schemas.microsoft.com/office/powerpoint/2010/main" val="124936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4F07AD9-239F-2025-7D2F-01DB6CBCE01D}"/>
              </a:ext>
            </a:extLst>
          </p:cNvPr>
          <p:cNvSpPr>
            <a:spLocks noGrp="1"/>
          </p:cNvSpPr>
          <p:nvPr>
            <p:ph type="title"/>
          </p:nvPr>
        </p:nvSpPr>
        <p:spPr>
          <a:xfrm>
            <a:off x="838200" y="365125"/>
            <a:ext cx="10515600" cy="1325563"/>
          </a:xfrm>
        </p:spPr>
        <p:txBody>
          <a:bodyPr>
            <a:normAutofit/>
          </a:bodyPr>
          <a:lstStyle/>
          <a:p>
            <a:r>
              <a:rPr lang="en-CH" dirty="0"/>
              <a:t>What is V</a:t>
            </a:r>
            <a:r>
              <a:rPr lang="en-GB" dirty="0"/>
              <a:t>M</a:t>
            </a:r>
            <a:r>
              <a:rPr lang="en-CH" dirty="0"/>
              <a:t>ware?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F44A4EE-3528-1637-B3F7-C55B69D21AAF}"/>
              </a:ext>
            </a:extLst>
          </p:cNvPr>
          <p:cNvSpPr>
            <a:spLocks noGrp="1"/>
          </p:cNvSpPr>
          <p:nvPr>
            <p:ph idx="1"/>
          </p:nvPr>
        </p:nvSpPr>
        <p:spPr>
          <a:xfrm>
            <a:off x="838200" y="1825625"/>
            <a:ext cx="10515600" cy="4351338"/>
          </a:xfrm>
        </p:spPr>
        <p:txBody>
          <a:bodyPr>
            <a:normAutofit/>
          </a:bodyPr>
          <a:lstStyle/>
          <a:p>
            <a:r>
              <a:rPr lang="en-GB" b="0" i="0" dirty="0">
                <a:effectLst/>
              </a:rPr>
              <a:t>VMware is a virtualization and cloud computing software provider.</a:t>
            </a:r>
          </a:p>
          <a:p>
            <a:r>
              <a:rPr lang="en-GB" b="1" dirty="0">
                <a:highlight>
                  <a:srgbClr val="FFFF00"/>
                </a:highlight>
              </a:rPr>
              <a:t>Enterprise grade Virtualization</a:t>
            </a:r>
            <a:endParaRPr lang="en-GB" b="1" i="0" dirty="0">
              <a:effectLst/>
              <a:highlight>
                <a:srgbClr val="FFFF00"/>
              </a:highlight>
            </a:endParaRPr>
          </a:p>
          <a:p>
            <a:r>
              <a:rPr lang="en-GB" dirty="0"/>
              <a:t>With VMware server virtualization, a hypervisor is installed on the physical server to allow for multiple virtual machines (VMs) to run on the same physical server. </a:t>
            </a:r>
          </a:p>
          <a:p>
            <a:r>
              <a:rPr lang="en-GB" dirty="0"/>
              <a:t>Each VM can run its own operating system (OS), which means multiple OSes can run on one physical server.</a:t>
            </a:r>
          </a:p>
        </p:txBody>
      </p:sp>
    </p:spTree>
    <p:extLst>
      <p:ext uri="{BB962C8B-B14F-4D97-AF65-F5344CB8AC3E}">
        <p14:creationId xmlns:p14="http://schemas.microsoft.com/office/powerpoint/2010/main" val="52894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F07AD9-239F-2025-7D2F-01DB6CBCE01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VMware?</a:t>
            </a:r>
          </a:p>
        </p:txBody>
      </p:sp>
      <p:pic>
        <p:nvPicPr>
          <p:cNvPr id="1026" name="Picture 2" descr="What is VMware? - Atlantic.Net">
            <a:extLst>
              <a:ext uri="{FF2B5EF4-FFF2-40B4-BE49-F238E27FC236}">
                <a16:creationId xmlns:a16="http://schemas.microsoft.com/office/drawing/2014/main" id="{F4CBD565-529D-8528-5483-BDDC4865D8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55907" y="1622676"/>
            <a:ext cx="8280185" cy="4906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397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F07AD9-239F-2025-7D2F-01DB6CBCE01D}"/>
              </a:ext>
            </a:extLst>
          </p:cNvPr>
          <p:cNvSpPr>
            <a:spLocks noGrp="1"/>
          </p:cNvSpPr>
          <p:nvPr>
            <p:ph type="title"/>
          </p:nvPr>
        </p:nvSpPr>
        <p:spPr>
          <a:xfrm>
            <a:off x="841248" y="548640"/>
            <a:ext cx="3600860" cy="5431536"/>
          </a:xfrm>
        </p:spPr>
        <p:txBody>
          <a:bodyPr>
            <a:normAutofit/>
          </a:bodyPr>
          <a:lstStyle/>
          <a:p>
            <a:r>
              <a:rPr lang="en-CH" sz="5400"/>
              <a:t>Benefits of V</a:t>
            </a:r>
            <a:r>
              <a:rPr lang="en-GB" sz="5400"/>
              <a:t>M</a:t>
            </a:r>
            <a:r>
              <a:rPr lang="en-CH" sz="5400"/>
              <a:t>ware</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44A4EE-3528-1637-B3F7-C55B69D21AAF}"/>
              </a:ext>
            </a:extLst>
          </p:cNvPr>
          <p:cNvSpPr>
            <a:spLocks noGrp="1"/>
          </p:cNvSpPr>
          <p:nvPr>
            <p:ph idx="1"/>
          </p:nvPr>
        </p:nvSpPr>
        <p:spPr>
          <a:xfrm>
            <a:off x="5126418" y="552091"/>
            <a:ext cx="6224335" cy="5431536"/>
          </a:xfrm>
        </p:spPr>
        <p:txBody>
          <a:bodyPr anchor="ctr">
            <a:normAutofit/>
          </a:bodyPr>
          <a:lstStyle/>
          <a:p>
            <a:pPr>
              <a:buFont typeface="Arial" panose="020B0604020202020204" pitchFamily="34" charset="0"/>
              <a:buChar char="•"/>
            </a:pPr>
            <a:r>
              <a:rPr lang="en-GB" sz="2200" b="0" i="0" dirty="0">
                <a:effectLst/>
                <a:latin typeface="Arial" panose="020B0604020202020204" pitchFamily="34" charset="0"/>
              </a:rPr>
              <a:t>security based on a </a:t>
            </a:r>
            <a:r>
              <a:rPr lang="en-GB" sz="2200" b="0"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zero-trust model</a:t>
            </a:r>
            <a:r>
              <a:rPr lang="en-GB" sz="2200" b="0" i="0" dirty="0">
                <a:effectLst/>
                <a:latin typeface="Arial" panose="020B0604020202020204" pitchFamily="34" charset="0"/>
              </a:rPr>
              <a:t>, along with better security than container systems like Kubernetes;</a:t>
            </a:r>
          </a:p>
          <a:p>
            <a:pPr>
              <a:buFont typeface="Arial" panose="020B0604020202020204" pitchFamily="34" charset="0"/>
              <a:buChar char="•"/>
            </a:pPr>
            <a:r>
              <a:rPr lang="en-GB" sz="2200" b="0" i="0" dirty="0">
                <a:effectLst/>
                <a:latin typeface="Arial" panose="020B0604020202020204" pitchFamily="34" charset="0"/>
              </a:rPr>
              <a:t>better provisioning of applications and resources;</a:t>
            </a:r>
          </a:p>
          <a:p>
            <a:pPr>
              <a:buFont typeface="Arial" panose="020B0604020202020204" pitchFamily="34" charset="0"/>
              <a:buChar char="•"/>
            </a:pPr>
            <a:r>
              <a:rPr lang="en-GB" sz="2200" b="0" i="0" dirty="0">
                <a:effectLst/>
                <a:latin typeface="Arial" panose="020B0604020202020204" pitchFamily="34" charset="0"/>
              </a:rPr>
              <a:t>simplified data </a:t>
            </a:r>
            <a:r>
              <a:rPr lang="en-GB" sz="2200" b="0" i="0" dirty="0" err="1">
                <a:effectLst/>
                <a:latin typeface="Arial" panose="020B0604020202020204" pitchFamily="34" charset="0"/>
              </a:rPr>
              <a:t>center</a:t>
            </a:r>
            <a:r>
              <a:rPr lang="en-GB" sz="2200" b="0" i="0" dirty="0">
                <a:effectLst/>
                <a:latin typeface="Arial" panose="020B0604020202020204" pitchFamily="34" charset="0"/>
              </a:rPr>
              <a:t> management</a:t>
            </a:r>
          </a:p>
          <a:p>
            <a:pPr>
              <a:buFont typeface="Arial" panose="020B0604020202020204" pitchFamily="34" charset="0"/>
              <a:buChar char="•"/>
            </a:pPr>
            <a:r>
              <a:rPr lang="en-GB" sz="2200" b="0" i="0" dirty="0">
                <a:effectLst/>
                <a:latin typeface="Arial" panose="020B0604020202020204" pitchFamily="34" charset="0"/>
              </a:rPr>
              <a:t>increased efficiency and agility of data </a:t>
            </a:r>
            <a:r>
              <a:rPr lang="en-GB" sz="2200" b="0" i="0" dirty="0" err="1">
                <a:effectLst/>
                <a:latin typeface="Arial" panose="020B0604020202020204" pitchFamily="34" charset="0"/>
              </a:rPr>
              <a:t>center</a:t>
            </a:r>
            <a:r>
              <a:rPr lang="en-GB" sz="2200" b="0" i="0" dirty="0">
                <a:effectLst/>
                <a:latin typeface="Arial" panose="020B0604020202020204" pitchFamily="34" charset="0"/>
              </a:rPr>
              <a:t> systems.</a:t>
            </a:r>
          </a:p>
        </p:txBody>
      </p:sp>
    </p:spTree>
    <p:extLst>
      <p:ext uri="{BB962C8B-B14F-4D97-AF65-F5344CB8AC3E}">
        <p14:creationId xmlns:p14="http://schemas.microsoft.com/office/powerpoint/2010/main" val="605010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5EB92F-C0FD-FAE1-2ED6-3596B39063A3}"/>
              </a:ext>
            </a:extLst>
          </p:cNvPr>
          <p:cNvSpPr>
            <a:spLocks noGrp="1"/>
          </p:cNvSpPr>
          <p:nvPr>
            <p:ph type="title"/>
          </p:nvPr>
        </p:nvSpPr>
        <p:spPr>
          <a:xfrm>
            <a:off x="838200" y="365125"/>
            <a:ext cx="10515600" cy="1325563"/>
          </a:xfrm>
        </p:spPr>
        <p:txBody>
          <a:bodyPr>
            <a:normAutofit/>
          </a:bodyPr>
          <a:lstStyle/>
          <a:p>
            <a:r>
              <a:rPr lang="en-CH" sz="5400"/>
              <a:t>AWS V</a:t>
            </a:r>
            <a:r>
              <a:rPr lang="en-GB" sz="5400"/>
              <a:t>m</a:t>
            </a:r>
            <a:r>
              <a:rPr lang="en-CH" sz="5400"/>
              <a:t>ware in AWS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5E564A-EF42-409C-35A8-ED5E4663742E}"/>
              </a:ext>
            </a:extLst>
          </p:cNvPr>
          <p:cNvSpPr>
            <a:spLocks noGrp="1"/>
          </p:cNvSpPr>
          <p:nvPr>
            <p:ph idx="1"/>
          </p:nvPr>
        </p:nvSpPr>
        <p:spPr>
          <a:xfrm>
            <a:off x="838200" y="1929384"/>
            <a:ext cx="10515600" cy="4251960"/>
          </a:xfrm>
        </p:spPr>
        <p:txBody>
          <a:bodyPr>
            <a:normAutofit/>
          </a:bodyPr>
          <a:lstStyle/>
          <a:p>
            <a:r>
              <a:rPr lang="en-GB" sz="1000" b="0" i="0" dirty="0">
                <a:effectLst/>
              </a:rPr>
              <a:t>AWS VMware Cloud (VMC) on AWS is a service that allows you to seamlessly integrate your existing VMware on-premises infrastructure with the AWS Cloud. </a:t>
            </a:r>
          </a:p>
          <a:p>
            <a:r>
              <a:rPr lang="en-GB" sz="1000" b="0" i="0" dirty="0">
                <a:effectLst/>
              </a:rPr>
              <a:t>It enables you to run, manage, and migrate VMware workloads in a hybrid cloud environment without the need for significant changes to your existing VMware infrastructure.</a:t>
            </a:r>
          </a:p>
          <a:p>
            <a:r>
              <a:rPr lang="en-GB" sz="1000" b="1" i="0" dirty="0">
                <a:effectLst/>
              </a:rPr>
              <a:t>Physical Infrastructure</a:t>
            </a:r>
            <a:r>
              <a:rPr lang="en-GB" sz="1000" b="0" i="0" dirty="0">
                <a:effectLst/>
              </a:rPr>
              <a:t>: AWS VMware Cloud on AWS runs on dedicated bare-metal AWS infrastructure. AWS provides the physical hardware, including compute, storage, and networking resources, specifically designed for running VMware workloads.</a:t>
            </a:r>
          </a:p>
          <a:p>
            <a:r>
              <a:rPr lang="en-GB" sz="1000" b="1" i="0" dirty="0">
                <a:effectLst/>
              </a:rPr>
              <a:t>vSphere-based Environment</a:t>
            </a:r>
            <a:r>
              <a:rPr lang="en-GB" sz="1000" b="0" i="0" dirty="0">
                <a:effectLst/>
              </a:rPr>
              <a:t>: AWS VMware Cloud is based on VMware's vSphere virtualization platform. You can use familiar VMware tools and interfaces to manage your VMware environment in the AWS Cloud.</a:t>
            </a:r>
          </a:p>
          <a:p>
            <a:r>
              <a:rPr lang="en-GB" sz="1000" b="1" i="0" dirty="0">
                <a:effectLst/>
              </a:rPr>
              <a:t>Hybrid Cloud Connectivity</a:t>
            </a:r>
            <a:r>
              <a:rPr lang="en-GB" sz="1000" b="0" i="0" dirty="0">
                <a:effectLst/>
              </a:rPr>
              <a:t>: AWS VMware Cloud is connected to the AWS Global Network. This allows you to establish a high-speed, low-latency connection between your on-premises data </a:t>
            </a:r>
            <a:r>
              <a:rPr lang="en-GB" sz="1000" b="0" i="0" dirty="0" err="1">
                <a:effectLst/>
              </a:rPr>
              <a:t>center</a:t>
            </a:r>
            <a:r>
              <a:rPr lang="en-GB" sz="1000" b="0" i="0" dirty="0">
                <a:effectLst/>
              </a:rPr>
              <a:t> and the AWS Cloud. The connectivity options include AWS Direct Connect and VPN.</a:t>
            </a:r>
          </a:p>
          <a:p>
            <a:r>
              <a:rPr lang="en-GB" sz="1000" b="1" i="0" dirty="0">
                <a:effectLst/>
              </a:rPr>
              <a:t>VMware Software</a:t>
            </a:r>
            <a:r>
              <a:rPr lang="en-GB" sz="1000" b="0" i="0" dirty="0">
                <a:effectLst/>
              </a:rPr>
              <a:t>: VMware provides the software components, including </a:t>
            </a:r>
            <a:r>
              <a:rPr lang="en-GB" sz="1000" b="0" i="0" dirty="0" err="1">
                <a:effectLst/>
              </a:rPr>
              <a:t>ESXi</a:t>
            </a:r>
            <a:r>
              <a:rPr lang="en-GB" sz="1000" b="0" i="0" dirty="0">
                <a:effectLst/>
              </a:rPr>
              <a:t> hypervisors, vCenter Server, and </a:t>
            </a:r>
            <a:r>
              <a:rPr lang="en-GB" sz="1000" b="0" i="0" dirty="0" err="1">
                <a:effectLst/>
              </a:rPr>
              <a:t>vSAN</a:t>
            </a:r>
            <a:r>
              <a:rPr lang="en-GB" sz="1000" b="0" i="0" dirty="0">
                <a:effectLst/>
              </a:rPr>
              <a:t>, as part of the service. You can deploy and manage virtual machines (VMs) using vCenter Server, just as you would in your on-premises environment.</a:t>
            </a:r>
          </a:p>
          <a:p>
            <a:r>
              <a:rPr lang="en-GB" sz="1000" b="1" i="0" dirty="0">
                <a:effectLst/>
              </a:rPr>
              <a:t>Seamless Migration</a:t>
            </a:r>
            <a:r>
              <a:rPr lang="en-GB" sz="1000" b="0" i="0" dirty="0">
                <a:effectLst/>
              </a:rPr>
              <a:t>: You can use VMware HCX (Hybrid Cloud Extension) to facilitate the migration of VMs from your on-premises data </a:t>
            </a:r>
            <a:r>
              <a:rPr lang="en-GB" sz="1000" b="0" i="0" dirty="0" err="1">
                <a:effectLst/>
              </a:rPr>
              <a:t>center</a:t>
            </a:r>
            <a:r>
              <a:rPr lang="en-GB" sz="1000" b="0" i="0" dirty="0">
                <a:effectLst/>
              </a:rPr>
              <a:t> to AWS VMware Cloud. HCX enables live, bi-directional workload migrations with minimal downtime.</a:t>
            </a:r>
          </a:p>
          <a:p>
            <a:r>
              <a:rPr lang="en-GB" sz="1000" b="1" i="0" dirty="0">
                <a:effectLst/>
              </a:rPr>
              <a:t>Scalability</a:t>
            </a:r>
            <a:r>
              <a:rPr lang="en-GB" sz="1000" b="0" i="0" dirty="0">
                <a:effectLst/>
              </a:rPr>
              <a:t>: AWS VMware Cloud is designed to be scalable. You can easily add or remove compute and storage capacity as needed to accommodate changes in workload demand.</a:t>
            </a:r>
          </a:p>
          <a:p>
            <a:r>
              <a:rPr lang="en-GB" sz="1000" b="1" i="0" dirty="0">
                <a:effectLst/>
              </a:rPr>
              <a:t>Integration with AWS Services</a:t>
            </a:r>
            <a:r>
              <a:rPr lang="en-GB" sz="1000" b="0" i="0" dirty="0">
                <a:effectLst/>
              </a:rPr>
              <a:t>: While your VMware workloads run in the VMware Cloud environment, you can take advantage of AWS services for backup, disaster recovery, analytics, and more. </a:t>
            </a:r>
            <a:r>
              <a:rPr lang="en-GB" sz="1000" b="1" i="0" dirty="0">
                <a:effectLst/>
              </a:rPr>
              <a:t>This allows you to leverage AWS capabilities without re-architecting your applications.</a:t>
            </a:r>
          </a:p>
          <a:p>
            <a:r>
              <a:rPr lang="en-GB" sz="1000" b="1" i="0" dirty="0">
                <a:effectLst/>
              </a:rPr>
              <a:t>Security and Compliance</a:t>
            </a:r>
            <a:r>
              <a:rPr lang="en-GB" sz="1000" b="0" i="0" dirty="0">
                <a:effectLst/>
              </a:rPr>
              <a:t>: AWS VMware Cloud adheres to AWS security best practices. You can apply AWS Identity and Access Management (IAM) policies and security groups to control access to your VMware workloads and resources.</a:t>
            </a:r>
          </a:p>
          <a:p>
            <a:r>
              <a:rPr lang="en-GB" sz="1000" b="1" i="0" dirty="0">
                <a:effectLst/>
              </a:rPr>
              <a:t>Operational Consistency</a:t>
            </a:r>
            <a:r>
              <a:rPr lang="en-GB" sz="1000" b="0" i="0" dirty="0">
                <a:effectLst/>
              </a:rPr>
              <a:t>: AWS VMware Cloud provides operational consistency with your on-premises VMware environment. This consistency extends to patch management, monitoring, and backup processes.</a:t>
            </a:r>
          </a:p>
        </p:txBody>
      </p:sp>
    </p:spTree>
    <p:extLst>
      <p:ext uri="{BB962C8B-B14F-4D97-AF65-F5344CB8AC3E}">
        <p14:creationId xmlns:p14="http://schemas.microsoft.com/office/powerpoint/2010/main" val="4117061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24786F-36E7-57D5-CF21-D2AAE09B9DD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0" i="0" kern="1200">
                <a:solidFill>
                  <a:schemeClr val="bg1"/>
                </a:solidFill>
                <a:effectLst/>
                <a:latin typeface="+mj-lt"/>
                <a:ea typeface="+mj-ea"/>
                <a:cs typeface="+mj-cs"/>
              </a:rPr>
              <a:t>VMware Cloud on AWS</a:t>
            </a:r>
            <a:endParaRPr lang="en-US" sz="3200" kern="1200">
              <a:solidFill>
                <a:schemeClr val="bg1"/>
              </a:solidFill>
              <a:latin typeface="+mj-lt"/>
              <a:ea typeface="+mj-ea"/>
              <a:cs typeface="+mj-cs"/>
            </a:endParaRPr>
          </a:p>
        </p:txBody>
      </p:sp>
      <p:pic>
        <p:nvPicPr>
          <p:cNvPr id="2050" name="Picture 2" descr="A screenshot of a computer&#10;&#10;Description automatically generated">
            <a:extLst>
              <a:ext uri="{FF2B5EF4-FFF2-40B4-BE49-F238E27FC236}">
                <a16:creationId xmlns:a16="http://schemas.microsoft.com/office/drawing/2014/main" id="{25402590-54B1-9E74-AE67-43C512F201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691313"/>
            <a:ext cx="10905066" cy="4362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808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24786F-36E7-57D5-CF21-D2AAE09B9DDB}"/>
              </a:ext>
            </a:extLst>
          </p:cNvPr>
          <p:cNvSpPr>
            <a:spLocks noGrp="1"/>
          </p:cNvSpPr>
          <p:nvPr>
            <p:ph type="title"/>
          </p:nvPr>
        </p:nvSpPr>
        <p:spPr>
          <a:xfrm>
            <a:off x="838200" y="365125"/>
            <a:ext cx="10515600" cy="1325563"/>
          </a:xfrm>
        </p:spPr>
        <p:txBody>
          <a:bodyPr>
            <a:normAutofit/>
          </a:bodyPr>
          <a:lstStyle/>
          <a:p>
            <a:r>
              <a:rPr lang="en-GB" sz="5400" b="0" i="0">
                <a:effectLst/>
                <a:latin typeface="Amazon Ember"/>
              </a:rPr>
              <a:t>VMware Cloud on AWS: Use Cases</a:t>
            </a:r>
            <a:endParaRPr lang="en-CH"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6D4CA8-83AD-1C04-91DC-67AC45E5CF32}"/>
              </a:ext>
            </a:extLst>
          </p:cNvPr>
          <p:cNvSpPr>
            <a:spLocks noGrp="1"/>
          </p:cNvSpPr>
          <p:nvPr>
            <p:ph idx="1"/>
          </p:nvPr>
        </p:nvSpPr>
        <p:spPr>
          <a:xfrm>
            <a:off x="838200" y="1929384"/>
            <a:ext cx="10515600" cy="4251960"/>
          </a:xfrm>
        </p:spPr>
        <p:txBody>
          <a:bodyPr>
            <a:normAutofit/>
          </a:bodyPr>
          <a:lstStyle/>
          <a:p>
            <a:pPr>
              <a:buFont typeface="+mj-lt"/>
              <a:buAutoNum type="arabicPeriod"/>
            </a:pPr>
            <a:r>
              <a:rPr lang="en-GB" sz="1500" b="1" i="0" dirty="0">
                <a:effectLst/>
                <a:latin typeface="Söhne"/>
              </a:rPr>
              <a:t>Application Migration and Modernization</a:t>
            </a:r>
            <a:r>
              <a:rPr lang="en-GB" sz="1500" b="0" i="0" dirty="0">
                <a:effectLst/>
                <a:latin typeface="Söhne"/>
              </a:rPr>
              <a:t>: Enterprises can use VMware on AWS to seamlessly migrate and modernize applications, taking advantage of AWS's scalable infrastructure while retaining the familiar VMware management framework, thus facilitating a smoother transition to the cloud with minimized downtime.</a:t>
            </a:r>
          </a:p>
          <a:p>
            <a:pPr>
              <a:buFont typeface="+mj-lt"/>
              <a:buAutoNum type="arabicPeriod"/>
            </a:pPr>
            <a:r>
              <a:rPr lang="en-GB" sz="1500" b="1" i="0" dirty="0">
                <a:effectLst/>
                <a:latin typeface="Söhne"/>
              </a:rPr>
              <a:t>Hybrid Cloud Architecture</a:t>
            </a:r>
            <a:r>
              <a:rPr lang="en-GB" sz="1500" b="0" i="0" dirty="0">
                <a:effectLst/>
                <a:latin typeface="Söhne"/>
              </a:rPr>
              <a:t>: Organizations can build a resilient hybrid cloud architecture using VMware on AWS, creating an environment that allows for seamless workload mobility between on-premises VMware environments and the AWS cloud, therefore achieving a flexible and efficient infrastructure that meets evolving business needs.</a:t>
            </a:r>
          </a:p>
          <a:p>
            <a:pPr>
              <a:buFont typeface="+mj-lt"/>
              <a:buAutoNum type="arabicPeriod"/>
            </a:pPr>
            <a:r>
              <a:rPr lang="en-GB" sz="1500" b="1" i="0" dirty="0">
                <a:effectLst/>
                <a:latin typeface="Söhne"/>
              </a:rPr>
              <a:t>Data </a:t>
            </a:r>
            <a:r>
              <a:rPr lang="en-GB" sz="1500" b="1" i="0" dirty="0" err="1">
                <a:effectLst/>
                <a:latin typeface="Söhne"/>
              </a:rPr>
              <a:t>Center</a:t>
            </a:r>
            <a:r>
              <a:rPr lang="en-GB" sz="1500" b="1" i="0" dirty="0">
                <a:effectLst/>
                <a:latin typeface="Söhne"/>
              </a:rPr>
              <a:t> Extension or Evacuation</a:t>
            </a:r>
            <a:r>
              <a:rPr lang="en-GB" sz="1500" b="0" i="0" dirty="0">
                <a:effectLst/>
                <a:latin typeface="Söhne"/>
              </a:rPr>
              <a:t>: Companies undergoing data </a:t>
            </a:r>
            <a:r>
              <a:rPr lang="en-GB" sz="1500" b="0" i="0" dirty="0" err="1">
                <a:effectLst/>
                <a:latin typeface="Söhne"/>
              </a:rPr>
              <a:t>center</a:t>
            </a:r>
            <a:r>
              <a:rPr lang="en-GB" sz="1500" b="0" i="0" dirty="0">
                <a:effectLst/>
                <a:latin typeface="Söhne"/>
              </a:rPr>
              <a:t> transformations can utilize VMware on AWS for data </a:t>
            </a:r>
            <a:r>
              <a:rPr lang="en-GB" sz="1500" b="0" i="0" dirty="0" err="1">
                <a:effectLst/>
                <a:latin typeface="Söhne"/>
              </a:rPr>
              <a:t>center</a:t>
            </a:r>
            <a:r>
              <a:rPr lang="en-GB" sz="1500" b="0" i="0" dirty="0">
                <a:effectLst/>
                <a:latin typeface="Söhne"/>
              </a:rPr>
              <a:t> extensions or evacuations, leveraging the solution to quickly add capacity to their existing data </a:t>
            </a:r>
            <a:r>
              <a:rPr lang="en-GB" sz="1500" b="0" i="0" dirty="0" err="1">
                <a:effectLst/>
                <a:latin typeface="Söhne"/>
              </a:rPr>
              <a:t>center</a:t>
            </a:r>
            <a:r>
              <a:rPr lang="en-GB" sz="1500" b="0" i="0" dirty="0">
                <a:effectLst/>
                <a:latin typeface="Söhne"/>
              </a:rPr>
              <a:t> or to evacuate data </a:t>
            </a:r>
            <a:r>
              <a:rPr lang="en-GB" sz="1500" b="0" i="0" dirty="0" err="1">
                <a:effectLst/>
                <a:latin typeface="Söhne"/>
              </a:rPr>
              <a:t>centers</a:t>
            </a:r>
            <a:r>
              <a:rPr lang="en-GB" sz="1500" b="0" i="0" dirty="0">
                <a:effectLst/>
                <a:latin typeface="Söhne"/>
              </a:rPr>
              <a:t> completely while maintaining operational continuity.</a:t>
            </a:r>
          </a:p>
          <a:p>
            <a:pPr>
              <a:buFont typeface="+mj-lt"/>
              <a:buAutoNum type="arabicPeriod"/>
            </a:pPr>
            <a:r>
              <a:rPr lang="en-GB" sz="1500" b="1" i="0" dirty="0">
                <a:effectLst/>
                <a:latin typeface="Söhne"/>
              </a:rPr>
              <a:t>Disaster Recovery as a Service (</a:t>
            </a:r>
            <a:r>
              <a:rPr lang="en-GB" sz="1500" b="1" i="0" dirty="0" err="1">
                <a:effectLst/>
                <a:latin typeface="Söhne"/>
              </a:rPr>
              <a:t>DRaaS</a:t>
            </a:r>
            <a:r>
              <a:rPr lang="en-GB" sz="1500" b="1" i="0" dirty="0">
                <a:effectLst/>
                <a:latin typeface="Söhne"/>
              </a:rPr>
              <a:t>)</a:t>
            </a:r>
            <a:r>
              <a:rPr lang="en-GB" sz="1500" b="0" i="0" dirty="0">
                <a:effectLst/>
                <a:latin typeface="Söhne"/>
              </a:rPr>
              <a:t>: Businesses can implement a robust disaster recovery solution using VMware Site Recovery on AWS, ensuring business continuity with a scalable, on-demand recovery solution that allows for consistent operations and swift recovery in the event of a disaster.</a:t>
            </a:r>
          </a:p>
          <a:p>
            <a:pPr>
              <a:buFont typeface="+mj-lt"/>
              <a:buAutoNum type="arabicPeriod"/>
            </a:pPr>
            <a:r>
              <a:rPr lang="en-GB" sz="1500" b="1" i="0" dirty="0">
                <a:effectLst/>
                <a:latin typeface="Söhne"/>
              </a:rPr>
              <a:t>Next-Generation App Development</a:t>
            </a:r>
            <a:r>
              <a:rPr lang="en-GB" sz="1500" b="0" i="0" dirty="0">
                <a:effectLst/>
                <a:latin typeface="Söhne"/>
              </a:rPr>
              <a:t>: Developers can leverage VMware on AWS for next-generation application development, utilizing VMware Tanzu on AWS to build and deploy modern apps that can scale dynamically, thus encouraging innovation and speeding up the development process through a platform that supports both containerized and traditional workloads.</a:t>
            </a:r>
          </a:p>
        </p:txBody>
      </p:sp>
    </p:spTree>
    <p:extLst>
      <p:ext uri="{BB962C8B-B14F-4D97-AF65-F5344CB8AC3E}">
        <p14:creationId xmlns:p14="http://schemas.microsoft.com/office/powerpoint/2010/main" val="3601176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786</Words>
  <Application>Microsoft Macintosh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Amazon Ember</vt:lpstr>
      <vt:lpstr>AmazonEmber</vt:lpstr>
      <vt:lpstr>AmazonEmberBold</vt:lpstr>
      <vt:lpstr>Arial</vt:lpstr>
      <vt:lpstr>Calibri</vt:lpstr>
      <vt:lpstr>Calibri Light</vt:lpstr>
      <vt:lpstr>Söhne</vt:lpstr>
      <vt:lpstr>Office Theme</vt:lpstr>
      <vt:lpstr>VMware Cloud on AWS</vt:lpstr>
      <vt:lpstr>What is VMware?</vt:lpstr>
      <vt:lpstr>What is VMware?</vt:lpstr>
      <vt:lpstr>Benefits of VMware</vt:lpstr>
      <vt:lpstr>AWS Vmware in AWS</vt:lpstr>
      <vt:lpstr>VMware Cloud on AWS</vt:lpstr>
      <vt:lpstr>VMware Cloud on AWS: Use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4</cp:revision>
  <dcterms:created xsi:type="dcterms:W3CDTF">2023-08-06T12:53:09Z</dcterms:created>
  <dcterms:modified xsi:type="dcterms:W3CDTF">2024-02-06T19:44:34Z</dcterms:modified>
</cp:coreProperties>
</file>