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2"/>
  </p:notesMasterIdLst>
  <p:sldIdLst>
    <p:sldId id="265" r:id="rId2"/>
    <p:sldId id="257" r:id="rId3"/>
    <p:sldId id="258" r:id="rId4"/>
    <p:sldId id="259" r:id="rId5"/>
    <p:sldId id="260" r:id="rId6"/>
    <p:sldId id="261" r:id="rId7"/>
    <p:sldId id="262" r:id="rId8"/>
    <p:sldId id="266" r:id="rId9"/>
    <p:sldId id="263" r:id="rId10"/>
    <p:sldId id="264" r:id="rId11"/>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9"/>
    <p:restoredTop sz="94720"/>
  </p:normalViewPr>
  <p:slideViewPr>
    <p:cSldViewPr snapToGrid="0">
      <p:cViewPr varScale="1">
        <p:scale>
          <a:sx n="282" d="100"/>
          <a:sy n="282" d="100"/>
        </p:scale>
        <p:origin x="148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38ae14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25f38ae14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f38ae140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25f38ae140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f38ae14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25f38ae14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f38ae140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g25f38ae140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f38ae140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5f38ae140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f38ae140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25f38ae140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f38ae140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5f38ae140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f38ae140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5f38ae140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E646-1874-76CE-1961-F3B212E99EE2}"/>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66F9B4DF-6E82-A72D-44DE-A7B27BB53A9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F9242A2-AFC7-A1C2-1D60-EE6BD9380275}"/>
              </a:ext>
            </a:extLst>
          </p:cNvPr>
          <p:cNvSpPr>
            <a:spLocks noGrp="1"/>
          </p:cNvSpPr>
          <p:nvPr>
            <p:ph type="dt" sz="half" idx="10"/>
          </p:nvPr>
        </p:nvSpPr>
        <p:spPr/>
        <p:txBody>
          <a:bodyPr/>
          <a:lstStyle/>
          <a:p>
            <a:fld id="{9333598D-5CB0-4442-8EE9-5C9DA07BC8EE}" type="datetimeFigureOut">
              <a:rPr lang="en-CH" smtClean="0"/>
              <a:t>31.01.2024</a:t>
            </a:fld>
            <a:endParaRPr lang="en-CH"/>
          </a:p>
        </p:txBody>
      </p:sp>
      <p:sp>
        <p:nvSpPr>
          <p:cNvPr id="5" name="Footer Placeholder 4">
            <a:extLst>
              <a:ext uri="{FF2B5EF4-FFF2-40B4-BE49-F238E27FC236}">
                <a16:creationId xmlns:a16="http://schemas.microsoft.com/office/drawing/2014/main" id="{8C17425B-4A32-C38A-31AC-165608E8E8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E765BE1-E0E6-6374-D779-AB62BBD303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75264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9AEB-F34C-E574-F056-ADB2C6986E6F}"/>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63C1E2D-B00B-3EFC-0A4F-21F78EA27E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95BBECD-6B91-FF64-4B22-7FDFC95203EA}"/>
              </a:ext>
            </a:extLst>
          </p:cNvPr>
          <p:cNvSpPr>
            <a:spLocks noGrp="1"/>
          </p:cNvSpPr>
          <p:nvPr>
            <p:ph type="dt" sz="half" idx="10"/>
          </p:nvPr>
        </p:nvSpPr>
        <p:spPr/>
        <p:txBody>
          <a:bodyPr/>
          <a:lstStyle/>
          <a:p>
            <a:fld id="{9333598D-5CB0-4442-8EE9-5C9DA07BC8EE}" type="datetimeFigureOut">
              <a:rPr lang="en-CH" smtClean="0"/>
              <a:t>31.01.2024</a:t>
            </a:fld>
            <a:endParaRPr lang="en-CH"/>
          </a:p>
        </p:txBody>
      </p:sp>
      <p:sp>
        <p:nvSpPr>
          <p:cNvPr id="5" name="Footer Placeholder 4">
            <a:extLst>
              <a:ext uri="{FF2B5EF4-FFF2-40B4-BE49-F238E27FC236}">
                <a16:creationId xmlns:a16="http://schemas.microsoft.com/office/drawing/2014/main" id="{8E6BFC41-1EE9-E51C-1269-620B10258CA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AE5A6FE-ED3B-7BCE-D9FB-A8196506D9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75239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76FAC-0DDB-5009-7125-FCC4747EDEE2}"/>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8CC126A-9577-53C4-C45E-00A7AA94BA9F}"/>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C66B940-AF7C-78B0-7641-055D0FFF80A3}"/>
              </a:ext>
            </a:extLst>
          </p:cNvPr>
          <p:cNvSpPr>
            <a:spLocks noGrp="1"/>
          </p:cNvSpPr>
          <p:nvPr>
            <p:ph type="dt" sz="half" idx="10"/>
          </p:nvPr>
        </p:nvSpPr>
        <p:spPr/>
        <p:txBody>
          <a:bodyPr/>
          <a:lstStyle/>
          <a:p>
            <a:fld id="{9333598D-5CB0-4442-8EE9-5C9DA07BC8EE}" type="datetimeFigureOut">
              <a:rPr lang="en-CH" smtClean="0"/>
              <a:t>31.01.2024</a:t>
            </a:fld>
            <a:endParaRPr lang="en-CH"/>
          </a:p>
        </p:txBody>
      </p:sp>
      <p:sp>
        <p:nvSpPr>
          <p:cNvPr id="5" name="Footer Placeholder 4">
            <a:extLst>
              <a:ext uri="{FF2B5EF4-FFF2-40B4-BE49-F238E27FC236}">
                <a16:creationId xmlns:a16="http://schemas.microsoft.com/office/drawing/2014/main" id="{0FC48938-DFFE-E24A-F282-4B88F061346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918DCD1-896C-24D3-101E-CCCDA39D47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254564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0525-8F2E-9DAF-3486-3469790E17A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431E9CA-044E-FF05-C326-A295C7D59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3C65031-2CF0-3339-1E36-F31AA49AE001}"/>
              </a:ext>
            </a:extLst>
          </p:cNvPr>
          <p:cNvSpPr>
            <a:spLocks noGrp="1"/>
          </p:cNvSpPr>
          <p:nvPr>
            <p:ph type="dt" sz="half" idx="10"/>
          </p:nvPr>
        </p:nvSpPr>
        <p:spPr/>
        <p:txBody>
          <a:bodyPr/>
          <a:lstStyle/>
          <a:p>
            <a:fld id="{9333598D-5CB0-4442-8EE9-5C9DA07BC8EE}" type="datetimeFigureOut">
              <a:rPr lang="en-CH" smtClean="0"/>
              <a:t>31.01.2024</a:t>
            </a:fld>
            <a:endParaRPr lang="en-CH"/>
          </a:p>
        </p:txBody>
      </p:sp>
      <p:sp>
        <p:nvSpPr>
          <p:cNvPr id="5" name="Footer Placeholder 4">
            <a:extLst>
              <a:ext uri="{FF2B5EF4-FFF2-40B4-BE49-F238E27FC236}">
                <a16:creationId xmlns:a16="http://schemas.microsoft.com/office/drawing/2014/main" id="{A4818DEB-1AE1-9995-1F39-CFFB6B4D413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1418A5F-6AAA-D59C-7466-EBEC7C9E1A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75801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1FC9-3822-689E-E9A7-EBB47E31605C}"/>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986B16AC-103A-7082-D2DF-33D87DFA0A9A}"/>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DC7E68-912B-B41C-2915-15E7D2FB1FDC}"/>
              </a:ext>
            </a:extLst>
          </p:cNvPr>
          <p:cNvSpPr>
            <a:spLocks noGrp="1"/>
          </p:cNvSpPr>
          <p:nvPr>
            <p:ph type="dt" sz="half" idx="10"/>
          </p:nvPr>
        </p:nvSpPr>
        <p:spPr/>
        <p:txBody>
          <a:bodyPr/>
          <a:lstStyle/>
          <a:p>
            <a:fld id="{9333598D-5CB0-4442-8EE9-5C9DA07BC8EE}" type="datetimeFigureOut">
              <a:rPr lang="en-CH" smtClean="0"/>
              <a:t>31.01.2024</a:t>
            </a:fld>
            <a:endParaRPr lang="en-CH"/>
          </a:p>
        </p:txBody>
      </p:sp>
      <p:sp>
        <p:nvSpPr>
          <p:cNvPr id="5" name="Footer Placeholder 4">
            <a:extLst>
              <a:ext uri="{FF2B5EF4-FFF2-40B4-BE49-F238E27FC236}">
                <a16:creationId xmlns:a16="http://schemas.microsoft.com/office/drawing/2014/main" id="{D8E3A341-D15B-FCA0-590A-EF42C5E691C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78B5513-0DB8-337F-E51F-9C9AA97AE7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39285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4CAE-C81F-113A-3927-5400F9476C7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E711FBC-674A-9EA5-BA67-D2CF90D0AA1E}"/>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ACE4EEB-896D-DDA2-21E7-F0C52CDDA2E6}"/>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47AA63FA-3D1D-9718-8C78-1998C655EC78}"/>
              </a:ext>
            </a:extLst>
          </p:cNvPr>
          <p:cNvSpPr>
            <a:spLocks noGrp="1"/>
          </p:cNvSpPr>
          <p:nvPr>
            <p:ph type="dt" sz="half" idx="10"/>
          </p:nvPr>
        </p:nvSpPr>
        <p:spPr/>
        <p:txBody>
          <a:bodyPr/>
          <a:lstStyle/>
          <a:p>
            <a:fld id="{9333598D-5CB0-4442-8EE9-5C9DA07BC8EE}" type="datetimeFigureOut">
              <a:rPr lang="en-CH" smtClean="0"/>
              <a:t>31.01.2024</a:t>
            </a:fld>
            <a:endParaRPr lang="en-CH"/>
          </a:p>
        </p:txBody>
      </p:sp>
      <p:sp>
        <p:nvSpPr>
          <p:cNvPr id="6" name="Footer Placeholder 5">
            <a:extLst>
              <a:ext uri="{FF2B5EF4-FFF2-40B4-BE49-F238E27FC236}">
                <a16:creationId xmlns:a16="http://schemas.microsoft.com/office/drawing/2014/main" id="{8A59149B-BB02-9615-DBDE-DA2FEBF0B52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0B29AD8-8750-7F61-488F-5D45EEFFDD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97314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C317-2D5D-D6C0-D073-A7C5F7601CC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108A8C8-AB2A-06AD-34FB-B5266A09179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871FD2E8-C4A0-C3C2-04E6-FE13E921D3DE}"/>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7D0989D4-6CCB-D4DF-F55A-30BF5E7BE83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2CECA1BA-2049-D084-A110-104C9FB70A60}"/>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3E8355F-D1CF-B544-51D3-427570F9A535}"/>
              </a:ext>
            </a:extLst>
          </p:cNvPr>
          <p:cNvSpPr>
            <a:spLocks noGrp="1"/>
          </p:cNvSpPr>
          <p:nvPr>
            <p:ph type="dt" sz="half" idx="10"/>
          </p:nvPr>
        </p:nvSpPr>
        <p:spPr/>
        <p:txBody>
          <a:bodyPr/>
          <a:lstStyle/>
          <a:p>
            <a:fld id="{9333598D-5CB0-4442-8EE9-5C9DA07BC8EE}" type="datetimeFigureOut">
              <a:rPr lang="en-CH" smtClean="0"/>
              <a:t>31.01.2024</a:t>
            </a:fld>
            <a:endParaRPr lang="en-CH"/>
          </a:p>
        </p:txBody>
      </p:sp>
      <p:sp>
        <p:nvSpPr>
          <p:cNvPr id="8" name="Footer Placeholder 7">
            <a:extLst>
              <a:ext uri="{FF2B5EF4-FFF2-40B4-BE49-F238E27FC236}">
                <a16:creationId xmlns:a16="http://schemas.microsoft.com/office/drawing/2014/main" id="{93D15FCA-ED36-17B4-BFAF-4C237EE64AE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71BE29D-BB1F-764F-C0DB-7CCB7E4105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45621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4D6F-944B-D378-0987-7682F7929027}"/>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F42B285-6BC4-06C0-3BAD-E12FE0D6E14A}"/>
              </a:ext>
            </a:extLst>
          </p:cNvPr>
          <p:cNvSpPr>
            <a:spLocks noGrp="1"/>
          </p:cNvSpPr>
          <p:nvPr>
            <p:ph type="dt" sz="half" idx="10"/>
          </p:nvPr>
        </p:nvSpPr>
        <p:spPr/>
        <p:txBody>
          <a:bodyPr/>
          <a:lstStyle/>
          <a:p>
            <a:fld id="{9333598D-5CB0-4442-8EE9-5C9DA07BC8EE}" type="datetimeFigureOut">
              <a:rPr lang="en-CH" smtClean="0"/>
              <a:t>31.01.2024</a:t>
            </a:fld>
            <a:endParaRPr lang="en-CH"/>
          </a:p>
        </p:txBody>
      </p:sp>
      <p:sp>
        <p:nvSpPr>
          <p:cNvPr id="4" name="Footer Placeholder 3">
            <a:extLst>
              <a:ext uri="{FF2B5EF4-FFF2-40B4-BE49-F238E27FC236}">
                <a16:creationId xmlns:a16="http://schemas.microsoft.com/office/drawing/2014/main" id="{DD30E1D1-FCA7-90EF-9F30-55B14DF4CF7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C33AA1F-0FCF-C820-6487-7978108CFD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40524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7E570-4CF0-DA4F-5DE7-403AD63D5F80}"/>
              </a:ext>
            </a:extLst>
          </p:cNvPr>
          <p:cNvSpPr>
            <a:spLocks noGrp="1"/>
          </p:cNvSpPr>
          <p:nvPr>
            <p:ph type="dt" sz="half" idx="10"/>
          </p:nvPr>
        </p:nvSpPr>
        <p:spPr/>
        <p:txBody>
          <a:bodyPr/>
          <a:lstStyle/>
          <a:p>
            <a:fld id="{9333598D-5CB0-4442-8EE9-5C9DA07BC8EE}" type="datetimeFigureOut">
              <a:rPr lang="en-CH" smtClean="0"/>
              <a:t>31.01.2024</a:t>
            </a:fld>
            <a:endParaRPr lang="en-CH"/>
          </a:p>
        </p:txBody>
      </p:sp>
      <p:sp>
        <p:nvSpPr>
          <p:cNvPr id="3" name="Footer Placeholder 2">
            <a:extLst>
              <a:ext uri="{FF2B5EF4-FFF2-40B4-BE49-F238E27FC236}">
                <a16:creationId xmlns:a16="http://schemas.microsoft.com/office/drawing/2014/main" id="{02D17AA1-A99A-AE7A-AC38-0401831A503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B33E984-2D70-71CC-BBF9-6DEE8A0926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617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4247-627F-5C1C-8D65-842B5B0AEFE0}"/>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8DD903EB-323B-513B-59C7-D60319D6B3D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DF3AC3B-AF5F-F616-923D-8A7B3CA11A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936007C-98CC-9473-F4E4-B8570B50D167}"/>
              </a:ext>
            </a:extLst>
          </p:cNvPr>
          <p:cNvSpPr>
            <a:spLocks noGrp="1"/>
          </p:cNvSpPr>
          <p:nvPr>
            <p:ph type="dt" sz="half" idx="10"/>
          </p:nvPr>
        </p:nvSpPr>
        <p:spPr/>
        <p:txBody>
          <a:bodyPr/>
          <a:lstStyle/>
          <a:p>
            <a:fld id="{9333598D-5CB0-4442-8EE9-5C9DA07BC8EE}" type="datetimeFigureOut">
              <a:rPr lang="en-CH" smtClean="0"/>
              <a:t>31.01.2024</a:t>
            </a:fld>
            <a:endParaRPr lang="en-CH"/>
          </a:p>
        </p:txBody>
      </p:sp>
      <p:sp>
        <p:nvSpPr>
          <p:cNvPr id="6" name="Footer Placeholder 5">
            <a:extLst>
              <a:ext uri="{FF2B5EF4-FFF2-40B4-BE49-F238E27FC236}">
                <a16:creationId xmlns:a16="http://schemas.microsoft.com/office/drawing/2014/main" id="{89FF42EA-7184-9D12-47EE-7505F282512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BD56296-5634-B294-F9A2-17AA867724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242388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9284-A4A7-8208-9052-A0DD2BA72078}"/>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54925471-F229-75F2-EBE4-05BCBEDDE07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82BB8134-E9EF-6FC3-0FDB-F931D79E910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6FF7AB4-60B3-E239-BBA4-E3979390F7CE}"/>
              </a:ext>
            </a:extLst>
          </p:cNvPr>
          <p:cNvSpPr>
            <a:spLocks noGrp="1"/>
          </p:cNvSpPr>
          <p:nvPr>
            <p:ph type="dt" sz="half" idx="10"/>
          </p:nvPr>
        </p:nvSpPr>
        <p:spPr/>
        <p:txBody>
          <a:bodyPr/>
          <a:lstStyle/>
          <a:p>
            <a:fld id="{9333598D-5CB0-4442-8EE9-5C9DA07BC8EE}" type="datetimeFigureOut">
              <a:rPr lang="en-CH" smtClean="0"/>
              <a:t>31.01.2024</a:t>
            </a:fld>
            <a:endParaRPr lang="en-CH"/>
          </a:p>
        </p:txBody>
      </p:sp>
      <p:sp>
        <p:nvSpPr>
          <p:cNvPr id="6" name="Footer Placeholder 5">
            <a:extLst>
              <a:ext uri="{FF2B5EF4-FFF2-40B4-BE49-F238E27FC236}">
                <a16:creationId xmlns:a16="http://schemas.microsoft.com/office/drawing/2014/main" id="{228F2A24-0CB6-6541-E279-6687C8E858A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C82D91-2C84-58CA-ADA4-BEDE3DF398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74731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C4D7B-4668-A207-E445-D8D8DDD9C10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E119EA-B26F-140D-2748-C130226E2B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5F2B80E-E295-6E82-40DA-D862F2799D9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333598D-5CB0-4442-8EE9-5C9DA07BC8EE}" type="datetimeFigureOut">
              <a:rPr lang="en-CH" smtClean="0"/>
              <a:t>31.01.2024</a:t>
            </a:fld>
            <a:endParaRPr lang="en-CH"/>
          </a:p>
        </p:txBody>
      </p:sp>
      <p:sp>
        <p:nvSpPr>
          <p:cNvPr id="5" name="Footer Placeholder 4">
            <a:extLst>
              <a:ext uri="{FF2B5EF4-FFF2-40B4-BE49-F238E27FC236}">
                <a16:creationId xmlns:a16="http://schemas.microsoft.com/office/drawing/2014/main" id="{B66AE58F-90B2-C936-8B6B-17877E56418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F02FEB0D-8297-9342-64F3-97EFF5FA601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91519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7BEB1-96FD-7C93-1E56-93EFF8D3BCC3}"/>
              </a:ext>
            </a:extLst>
          </p:cNvPr>
          <p:cNvSpPr>
            <a:spLocks noGrp="1"/>
          </p:cNvSpPr>
          <p:nvPr>
            <p:ph type="title"/>
          </p:nvPr>
        </p:nvSpPr>
        <p:spPr>
          <a:xfrm>
            <a:off x="628650" y="338535"/>
            <a:ext cx="7884414" cy="3049905"/>
          </a:xfrm>
        </p:spPr>
        <p:txBody>
          <a:bodyPr vert="horz" lIns="91440" tIns="45720" rIns="91440" bIns="45720" rtlCol="0" anchor="b">
            <a:normAutofit/>
          </a:bodyPr>
          <a:lstStyle/>
          <a:p>
            <a:pPr defTabSz="914400"/>
            <a:r>
              <a:rPr lang="en-US" sz="5000" kern="1200">
                <a:solidFill>
                  <a:schemeClr val="tx1"/>
                </a:solidFill>
                <a:latin typeface="+mj-lt"/>
                <a:ea typeface="+mj-ea"/>
                <a:cs typeface="+mj-cs"/>
              </a:rPr>
              <a:t>AWS Config</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3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2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rPr>
              <a:t>AWS Config best practices</a:t>
            </a:r>
            <a:endParaRPr lang="en-US" sz="4100" kern="1200">
              <a:solidFill>
                <a:schemeClr val="tx1"/>
              </a:solidFill>
              <a:latin typeface="+mj-lt"/>
              <a:ea typeface="+mj-ea"/>
              <a:cs typeface="+mj-cs"/>
              <a:sym typeface="Economica"/>
            </a:endParaRPr>
          </a:p>
        </p:txBody>
      </p:sp>
      <p:sp>
        <p:nvSpPr>
          <p:cNvPr id="1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Google Shape;117;p22"/>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457200" lvl="0" indent="-228600" defTabSz="914400">
              <a:spcBef>
                <a:spcPts val="300"/>
              </a:spcBef>
              <a:spcAft>
                <a:spcPts val="300"/>
              </a:spcAft>
              <a:buSzPts val="1100"/>
            </a:pPr>
            <a:r>
              <a:rPr lang="en-US" sz="1400" b="1" dirty="0">
                <a:sym typeface="Arial"/>
              </a:rPr>
              <a:t>Enable AWS Config in all accounts and Regions.</a:t>
            </a:r>
          </a:p>
          <a:p>
            <a:pPr marL="457200" lvl="0" indent="-228600" defTabSz="914400">
              <a:spcBef>
                <a:spcPts val="300"/>
              </a:spcBef>
              <a:spcAft>
                <a:spcPts val="300"/>
              </a:spcAft>
              <a:buSzPts val="1100"/>
            </a:pPr>
            <a:r>
              <a:rPr lang="en-US" sz="1400" dirty="0">
                <a:sym typeface="Arial"/>
              </a:rPr>
              <a:t>Record configuration changes to ALL resource types.</a:t>
            </a:r>
          </a:p>
          <a:p>
            <a:pPr marL="457200" lvl="0" indent="-228600" defTabSz="914400">
              <a:spcBef>
                <a:spcPts val="300"/>
              </a:spcBef>
              <a:spcAft>
                <a:spcPts val="300"/>
              </a:spcAft>
              <a:buSzPts val="1100"/>
            </a:pPr>
            <a:r>
              <a:rPr lang="en-US" sz="1400" b="1" dirty="0">
                <a:sym typeface="Arial"/>
              </a:rPr>
              <a:t>Record global resources</a:t>
            </a:r>
            <a:r>
              <a:rPr lang="en-US" sz="1400" dirty="0">
                <a:sym typeface="Arial"/>
              </a:rPr>
              <a:t> (such as IAM resources) only in one Region.</a:t>
            </a:r>
          </a:p>
          <a:p>
            <a:pPr marL="457200" lvl="0" indent="-228600" defTabSz="914400">
              <a:spcBef>
                <a:spcPts val="300"/>
              </a:spcBef>
              <a:spcAft>
                <a:spcPts val="300"/>
              </a:spcAft>
              <a:buSzPts val="1100"/>
            </a:pPr>
            <a:r>
              <a:rPr lang="en-US" sz="1400" dirty="0">
                <a:sym typeface="Arial"/>
              </a:rPr>
              <a:t>Ensure that you have a secure Amazon S3 bucket to collect the configuration history and snapshot files.</a:t>
            </a:r>
          </a:p>
          <a:p>
            <a:pPr marL="457200" lvl="0" indent="-228600" defTabSz="914400">
              <a:spcBef>
                <a:spcPts val="300"/>
              </a:spcBef>
              <a:spcAft>
                <a:spcPts val="300"/>
              </a:spcAft>
              <a:buSzPts val="1100"/>
            </a:pPr>
            <a:r>
              <a:rPr lang="en-US" sz="1400" dirty="0">
                <a:sym typeface="Arial"/>
              </a:rPr>
              <a:t>Specify an </a:t>
            </a:r>
            <a:r>
              <a:rPr lang="en-US" sz="1400" b="1" dirty="0">
                <a:sym typeface="Arial"/>
              </a:rPr>
              <a:t>Amazon S3 bucket</a:t>
            </a:r>
            <a:r>
              <a:rPr lang="en-US" sz="1400" dirty="0">
                <a:sym typeface="Arial"/>
              </a:rPr>
              <a:t> from another (central IT) account for centralized management of history files and snapshots.</a:t>
            </a:r>
          </a:p>
          <a:p>
            <a:pPr marL="457200" lvl="0" indent="-228600" defTabSz="914400">
              <a:spcBef>
                <a:spcPts val="300"/>
              </a:spcBef>
              <a:spcAft>
                <a:spcPts val="300"/>
              </a:spcAft>
              <a:buSzPts val="1100"/>
            </a:pPr>
            <a:r>
              <a:rPr lang="en-US" sz="1400" dirty="0">
                <a:sym typeface="Arial"/>
              </a:rPr>
              <a:t>Specify an </a:t>
            </a:r>
            <a:r>
              <a:rPr lang="en-US" sz="1400" b="1" dirty="0">
                <a:sym typeface="Arial"/>
              </a:rPr>
              <a:t>Amazon Simple Notification Service</a:t>
            </a:r>
            <a:r>
              <a:rPr lang="en-US" sz="1400" dirty="0">
                <a:sym typeface="Arial"/>
              </a:rPr>
              <a:t> (Amazon SNS) topic from another (central IT) account for centralized management of configuration and compliance notifications.</a:t>
            </a:r>
          </a:p>
          <a:p>
            <a:pPr marL="457200" lvl="0" indent="-228600" defTabSz="914400">
              <a:spcBef>
                <a:spcPts val="300"/>
              </a:spcBef>
              <a:spcAft>
                <a:spcPts val="300"/>
              </a:spcAft>
              <a:buSzPts val="1100"/>
            </a:pPr>
            <a:r>
              <a:rPr lang="en-US" sz="1400" dirty="0">
                <a:sym typeface="Arial"/>
              </a:rPr>
              <a:t>Use </a:t>
            </a:r>
            <a:r>
              <a:rPr lang="en-US" sz="1400" b="1" dirty="0">
                <a:sym typeface="Arial"/>
              </a:rPr>
              <a:t>Amazon CloudWatch Events to filter AWS Config notifications</a:t>
            </a:r>
            <a:r>
              <a:rPr lang="en-US" sz="1400" dirty="0">
                <a:sym typeface="Arial"/>
              </a:rPr>
              <a:t> and take action.</a:t>
            </a:r>
          </a:p>
          <a:p>
            <a:pPr marL="457200" lvl="0" indent="-228600" defTabSz="914400">
              <a:spcBef>
                <a:spcPts val="300"/>
              </a:spcBef>
              <a:spcAft>
                <a:spcPts val="300"/>
              </a:spcAft>
              <a:buSzPts val="1100"/>
            </a:pPr>
            <a:r>
              <a:rPr lang="en-US" sz="1400" dirty="0">
                <a:sym typeface="Arial"/>
              </a:rPr>
              <a:t>Use the AWS Config service linked role to allow Config to record resource configuration changes.</a:t>
            </a:r>
          </a:p>
          <a:p>
            <a:pPr marL="457200" lvl="0" indent="-228600" defTabSz="914400">
              <a:spcBef>
                <a:spcPts val="300"/>
              </a:spcBef>
              <a:spcAft>
                <a:spcPts val="300"/>
              </a:spcAft>
              <a:buSzPts val="1100"/>
            </a:pPr>
            <a:r>
              <a:rPr lang="en-US" sz="1400" dirty="0">
                <a:sym typeface="Arial"/>
              </a:rPr>
              <a:t>Set the appropriate permissions for the IAM role assigned to AWS Config.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Google Shape;67;p15"/>
          <p:cNvSpPr txBox="1">
            <a:spLocks noGrp="1"/>
          </p:cNvSpPr>
          <p:nvPr>
            <p:ph type="title"/>
          </p:nvPr>
        </p:nvSpPr>
        <p:spPr>
          <a:xfrm>
            <a:off x="1514475" y="404217"/>
            <a:ext cx="6738937" cy="838795"/>
          </a:xfrm>
          <a:prstGeom prst="rect">
            <a:avLst/>
          </a:prstGeom>
        </p:spPr>
        <p:txBody>
          <a:bodyPr spcFirstLastPara="1" vert="horz" lIns="91440" tIns="45720" rIns="91440" bIns="45720" rtlCol="0" anchor="t" anchorCtr="0">
            <a:normAutofit/>
          </a:bodyPr>
          <a:lstStyle/>
          <a:p>
            <a:pPr marL="0" lvl="0" indent="0" defTabSz="914400">
              <a:spcAft>
                <a:spcPts val="0"/>
              </a:spcAft>
              <a:buClr>
                <a:schemeClr val="dk1"/>
              </a:buClr>
              <a:buSzPts val="2400"/>
            </a:pPr>
            <a:r>
              <a:rPr lang="en-US" sz="3000" kern="1200">
                <a:solidFill>
                  <a:schemeClr val="tx1"/>
                </a:solidFill>
                <a:latin typeface="+mj-lt"/>
                <a:ea typeface="+mj-ea"/>
                <a:cs typeface="+mj-cs"/>
              </a:rPr>
              <a:t>AWS Config</a:t>
            </a:r>
            <a:endParaRPr lang="en-US" sz="3000" kern="1200">
              <a:solidFill>
                <a:schemeClr val="tx1"/>
              </a:solidFill>
              <a:latin typeface="+mj-lt"/>
              <a:ea typeface="+mj-ea"/>
              <a:cs typeface="+mj-cs"/>
              <a:sym typeface="Economica"/>
            </a:endParaRPr>
          </a:p>
        </p:txBody>
      </p:sp>
      <p:pic>
        <p:nvPicPr>
          <p:cNvPr id="69" name="Google Shape;69;p15"/>
          <p:cNvPicPr preferRelativeResize="0"/>
          <p:nvPr/>
        </p:nvPicPr>
        <p:blipFill>
          <a:blip r:embed="rId3"/>
          <a:stretch>
            <a:fillRect/>
          </a:stretch>
        </p:blipFill>
        <p:spPr>
          <a:xfrm>
            <a:off x="889233" y="404217"/>
            <a:ext cx="440859" cy="561975"/>
          </a:xfrm>
          <a:prstGeom prst="rect">
            <a:avLst/>
          </a:prstGeom>
          <a:noFill/>
        </p:spPr>
      </p:pic>
      <p:sp>
        <p:nvSpPr>
          <p:cNvPr id="68" name="Google Shape;68;p15"/>
          <p:cNvSpPr txBox="1">
            <a:spLocks noGrp="1"/>
          </p:cNvSpPr>
          <p:nvPr>
            <p:ph sz="half" idx="1"/>
          </p:nvPr>
        </p:nvSpPr>
        <p:spPr>
          <a:xfrm>
            <a:off x="757237" y="1385886"/>
            <a:ext cx="7496175" cy="3190876"/>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1500" b="1" dirty="0">
                <a:sym typeface="Arial"/>
              </a:rPr>
              <a:t>AWS Config</a:t>
            </a:r>
            <a:r>
              <a:rPr lang="en-US" sz="1500" dirty="0">
                <a:sym typeface="Arial"/>
              </a:rPr>
              <a:t> is a fully managed service that provides you with an AWS resource inventory, </a:t>
            </a:r>
            <a:r>
              <a:rPr lang="en-US" sz="1500" b="1" dirty="0">
                <a:sym typeface="Arial"/>
              </a:rPr>
              <a:t>configuration history</a:t>
            </a:r>
            <a:r>
              <a:rPr lang="en-US" sz="1500" dirty="0">
                <a:sym typeface="Arial"/>
              </a:rPr>
              <a:t>, and configuration change notifications to enable security and governance.</a:t>
            </a:r>
          </a:p>
          <a:p>
            <a:pPr marL="0" lvl="0" indent="-228600" defTabSz="914400">
              <a:spcBef>
                <a:spcPts val="1200"/>
              </a:spcBef>
              <a:spcAft>
                <a:spcPts val="0"/>
              </a:spcAft>
            </a:pPr>
            <a:r>
              <a:rPr lang="en-US" sz="1500" dirty="0">
                <a:sym typeface="Arial"/>
              </a:rPr>
              <a:t>With </a:t>
            </a:r>
            <a:r>
              <a:rPr lang="en-US" sz="1500" b="1" dirty="0">
                <a:sym typeface="Arial"/>
              </a:rPr>
              <a:t>AWS Config you can discover existing AWS resources</a:t>
            </a:r>
            <a:r>
              <a:rPr lang="en-US" sz="1500" dirty="0">
                <a:sym typeface="Arial"/>
              </a:rPr>
              <a:t>, export a complete inventory of your AWS resources with all configuration details, and determine how a resource was configured at any point in time.</a:t>
            </a:r>
          </a:p>
          <a:p>
            <a:pPr marL="0" lvl="0" indent="-228600" defTabSz="914400">
              <a:spcBef>
                <a:spcPts val="1200"/>
              </a:spcBef>
              <a:spcAft>
                <a:spcPts val="0"/>
              </a:spcAft>
            </a:pPr>
            <a:r>
              <a:rPr lang="en-US" sz="1500" dirty="0">
                <a:sym typeface="Arial"/>
              </a:rPr>
              <a:t>These capabilities enable compliance auditing, security analysis, resource change tracking, and troubleshooting.</a:t>
            </a:r>
          </a:p>
          <a:p>
            <a:pPr marL="0" lvl="0" indent="-228600" defTabSz="914400">
              <a:spcBef>
                <a:spcPts val="1200"/>
              </a:spcBef>
              <a:spcAft>
                <a:spcPts val="0"/>
              </a:spcAft>
            </a:pPr>
            <a:r>
              <a:rPr lang="en-US" sz="1500" dirty="0">
                <a:sym typeface="Arial"/>
              </a:rPr>
              <a:t>Allow you to assess, audit and evaluate configurations of your AWS resources.</a:t>
            </a:r>
          </a:p>
          <a:p>
            <a:pPr marL="0" lvl="0" indent="-228600" defTabSz="914400">
              <a:spcBef>
                <a:spcPts val="1200"/>
              </a:spcBef>
              <a:spcAft>
                <a:spcPts val="1200"/>
              </a:spcAft>
            </a:pPr>
            <a:endParaRPr lang="en-US" sz="1500" dirty="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Google Shape;74;p1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rPr>
              <a:t>AWS Config Rules</a:t>
            </a:r>
            <a:endParaRPr lang="en-US" sz="4100" kern="1200">
              <a:solidFill>
                <a:schemeClr val="tx1"/>
              </a:solidFill>
              <a:latin typeface="+mj-lt"/>
              <a:ea typeface="+mj-ea"/>
              <a:cs typeface="+mj-cs"/>
              <a:sym typeface="Economica"/>
            </a:endParaRPr>
          </a:p>
        </p:txBody>
      </p:sp>
      <p:sp>
        <p:nvSpPr>
          <p:cNvPr id="8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Google Shape;75;p16"/>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fontScale="92500" lnSpcReduction="20000"/>
          </a:bodyPr>
          <a:lstStyle/>
          <a:p>
            <a:pPr marL="0" lvl="0" indent="-228600" defTabSz="914400">
              <a:spcBef>
                <a:spcPts val="300"/>
              </a:spcBef>
              <a:spcAft>
                <a:spcPts val="300"/>
              </a:spcAft>
            </a:pPr>
            <a:r>
              <a:rPr lang="en-US" sz="1700" dirty="0">
                <a:sym typeface="Arial"/>
              </a:rPr>
              <a:t>A Config Rule represents desired configurations for a resource and is evaluated against configuration changes on the relevant resources, as recorded by AWS Config.</a:t>
            </a:r>
          </a:p>
          <a:p>
            <a:pPr marL="457200" lvl="0" indent="-228600" defTabSz="914400">
              <a:spcBef>
                <a:spcPts val="300"/>
              </a:spcBef>
              <a:spcAft>
                <a:spcPts val="300"/>
              </a:spcAft>
              <a:buSzPts val="1100"/>
            </a:pPr>
            <a:r>
              <a:rPr lang="en-US" sz="1700" dirty="0">
                <a:sym typeface="Arial"/>
              </a:rPr>
              <a:t>Can use AWS managed config rules (over 75)</a:t>
            </a:r>
          </a:p>
          <a:p>
            <a:pPr marL="457200" lvl="0" indent="-228600" defTabSz="914400">
              <a:spcBef>
                <a:spcPts val="300"/>
              </a:spcBef>
              <a:spcAft>
                <a:spcPts val="300"/>
              </a:spcAft>
              <a:buSzPts val="1100"/>
            </a:pPr>
            <a:r>
              <a:rPr lang="en-US" sz="1700" dirty="0">
                <a:sym typeface="Arial"/>
              </a:rPr>
              <a:t>Can make custom config rules (must be defined in AWS Lambda)</a:t>
            </a:r>
          </a:p>
          <a:p>
            <a:pPr marL="914400" lvl="1" indent="-228600" defTabSz="914400">
              <a:spcBef>
                <a:spcPts val="300"/>
              </a:spcBef>
              <a:spcAft>
                <a:spcPts val="300"/>
              </a:spcAft>
              <a:buSzPts val="1100"/>
            </a:pPr>
            <a:r>
              <a:rPr lang="en-US" sz="1700" dirty="0">
                <a:sym typeface="Arial"/>
              </a:rPr>
              <a:t>Ex: evaluate if each EBS disk is of type gp2</a:t>
            </a:r>
          </a:p>
          <a:p>
            <a:pPr marL="914400" lvl="1" indent="-228600" defTabSz="914400">
              <a:spcBef>
                <a:spcPts val="300"/>
              </a:spcBef>
              <a:spcAft>
                <a:spcPts val="300"/>
              </a:spcAft>
              <a:buSzPts val="1100"/>
            </a:pPr>
            <a:r>
              <a:rPr lang="en-US" sz="1700" dirty="0">
                <a:sym typeface="Arial"/>
              </a:rPr>
              <a:t>Ex: evaluate if each EC2 instance is t2.micro</a:t>
            </a:r>
          </a:p>
          <a:p>
            <a:pPr marL="457200" lvl="0" indent="-228600" defTabSz="914400">
              <a:spcBef>
                <a:spcPts val="300"/>
              </a:spcBef>
              <a:spcAft>
                <a:spcPts val="300"/>
              </a:spcAft>
              <a:buSzPts val="1100"/>
            </a:pPr>
            <a:r>
              <a:rPr lang="en-US" sz="1700" dirty="0">
                <a:sym typeface="Arial"/>
              </a:rPr>
              <a:t>Rules can be evaluated / triggered:</a:t>
            </a:r>
          </a:p>
          <a:p>
            <a:pPr marL="914400" lvl="1" indent="-228600" defTabSz="914400">
              <a:spcBef>
                <a:spcPts val="300"/>
              </a:spcBef>
              <a:spcAft>
                <a:spcPts val="300"/>
              </a:spcAft>
              <a:buSzPts val="1100"/>
            </a:pPr>
            <a:r>
              <a:rPr lang="en-US" sz="1700" dirty="0">
                <a:sym typeface="Arial"/>
              </a:rPr>
              <a:t>For each config change</a:t>
            </a:r>
          </a:p>
          <a:p>
            <a:pPr marL="914400" lvl="1" indent="-228600" defTabSz="914400">
              <a:spcBef>
                <a:spcPts val="300"/>
              </a:spcBef>
              <a:spcAft>
                <a:spcPts val="300"/>
              </a:spcAft>
              <a:buSzPts val="1100"/>
            </a:pPr>
            <a:r>
              <a:rPr lang="en-US" sz="1700" dirty="0">
                <a:sym typeface="Arial"/>
              </a:rPr>
              <a:t>And / or: at regular time intervals</a:t>
            </a:r>
          </a:p>
          <a:p>
            <a:pPr marL="457200" lvl="0" indent="-228600" defTabSz="914400">
              <a:spcBef>
                <a:spcPts val="300"/>
              </a:spcBef>
              <a:spcAft>
                <a:spcPts val="300"/>
              </a:spcAft>
              <a:buSzPts val="1100"/>
            </a:pPr>
            <a:r>
              <a:rPr lang="en-US" sz="1700" b="1" dirty="0">
                <a:sym typeface="Arial"/>
              </a:rPr>
              <a:t>AWS Config Rules does not prevent actions from happening (no deny)</a:t>
            </a:r>
          </a:p>
          <a:p>
            <a:pPr marL="457200" lvl="0" indent="-228600" defTabSz="914400">
              <a:spcBef>
                <a:spcPts val="300"/>
              </a:spcBef>
              <a:spcAft>
                <a:spcPts val="300"/>
              </a:spcAft>
              <a:buSzPts val="1100"/>
            </a:pPr>
            <a:r>
              <a:rPr lang="en-US" sz="1700" b="1" dirty="0">
                <a:sym typeface="Arial"/>
              </a:rPr>
              <a:t>Pricing</a:t>
            </a:r>
            <a:r>
              <a:rPr lang="en-US" sz="1700" dirty="0">
                <a:sym typeface="Arial"/>
              </a:rPr>
              <a:t>: no free tier, $0.003 per configuration item recorded per region,$0.001 per config rule evaluation per region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9"/>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Google Shape;80;p17"/>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200" kern="1200">
                <a:solidFill>
                  <a:schemeClr val="tx1"/>
                </a:solidFill>
                <a:latin typeface="+mj-lt"/>
                <a:ea typeface="+mj-ea"/>
                <a:cs typeface="+mj-cs"/>
              </a:rPr>
              <a:t>Config Rules – Remediations</a:t>
            </a:r>
            <a:endParaRPr lang="en-US" sz="3200" kern="1200">
              <a:solidFill>
                <a:schemeClr val="tx1"/>
              </a:solidFill>
              <a:latin typeface="+mj-lt"/>
              <a:ea typeface="+mj-ea"/>
              <a:cs typeface="+mj-cs"/>
              <a:sym typeface="Economica"/>
            </a:endParaRPr>
          </a:p>
        </p:txBody>
      </p:sp>
      <p:sp>
        <p:nvSpPr>
          <p:cNvPr id="8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Google Shape;81;p17"/>
          <p:cNvSpPr txBox="1">
            <a:spLocks noGrp="1"/>
          </p:cNvSpPr>
          <p:nvPr>
            <p:ph sz="half" idx="1"/>
          </p:nvPr>
        </p:nvSpPr>
        <p:spPr>
          <a:xfrm>
            <a:off x="473202" y="2105406"/>
            <a:ext cx="2571750" cy="2558034"/>
          </a:xfrm>
          <a:prstGeom prst="rect">
            <a:avLst/>
          </a:prstGeom>
        </p:spPr>
        <p:txBody>
          <a:bodyPr spcFirstLastPara="1" vert="horz" lIns="91440" tIns="45720" rIns="91440" bIns="45720" rtlCol="0" anchor="t" anchorCtr="0">
            <a:normAutofit/>
          </a:bodyPr>
          <a:lstStyle/>
          <a:p>
            <a:pPr marL="457200" lvl="0" indent="-228600" defTabSz="914400">
              <a:spcBef>
                <a:spcPts val="300"/>
              </a:spcBef>
              <a:spcAft>
                <a:spcPts val="300"/>
              </a:spcAft>
              <a:buSzPts val="1100"/>
            </a:pPr>
            <a:r>
              <a:rPr lang="en-US" sz="1100" dirty="0">
                <a:sym typeface="Arial"/>
              </a:rPr>
              <a:t>Automate remediation of non-compliant resources using SSM Automation Documents</a:t>
            </a:r>
          </a:p>
          <a:p>
            <a:pPr marL="457200" lvl="0" indent="-228600" defTabSz="914400">
              <a:spcBef>
                <a:spcPts val="300"/>
              </a:spcBef>
              <a:spcAft>
                <a:spcPts val="300"/>
              </a:spcAft>
              <a:buSzPts val="1100"/>
            </a:pPr>
            <a:r>
              <a:rPr lang="en-US" sz="1100" dirty="0">
                <a:sym typeface="Arial"/>
              </a:rPr>
              <a:t>Use AWS-Managed Automation Documents or create custom Automation Documents</a:t>
            </a:r>
          </a:p>
          <a:p>
            <a:pPr marL="914400" lvl="1" indent="-228600" defTabSz="914400">
              <a:spcBef>
                <a:spcPts val="300"/>
              </a:spcBef>
              <a:spcAft>
                <a:spcPts val="300"/>
              </a:spcAft>
              <a:buSzPts val="1100"/>
            </a:pPr>
            <a:r>
              <a:rPr lang="en-US" sz="1100" dirty="0">
                <a:sym typeface="Arial"/>
              </a:rPr>
              <a:t>Tip: you can create custom Automation Documents that invokes Lambda function</a:t>
            </a:r>
          </a:p>
          <a:p>
            <a:pPr marL="457200" lvl="0" indent="-228600" defTabSz="914400">
              <a:spcBef>
                <a:spcPts val="300"/>
              </a:spcBef>
              <a:spcAft>
                <a:spcPts val="300"/>
              </a:spcAft>
              <a:buSzPts val="1100"/>
            </a:pPr>
            <a:r>
              <a:rPr lang="en-US" sz="1100" dirty="0">
                <a:sym typeface="Arial"/>
              </a:rPr>
              <a:t>You can set </a:t>
            </a:r>
            <a:r>
              <a:rPr lang="en-US" sz="1100" b="1" dirty="0">
                <a:sym typeface="Arial"/>
              </a:rPr>
              <a:t>Remediation Retries</a:t>
            </a:r>
            <a:r>
              <a:rPr lang="en-US" sz="1100" dirty="0">
                <a:sym typeface="Arial"/>
              </a:rPr>
              <a:t> if the resource is still non-compliant after auto- remediation</a:t>
            </a:r>
          </a:p>
        </p:txBody>
      </p:sp>
      <p:pic>
        <p:nvPicPr>
          <p:cNvPr id="82" name="Google Shape;82;p17"/>
          <p:cNvPicPr preferRelativeResize="0"/>
          <p:nvPr/>
        </p:nvPicPr>
        <p:blipFill>
          <a:blip r:embed="rId3"/>
          <a:stretch>
            <a:fillRect/>
          </a:stretch>
        </p:blipFill>
        <p:spPr>
          <a:xfrm>
            <a:off x="3490722" y="1989249"/>
            <a:ext cx="5177790" cy="116500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6"/>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164178"/>
            <a:ext cx="8375585" cy="156698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Google Shape;87;p18"/>
          <p:cNvSpPr txBox="1">
            <a:spLocks noGrp="1"/>
          </p:cNvSpPr>
          <p:nvPr>
            <p:ph type="title"/>
          </p:nvPr>
        </p:nvSpPr>
        <p:spPr>
          <a:xfrm>
            <a:off x="788670" y="3333249"/>
            <a:ext cx="2668849" cy="1234440"/>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2400" kern="1200">
                <a:solidFill>
                  <a:schemeClr val="tx1"/>
                </a:solidFill>
                <a:latin typeface="+mj-lt"/>
                <a:ea typeface="+mj-ea"/>
                <a:cs typeface="+mj-cs"/>
              </a:rPr>
              <a:t>Config Rules – Notifications </a:t>
            </a:r>
            <a:endParaRPr lang="en-US" sz="2400" kern="1200">
              <a:solidFill>
                <a:schemeClr val="tx1"/>
              </a:solidFill>
              <a:latin typeface="+mj-lt"/>
              <a:ea typeface="+mj-ea"/>
              <a:cs typeface="+mj-cs"/>
              <a:sym typeface="Economica"/>
            </a:endParaRPr>
          </a:p>
        </p:txBody>
      </p:sp>
      <p:sp>
        <p:nvSpPr>
          <p:cNvPr id="100" name="Rectangle 99">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3683638"/>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2" name="Rectangle 101">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82656" y="3940814"/>
            <a:ext cx="109728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8" name="Google Shape;88;p18"/>
          <p:cNvSpPr txBox="1">
            <a:spLocks/>
          </p:cNvSpPr>
          <p:nvPr/>
        </p:nvSpPr>
        <p:spPr>
          <a:xfrm>
            <a:off x="1509346" y="281178"/>
            <a:ext cx="5470013" cy="1312497"/>
          </a:xfrm>
          <a:prstGeom prst="rect">
            <a:avLst/>
          </a:prstGeom>
          <a:noFill/>
          <a:ln>
            <a:noFill/>
          </a:ln>
        </p:spPr>
        <p:txBody>
          <a:bodyPr spcFirstLastPara="1" wrap="square" lIns="68575" tIns="34275" rIns="68575" bIns="34275" anchor="t" anchorCtr="0">
            <a:noAutofit/>
          </a:bodyPr>
          <a:lstStyle/>
          <a:p>
            <a:pPr defTabSz="658368">
              <a:lnSpc>
                <a:spcPct val="115000"/>
              </a:lnSpc>
              <a:spcBef>
                <a:spcPts val="576"/>
              </a:spcBef>
              <a:spcAft>
                <a:spcPts val="864"/>
              </a:spcAft>
            </a:pPr>
            <a:r>
              <a:rPr lang="en" sz="792" kern="1200">
                <a:solidFill>
                  <a:schemeClr val="tx1"/>
                </a:solidFill>
                <a:latin typeface="Arial"/>
                <a:ea typeface="+mn-ea"/>
                <a:cs typeface="Arial"/>
                <a:sym typeface="Arial"/>
              </a:rPr>
              <a:t>Use EventBridge to trigger notifications when AWS resources are non-compliant</a:t>
            </a:r>
            <a:endParaRPr sz="1100">
              <a:latin typeface="Arial"/>
              <a:ea typeface="Arial"/>
              <a:cs typeface="Arial"/>
              <a:sym typeface="Arial"/>
            </a:endParaRPr>
          </a:p>
        </p:txBody>
      </p:sp>
      <p:pic>
        <p:nvPicPr>
          <p:cNvPr id="89" name="Google Shape;89;p18"/>
          <p:cNvPicPr preferRelativeResize="0"/>
          <p:nvPr/>
        </p:nvPicPr>
        <p:blipFill>
          <a:blip r:embed="rId3">
            <a:alphaModFix/>
          </a:blip>
          <a:stretch>
            <a:fillRect/>
          </a:stretch>
        </p:blipFill>
        <p:spPr>
          <a:xfrm>
            <a:off x="1825332" y="692795"/>
            <a:ext cx="5875615" cy="751534"/>
          </a:xfrm>
          <a:prstGeom prst="rect">
            <a:avLst/>
          </a:prstGeom>
          <a:noFill/>
          <a:ln>
            <a:noFill/>
          </a:ln>
        </p:spPr>
      </p:pic>
      <p:sp>
        <p:nvSpPr>
          <p:cNvPr id="90" name="Google Shape;90;p18"/>
          <p:cNvSpPr txBox="1"/>
          <p:nvPr/>
        </p:nvSpPr>
        <p:spPr>
          <a:xfrm>
            <a:off x="1509346" y="1630127"/>
            <a:ext cx="5323912" cy="751586"/>
          </a:xfrm>
          <a:prstGeom prst="rect">
            <a:avLst/>
          </a:prstGeom>
          <a:noFill/>
          <a:ln>
            <a:noFill/>
          </a:ln>
        </p:spPr>
        <p:txBody>
          <a:bodyPr spcFirstLastPara="1" wrap="square" lIns="91425" tIns="91425" rIns="91425" bIns="91425" anchor="t" anchorCtr="0">
            <a:spAutoFit/>
          </a:bodyPr>
          <a:lstStyle/>
          <a:p>
            <a:pPr defTabSz="658368">
              <a:spcAft>
                <a:spcPts val="600"/>
              </a:spcAft>
            </a:pPr>
            <a:r>
              <a:rPr lang="en-GB" sz="792" kern="1200">
                <a:solidFill>
                  <a:schemeClr val="tx1"/>
                </a:solidFill>
                <a:latin typeface="+mn-lt"/>
                <a:ea typeface="+mn-ea"/>
                <a:cs typeface="+mn-cs"/>
              </a:rPr>
              <a:t>Ability to send configuration changes and compliance state notifications to SNS (all events – use SNS Filtering or filter at client-side)</a:t>
            </a:r>
          </a:p>
          <a:p>
            <a:pPr marL="0" lvl="0" indent="0" algn="l" rtl="0">
              <a:spcBef>
                <a:spcPts val="0"/>
              </a:spcBef>
              <a:spcAft>
                <a:spcPts val="600"/>
              </a:spcAft>
              <a:buNone/>
            </a:pPr>
            <a:endParaRPr lang="en-GB" sz="1100"/>
          </a:p>
        </p:txBody>
      </p:sp>
      <p:pic>
        <p:nvPicPr>
          <p:cNvPr id="91" name="Google Shape;91;p18"/>
          <p:cNvPicPr preferRelativeResize="0"/>
          <p:nvPr/>
        </p:nvPicPr>
        <p:blipFill>
          <a:blip r:embed="rId4">
            <a:alphaModFix/>
          </a:blip>
          <a:stretch>
            <a:fillRect/>
          </a:stretch>
        </p:blipFill>
        <p:spPr>
          <a:xfrm>
            <a:off x="1835730" y="2076065"/>
            <a:ext cx="5854822" cy="9123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19"/>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rPr>
              <a:t>Configuration Items</a:t>
            </a:r>
            <a:endParaRPr lang="en-US" sz="4100" kern="1200">
              <a:solidFill>
                <a:schemeClr val="tx1"/>
              </a:solidFill>
              <a:latin typeface="+mj-lt"/>
              <a:ea typeface="+mj-ea"/>
              <a:cs typeface="+mj-cs"/>
              <a:sym typeface="Economica"/>
            </a:endParaRPr>
          </a:p>
        </p:txBody>
      </p:sp>
      <p:sp>
        <p:nvSpPr>
          <p:cNvPr id="10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Google Shape;97;p19"/>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300"/>
              </a:spcBef>
              <a:spcAft>
                <a:spcPts val="300"/>
              </a:spcAft>
            </a:pPr>
            <a:r>
              <a:rPr lang="en-US" sz="1700" dirty="0">
                <a:sym typeface="Arial"/>
              </a:rPr>
              <a:t>A </a:t>
            </a:r>
            <a:r>
              <a:rPr lang="en-US" sz="1700" b="1" dirty="0">
                <a:sym typeface="Arial"/>
              </a:rPr>
              <a:t>Configuration Item (CI)</a:t>
            </a:r>
            <a:r>
              <a:rPr lang="en-US" sz="1700" dirty="0">
                <a:sym typeface="Arial"/>
              </a:rPr>
              <a:t> is the configuration of a resource at a given point-in-time. </a:t>
            </a:r>
            <a:r>
              <a:rPr lang="en-US" sz="1700" b="1" u="sng" dirty="0">
                <a:sym typeface="Arial"/>
              </a:rPr>
              <a:t>A CI consists of 5 sections:</a:t>
            </a:r>
          </a:p>
          <a:p>
            <a:pPr marL="457200" lvl="0" indent="-228600" defTabSz="914400">
              <a:spcBef>
                <a:spcPts val="300"/>
              </a:spcBef>
              <a:spcAft>
                <a:spcPts val="300"/>
              </a:spcAft>
              <a:buSzPts val="1100"/>
            </a:pPr>
            <a:r>
              <a:rPr lang="en-US" sz="1700" dirty="0">
                <a:sym typeface="Arial"/>
              </a:rPr>
              <a:t>Basic information about the resource that is common across different resource types (e.g., Amazon Resource Names, tags).</a:t>
            </a:r>
          </a:p>
          <a:p>
            <a:pPr marL="457200" lvl="0" indent="-228600" defTabSz="914400">
              <a:spcBef>
                <a:spcPts val="300"/>
              </a:spcBef>
              <a:spcAft>
                <a:spcPts val="300"/>
              </a:spcAft>
              <a:buSzPts val="1100"/>
            </a:pPr>
            <a:r>
              <a:rPr lang="en-US" sz="1700" dirty="0">
                <a:sym typeface="Arial"/>
              </a:rPr>
              <a:t>Configuration data specific to the resource (e.g., Amazon EC2 instance type).</a:t>
            </a:r>
          </a:p>
          <a:p>
            <a:pPr marL="457200" lvl="0" indent="-228600" defTabSz="914400">
              <a:spcBef>
                <a:spcPts val="300"/>
              </a:spcBef>
              <a:spcAft>
                <a:spcPts val="300"/>
              </a:spcAft>
              <a:buSzPts val="1100"/>
            </a:pPr>
            <a:r>
              <a:rPr lang="en-US" sz="1700" dirty="0">
                <a:sym typeface="Arial"/>
              </a:rPr>
              <a:t>Map of relationships with other resources (e.g., EC2::Volume vol-3434df43 is “attached to instance” EC2 Instance i-3432ee3a).</a:t>
            </a:r>
          </a:p>
          <a:p>
            <a:pPr marL="457200" lvl="0" indent="-228600" defTabSz="914400">
              <a:spcBef>
                <a:spcPts val="300"/>
              </a:spcBef>
              <a:spcAft>
                <a:spcPts val="300"/>
              </a:spcAft>
              <a:buSzPts val="1100"/>
            </a:pPr>
            <a:r>
              <a:rPr lang="en-US" sz="1700" dirty="0">
                <a:sym typeface="Arial"/>
              </a:rPr>
              <a:t>AWS CloudTrail event IDs that are related to this state.</a:t>
            </a:r>
          </a:p>
          <a:p>
            <a:pPr marL="457200" lvl="0" indent="-228600" defTabSz="914400">
              <a:spcBef>
                <a:spcPts val="300"/>
              </a:spcBef>
              <a:spcAft>
                <a:spcPts val="300"/>
              </a:spcAft>
              <a:buSzPts val="1100"/>
            </a:pPr>
            <a:r>
              <a:rPr lang="en-US" sz="1700" dirty="0">
                <a:sym typeface="Arial"/>
              </a:rPr>
              <a:t>Metadata that helps you identify information about the CI, such as the version of this CI, and when this CI was captured.</a:t>
            </a:r>
          </a:p>
          <a:p>
            <a:pPr marL="0" lvl="0" indent="-228600" defTabSz="914400">
              <a:spcBef>
                <a:spcPts val="300"/>
              </a:spcBef>
              <a:spcAft>
                <a:spcPts val="300"/>
              </a:spcAft>
            </a:pPr>
            <a:endParaRPr lang="en-US" sz="1700" dirty="0">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Google Shape;102;p20"/>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600" kern="1200">
                <a:solidFill>
                  <a:schemeClr val="tx1"/>
                </a:solidFill>
                <a:latin typeface="+mj-lt"/>
                <a:ea typeface="+mj-ea"/>
                <a:cs typeface="+mj-cs"/>
              </a:rPr>
              <a:t>Multi-Account Multi-Region Data Aggregation</a:t>
            </a:r>
            <a:endParaRPr lang="en-US" sz="2600" kern="1200">
              <a:solidFill>
                <a:schemeClr val="tx1"/>
              </a:solidFill>
              <a:latin typeface="+mj-lt"/>
              <a:ea typeface="+mj-ea"/>
              <a:cs typeface="+mj-cs"/>
              <a:sym typeface="Economica"/>
            </a:endParaRPr>
          </a:p>
        </p:txBody>
      </p:sp>
      <p:sp>
        <p:nvSpPr>
          <p:cNvPr id="1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20"/>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800"/>
              </a:spcBef>
              <a:spcAft>
                <a:spcPts val="0"/>
              </a:spcAft>
            </a:pPr>
            <a:r>
              <a:rPr lang="en-US" sz="1200">
                <a:sym typeface="Arial"/>
              </a:rPr>
              <a:t>An aggregator is an AWS Config resource type that collects AWS Config configuration and compliance data from the following:</a:t>
            </a:r>
          </a:p>
          <a:p>
            <a:pPr marL="457200" lvl="0" indent="-228600" defTabSz="914400">
              <a:spcBef>
                <a:spcPts val="1200"/>
              </a:spcBef>
              <a:spcAft>
                <a:spcPts val="0"/>
              </a:spcAft>
              <a:buSzPts val="1100"/>
            </a:pPr>
            <a:r>
              <a:rPr lang="en-US" sz="1200">
                <a:sym typeface="Arial"/>
              </a:rPr>
              <a:t>Multiple accounts and multiple regions.</a:t>
            </a:r>
          </a:p>
          <a:p>
            <a:pPr marL="457200" lvl="0" indent="-228600" defTabSz="914400">
              <a:spcBef>
                <a:spcPts val="0"/>
              </a:spcBef>
              <a:spcAft>
                <a:spcPts val="0"/>
              </a:spcAft>
              <a:buSzPts val="1100"/>
            </a:pPr>
            <a:r>
              <a:rPr lang="en-US" sz="1200">
                <a:sym typeface="Arial"/>
              </a:rPr>
              <a:t>Single account and multiple regions.</a:t>
            </a:r>
          </a:p>
          <a:p>
            <a:pPr marL="457200" lvl="0" indent="-228600" defTabSz="914400">
              <a:spcBef>
                <a:spcPts val="0"/>
              </a:spcBef>
              <a:spcAft>
                <a:spcPts val="0"/>
              </a:spcAft>
              <a:buSzPts val="1100"/>
            </a:pPr>
            <a:r>
              <a:rPr lang="en-US" sz="1200">
                <a:sym typeface="Arial"/>
              </a:rPr>
              <a:t>An organization in AWS Organizations and all the accounts in that organization which have AWS Config enabled.</a:t>
            </a:r>
          </a:p>
          <a:p>
            <a:pPr marL="0" lvl="0" indent="-228600" defTabSz="914400">
              <a:spcBef>
                <a:spcPts val="1200"/>
              </a:spcBef>
              <a:spcAft>
                <a:spcPts val="0"/>
              </a:spcAft>
            </a:pPr>
            <a:r>
              <a:rPr lang="en-US" sz="1200">
                <a:sym typeface="Arial"/>
              </a:rPr>
              <a:t>Use an aggregator to view the resource configuration and compliance data recorded in AWS Config. The following image displays how an aggregator collects AWS Config data from multiple accounts and regions.</a:t>
            </a:r>
          </a:p>
          <a:p>
            <a:pPr marL="0" lvl="0" indent="-228600" defTabSz="914400">
              <a:spcBef>
                <a:spcPts val="1200"/>
              </a:spcBef>
              <a:spcAft>
                <a:spcPts val="1200"/>
              </a:spcAft>
            </a:pPr>
            <a:endParaRPr lang="en-US" sz="1200">
              <a:sym typeface="Arial"/>
            </a:endParaRPr>
          </a:p>
        </p:txBody>
      </p:sp>
      <p:pic>
        <p:nvPicPr>
          <p:cNvPr id="104" name="Google Shape;104;p20"/>
          <p:cNvPicPr preferRelativeResize="0"/>
          <p:nvPr/>
        </p:nvPicPr>
        <p:blipFill>
          <a:blip r:embed="rId3"/>
          <a:stretch>
            <a:fillRect/>
          </a:stretch>
        </p:blipFill>
        <p:spPr>
          <a:xfrm>
            <a:off x="4574286" y="1742669"/>
            <a:ext cx="4094226" cy="165816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02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27FCF2-4A57-642A-3B0A-F8373B787E69}"/>
              </a:ext>
            </a:extLst>
          </p:cNvPr>
          <p:cNvSpPr>
            <a:spLocks noGrp="1"/>
          </p:cNvSpPr>
          <p:nvPr>
            <p:ph type="title"/>
          </p:nvPr>
        </p:nvSpPr>
        <p:spPr>
          <a:xfrm>
            <a:off x="852775" y="457197"/>
            <a:ext cx="7044316" cy="998131"/>
          </a:xfrm>
        </p:spPr>
        <p:txBody>
          <a:bodyPr vert="horz" lIns="91440" tIns="45720" rIns="91440" bIns="45720" rtlCol="0" anchor="ctr">
            <a:normAutofit/>
          </a:bodyPr>
          <a:lstStyle/>
          <a:p>
            <a:pPr defTabSz="914400"/>
            <a:r>
              <a:rPr lang="en-US" sz="4100" kern="1200">
                <a:solidFill>
                  <a:schemeClr val="tx1"/>
                </a:solidFill>
                <a:latin typeface="+mj-lt"/>
                <a:ea typeface="+mj-ea"/>
                <a:cs typeface="+mj-cs"/>
              </a:rPr>
              <a:t>AWS Config Conformance Pack</a:t>
            </a:r>
          </a:p>
        </p:txBody>
      </p:sp>
      <p:sp>
        <p:nvSpPr>
          <p:cNvPr id="3" name="Content Placeholder 2">
            <a:extLst>
              <a:ext uri="{FF2B5EF4-FFF2-40B4-BE49-F238E27FC236}">
                <a16:creationId xmlns:a16="http://schemas.microsoft.com/office/drawing/2014/main" id="{38403D95-B801-ED26-B935-E731BB7805A2}"/>
              </a:ext>
            </a:extLst>
          </p:cNvPr>
          <p:cNvSpPr>
            <a:spLocks noGrp="1"/>
          </p:cNvSpPr>
          <p:nvPr>
            <p:ph sz="half" idx="1"/>
          </p:nvPr>
        </p:nvSpPr>
        <p:spPr>
          <a:xfrm>
            <a:off x="852775" y="1648771"/>
            <a:ext cx="3719225" cy="2938330"/>
          </a:xfrm>
        </p:spPr>
        <p:txBody>
          <a:bodyPr vert="horz" lIns="91440" tIns="45720" rIns="91440" bIns="45720" rtlCol="0">
            <a:normAutofit/>
          </a:bodyPr>
          <a:lstStyle/>
          <a:p>
            <a:pPr indent="-228600" defTabSz="914400"/>
            <a:r>
              <a:rPr lang="en-US" sz="1300" b="0" i="0">
                <a:effectLst/>
              </a:rPr>
              <a:t>A conformance pack is a collection of AWS Config rules and remediation actions that can be easily deployed as a single entity in an account and a Region or across an organization in AWS Organizations.</a:t>
            </a:r>
          </a:p>
          <a:p>
            <a:pPr indent="-228600" defTabSz="914400"/>
            <a:r>
              <a:rPr lang="en-US" sz="1300" b="0" i="0">
                <a:effectLst/>
              </a:rPr>
              <a:t>Conformance packs are created by authoring a YAML template that contains the list of AWS Config managed or custom rules and remediation actions. </a:t>
            </a:r>
          </a:p>
          <a:p>
            <a:pPr indent="-228600" defTabSz="914400"/>
            <a:r>
              <a:rPr lang="en-US" sz="1300" b="0" i="0">
                <a:effectLst/>
              </a:rPr>
              <a:t>You can also use AWS Systems Manager documents (SSM documents) to store your conformance pack templates on AWS and directly deploy conformance packs using SSM document names</a:t>
            </a:r>
            <a:endParaRPr lang="en-US" sz="1300"/>
          </a:p>
        </p:txBody>
      </p:sp>
      <p:pic>
        <p:nvPicPr>
          <p:cNvPr id="1026" name="Picture 2" descr="Solutions Overview – The management account is the account that you use to create the organization. Member accounts make up all of the rest of the accounts in an organization. An account can be a member of only one organization at a time. This solution demonstrates how you can manage tag automation by deploying resources from a management account and shared with member accounts.">
            <a:extLst>
              <a:ext uri="{FF2B5EF4-FFF2-40B4-BE49-F238E27FC236}">
                <a16:creationId xmlns:a16="http://schemas.microsoft.com/office/drawing/2014/main" id="{B3C976B3-1A1D-C2E2-287B-2676AD84773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039525" y="1799149"/>
            <a:ext cx="3591379" cy="2496008"/>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6648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Google Shape;109;p21"/>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rPr>
              <a:t>CloudTrail vs Config</a:t>
            </a:r>
            <a:endParaRPr lang="en-US" sz="4100" kern="1200">
              <a:solidFill>
                <a:schemeClr val="tx1"/>
              </a:solidFill>
              <a:latin typeface="+mj-lt"/>
              <a:ea typeface="+mj-ea"/>
              <a:cs typeface="+mj-cs"/>
              <a:sym typeface="Economica"/>
            </a:endParaRPr>
          </a:p>
        </p:txBody>
      </p:sp>
      <p:sp>
        <p:nvSpPr>
          <p:cNvPr id="12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Google Shape;110;p21"/>
          <p:cNvSpPr txBox="1">
            <a:spLocks noGrp="1"/>
          </p:cNvSpPr>
          <p:nvPr>
            <p:ph sz="half" idx="1"/>
          </p:nvPr>
        </p:nvSpPr>
        <p:spPr>
          <a:xfrm>
            <a:off x="473202" y="2105406"/>
            <a:ext cx="2571750" cy="2558034"/>
          </a:xfrm>
          <a:prstGeom prst="rect">
            <a:avLst/>
          </a:prstGeom>
        </p:spPr>
        <p:txBody>
          <a:bodyPr spcFirstLastPara="1" vert="horz" lIns="91440" tIns="45720" rIns="91440" bIns="45720" rtlCol="0" anchor="t" anchorCtr="0">
            <a:normAutofit/>
          </a:bodyPr>
          <a:lstStyle/>
          <a:p>
            <a:pPr marL="0" lvl="0" indent="-228600" defTabSz="914400">
              <a:spcBef>
                <a:spcPts val="800"/>
              </a:spcBef>
              <a:spcAft>
                <a:spcPts val="0"/>
              </a:spcAft>
            </a:pPr>
            <a:r>
              <a:rPr lang="en-US" sz="1100" b="1">
                <a:sym typeface="Arial"/>
              </a:rPr>
              <a:t>CloudTrail </a:t>
            </a:r>
          </a:p>
          <a:p>
            <a:pPr marL="457200" lvl="0" indent="-228600" defTabSz="914400">
              <a:spcBef>
                <a:spcPts val="1200"/>
              </a:spcBef>
              <a:spcAft>
                <a:spcPts val="0"/>
              </a:spcAft>
              <a:buSzPts val="1100"/>
            </a:pPr>
            <a:r>
              <a:rPr lang="en-US" sz="1100">
                <a:sym typeface="Arial"/>
              </a:rPr>
              <a:t>Record API calls made within your Account by everyone </a:t>
            </a:r>
          </a:p>
          <a:p>
            <a:pPr marL="457200" lvl="0" indent="-228600" defTabSz="914400">
              <a:spcBef>
                <a:spcPts val="0"/>
              </a:spcBef>
              <a:spcAft>
                <a:spcPts val="0"/>
              </a:spcAft>
              <a:buSzPts val="1100"/>
            </a:pPr>
            <a:r>
              <a:rPr lang="en-US" sz="1100">
                <a:sym typeface="Arial"/>
              </a:rPr>
              <a:t>Can define trails for specific resources </a:t>
            </a:r>
          </a:p>
          <a:p>
            <a:pPr marL="457200" lvl="0" indent="-228600" defTabSz="914400">
              <a:spcBef>
                <a:spcPts val="0"/>
              </a:spcBef>
              <a:spcAft>
                <a:spcPts val="0"/>
              </a:spcAft>
              <a:buSzPts val="1100"/>
            </a:pPr>
            <a:r>
              <a:rPr lang="en-US" sz="1100">
                <a:sym typeface="Arial"/>
              </a:rPr>
              <a:t>Global Service </a:t>
            </a:r>
          </a:p>
          <a:p>
            <a:pPr marL="0" lvl="0" indent="-228600" defTabSz="914400">
              <a:spcBef>
                <a:spcPts val="1200"/>
              </a:spcBef>
              <a:spcAft>
                <a:spcPts val="0"/>
              </a:spcAft>
            </a:pPr>
            <a:r>
              <a:rPr lang="en-US" sz="1100" b="1">
                <a:sym typeface="Arial"/>
              </a:rPr>
              <a:t>Config </a:t>
            </a:r>
          </a:p>
          <a:p>
            <a:pPr marL="457200" lvl="0" indent="-228600" defTabSz="914400">
              <a:spcBef>
                <a:spcPts val="1200"/>
              </a:spcBef>
              <a:spcAft>
                <a:spcPts val="0"/>
              </a:spcAft>
              <a:buSzPts val="1100"/>
            </a:pPr>
            <a:r>
              <a:rPr lang="en-US" sz="1100">
                <a:sym typeface="Arial"/>
              </a:rPr>
              <a:t>Record configuration changes </a:t>
            </a:r>
          </a:p>
          <a:p>
            <a:pPr marL="457200" lvl="0" indent="-228600" defTabSz="914400">
              <a:spcBef>
                <a:spcPts val="0"/>
              </a:spcBef>
              <a:spcAft>
                <a:spcPts val="0"/>
              </a:spcAft>
              <a:buSzPts val="1100"/>
            </a:pPr>
            <a:r>
              <a:rPr lang="en-US" sz="1100">
                <a:sym typeface="Arial"/>
              </a:rPr>
              <a:t>Evaluate resources against compliance rules </a:t>
            </a:r>
          </a:p>
          <a:p>
            <a:pPr marL="457200" lvl="0" indent="-228600" defTabSz="914400">
              <a:spcBef>
                <a:spcPts val="0"/>
              </a:spcBef>
              <a:spcAft>
                <a:spcPts val="0"/>
              </a:spcAft>
              <a:buSzPts val="1100"/>
            </a:pPr>
            <a:r>
              <a:rPr lang="en-US" sz="1100">
                <a:sym typeface="Arial"/>
              </a:rPr>
              <a:t>Get timeline of changes and compliance</a:t>
            </a:r>
          </a:p>
          <a:p>
            <a:pPr marL="0" lvl="0" indent="-228600" defTabSz="914400">
              <a:spcBef>
                <a:spcPts val="1200"/>
              </a:spcBef>
              <a:spcAft>
                <a:spcPts val="1200"/>
              </a:spcAft>
            </a:pPr>
            <a:endParaRPr lang="en-US" sz="1100">
              <a:sym typeface="Arial"/>
            </a:endParaRPr>
          </a:p>
        </p:txBody>
      </p:sp>
      <p:pic>
        <p:nvPicPr>
          <p:cNvPr id="111" name="Google Shape;111;p21"/>
          <p:cNvPicPr preferRelativeResize="0"/>
          <p:nvPr/>
        </p:nvPicPr>
        <p:blipFill>
          <a:blip r:embed="rId3"/>
          <a:stretch>
            <a:fillRect/>
          </a:stretch>
        </p:blipFill>
        <p:spPr>
          <a:xfrm>
            <a:off x="3490722" y="1743303"/>
            <a:ext cx="5177790" cy="165689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797</Words>
  <Application>Microsoft Macintosh PowerPoint</Application>
  <PresentationFormat>On-screen Show (16:9)</PresentationFormat>
  <Paragraphs>61</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Arial</vt:lpstr>
      <vt:lpstr>Calibri</vt:lpstr>
      <vt:lpstr>Office Theme</vt:lpstr>
      <vt:lpstr>AWS Config</vt:lpstr>
      <vt:lpstr>AWS Config</vt:lpstr>
      <vt:lpstr>AWS Config Rules</vt:lpstr>
      <vt:lpstr>Config Rules – Remediations</vt:lpstr>
      <vt:lpstr>Config Rules – Notifications </vt:lpstr>
      <vt:lpstr>Configuration Items</vt:lpstr>
      <vt:lpstr>Multi-Account Multi-Region Data Aggregation</vt:lpstr>
      <vt:lpstr>AWS Config Conformance Pack</vt:lpstr>
      <vt:lpstr>CloudTrail vs Config</vt:lpstr>
      <vt:lpstr>AWS Config 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Config</dc:title>
  <cp:lastModifiedBy>Ilya Chakun</cp:lastModifiedBy>
  <cp:revision>3</cp:revision>
  <dcterms:modified xsi:type="dcterms:W3CDTF">2024-01-31T13:29:38Z</dcterms:modified>
</cp:coreProperties>
</file>