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57" r:id="rId4"/>
    <p:sldId id="258" r:id="rId5"/>
    <p:sldId id="259" r:id="rId6"/>
    <p:sldId id="260" r:id="rId7"/>
    <p:sldId id="261" r:id="rId8"/>
    <p:sldId id="262" r:id="rId9"/>
    <p:sldId id="264" r:id="rId10"/>
    <p:sldId id="263" r:id="rId11"/>
    <p:sldId id="266" r:id="rId12"/>
    <p:sldId id="267" r:id="rId13"/>
    <p:sldId id="265" r:id="rId14"/>
    <p:sldId id="268" r:id="rId15"/>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720"/>
  </p:normalViewPr>
  <p:slideViewPr>
    <p:cSldViewPr snapToGrid="0">
      <p:cViewPr varScale="1">
        <p:scale>
          <a:sx n="211" d="100"/>
          <a:sy n="211" d="100"/>
        </p:scale>
        <p:origin x="1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5D515-68EE-DFE8-F136-5705078453A3}"/>
              </a:ext>
            </a:extLst>
          </p:cNvPr>
          <p:cNvSpPr>
            <a:spLocks noGrp="1"/>
          </p:cNvSpPr>
          <p:nvPr>
            <p:ph type="ctrTitle"/>
          </p:nvPr>
        </p:nvSpPr>
        <p:spPr>
          <a:xfrm>
            <a:off x="640080" y="320040"/>
            <a:ext cx="6692827" cy="3892669"/>
          </a:xfrm>
        </p:spPr>
        <p:txBody>
          <a:bodyPr>
            <a:normAutofit/>
          </a:bodyPr>
          <a:lstStyle/>
          <a:p>
            <a:pPr algn="l"/>
            <a:r>
              <a:rPr lang="en-GB" sz="6600" b="0" i="0">
                <a:effectLst/>
                <a:latin typeface="AmazonEmberBold"/>
              </a:rPr>
              <a:t>AWS Database Migration Service</a:t>
            </a:r>
            <a:endParaRPr lang="en-CH" sz="6600"/>
          </a:p>
        </p:txBody>
      </p:sp>
      <p:sp>
        <p:nvSpPr>
          <p:cNvPr id="3" name="Subtitle 2">
            <a:extLst>
              <a:ext uri="{FF2B5EF4-FFF2-40B4-BE49-F238E27FC236}">
                <a16:creationId xmlns:a16="http://schemas.microsoft.com/office/drawing/2014/main" id="{95E8F027-44D8-8954-DA5C-AFD91ECBC809}"/>
              </a:ext>
            </a:extLst>
          </p:cNvPr>
          <p:cNvSpPr>
            <a:spLocks noGrp="1"/>
          </p:cNvSpPr>
          <p:nvPr>
            <p:ph type="subTitle" idx="1"/>
          </p:nvPr>
        </p:nvSpPr>
        <p:spPr>
          <a:xfrm>
            <a:off x="640080" y="4631161"/>
            <a:ext cx="6692827" cy="1569486"/>
          </a:xfrm>
        </p:spPr>
        <p:txBody>
          <a:bodyPr>
            <a:normAutofit/>
          </a:bodyPr>
          <a:lstStyle/>
          <a:p>
            <a:pPr algn="l"/>
            <a:r>
              <a:rPr lang="en-GB" b="0" i="0" dirty="0">
                <a:effectLst/>
                <a:latin typeface="AmazonEmber"/>
              </a:rPr>
              <a:t>Trusted by customers globally to securely migrate 1M+ databases with minimal downtime</a:t>
            </a:r>
            <a:endParaRPr lang="en-CH" dirty="0"/>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Outline">
            <a:extLst>
              <a:ext uri="{FF2B5EF4-FFF2-40B4-BE49-F238E27FC236}">
                <a16:creationId xmlns:a16="http://schemas.microsoft.com/office/drawing/2014/main" id="{203AED02-B2E4-175C-49EC-C9CA732C77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255570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CC60EE-9B36-59B3-2D5D-959A1EA65386}"/>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AWS </a:t>
            </a:r>
            <a:r>
              <a:rPr lang="en-US" sz="3600" i="0" kern="1200" dirty="0">
                <a:solidFill>
                  <a:schemeClr val="tx1"/>
                </a:solidFill>
                <a:effectLst/>
                <a:latin typeface="+mj-lt"/>
                <a:ea typeface="+mj-ea"/>
                <a:cs typeface="+mj-cs"/>
              </a:rPr>
              <a:t>DMS Schema Conversion</a:t>
            </a:r>
            <a:endParaRPr lang="en-US" sz="3600" kern="1200" dirty="0">
              <a:solidFill>
                <a:schemeClr val="tx1"/>
              </a:solidFill>
              <a:latin typeface="+mj-lt"/>
              <a:ea typeface="+mj-ea"/>
              <a:cs typeface="+mj-cs"/>
            </a:endParaRPr>
          </a:p>
        </p:txBody>
      </p:sp>
      <p:pic>
        <p:nvPicPr>
          <p:cNvPr id="5122" name="Picture 2" descr="&#10;            An architecture diagram of the DMS Schema Conversion feature.&#10;        ">
            <a:extLst>
              <a:ext uri="{FF2B5EF4-FFF2-40B4-BE49-F238E27FC236}">
                <a16:creationId xmlns:a16="http://schemas.microsoft.com/office/drawing/2014/main" id="{184666C2-A14A-049B-D4E3-84CC6F1C16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900" y="2622641"/>
            <a:ext cx="10744200" cy="341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8766F-B89C-2193-E381-DA3531AFFFA0}"/>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b="0" i="0" dirty="0">
                <a:effectLst/>
              </a:rPr>
              <a:t>AWS DMS Fleet Advisor Benefits</a:t>
            </a:r>
            <a:endParaRPr lang="en-US" sz="5200" dirty="0"/>
          </a:p>
        </p:txBody>
      </p:sp>
      <p:sp>
        <p:nvSpPr>
          <p:cNvPr id="11" name="TextBox 10">
            <a:extLst>
              <a:ext uri="{FF2B5EF4-FFF2-40B4-BE49-F238E27FC236}">
                <a16:creationId xmlns:a16="http://schemas.microsoft.com/office/drawing/2014/main" id="{73617867-E502-5F84-ECD8-944D58AEC9AD}"/>
              </a:ext>
            </a:extLst>
          </p:cNvPr>
          <p:cNvSpPr txBox="1"/>
          <p:nvPr/>
        </p:nvSpPr>
        <p:spPr>
          <a:xfrm>
            <a:off x="3660144" y="2920310"/>
            <a:ext cx="3750590" cy="3576024"/>
          </a:xfrm>
          <a:prstGeom prst="rect">
            <a:avLst/>
          </a:prstGeom>
        </p:spPr>
        <p:txBody>
          <a:bodyPr vert="horz" lIns="91440" tIns="45720" rIns="91440" bIns="45720" rtlCol="0">
            <a:noAutofit/>
          </a:bodyPr>
          <a:lstStyle/>
          <a:p>
            <a:pPr algn="ctr">
              <a:lnSpc>
                <a:spcPct val="90000"/>
              </a:lnSpc>
              <a:spcBef>
                <a:spcPts val="1000"/>
              </a:spcBef>
            </a:pPr>
            <a:r>
              <a:rPr lang="en-US" b="1" i="0" dirty="0">
                <a:effectLst/>
                <a:highlight>
                  <a:srgbClr val="FFFF00"/>
                </a:highlight>
              </a:rPr>
              <a:t>Save on costs associated with migration planning and migrating workloads</a:t>
            </a:r>
          </a:p>
          <a:p>
            <a:pPr algn="ctr">
              <a:lnSpc>
                <a:spcPct val="90000"/>
              </a:lnSpc>
              <a:spcBef>
                <a:spcPts val="1000"/>
              </a:spcBef>
            </a:pPr>
            <a:endParaRPr lang="en-US" b="0" i="0" dirty="0">
              <a:effectLst/>
            </a:endParaRPr>
          </a:p>
          <a:p>
            <a:pPr algn="ctr">
              <a:lnSpc>
                <a:spcPct val="90000"/>
              </a:lnSpc>
              <a:spcBef>
                <a:spcPts val="1000"/>
              </a:spcBef>
            </a:pPr>
            <a:r>
              <a:rPr lang="en-US" b="0" i="0" dirty="0">
                <a:effectLst/>
              </a:rPr>
              <a:t>Avoid investing in expensive migration experts and third-party tools by automating your inventory and migration planning. Get started with just a few clicks in the AWS Management Console.</a:t>
            </a:r>
          </a:p>
        </p:txBody>
      </p:sp>
      <p:sp>
        <p:nvSpPr>
          <p:cNvPr id="9" name="TextBox 8">
            <a:extLst>
              <a:ext uri="{FF2B5EF4-FFF2-40B4-BE49-F238E27FC236}">
                <a16:creationId xmlns:a16="http://schemas.microsoft.com/office/drawing/2014/main" id="{8AD67768-53B9-476D-ACAD-4E67AFAA5974}"/>
              </a:ext>
            </a:extLst>
          </p:cNvPr>
          <p:cNvSpPr txBox="1"/>
          <p:nvPr/>
        </p:nvSpPr>
        <p:spPr>
          <a:xfrm>
            <a:off x="758589" y="2920311"/>
            <a:ext cx="2562367" cy="3847207"/>
          </a:xfrm>
          <a:prstGeom prst="rect">
            <a:avLst/>
          </a:prstGeom>
          <a:noFill/>
        </p:spPr>
        <p:txBody>
          <a:bodyPr wrap="square">
            <a:spAutoFit/>
          </a:bodyPr>
          <a:lstStyle/>
          <a:p>
            <a:pPr algn="l">
              <a:spcAft>
                <a:spcPts val="600"/>
              </a:spcAft>
            </a:pPr>
            <a:r>
              <a:rPr lang="en-GB" b="1" i="0" dirty="0">
                <a:solidFill>
                  <a:srgbClr val="232F3E"/>
                </a:solidFill>
                <a:effectLst/>
                <a:highlight>
                  <a:srgbClr val="FFFF00"/>
                </a:highlight>
                <a:latin typeface="AmazonEmberBold"/>
              </a:rPr>
              <a:t>Build a migration plan in hours instead of weeks</a:t>
            </a:r>
            <a:endParaRPr lang="en-GB" b="1" i="0">
              <a:solidFill>
                <a:srgbClr val="232F3E"/>
              </a:solidFill>
              <a:effectLst/>
              <a:highlight>
                <a:srgbClr val="FFFF00"/>
              </a:highlight>
              <a:latin typeface="AmazonEmberBold"/>
            </a:endParaRPr>
          </a:p>
          <a:p>
            <a:pPr algn="l">
              <a:spcAft>
                <a:spcPts val="600"/>
              </a:spcAft>
            </a:pPr>
            <a:endParaRPr lang="en-GB" b="1" i="0">
              <a:solidFill>
                <a:srgbClr val="232F3E"/>
              </a:solidFill>
              <a:effectLst/>
              <a:highlight>
                <a:srgbClr val="FFFF00"/>
              </a:highlight>
              <a:latin typeface="AmazonEmberBold"/>
            </a:endParaRPr>
          </a:p>
          <a:p>
            <a:pPr algn="l">
              <a:spcAft>
                <a:spcPts val="600"/>
              </a:spcAft>
            </a:pPr>
            <a:r>
              <a:rPr lang="en-GB" b="0" i="0" dirty="0">
                <a:solidFill>
                  <a:srgbClr val="333333"/>
                </a:solidFill>
                <a:effectLst/>
                <a:latin typeface="AmazonEmber"/>
              </a:rPr>
              <a:t>Automatically build database and analytics inventories, </a:t>
            </a:r>
            <a:r>
              <a:rPr lang="en-GB" b="0" i="0" dirty="0" err="1">
                <a:solidFill>
                  <a:srgbClr val="333333"/>
                </a:solidFill>
                <a:effectLst/>
                <a:latin typeface="AmazonEmber"/>
              </a:rPr>
              <a:t>analyze</a:t>
            </a:r>
            <a:r>
              <a:rPr lang="en-GB" b="0" i="0" dirty="0">
                <a:solidFill>
                  <a:srgbClr val="333333"/>
                </a:solidFill>
                <a:effectLst/>
                <a:latin typeface="AmazonEmber"/>
              </a:rPr>
              <a:t> them, and create a customized migration plan with virtually no downtime in a few hours instead of weeks or months.</a:t>
            </a:r>
            <a:br>
              <a:rPr lang="en-GB" b="0" i="0" dirty="0">
                <a:solidFill>
                  <a:srgbClr val="333333"/>
                </a:solidFill>
                <a:effectLst/>
                <a:latin typeface="AmazonEmber"/>
              </a:rPr>
            </a:br>
            <a:endParaRPr lang="en-GB" b="0" i="0">
              <a:solidFill>
                <a:srgbClr val="333333"/>
              </a:solidFill>
              <a:effectLst/>
              <a:latin typeface="AmazonEmber"/>
            </a:endParaRPr>
          </a:p>
        </p:txBody>
      </p:sp>
      <p:sp>
        <p:nvSpPr>
          <p:cNvPr id="15" name="TextBox 14">
            <a:extLst>
              <a:ext uri="{FF2B5EF4-FFF2-40B4-BE49-F238E27FC236}">
                <a16:creationId xmlns:a16="http://schemas.microsoft.com/office/drawing/2014/main" id="{99DD0FAA-74B7-88D7-435C-6380F629DB2F}"/>
              </a:ext>
            </a:extLst>
          </p:cNvPr>
          <p:cNvSpPr txBox="1"/>
          <p:nvPr/>
        </p:nvSpPr>
        <p:spPr>
          <a:xfrm>
            <a:off x="7727177" y="2901245"/>
            <a:ext cx="2945372" cy="3016210"/>
          </a:xfrm>
          <a:prstGeom prst="rect">
            <a:avLst/>
          </a:prstGeom>
          <a:noFill/>
        </p:spPr>
        <p:txBody>
          <a:bodyPr wrap="square">
            <a:spAutoFit/>
          </a:bodyPr>
          <a:lstStyle/>
          <a:p>
            <a:pPr algn="l">
              <a:spcAft>
                <a:spcPts val="600"/>
              </a:spcAft>
            </a:pPr>
            <a:r>
              <a:rPr lang="en-GB" b="1" i="0" dirty="0">
                <a:solidFill>
                  <a:srgbClr val="232F3E"/>
                </a:solidFill>
                <a:effectLst/>
                <a:highlight>
                  <a:srgbClr val="FFFF00"/>
                </a:highlight>
                <a:latin typeface="AmazonEmberBold"/>
              </a:rPr>
              <a:t>Identify databases to migrate at scale with minimal effort</a:t>
            </a:r>
            <a:endParaRPr lang="en-GB" b="1" i="0">
              <a:solidFill>
                <a:srgbClr val="232F3E"/>
              </a:solidFill>
              <a:effectLst/>
              <a:highlight>
                <a:srgbClr val="FFFF00"/>
              </a:highlight>
              <a:latin typeface="AmazonEmberBold"/>
            </a:endParaRPr>
          </a:p>
          <a:p>
            <a:pPr algn="l">
              <a:spcAft>
                <a:spcPts val="600"/>
              </a:spcAft>
            </a:pPr>
            <a:endParaRPr lang="en-GB" b="0" i="0">
              <a:solidFill>
                <a:srgbClr val="333333"/>
              </a:solidFill>
              <a:effectLst/>
              <a:latin typeface="AmazonEmber"/>
            </a:endParaRPr>
          </a:p>
          <a:p>
            <a:pPr algn="l">
              <a:spcAft>
                <a:spcPts val="600"/>
              </a:spcAft>
            </a:pPr>
            <a:r>
              <a:rPr lang="en-GB" b="0" i="0" dirty="0">
                <a:solidFill>
                  <a:srgbClr val="333333"/>
                </a:solidFill>
                <a:effectLst/>
                <a:latin typeface="AmazonEmber"/>
              </a:rPr>
              <a:t>Discover and </a:t>
            </a:r>
            <a:r>
              <a:rPr lang="en-GB" b="0" i="0" dirty="0" err="1">
                <a:solidFill>
                  <a:srgbClr val="333333"/>
                </a:solidFill>
                <a:effectLst/>
                <a:latin typeface="AmazonEmber"/>
              </a:rPr>
              <a:t>analyze</a:t>
            </a:r>
            <a:r>
              <a:rPr lang="en-GB" b="0" i="0" dirty="0">
                <a:solidFill>
                  <a:srgbClr val="333333"/>
                </a:solidFill>
                <a:effectLst/>
                <a:latin typeface="AmazonEmber"/>
              </a:rPr>
              <a:t> fleets of database and analytics servers to identify potential AWS migration targets and migrate your fleet to the cloud with minimal effort.</a:t>
            </a:r>
            <a:endParaRPr lang="en-GB" b="0" i="0">
              <a:solidFill>
                <a:srgbClr val="333333"/>
              </a:solidFill>
              <a:effectLst/>
              <a:latin typeface="AmazonEmber"/>
            </a:endParaRPr>
          </a:p>
        </p:txBody>
      </p:sp>
    </p:spTree>
    <p:extLst>
      <p:ext uri="{BB962C8B-B14F-4D97-AF65-F5344CB8AC3E}">
        <p14:creationId xmlns:p14="http://schemas.microsoft.com/office/powerpoint/2010/main" val="3629905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306B0-83B6-E3F2-46C5-177ADABDACD6}"/>
              </a:ext>
            </a:extLst>
          </p:cNvPr>
          <p:cNvSpPr>
            <a:spLocks noGrp="1"/>
          </p:cNvSpPr>
          <p:nvPr>
            <p:ph type="title"/>
          </p:nvPr>
        </p:nvSpPr>
        <p:spPr>
          <a:xfrm>
            <a:off x="686834" y="1153572"/>
            <a:ext cx="3200400" cy="4461163"/>
          </a:xfrm>
        </p:spPr>
        <p:txBody>
          <a:bodyPr>
            <a:normAutofit/>
          </a:bodyPr>
          <a:lstStyle/>
          <a:p>
            <a:r>
              <a:rPr lang="en-GB" b="0" i="0" dirty="0">
                <a:solidFill>
                  <a:srgbClr val="FFFFFF"/>
                </a:solidFill>
                <a:effectLst/>
                <a:latin typeface="Amazon Ember"/>
              </a:rPr>
              <a:t>AWS DMS Fleet Advisor Overview</a:t>
            </a:r>
            <a:endParaRPr lang="en-C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FA536AD-5773-8FCE-DCEE-190D47AA953A}"/>
              </a:ext>
            </a:extLst>
          </p:cNvPr>
          <p:cNvSpPr>
            <a:spLocks noGrp="1"/>
          </p:cNvSpPr>
          <p:nvPr>
            <p:ph idx="1"/>
          </p:nvPr>
        </p:nvSpPr>
        <p:spPr>
          <a:xfrm>
            <a:off x="4447308" y="591344"/>
            <a:ext cx="6906491" cy="5585619"/>
          </a:xfrm>
        </p:spPr>
        <p:txBody>
          <a:bodyPr anchor="ctr">
            <a:normAutofit/>
          </a:bodyPr>
          <a:lstStyle/>
          <a:p>
            <a:pPr marL="268605" indent="-268605" defTabSz="859536">
              <a:spcAft>
                <a:spcPts val="600"/>
              </a:spcAft>
              <a:buFont typeface="Arial" panose="020B0604020202020204" pitchFamily="34" charset="0"/>
              <a:buChar char="•"/>
            </a:pPr>
            <a:r>
              <a:rPr lang="en-GB" sz="1800" kern="1200" dirty="0">
                <a:latin typeface="AmazonEmber"/>
                <a:ea typeface="+mn-ea"/>
                <a:cs typeface="+mn-cs"/>
              </a:rPr>
              <a:t>AWS DMS Fleet Advisor is a free, fully managed capability of AWS DMS.</a:t>
            </a:r>
          </a:p>
          <a:p>
            <a:pPr marL="268605" indent="-268605" defTabSz="859536">
              <a:spcAft>
                <a:spcPts val="600"/>
              </a:spcAft>
              <a:buFont typeface="Arial" panose="020B0604020202020204" pitchFamily="34" charset="0"/>
              <a:buChar char="•"/>
            </a:pPr>
            <a:r>
              <a:rPr lang="en-GB" sz="1800" kern="1200" dirty="0">
                <a:latin typeface="AmazonEmber"/>
                <a:ea typeface="+mn-ea"/>
                <a:cs typeface="+mn-cs"/>
              </a:rPr>
              <a:t> It automates migration planning and helps you migrate database and analytics fleets to the cloud at scale with minimal effort. </a:t>
            </a:r>
          </a:p>
          <a:p>
            <a:pPr marL="268605" indent="-268605" defTabSz="859536">
              <a:spcAft>
                <a:spcPts val="600"/>
              </a:spcAft>
              <a:buFont typeface="Arial" panose="020B0604020202020204" pitchFamily="34" charset="0"/>
              <a:buChar char="•"/>
            </a:pPr>
            <a:r>
              <a:rPr lang="en-GB" sz="1800" kern="1200" dirty="0">
                <a:latin typeface="AmazonEmber"/>
                <a:ea typeface="+mn-ea"/>
                <a:cs typeface="+mn-cs"/>
              </a:rPr>
              <a:t>To accelerate migrations, AWS DMS Fleet Advisor automatically inventories and assesses your on-premises database and analytics server fleet and identifies potential migration paths.</a:t>
            </a:r>
          </a:p>
          <a:p>
            <a:pPr marL="268605" indent="-268605" defTabSz="859536">
              <a:spcAft>
                <a:spcPts val="600"/>
              </a:spcAft>
              <a:buFont typeface="Arial" panose="020B0604020202020204" pitchFamily="34" charset="0"/>
              <a:buChar char="•"/>
            </a:pPr>
            <a:r>
              <a:rPr lang="en-GB" sz="1800" kern="1200" dirty="0">
                <a:latin typeface="AmazonEmber"/>
                <a:ea typeface="+mn-ea"/>
                <a:cs typeface="+mn-cs"/>
              </a:rPr>
              <a:t> Fleet Advisor can also gather performance metrics and usage patterns of self-managed databases and combines this information with database license and feature information to recommend potential database engine and instance options for migration to AWS.</a:t>
            </a:r>
          </a:p>
          <a:p>
            <a:pPr marL="268605" indent="-268605" defTabSz="859536">
              <a:spcAft>
                <a:spcPts val="600"/>
              </a:spcAft>
              <a:buFont typeface="Arial" panose="020B0604020202020204" pitchFamily="34" charset="0"/>
              <a:buChar char="•"/>
            </a:pPr>
            <a:r>
              <a:rPr lang="en-GB" sz="1800" kern="1200" dirty="0">
                <a:latin typeface="AmazonEmber"/>
                <a:ea typeface="+mn-ea"/>
                <a:cs typeface="+mn-cs"/>
              </a:rPr>
              <a:t> DMS helps you confidently migrate your databases and analytics systems to AWS with virtually no downtime. </a:t>
            </a:r>
          </a:p>
          <a:p>
            <a:pPr marL="268605" indent="-268605" defTabSz="859536">
              <a:spcAft>
                <a:spcPts val="600"/>
              </a:spcAft>
              <a:buFont typeface="Arial" panose="020B0604020202020204" pitchFamily="34" charset="0"/>
              <a:buChar char="•"/>
            </a:pPr>
            <a:r>
              <a:rPr lang="en-GB" sz="1800" kern="1200" dirty="0">
                <a:latin typeface="AmazonEmber"/>
                <a:ea typeface="+mn-ea"/>
                <a:cs typeface="+mn-cs"/>
              </a:rPr>
              <a:t>Sources: Oracle, Microsoft SQL Server, MySQL, PostgreSQL, and more. </a:t>
            </a:r>
            <a:endParaRPr lang="en-GB" sz="1800" b="0" i="0" dirty="0">
              <a:effectLst/>
              <a:latin typeface="AmazonEmber"/>
            </a:endParaRPr>
          </a:p>
          <a:p>
            <a:pPr marL="268605" indent="-268605" defTabSz="859536">
              <a:spcAft>
                <a:spcPts val="600"/>
              </a:spcAft>
              <a:buFont typeface="Arial" panose="020B0604020202020204" pitchFamily="34" charset="0"/>
              <a:buChar char="•"/>
            </a:pPr>
            <a:endParaRPr lang="en-GB" sz="1800" b="0" i="0" dirty="0">
              <a:effectLst/>
              <a:latin typeface="AmazonEmber"/>
            </a:endParaRPr>
          </a:p>
          <a:p>
            <a:endParaRPr lang="en-CH" sz="1800" dirty="0"/>
          </a:p>
        </p:txBody>
      </p:sp>
    </p:spTree>
    <p:extLst>
      <p:ext uri="{BB962C8B-B14F-4D97-AF65-F5344CB8AC3E}">
        <p14:creationId xmlns:p14="http://schemas.microsoft.com/office/powerpoint/2010/main" val="3799343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6A8AC-FA6B-814F-5DA4-E16E3975A2C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0" i="0" kern="1200">
                <a:solidFill>
                  <a:schemeClr val="tx1"/>
                </a:solidFill>
                <a:effectLst/>
                <a:latin typeface="+mj-lt"/>
                <a:ea typeface="+mj-ea"/>
                <a:cs typeface="+mj-cs"/>
              </a:rPr>
              <a:t>AWS DMS Fleet Advisor</a:t>
            </a:r>
            <a:endParaRPr lang="en-US" sz="6600" kern="1200">
              <a:solidFill>
                <a:schemeClr val="tx1"/>
              </a:solidFill>
              <a:latin typeface="+mj-lt"/>
              <a:ea typeface="+mj-ea"/>
              <a:cs typeface="+mj-cs"/>
            </a:endParaRPr>
          </a:p>
        </p:txBody>
      </p:sp>
      <p:sp>
        <p:nvSpPr>
          <p:cNvPr id="615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10;            DMS Fleet Advisor target recommendations architecture diagram.&#10;        ">
            <a:extLst>
              <a:ext uri="{FF2B5EF4-FFF2-40B4-BE49-F238E27FC236}">
                <a16:creationId xmlns:a16="http://schemas.microsoft.com/office/drawing/2014/main" id="{F9A1BDE4-8B9C-25CE-7667-3F75ED8DE2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33478" y="2816514"/>
            <a:ext cx="10320446" cy="358635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0285C8E9-9924-BDBC-BEE8-EEA736795245}"/>
              </a:ext>
            </a:extLst>
          </p:cNvPr>
          <p:cNvSpPr>
            <a:spLocks noGrp="1"/>
          </p:cNvSpPr>
          <p:nvPr>
            <p:ph idx="1"/>
          </p:nvPr>
        </p:nvSpPr>
        <p:spPr>
          <a:xfrm>
            <a:off x="813953" y="1891766"/>
            <a:ext cx="9932791" cy="615179"/>
          </a:xfrm>
        </p:spPr>
        <p:txBody>
          <a:bodyPr>
            <a:normAutofit/>
          </a:bodyPr>
          <a:lstStyle/>
          <a:p>
            <a:pPr marL="0" indent="0" defTabSz="859536">
              <a:spcBef>
                <a:spcPts val="940"/>
              </a:spcBef>
              <a:buNone/>
            </a:pPr>
            <a:r>
              <a:rPr lang="en-GB" sz="1800" kern="1200" dirty="0">
                <a:solidFill>
                  <a:schemeClr val="tx1"/>
                </a:solidFill>
                <a:highlight>
                  <a:srgbClr val="FFFF00"/>
                </a:highlight>
                <a:latin typeface="AmazonEmber"/>
                <a:ea typeface="+mn-ea"/>
                <a:cs typeface="+mn-cs"/>
              </a:rPr>
              <a:t>Accelerate database and analytics migration planning by automating inventory and receiving tailored migration advice</a:t>
            </a:r>
            <a:endParaRPr lang="en-GB" sz="1800" b="0" dirty="0">
              <a:effectLst/>
              <a:highlight>
                <a:srgbClr val="FFFF00"/>
              </a:highlight>
              <a:latin typeface="AmazonEmber"/>
            </a:endParaRPr>
          </a:p>
        </p:txBody>
      </p:sp>
    </p:spTree>
    <p:extLst>
      <p:ext uri="{BB962C8B-B14F-4D97-AF65-F5344CB8AC3E}">
        <p14:creationId xmlns:p14="http://schemas.microsoft.com/office/powerpoint/2010/main" val="3833995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CFA59-0C61-4DEB-3902-9AD6F4361CF0}"/>
              </a:ext>
            </a:extLst>
          </p:cNvPr>
          <p:cNvSpPr>
            <a:spLocks noGrp="1"/>
          </p:cNvSpPr>
          <p:nvPr>
            <p:ph type="title"/>
          </p:nvPr>
        </p:nvSpPr>
        <p:spPr>
          <a:xfrm>
            <a:off x="838200" y="365125"/>
            <a:ext cx="10515600" cy="1325563"/>
          </a:xfrm>
        </p:spPr>
        <p:txBody>
          <a:bodyPr>
            <a:normAutofit/>
          </a:bodyPr>
          <a:lstStyle/>
          <a:p>
            <a:r>
              <a:rPr lang="en-GB" sz="4200" b="1" i="0">
                <a:effectLst/>
                <a:latin typeface="Open Sans" panose="020B0606030504020204" pitchFamily="34" charset="0"/>
              </a:rPr>
              <a:t>Benefits of AWS Database Migration Service</a:t>
            </a:r>
            <a:endParaRPr lang="en-CH"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839A47-172F-6C51-AD2E-987C1D619305}"/>
              </a:ext>
            </a:extLst>
          </p:cNvPr>
          <p:cNvSpPr>
            <a:spLocks noGrp="1"/>
          </p:cNvSpPr>
          <p:nvPr>
            <p:ph idx="1"/>
          </p:nvPr>
        </p:nvSpPr>
        <p:spPr>
          <a:xfrm>
            <a:off x="838200" y="1929384"/>
            <a:ext cx="10684764" cy="4607620"/>
          </a:xfrm>
        </p:spPr>
        <p:txBody>
          <a:bodyPr>
            <a:noAutofit/>
          </a:bodyPr>
          <a:lstStyle/>
          <a:p>
            <a:pPr>
              <a:buFont typeface="Arial" panose="020B0604020202020204" pitchFamily="34" charset="0"/>
              <a:buChar char="•"/>
            </a:pPr>
            <a:r>
              <a:rPr lang="en-GB" sz="1800" b="1" dirty="0">
                <a:highlight>
                  <a:srgbClr val="FFFF00"/>
                </a:highlight>
              </a:rPr>
              <a:t>AWS DMS is serverless </a:t>
            </a:r>
            <a:r>
              <a:rPr lang="en-GB" sz="1800" dirty="0"/>
              <a:t>and can deploy, maintain, and monitor all hardware and software required for migration automatically, allowing you to eliminate traditional duties such as capacity analysis, hardware, and software procurement, system installation and administration, and system testing/debugging. </a:t>
            </a:r>
          </a:p>
          <a:p>
            <a:pPr>
              <a:buFont typeface="Arial" panose="020B0604020202020204" pitchFamily="34" charset="0"/>
              <a:buChar char="•"/>
            </a:pPr>
            <a:r>
              <a:rPr lang="en-GB" sz="1800" b="1" dirty="0">
                <a:highlight>
                  <a:srgbClr val="FFFF00"/>
                </a:highlight>
              </a:rPr>
              <a:t>Sources</a:t>
            </a:r>
            <a:r>
              <a:rPr lang="en-GB" sz="1800" dirty="0"/>
              <a:t>: Oracle, SQL Server, PostgreSQL, MySQL, Amazon Redshift, SAP ASE, Amazon S3, and Amazon DynamoDB are among the targets supported by AWS DMS.</a:t>
            </a:r>
          </a:p>
          <a:p>
            <a:pPr>
              <a:buFont typeface="Arial" panose="020B0604020202020204" pitchFamily="34" charset="0"/>
              <a:buChar char="•"/>
            </a:pPr>
            <a:r>
              <a:rPr lang="en-GB" sz="1800" b="1" dirty="0">
                <a:highlight>
                  <a:srgbClr val="FFFF00"/>
                </a:highlight>
              </a:rPr>
              <a:t>Minimal downtime </a:t>
            </a:r>
            <a:r>
              <a:rPr lang="en-GB" sz="1800" dirty="0"/>
              <a:t>– DMS constantly transfers the modifications to your data source during the migration process while keeping it functioning. As a result, you can change databases at any time without having to shut down.</a:t>
            </a:r>
          </a:p>
          <a:p>
            <a:pPr>
              <a:buFont typeface="Arial" panose="020B0604020202020204" pitchFamily="34" charset="0"/>
              <a:buChar char="•"/>
            </a:pPr>
            <a:r>
              <a:rPr lang="en-GB" sz="1800" b="1" dirty="0">
                <a:highlight>
                  <a:srgbClr val="FFFF00"/>
                </a:highlight>
              </a:rPr>
              <a:t>Reliability</a:t>
            </a:r>
            <a:r>
              <a:rPr lang="en-GB" sz="1800" dirty="0"/>
              <a:t> – Database Migration Service is a self-healing service that, in the event of an interruption, will start again right away. For disaster recovery, DMS enables you to configure Multi-AZ (availability zone) replica.</a:t>
            </a:r>
          </a:p>
          <a:p>
            <a:pPr>
              <a:buFont typeface="Arial" panose="020B0604020202020204" pitchFamily="34" charset="0"/>
              <a:buChar char="•"/>
            </a:pPr>
            <a:r>
              <a:rPr lang="en-GB" sz="1800" b="1" dirty="0">
                <a:highlight>
                  <a:srgbClr val="FFFF00"/>
                </a:highlight>
              </a:rPr>
              <a:t>Supports Most Notable Databases </a:t>
            </a:r>
            <a:r>
              <a:rPr lang="en-GB" sz="1800" dirty="0"/>
              <a:t>– Your data may be moved across the most well-liked corporate and accessible databases with the help of AWS Database Migration Service.</a:t>
            </a:r>
          </a:p>
          <a:p>
            <a:pPr>
              <a:buFont typeface="Arial" panose="020B0604020202020204" pitchFamily="34" charset="0"/>
              <a:buChar char="•"/>
            </a:pPr>
            <a:r>
              <a:rPr lang="en-GB" sz="1800" b="1" dirty="0">
                <a:highlight>
                  <a:srgbClr val="FFFF00"/>
                </a:highlight>
              </a:rPr>
              <a:t>Low cost </a:t>
            </a:r>
            <a:r>
              <a:rPr lang="en-GB" sz="1800" dirty="0"/>
              <a:t>– Data Migration Service is a free migration solution for switching to </a:t>
            </a:r>
            <a:r>
              <a:rPr lang="en-GB" sz="1800" dirty="0" err="1"/>
              <a:t>DocumentDB</a:t>
            </a:r>
            <a:r>
              <a:rPr lang="en-GB" sz="1800" dirty="0"/>
              <a:t>, Redshift, Aurora, or DynamoDB. You must pay for other databases based on the volume of log storing and the computational load.</a:t>
            </a:r>
          </a:p>
          <a:p>
            <a:endParaRPr lang="en-CH" sz="1800" dirty="0"/>
          </a:p>
        </p:txBody>
      </p:sp>
    </p:spTree>
    <p:extLst>
      <p:ext uri="{BB962C8B-B14F-4D97-AF65-F5344CB8AC3E}">
        <p14:creationId xmlns:p14="http://schemas.microsoft.com/office/powerpoint/2010/main" val="211557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9E133-D63C-9F0E-A6CE-EFD0CB41D804}"/>
              </a:ext>
            </a:extLst>
          </p:cNvPr>
          <p:cNvSpPr>
            <a:spLocks noGrp="1"/>
          </p:cNvSpPr>
          <p:nvPr>
            <p:ph type="title"/>
          </p:nvPr>
        </p:nvSpPr>
        <p:spPr>
          <a:xfrm>
            <a:off x="838200" y="365125"/>
            <a:ext cx="10515600" cy="1325563"/>
          </a:xfrm>
        </p:spPr>
        <p:txBody>
          <a:bodyPr>
            <a:normAutofit/>
          </a:bodyPr>
          <a:lstStyle/>
          <a:p>
            <a:r>
              <a:rPr lang="en-CH" sz="5400"/>
              <a:t>AWS DMS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AA2ECA-54E0-9E03-8B7E-8C5F6B69F3F1}"/>
              </a:ext>
            </a:extLst>
          </p:cNvPr>
          <p:cNvSpPr>
            <a:spLocks noGrp="1"/>
          </p:cNvSpPr>
          <p:nvPr>
            <p:ph idx="1"/>
          </p:nvPr>
        </p:nvSpPr>
        <p:spPr>
          <a:xfrm>
            <a:off x="838199" y="1929384"/>
            <a:ext cx="10853927" cy="4453128"/>
          </a:xfrm>
        </p:spPr>
        <p:txBody>
          <a:bodyPr>
            <a:normAutofit lnSpcReduction="10000"/>
          </a:bodyPr>
          <a:lstStyle/>
          <a:p>
            <a:r>
              <a:rPr lang="en-GB" sz="1200" b="0" i="0" dirty="0">
                <a:effectLst/>
              </a:rPr>
              <a:t>AWS Database Migration Service (AWS DMS) is a cloud service provided by Amazon Web Services designed to make it easier for users to migrate relational databases, data warehouses, NoSQL databases, and other types of data stores to AWS. </a:t>
            </a:r>
            <a:endParaRPr lang="ru-RU" sz="1200" b="0" i="0" dirty="0">
              <a:effectLst/>
            </a:endParaRPr>
          </a:p>
          <a:p>
            <a:r>
              <a:rPr lang="en-GB" sz="1200" b="0" i="0" dirty="0">
                <a:effectLst/>
              </a:rPr>
              <a:t>AWS DMS can also be used to migrate data between databases in AWS, facilitating migrations from one database engine to another, or for replicating data for continuous synchronization with minimal downtime.</a:t>
            </a:r>
          </a:p>
          <a:p>
            <a:r>
              <a:rPr lang="en-GB" sz="1200" b="1" i="0" dirty="0">
                <a:effectLst/>
              </a:rPr>
              <a:t>Key Features of AWS DMS</a:t>
            </a:r>
          </a:p>
          <a:p>
            <a:pPr>
              <a:buFont typeface="Arial" panose="020B0604020202020204" pitchFamily="34" charset="0"/>
              <a:buChar char="•"/>
            </a:pPr>
            <a:r>
              <a:rPr lang="en-GB" sz="1200" b="1" i="0" dirty="0">
                <a:effectLst/>
              </a:rPr>
              <a:t>Support for Multiple Database Types</a:t>
            </a:r>
            <a:r>
              <a:rPr lang="en-GB" sz="1200" b="0" i="0" dirty="0">
                <a:effectLst/>
              </a:rPr>
              <a:t>: </a:t>
            </a:r>
            <a:endParaRPr lang="ru-RU" sz="1200" b="0" i="0" dirty="0">
              <a:effectLst/>
            </a:endParaRPr>
          </a:p>
          <a:p>
            <a:pPr lvl="1"/>
            <a:r>
              <a:rPr lang="en-GB" sz="1200" b="0" i="0" dirty="0">
                <a:effectLst/>
              </a:rPr>
              <a:t>AWS DMS supports a wide range of source and target databases, including popular relational databases like Oracle, MySQL, PostgreSQL, Microsoft SQL Server, and MariaDB, as well as data warehouses such as Amazon Redshift, and NoSQL databases like MongoDB and DynamoDB.</a:t>
            </a:r>
          </a:p>
          <a:p>
            <a:pPr>
              <a:buFont typeface="Arial" panose="020B0604020202020204" pitchFamily="34" charset="0"/>
              <a:buChar char="•"/>
            </a:pPr>
            <a:r>
              <a:rPr lang="en-GB" sz="1200" b="1" i="0" dirty="0">
                <a:effectLst/>
              </a:rPr>
              <a:t>Minimal Downtime</a:t>
            </a:r>
            <a:r>
              <a:rPr lang="en-GB" sz="1200" b="0" i="0" dirty="0">
                <a:effectLst/>
              </a:rPr>
              <a:t>: </a:t>
            </a:r>
            <a:endParaRPr lang="ru-RU" sz="1200" b="0" i="0" dirty="0">
              <a:effectLst/>
            </a:endParaRPr>
          </a:p>
          <a:p>
            <a:pPr lvl="1"/>
            <a:r>
              <a:rPr lang="en-GB" sz="1200" b="0" i="0" dirty="0">
                <a:effectLst/>
              </a:rPr>
              <a:t>DMS is designed to enable migrations with minimal downtime, allowing businesses to continue their operations while the migration is in progress. </a:t>
            </a:r>
            <a:endParaRPr lang="ru-RU" sz="1200" b="0" i="0" dirty="0">
              <a:effectLst/>
            </a:endParaRPr>
          </a:p>
          <a:p>
            <a:pPr lvl="1"/>
            <a:r>
              <a:rPr lang="en-GB" sz="1200" b="0" i="0" dirty="0">
                <a:effectLst/>
              </a:rPr>
              <a:t>This is particularly beneficial for organizations that require their databases to be up and running 24/7.</a:t>
            </a:r>
          </a:p>
          <a:p>
            <a:pPr>
              <a:buFont typeface="Arial" panose="020B0604020202020204" pitchFamily="34" charset="0"/>
              <a:buChar char="•"/>
            </a:pPr>
            <a:r>
              <a:rPr lang="en-GB" sz="1200" b="1" i="0" dirty="0">
                <a:effectLst/>
              </a:rPr>
              <a:t>Continuous Data Replication</a:t>
            </a:r>
            <a:r>
              <a:rPr lang="en-GB" sz="1200" b="0" i="0" dirty="0">
                <a:effectLst/>
              </a:rPr>
              <a:t>: </a:t>
            </a:r>
            <a:endParaRPr lang="ru-RU" sz="1200" b="0" i="0" dirty="0">
              <a:effectLst/>
            </a:endParaRPr>
          </a:p>
          <a:p>
            <a:pPr lvl="1"/>
            <a:r>
              <a:rPr lang="en-GB" sz="1200" b="0" i="0" dirty="0">
                <a:effectLst/>
              </a:rPr>
              <a:t>AWS DMS can facilitate ongoing replication from any supported source to any supported target, enabling use cases such as database consolidation, continuous backup, or cross-region disaster recovery.</a:t>
            </a:r>
          </a:p>
          <a:p>
            <a:pPr>
              <a:buFont typeface="Arial" panose="020B0604020202020204" pitchFamily="34" charset="0"/>
              <a:buChar char="•"/>
            </a:pPr>
            <a:r>
              <a:rPr lang="en-GB" sz="1200" b="1" i="0" dirty="0">
                <a:effectLst/>
              </a:rPr>
              <a:t>Simplified Migration Process</a:t>
            </a:r>
            <a:r>
              <a:rPr lang="en-GB" sz="1200" b="0" i="0" dirty="0">
                <a:effectLst/>
              </a:rPr>
              <a:t>: </a:t>
            </a:r>
            <a:endParaRPr lang="ru-RU" sz="1200" b="0" i="0" dirty="0">
              <a:effectLst/>
            </a:endParaRPr>
          </a:p>
          <a:p>
            <a:pPr lvl="1"/>
            <a:r>
              <a:rPr lang="en-GB" sz="1200" b="0" i="0" dirty="0">
                <a:effectLst/>
              </a:rPr>
              <a:t>The service simplifies the migration process by managing all aspects of the migration workflow, including the replication of data changes that occur in the source database during the migration process.</a:t>
            </a:r>
          </a:p>
          <a:p>
            <a:pPr>
              <a:buFont typeface="Arial" panose="020B0604020202020204" pitchFamily="34" charset="0"/>
              <a:buChar char="•"/>
            </a:pPr>
            <a:r>
              <a:rPr lang="en-GB" sz="1200" b="1" i="0" dirty="0">
                <a:effectLst/>
              </a:rPr>
              <a:t>Highly Scalable and Secure</a:t>
            </a:r>
            <a:r>
              <a:rPr lang="en-GB" sz="1200" b="0" i="0" dirty="0">
                <a:effectLst/>
              </a:rPr>
              <a:t>: </a:t>
            </a:r>
            <a:endParaRPr lang="ru-RU" sz="1200" b="0" i="0" dirty="0">
              <a:effectLst/>
            </a:endParaRPr>
          </a:p>
          <a:p>
            <a:pPr lvl="1"/>
            <a:r>
              <a:rPr lang="en-GB" sz="1200" b="0" i="0" dirty="0">
                <a:effectLst/>
              </a:rPr>
              <a:t>AWS DMS is designed to be scalable, handling large and complex migrations with ease. It also offers encryption at rest and in transit, ensuring that data is secure both during and after the migration.</a:t>
            </a:r>
          </a:p>
        </p:txBody>
      </p:sp>
    </p:spTree>
    <p:extLst>
      <p:ext uri="{BB962C8B-B14F-4D97-AF65-F5344CB8AC3E}">
        <p14:creationId xmlns:p14="http://schemas.microsoft.com/office/powerpoint/2010/main" val="115930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F9BEA-1B31-A09E-A154-3E492B60F7F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AWS DMS</a:t>
            </a:r>
          </a:p>
        </p:txBody>
      </p:sp>
      <p:sp>
        <p:nvSpPr>
          <p:cNvPr id="103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agrams show how AWS DMS moves your source schema to a target database by using AWS DMS Fleet Advisor, AWS DMS Schema Conversion, and migration tasks under one managed service.">
            <a:extLst>
              <a:ext uri="{FF2B5EF4-FFF2-40B4-BE49-F238E27FC236}">
                <a16:creationId xmlns:a16="http://schemas.microsoft.com/office/drawing/2014/main" id="{DBB3E070-34D8-70D5-4A41-B2AF3030AD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0427" y="2633472"/>
            <a:ext cx="10548097"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78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2D102-31D2-64D5-060B-AA59BB14CEB6}"/>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AWS DMS Use cases</a:t>
            </a:r>
          </a:p>
        </p:txBody>
      </p:sp>
      <p:sp>
        <p:nvSpPr>
          <p:cNvPr id="7" name="TextBox 6">
            <a:extLst>
              <a:ext uri="{FF2B5EF4-FFF2-40B4-BE49-F238E27FC236}">
                <a16:creationId xmlns:a16="http://schemas.microsoft.com/office/drawing/2014/main" id="{672E8C29-9BF5-30A8-A2CD-6E56E22E97DA}"/>
              </a:ext>
            </a:extLst>
          </p:cNvPr>
          <p:cNvSpPr txBox="1"/>
          <p:nvPr/>
        </p:nvSpPr>
        <p:spPr>
          <a:xfrm>
            <a:off x="4552012" y="2173591"/>
            <a:ext cx="3488404" cy="2320473"/>
          </a:xfrm>
          <a:prstGeom prst="rect">
            <a:avLst/>
          </a:prstGeom>
        </p:spPr>
        <p:txBody>
          <a:bodyPr vert="horz" lIns="91440" tIns="45720" rIns="91440" bIns="45720" rtlCol="0" anchor="ctr">
            <a:noAutofit/>
          </a:bodyPr>
          <a:lstStyle/>
          <a:p>
            <a:pPr algn="l"/>
            <a:r>
              <a:rPr lang="en-GB" b="1" i="0" dirty="0">
                <a:solidFill>
                  <a:srgbClr val="232F3E"/>
                </a:solidFill>
                <a:effectLst/>
                <a:highlight>
                  <a:srgbClr val="FFFF00"/>
                </a:highlight>
                <a:latin typeface="AmazonEmberBold"/>
              </a:rPr>
              <a:t>Remove licensing costs and accelerate business growth</a:t>
            </a:r>
          </a:p>
          <a:p>
            <a:pPr algn="l"/>
            <a:endParaRPr lang="en-GB" dirty="0">
              <a:solidFill>
                <a:srgbClr val="333333"/>
              </a:solidFill>
              <a:latin typeface="AmazonEmber"/>
            </a:endParaRPr>
          </a:p>
          <a:p>
            <a:pPr algn="l"/>
            <a:r>
              <a:rPr lang="en-GB" b="0" i="0" dirty="0">
                <a:solidFill>
                  <a:srgbClr val="333333"/>
                </a:solidFill>
                <a:effectLst/>
                <a:latin typeface="AmazonEmber"/>
              </a:rPr>
              <a:t>Modernize to purpose-built databases to innovate and build faster for any use case at scale for one-tenth the cost.</a:t>
            </a:r>
            <a:br>
              <a:rPr lang="en-GB" dirty="0"/>
            </a:br>
            <a:endParaRPr lang="en-US" dirty="0"/>
          </a:p>
        </p:txBody>
      </p:sp>
      <p:sp>
        <p:nvSpPr>
          <p:cNvPr id="20"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66372FC-5029-F902-7DD5-E162CFD9BE78}"/>
              </a:ext>
            </a:extLst>
          </p:cNvPr>
          <p:cNvSpPr txBox="1"/>
          <p:nvPr/>
        </p:nvSpPr>
        <p:spPr>
          <a:xfrm>
            <a:off x="293968" y="2147388"/>
            <a:ext cx="3857618" cy="2185214"/>
          </a:xfrm>
          <a:prstGeom prst="rect">
            <a:avLst/>
          </a:prstGeom>
          <a:noFill/>
        </p:spPr>
        <p:txBody>
          <a:bodyPr wrap="square">
            <a:spAutoFit/>
          </a:bodyPr>
          <a:lstStyle/>
          <a:p>
            <a:pPr algn="l">
              <a:spcAft>
                <a:spcPts val="600"/>
              </a:spcAft>
            </a:pPr>
            <a:r>
              <a:rPr lang="en-GB" b="1" i="0" dirty="0">
                <a:solidFill>
                  <a:srgbClr val="232F3E"/>
                </a:solidFill>
                <a:effectLst/>
                <a:highlight>
                  <a:srgbClr val="FFFF00"/>
                </a:highlight>
                <a:latin typeface="AmazonEmberBold"/>
              </a:rPr>
              <a:t>Move to managed databases</a:t>
            </a:r>
          </a:p>
          <a:p>
            <a:pPr algn="l">
              <a:spcAft>
                <a:spcPts val="600"/>
              </a:spcAft>
            </a:pPr>
            <a:endParaRPr lang="en-GB" dirty="0">
              <a:solidFill>
                <a:srgbClr val="333333"/>
              </a:solidFill>
              <a:latin typeface="AmazonEmber"/>
            </a:endParaRPr>
          </a:p>
          <a:p>
            <a:pPr algn="l">
              <a:spcAft>
                <a:spcPts val="600"/>
              </a:spcAft>
            </a:pPr>
            <a:r>
              <a:rPr lang="en-GB" b="0" i="0" dirty="0">
                <a:solidFill>
                  <a:srgbClr val="333333"/>
                </a:solidFill>
                <a:effectLst/>
                <a:latin typeface="AmazonEmber"/>
              </a:rPr>
              <a:t>Migrate from legacy or on-premises databases to managed cloud services through a simplified migration process, removing undifferentiated database management tasks.</a:t>
            </a:r>
          </a:p>
        </p:txBody>
      </p:sp>
      <p:sp>
        <p:nvSpPr>
          <p:cNvPr id="9" name="TextBox 8">
            <a:extLst>
              <a:ext uri="{FF2B5EF4-FFF2-40B4-BE49-F238E27FC236}">
                <a16:creationId xmlns:a16="http://schemas.microsoft.com/office/drawing/2014/main" id="{2ABF15B2-0A05-F46E-21EF-50D0073AFC7A}"/>
              </a:ext>
            </a:extLst>
          </p:cNvPr>
          <p:cNvSpPr txBox="1"/>
          <p:nvPr/>
        </p:nvSpPr>
        <p:spPr>
          <a:xfrm>
            <a:off x="8799576" y="2130726"/>
            <a:ext cx="3237187" cy="2185214"/>
          </a:xfrm>
          <a:prstGeom prst="rect">
            <a:avLst/>
          </a:prstGeom>
          <a:noFill/>
        </p:spPr>
        <p:txBody>
          <a:bodyPr wrap="square">
            <a:spAutoFit/>
          </a:bodyPr>
          <a:lstStyle/>
          <a:p>
            <a:pPr algn="l">
              <a:spcAft>
                <a:spcPts val="600"/>
              </a:spcAft>
            </a:pPr>
            <a:r>
              <a:rPr lang="en-GB" b="1" i="0" dirty="0">
                <a:solidFill>
                  <a:srgbClr val="232F3E"/>
                </a:solidFill>
                <a:effectLst/>
                <a:highlight>
                  <a:srgbClr val="FFFF00"/>
                </a:highlight>
                <a:latin typeface="AmazonEmberBold"/>
              </a:rPr>
              <a:t>Replicate ongoing changes</a:t>
            </a:r>
          </a:p>
          <a:p>
            <a:pPr algn="l">
              <a:spcAft>
                <a:spcPts val="600"/>
              </a:spcAft>
            </a:pPr>
            <a:endParaRPr lang="en-GB" b="0" i="0" dirty="0">
              <a:solidFill>
                <a:srgbClr val="333333"/>
              </a:solidFill>
              <a:effectLst/>
              <a:latin typeface="AmazonEmber"/>
            </a:endParaRPr>
          </a:p>
          <a:p>
            <a:pPr algn="l">
              <a:spcAft>
                <a:spcPts val="600"/>
              </a:spcAft>
            </a:pPr>
            <a:r>
              <a:rPr lang="en-GB" b="0" i="0" dirty="0">
                <a:solidFill>
                  <a:srgbClr val="333333"/>
                </a:solidFill>
                <a:effectLst/>
                <a:latin typeface="AmazonEmber"/>
              </a:rPr>
              <a:t>Create redundancies of business-critical databases and data stores to minimize downtime and protect against any data loss.</a:t>
            </a:r>
          </a:p>
        </p:txBody>
      </p:sp>
      <p:sp>
        <p:nvSpPr>
          <p:cNvPr id="11" name="TextBox 10">
            <a:extLst>
              <a:ext uri="{FF2B5EF4-FFF2-40B4-BE49-F238E27FC236}">
                <a16:creationId xmlns:a16="http://schemas.microsoft.com/office/drawing/2014/main" id="{CD65D7D2-BCDA-B844-5981-8C796858D49D}"/>
              </a:ext>
            </a:extLst>
          </p:cNvPr>
          <p:cNvSpPr txBox="1"/>
          <p:nvPr/>
        </p:nvSpPr>
        <p:spPr>
          <a:xfrm>
            <a:off x="3248214" y="4723112"/>
            <a:ext cx="6096000" cy="1985159"/>
          </a:xfrm>
          <a:prstGeom prst="rect">
            <a:avLst/>
          </a:prstGeom>
          <a:noFill/>
        </p:spPr>
        <p:txBody>
          <a:bodyPr wrap="square">
            <a:spAutoFit/>
          </a:bodyPr>
          <a:lstStyle/>
          <a:p>
            <a:pPr algn="l">
              <a:spcAft>
                <a:spcPts val="600"/>
              </a:spcAft>
            </a:pPr>
            <a:r>
              <a:rPr lang="en-GB" b="1" i="0" dirty="0">
                <a:solidFill>
                  <a:srgbClr val="232F3E"/>
                </a:solidFill>
                <a:effectLst/>
                <a:highlight>
                  <a:srgbClr val="FFFF00"/>
                </a:highlight>
                <a:latin typeface="AmazonEmberBold"/>
              </a:rPr>
              <a:t>Improve integration with data lakes</a:t>
            </a:r>
          </a:p>
          <a:p>
            <a:pPr algn="l">
              <a:spcAft>
                <a:spcPts val="600"/>
              </a:spcAft>
            </a:pPr>
            <a:endParaRPr lang="en-GB" b="0" i="0" dirty="0">
              <a:solidFill>
                <a:srgbClr val="333333"/>
              </a:solidFill>
              <a:effectLst/>
              <a:latin typeface="AmazonEmber"/>
            </a:endParaRPr>
          </a:p>
          <a:p>
            <a:pPr algn="l">
              <a:spcAft>
                <a:spcPts val="600"/>
              </a:spcAft>
            </a:pPr>
            <a:r>
              <a:rPr lang="en-GB" b="0" i="0" dirty="0">
                <a:solidFill>
                  <a:srgbClr val="333333"/>
                </a:solidFill>
                <a:effectLst/>
                <a:latin typeface="AmazonEmber"/>
              </a:rPr>
              <a:t>Build data lakes and perform real-time processing on change data from your data stores.</a:t>
            </a:r>
          </a:p>
          <a:p>
            <a:pPr>
              <a:spcAft>
                <a:spcPts val="600"/>
              </a:spcAft>
            </a:pPr>
            <a:br>
              <a:rPr lang="en-GB" dirty="0"/>
            </a:br>
            <a:endParaRPr lang="en-CH" dirty="0"/>
          </a:p>
        </p:txBody>
      </p:sp>
      <p:pic>
        <p:nvPicPr>
          <p:cNvPr id="15" name="Graphic 14" descr="Database Outline">
            <a:extLst>
              <a:ext uri="{FF2B5EF4-FFF2-40B4-BE49-F238E27FC236}">
                <a16:creationId xmlns:a16="http://schemas.microsoft.com/office/drawing/2014/main" id="{56124B61-477F-F1FB-A149-36345EBBDE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6540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205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34C3C1-8066-BC5B-3956-AAFC43D4535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AWS DMS Replication Process</a:t>
            </a:r>
          </a:p>
        </p:txBody>
      </p:sp>
      <p:pic>
        <p:nvPicPr>
          <p:cNvPr id="2050" name="Picture 2" descr="&#10;            Getting started with AWS DMS&#10;        ">
            <a:extLst>
              <a:ext uri="{FF2B5EF4-FFF2-40B4-BE49-F238E27FC236}">
                <a16:creationId xmlns:a16="http://schemas.microsoft.com/office/drawing/2014/main" id="{E486C38F-2EBC-AF4D-89FC-37AE201B14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900" y="2703220"/>
            <a:ext cx="10744200" cy="325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56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A751B3-F411-A243-B62D-976E5F37EAB6}"/>
              </a:ext>
            </a:extLst>
          </p:cNvPr>
          <p:cNvSpPr>
            <a:spLocks noGrp="1"/>
          </p:cNvSpPr>
          <p:nvPr>
            <p:ph type="title"/>
          </p:nvPr>
        </p:nvSpPr>
        <p:spPr>
          <a:xfrm>
            <a:off x="1137034" y="609597"/>
            <a:ext cx="9392421" cy="1330841"/>
          </a:xfrm>
        </p:spPr>
        <p:txBody>
          <a:bodyPr>
            <a:normAutofit/>
          </a:bodyPr>
          <a:lstStyle/>
          <a:p>
            <a:r>
              <a:rPr lang="en-CH" dirty="0"/>
              <a:t>AWS DMS High Level view</a:t>
            </a:r>
          </a:p>
        </p:txBody>
      </p:sp>
      <p:sp>
        <p:nvSpPr>
          <p:cNvPr id="3" name="Content Placeholder 2">
            <a:extLst>
              <a:ext uri="{FF2B5EF4-FFF2-40B4-BE49-F238E27FC236}">
                <a16:creationId xmlns:a16="http://schemas.microsoft.com/office/drawing/2014/main" id="{25892C7B-139F-2CA5-C6B1-2B59BA8BFB97}"/>
              </a:ext>
            </a:extLst>
          </p:cNvPr>
          <p:cNvSpPr>
            <a:spLocks noGrp="1"/>
          </p:cNvSpPr>
          <p:nvPr>
            <p:ph idx="1"/>
          </p:nvPr>
        </p:nvSpPr>
        <p:spPr>
          <a:xfrm>
            <a:off x="1137034" y="2198362"/>
            <a:ext cx="4958966" cy="3917773"/>
          </a:xfrm>
        </p:spPr>
        <p:txBody>
          <a:bodyPr>
            <a:normAutofit/>
          </a:bodyPr>
          <a:lstStyle/>
          <a:p>
            <a:pPr>
              <a:buFont typeface="Arial" panose="020B0604020202020204" pitchFamily="34" charset="0"/>
              <a:buChar char="•"/>
            </a:pPr>
            <a:r>
              <a:rPr lang="en-GB" sz="1700" b="0" i="0" dirty="0">
                <a:effectLst/>
                <a:latin typeface="Amazon Ember"/>
              </a:rPr>
              <a:t>Discover databases in your network environment that are good candidates for migration.</a:t>
            </a:r>
          </a:p>
          <a:p>
            <a:pPr>
              <a:buFont typeface="Arial" panose="020B0604020202020204" pitchFamily="34" charset="0"/>
              <a:buChar char="•"/>
            </a:pPr>
            <a:r>
              <a:rPr lang="en-GB" sz="1700" b="0" i="0" dirty="0">
                <a:effectLst/>
                <a:latin typeface="Amazon Ember"/>
              </a:rPr>
              <a:t>Automatically convert your source database schemas and most of the database code objects to a format compatible with the target database.</a:t>
            </a:r>
          </a:p>
          <a:p>
            <a:pPr>
              <a:buFont typeface="Arial" panose="020B0604020202020204" pitchFamily="34" charset="0"/>
              <a:buChar char="•"/>
            </a:pPr>
            <a:r>
              <a:rPr lang="en-GB" sz="1700" b="0" i="0" dirty="0">
                <a:effectLst/>
                <a:latin typeface="Amazon Ember"/>
              </a:rPr>
              <a:t>Create a replication server.</a:t>
            </a:r>
          </a:p>
          <a:p>
            <a:pPr>
              <a:buFont typeface="Arial" panose="020B0604020202020204" pitchFamily="34" charset="0"/>
              <a:buChar char="•"/>
            </a:pPr>
            <a:r>
              <a:rPr lang="en-GB" sz="1700" b="0" i="0" dirty="0">
                <a:effectLst/>
                <a:latin typeface="Amazon Ember"/>
              </a:rPr>
              <a:t>Create source and target endpoints that have connection information about your data stores.</a:t>
            </a:r>
          </a:p>
          <a:p>
            <a:pPr>
              <a:buFont typeface="Arial" panose="020B0604020202020204" pitchFamily="34" charset="0"/>
              <a:buChar char="•"/>
            </a:pPr>
            <a:r>
              <a:rPr lang="en-GB" sz="1700" b="0" i="0" dirty="0">
                <a:effectLst/>
                <a:latin typeface="Amazon Ember"/>
              </a:rPr>
              <a:t>Create one or more migration tasks to migrate data between the source and target data stores.</a:t>
            </a:r>
          </a:p>
        </p:txBody>
      </p:sp>
      <p:pic>
        <p:nvPicPr>
          <p:cNvPr id="7" name="Graphic 6" descr="Database Outline">
            <a:extLst>
              <a:ext uri="{FF2B5EF4-FFF2-40B4-BE49-F238E27FC236}">
                <a16:creationId xmlns:a16="http://schemas.microsoft.com/office/drawing/2014/main" id="{B11C8689-F845-3BE2-9CBF-15B76C05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662" y="2184914"/>
            <a:ext cx="3755915"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8400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751B3-F411-A243-B62D-976E5F37EAB6}"/>
              </a:ext>
            </a:extLst>
          </p:cNvPr>
          <p:cNvSpPr>
            <a:spLocks noGrp="1"/>
          </p:cNvSpPr>
          <p:nvPr>
            <p:ph type="title"/>
          </p:nvPr>
        </p:nvSpPr>
        <p:spPr>
          <a:xfrm>
            <a:off x="645064" y="525982"/>
            <a:ext cx="4282983" cy="1200361"/>
          </a:xfrm>
        </p:spPr>
        <p:txBody>
          <a:bodyPr anchor="b">
            <a:normAutofit/>
          </a:bodyPr>
          <a:lstStyle/>
          <a:p>
            <a:r>
              <a:rPr lang="en-GB" sz="3600" b="0" i="0">
                <a:effectLst/>
                <a:latin typeface="Amazon Ember"/>
              </a:rPr>
              <a:t>Components of AWS DMS</a:t>
            </a:r>
          </a:p>
        </p:txBody>
      </p:sp>
      <p:sp>
        <p:nvSpPr>
          <p:cNvPr id="3081" name="Rectangle 308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892C7B-139F-2CA5-C6B1-2B59BA8BFB97}"/>
              </a:ext>
            </a:extLst>
          </p:cNvPr>
          <p:cNvSpPr>
            <a:spLocks noGrp="1"/>
          </p:cNvSpPr>
          <p:nvPr>
            <p:ph idx="1"/>
          </p:nvPr>
        </p:nvSpPr>
        <p:spPr>
          <a:xfrm>
            <a:off x="645066" y="2031101"/>
            <a:ext cx="4282984" cy="3511943"/>
          </a:xfrm>
        </p:spPr>
        <p:txBody>
          <a:bodyPr anchor="ctr">
            <a:normAutofit/>
          </a:bodyPr>
          <a:lstStyle/>
          <a:p>
            <a:pPr marL="0" indent="0">
              <a:buNone/>
            </a:pPr>
            <a:r>
              <a:rPr lang="en-GB" sz="1800" b="0" i="0">
                <a:effectLst/>
                <a:latin typeface="Amazon Ember"/>
              </a:rPr>
              <a:t>An AWS DMS migration consists of five components: </a:t>
            </a:r>
          </a:p>
          <a:p>
            <a:pPr>
              <a:buFont typeface="Arial" panose="020B0604020202020204" pitchFamily="34" charset="0"/>
              <a:buChar char="•"/>
            </a:pPr>
            <a:r>
              <a:rPr lang="en-GB" sz="1800" b="1" i="0">
                <a:effectLst/>
                <a:highlight>
                  <a:srgbClr val="FFFF00"/>
                </a:highlight>
                <a:latin typeface="Amazon Ember"/>
              </a:rPr>
              <a:t>discovery of databases to migrate</a:t>
            </a:r>
          </a:p>
          <a:p>
            <a:pPr>
              <a:buFont typeface="Arial" panose="020B0604020202020204" pitchFamily="34" charset="0"/>
              <a:buChar char="•"/>
            </a:pPr>
            <a:r>
              <a:rPr lang="en-GB" sz="1800" b="1" i="0">
                <a:effectLst/>
                <a:highlight>
                  <a:srgbClr val="FFFF00"/>
                </a:highlight>
                <a:latin typeface="Amazon Ember"/>
              </a:rPr>
              <a:t>automatic schema conversion</a:t>
            </a:r>
          </a:p>
          <a:p>
            <a:pPr>
              <a:buFont typeface="Arial" panose="020B0604020202020204" pitchFamily="34" charset="0"/>
              <a:buChar char="•"/>
            </a:pPr>
            <a:r>
              <a:rPr lang="en-GB" sz="1800" b="1" i="0">
                <a:effectLst/>
                <a:highlight>
                  <a:srgbClr val="FFFF00"/>
                </a:highlight>
                <a:latin typeface="Amazon Ember"/>
              </a:rPr>
              <a:t>replication instance</a:t>
            </a:r>
          </a:p>
          <a:p>
            <a:pPr>
              <a:buFont typeface="Arial" panose="020B0604020202020204" pitchFamily="34" charset="0"/>
              <a:buChar char="•"/>
            </a:pPr>
            <a:r>
              <a:rPr lang="en-GB" sz="1800" b="1" i="0">
                <a:effectLst/>
                <a:highlight>
                  <a:srgbClr val="FFFF00"/>
                </a:highlight>
                <a:latin typeface="Amazon Ember"/>
              </a:rPr>
              <a:t>source and target endpoints</a:t>
            </a:r>
          </a:p>
          <a:p>
            <a:pPr>
              <a:buFont typeface="Arial" panose="020B0604020202020204" pitchFamily="34" charset="0"/>
              <a:buChar char="•"/>
            </a:pPr>
            <a:r>
              <a:rPr lang="en-GB" sz="1800" b="1" i="0">
                <a:effectLst/>
                <a:highlight>
                  <a:srgbClr val="FFFF00"/>
                </a:highlight>
                <a:latin typeface="Amazon Ember"/>
              </a:rPr>
              <a:t>replication task</a:t>
            </a:r>
          </a:p>
        </p:txBody>
      </p:sp>
      <p:sp>
        <p:nvSpPr>
          <p:cNvPr id="3083" name="Rectangle 308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0;                            Get started with AWS DMS&#10;                        ">
            <a:extLst>
              <a:ext uri="{FF2B5EF4-FFF2-40B4-BE49-F238E27FC236}">
                <a16:creationId xmlns:a16="http://schemas.microsoft.com/office/drawing/2014/main" id="{E05D2443-44E2-1473-D73E-91118C11E5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1778931"/>
            <a:ext cx="5628018" cy="306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15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EED3C-E5CC-6B08-76B3-D0CCAFBF0C3F}"/>
              </a:ext>
            </a:extLst>
          </p:cNvPr>
          <p:cNvSpPr>
            <a:spLocks noGrp="1"/>
          </p:cNvSpPr>
          <p:nvPr>
            <p:ph type="title"/>
          </p:nvPr>
        </p:nvSpPr>
        <p:spPr>
          <a:xfrm>
            <a:off x="630936" y="640080"/>
            <a:ext cx="4818888" cy="1481328"/>
          </a:xfrm>
        </p:spPr>
        <p:txBody>
          <a:bodyPr anchor="b">
            <a:normAutofit/>
          </a:bodyPr>
          <a:lstStyle/>
          <a:p>
            <a:r>
              <a:rPr lang="en-CH" sz="5000"/>
              <a:t>AWS DMS Replication Task</a:t>
            </a:r>
          </a:p>
        </p:txBody>
      </p:sp>
      <p:sp>
        <p:nvSpPr>
          <p:cNvPr id="410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DA784E-AE7D-7D4D-D3A3-456BB4E8F741}"/>
              </a:ext>
            </a:extLst>
          </p:cNvPr>
          <p:cNvSpPr>
            <a:spLocks noGrp="1"/>
          </p:cNvSpPr>
          <p:nvPr>
            <p:ph idx="1"/>
          </p:nvPr>
        </p:nvSpPr>
        <p:spPr>
          <a:xfrm>
            <a:off x="630936" y="2660904"/>
            <a:ext cx="4818888" cy="3547872"/>
          </a:xfrm>
        </p:spPr>
        <p:txBody>
          <a:bodyPr anchor="t">
            <a:normAutofit lnSpcReduction="10000"/>
          </a:bodyPr>
          <a:lstStyle/>
          <a:p>
            <a:pPr marL="0" indent="0">
              <a:buNone/>
            </a:pPr>
            <a:r>
              <a:rPr lang="en-GB" sz="1700" b="0" i="0" dirty="0">
                <a:effectLst/>
              </a:rPr>
              <a:t>You use an AWS DMS replication task to move a set of data from the source endpoint to the target endpoint.</a:t>
            </a:r>
          </a:p>
          <a:p>
            <a:pPr marL="0" indent="0">
              <a:buNone/>
            </a:pPr>
            <a:r>
              <a:rPr lang="en-GB" sz="1700" b="0" i="0" dirty="0">
                <a:effectLst/>
              </a:rPr>
              <a:t> Creating a replication task is the last step you need to take before you start a migration.</a:t>
            </a:r>
            <a:endParaRPr lang="en-GB" sz="1700" dirty="0"/>
          </a:p>
          <a:p>
            <a:pPr marL="0" indent="0">
              <a:buNone/>
            </a:pPr>
            <a:r>
              <a:rPr lang="en-GB" sz="1700" b="0" i="0" dirty="0">
                <a:effectLst/>
              </a:rPr>
              <a:t>The full load process is straight-forward to understand. </a:t>
            </a:r>
          </a:p>
          <a:p>
            <a:pPr marL="0" indent="0">
              <a:buNone/>
            </a:pPr>
            <a:r>
              <a:rPr lang="en-GB" sz="1700" b="0" i="0" dirty="0">
                <a:effectLst/>
              </a:rPr>
              <a:t>Data is extracted from the source in a bulk extract manner and loaded directly into the target. </a:t>
            </a:r>
          </a:p>
          <a:p>
            <a:pPr marL="0" indent="0">
              <a:buNone/>
            </a:pPr>
            <a:r>
              <a:rPr lang="en-GB" sz="1700" b="0" i="0" dirty="0">
                <a:effectLst/>
              </a:rPr>
              <a:t>You can specify the number of tables to extract and load in parallel on the AWS DMS console under </a:t>
            </a:r>
            <a:r>
              <a:rPr lang="en-GB" sz="1700" b="1" i="0" dirty="0">
                <a:effectLst/>
              </a:rPr>
              <a:t>Advanced Settings</a:t>
            </a:r>
            <a:r>
              <a:rPr lang="en-GB" sz="1700" b="0" i="0" dirty="0">
                <a:effectLst/>
              </a:rPr>
              <a:t>.</a:t>
            </a:r>
            <a:br>
              <a:rPr lang="en-GB" sz="1700" dirty="0"/>
            </a:br>
            <a:endParaRPr lang="en-CH" sz="1700" dirty="0"/>
          </a:p>
        </p:txBody>
      </p:sp>
      <p:pic>
        <p:nvPicPr>
          <p:cNvPr id="4098" name="Picture 2" descr="&#10;                            Get started with AWS DMS&#10;                        ">
            <a:extLst>
              <a:ext uri="{FF2B5EF4-FFF2-40B4-BE49-F238E27FC236}">
                <a16:creationId xmlns:a16="http://schemas.microsoft.com/office/drawing/2014/main" id="{C10A79D5-CA11-9362-4FD9-6B3595105B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900489"/>
            <a:ext cx="5458968" cy="3057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33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8E9815-35F9-154E-08AD-AF36E2EE518B}"/>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AWS </a:t>
            </a:r>
            <a:r>
              <a:rPr lang="en-US" sz="4000" i="0" kern="1200">
                <a:solidFill>
                  <a:srgbClr val="FFFFFF"/>
                </a:solidFill>
                <a:effectLst/>
                <a:latin typeface="+mj-lt"/>
                <a:ea typeface="+mj-ea"/>
                <a:cs typeface="+mj-cs"/>
              </a:rPr>
              <a:t>DMS Schema Conversion</a:t>
            </a: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C5A776F9-7F5C-14C9-523A-A3AD7843D8EC}"/>
              </a:ext>
            </a:extLst>
          </p:cNvPr>
          <p:cNvSpPr>
            <a:spLocks noGrp="1"/>
          </p:cNvSpPr>
          <p:nvPr>
            <p:ph idx="1"/>
          </p:nvPr>
        </p:nvSpPr>
        <p:spPr>
          <a:xfrm>
            <a:off x="4380854" y="960543"/>
            <a:ext cx="3593238" cy="5097493"/>
          </a:xfrm>
        </p:spPr>
        <p:txBody>
          <a:bodyPr vert="horz" lIns="91440" tIns="45720" rIns="91440" bIns="45720" rtlCol="0">
            <a:noAutofit/>
          </a:bodyPr>
          <a:lstStyle/>
          <a:p>
            <a:pPr>
              <a:lnSpc>
                <a:spcPct val="100000"/>
              </a:lnSpc>
            </a:pPr>
            <a:r>
              <a:rPr lang="en-US" sz="1800" b="0" i="0" dirty="0">
                <a:effectLst/>
              </a:rPr>
              <a:t>DMS Schema Conversion in AWS Database Migration Service (AWS DMS) makes database migrations between different types of databases more predictable. </a:t>
            </a:r>
          </a:p>
          <a:p>
            <a:pPr>
              <a:lnSpc>
                <a:spcPct val="100000"/>
              </a:lnSpc>
            </a:pPr>
            <a:endParaRPr lang="en-US" sz="1800" b="0" i="0" dirty="0">
              <a:effectLst/>
            </a:endParaRPr>
          </a:p>
          <a:p>
            <a:pPr>
              <a:lnSpc>
                <a:spcPct val="100000"/>
              </a:lnSpc>
            </a:pPr>
            <a:r>
              <a:rPr lang="en-US" sz="1800" b="0" i="0" dirty="0">
                <a:effectLst/>
              </a:rPr>
              <a:t>Use DMS Schema Conversion to assess the complexity of your migration for your source data provider, and to convert database schemas and code objects. </a:t>
            </a:r>
          </a:p>
          <a:p>
            <a:pPr>
              <a:lnSpc>
                <a:spcPct val="100000"/>
              </a:lnSpc>
            </a:pPr>
            <a:endParaRPr lang="en-US" sz="1800" b="0" i="0" dirty="0">
              <a:effectLst/>
            </a:endParaRPr>
          </a:p>
          <a:p>
            <a:pPr>
              <a:lnSpc>
                <a:spcPct val="100000"/>
              </a:lnSpc>
            </a:pPr>
            <a:r>
              <a:rPr lang="en-US" sz="1800" b="0" i="0" dirty="0">
                <a:effectLst/>
              </a:rPr>
              <a:t>You can then apply the converted code to your target database.</a:t>
            </a:r>
          </a:p>
        </p:txBody>
      </p:sp>
      <p:cxnSp>
        <p:nvCxnSpPr>
          <p:cNvPr id="21" name="Straight Connector 2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361AE63-D462-B161-3966-0A06978AD38A}"/>
              </a:ext>
            </a:extLst>
          </p:cNvPr>
          <p:cNvSpPr txBox="1"/>
          <p:nvPr/>
        </p:nvSpPr>
        <p:spPr>
          <a:xfrm>
            <a:off x="8451604" y="960542"/>
            <a:ext cx="3593246" cy="5303624"/>
          </a:xfrm>
          <a:prstGeom prst="rect">
            <a:avLst/>
          </a:prstGeom>
        </p:spPr>
        <p:txBody>
          <a:bodyPr vert="horz" lIns="91440" tIns="45720" rIns="91440" bIns="45720" rtlCol="0">
            <a:noAutofit/>
          </a:bodyPr>
          <a:lstStyle/>
          <a:p>
            <a:pPr marL="285750" indent="-285750">
              <a:spcAft>
                <a:spcPts val="600"/>
              </a:spcAft>
              <a:buFont typeface="Arial" panose="020B0604020202020204" pitchFamily="34" charset="0"/>
              <a:buChar char="•"/>
            </a:pPr>
            <a:r>
              <a:rPr lang="en-US" b="0" i="0" dirty="0">
                <a:effectLst/>
              </a:rPr>
              <a:t>DMS Schema Conversion automatically converts your source database schemas and most of the database code objects to a format compatible with the target database. </a:t>
            </a:r>
          </a:p>
          <a:p>
            <a:pPr marL="285750" indent="-285750">
              <a:spcAft>
                <a:spcPts val="600"/>
              </a:spcAft>
              <a:buFont typeface="Arial" panose="020B0604020202020204" pitchFamily="34" charset="0"/>
              <a:buChar char="•"/>
            </a:pPr>
            <a:r>
              <a:rPr lang="en-US" b="0" i="0" dirty="0">
                <a:effectLst/>
              </a:rPr>
              <a:t>This conversion includes tables, views, stored procedures, functions, data types, synonyms, and so on.</a:t>
            </a:r>
          </a:p>
          <a:p>
            <a:pPr marL="285750" indent="-285750">
              <a:spcAft>
                <a:spcPts val="600"/>
              </a:spcAft>
              <a:buFont typeface="Arial" panose="020B0604020202020204" pitchFamily="34" charset="0"/>
              <a:buChar char="•"/>
            </a:pPr>
            <a:r>
              <a:rPr lang="en-US" b="0" i="0" dirty="0">
                <a:effectLst/>
              </a:rPr>
              <a:t> Any objects that DMS Schema Conversion can't convert automatically are clearly marked. </a:t>
            </a:r>
          </a:p>
          <a:p>
            <a:pPr marL="285750" indent="-285750">
              <a:spcAft>
                <a:spcPts val="600"/>
              </a:spcAft>
              <a:buFont typeface="Arial" panose="020B0604020202020204" pitchFamily="34" charset="0"/>
              <a:buChar char="•"/>
            </a:pPr>
            <a:r>
              <a:rPr lang="en-US" b="0" i="0" dirty="0">
                <a:effectLst/>
              </a:rPr>
              <a:t>To complete the migration, you can convert these objects manually.</a:t>
            </a:r>
            <a:endParaRPr lang="en-US" dirty="0"/>
          </a:p>
        </p:txBody>
      </p:sp>
    </p:spTree>
    <p:extLst>
      <p:ext uri="{BB962C8B-B14F-4D97-AF65-F5344CB8AC3E}">
        <p14:creationId xmlns:p14="http://schemas.microsoft.com/office/powerpoint/2010/main" val="1701146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1268</Words>
  <Application>Microsoft Macintosh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Amazon Ember</vt:lpstr>
      <vt:lpstr>AmazonEmber</vt:lpstr>
      <vt:lpstr>AmazonEmberBold</vt:lpstr>
      <vt:lpstr>Arial</vt:lpstr>
      <vt:lpstr>Calibri</vt:lpstr>
      <vt:lpstr>Calibri Light</vt:lpstr>
      <vt:lpstr>Open Sans</vt:lpstr>
      <vt:lpstr>Office Theme</vt:lpstr>
      <vt:lpstr>AWS Database Migration Service</vt:lpstr>
      <vt:lpstr>AWS DMS</vt:lpstr>
      <vt:lpstr>AWS DMS</vt:lpstr>
      <vt:lpstr>AWS DMS Use cases</vt:lpstr>
      <vt:lpstr>AWS DMS Replication Process</vt:lpstr>
      <vt:lpstr>AWS DMS High Level view</vt:lpstr>
      <vt:lpstr>Components of AWS DMS</vt:lpstr>
      <vt:lpstr>AWS DMS Replication Task</vt:lpstr>
      <vt:lpstr>AWS DMS Schema Conversion</vt:lpstr>
      <vt:lpstr>AWS DMS Schema Conversion</vt:lpstr>
      <vt:lpstr>AWS DMS Fleet Advisor Benefits</vt:lpstr>
      <vt:lpstr>AWS DMS Fleet Advisor Overview</vt:lpstr>
      <vt:lpstr>AWS DMS Fleet Advisor</vt:lpstr>
      <vt:lpstr>Benefits of AWS Database Migration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4</cp:revision>
  <dcterms:created xsi:type="dcterms:W3CDTF">2023-08-06T12:53:09Z</dcterms:created>
  <dcterms:modified xsi:type="dcterms:W3CDTF">2024-02-06T21:16:24Z</dcterms:modified>
</cp:coreProperties>
</file>