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20"/>
  </p:normalViewPr>
  <p:slideViewPr>
    <p:cSldViewPr snapToGrid="0">
      <p:cViewPr varScale="1">
        <p:scale>
          <a:sx n="211" d="100"/>
          <a:sy n="211" d="100"/>
        </p:scale>
        <p:origin x="11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CF7B-BC99-DF18-CE0D-FDE15A29D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4D4C9-17E3-F7CE-1BE1-28C188E4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FF75-85A0-D3D8-C2C6-3C579A3A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CE30-1BA0-E91E-E69B-EBBDD0D3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08F0-B5A7-CB50-32C7-23CF8953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839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29AA-C576-75DE-05C7-3761B884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AAEFB-943D-EA63-92B1-D47C97432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3001-E9B2-B896-7FE6-E33DC789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020C-EFBE-9711-DB6A-2C1F9102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D7D3-A42E-33ED-DE4C-296F280A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09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1CB33-C99C-73B8-ADAC-E381FD38D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6DC8E-DA32-428A-3838-21630E5EF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E0F9-EE75-F498-8C44-9633991F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D194-B54F-383D-43CC-DCCFDD29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9EC78-1D9B-755E-D4B7-E6EAA4C8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834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7260-2540-D64D-2528-D7346228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9037-D1AD-02DD-5275-6C219E03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0EAD-2229-9A4A-81B7-57EEAEA4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B1F6-87FB-24E5-4291-4E759A04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C72F-B6E7-5926-8E0A-09EF6B3E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839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F950-C753-EED1-64A3-7909EBC9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EBA2A-BBA3-343B-3922-3B6B9CED7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01F9-9C97-D1E6-4444-3F84DEF4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58E8-CA9D-D3B8-BE46-A6DC94F8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5689-72EC-5C6A-7361-8574FBBE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11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43F8-E718-1850-AD03-80F64C9B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6A76-3A24-4160-B0BF-C09050E5B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019C5-E78B-A00C-7B6E-B3316322A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061B6-C92E-2B4D-D16F-A3327F66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275D0-6991-7E5B-2AE8-596ECC22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F5ED2-894A-C254-FF98-843BCE87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75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F018-3716-0252-E5F8-A058BAE2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BA4A2-03EB-84B1-E67F-B6ABC71D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1E446-5167-5471-D41D-B91084121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440AA-BBA1-CFE9-1485-16E0F70E6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6D822-6CDA-40DB-D58E-07A5CF831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17D69-A4DD-F8CC-A675-E64114F8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7C424-9E5C-1F7A-F0D9-4FA86761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79C7C-8E73-4AD1-B045-E284A145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51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EFF6-21F5-45EC-9F3B-B2FD4A4C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9B50A-575F-13A9-1DA7-F60D25BE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648E-BF9D-5DF0-C66C-641C1918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E8585-E870-6735-1A1A-6994328D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569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5436E-D0EE-EE45-81E6-39A398A8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2AA8B-967C-42E6-AC46-7A17828C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A0FFF-DEDB-4884-988E-94D68BB4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428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2665-57D5-2C5C-BF79-CA9624CF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0588-F0AD-53F9-3DDD-FAB7C18CE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AD8C-8C0B-62CD-EA6E-8E96EA602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3239-311A-A5ED-4100-B9769073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6C61-A9F3-D6C0-28B7-0C49A712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4E72-26E9-44CD-050D-E99BD885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87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9776-D002-8C3B-1063-5C779623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B032B-FA75-BAFB-E08C-1181B66EA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387D7-1A19-5105-A490-0D0AA6B2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0B1FE-009E-AFA6-4F97-708940B3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75DAD-BB92-30B2-A3C6-4D80BD74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1FFA-4FA0-5FBE-BDCF-0AF8A2E7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60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1D697-D1DB-9013-3FB9-AB1CD55C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D13D2-C6C7-A236-3F68-5559321F9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E4B4-8FE7-DFF0-FB1C-AF817A10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C9020-58D6-4B4B-AE71-CBBD8D6FD410}" type="datetimeFigureOut">
              <a:rPr lang="en-CH" smtClean="0"/>
              <a:t>06.02.2024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0B890-5F67-33B6-3F06-5BCAC7208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0A08-4A65-4B25-B7EF-9485EF230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87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111E5-CD6F-D232-597E-37BD94A01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GB" sz="4000" b="0" i="0" dirty="0">
                <a:solidFill>
                  <a:schemeClr val="tx2"/>
                </a:solidFill>
                <a:effectLst/>
                <a:latin typeface="AmazonEmberBold"/>
              </a:rPr>
              <a:t>AWS Migration Hub</a:t>
            </a:r>
            <a:endParaRPr lang="en-CH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D1FC6-2907-1B3E-8EA0-D934A5AD9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GB" sz="1700" b="0" i="0" dirty="0">
                <a:solidFill>
                  <a:schemeClr val="tx2"/>
                </a:solidFill>
                <a:effectLst/>
                <a:latin typeface="AmazonEmber"/>
              </a:rPr>
              <a:t>Discover the tools that you need to simplify your migration and modernization</a:t>
            </a:r>
            <a:br>
              <a:rPr lang="en-GB" sz="1700" b="0" i="0" dirty="0">
                <a:solidFill>
                  <a:schemeClr val="tx2"/>
                </a:solidFill>
                <a:effectLst/>
                <a:latin typeface="AmazonEmberBold"/>
              </a:rPr>
            </a:br>
            <a:endParaRPr lang="en-GB" sz="1700" b="0" i="0" dirty="0">
              <a:solidFill>
                <a:schemeClr val="tx2"/>
              </a:solidFill>
              <a:effectLst/>
              <a:latin typeface="AmazonEmberBold"/>
            </a:endParaRPr>
          </a:p>
        </p:txBody>
      </p:sp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D537E92C-38CF-8482-2F7A-ED422AC55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0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0459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B670D-6713-35EC-B348-FEB7D0CEA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H" sz="5400"/>
              <a:t>AWS Migration Hub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9C609-FFFC-7B09-0416-F3978D187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1929383"/>
            <a:ext cx="10684764" cy="4563491"/>
          </a:xfrm>
        </p:spPr>
        <p:txBody>
          <a:bodyPr>
            <a:normAutofit lnSpcReduction="10000"/>
          </a:bodyPr>
          <a:lstStyle/>
          <a:p>
            <a:r>
              <a:rPr lang="en-GB" sz="1100" b="0" i="0" dirty="0">
                <a:effectLst/>
              </a:rPr>
              <a:t>AWS Migration Hub provides a central location to monitor and manage migrations to AWS from on-premises environments, other cloud platforms, or different AWS regions. </a:t>
            </a:r>
          </a:p>
          <a:p>
            <a:r>
              <a:rPr lang="en-GB" sz="1100" b="0" i="0" dirty="0">
                <a:effectLst/>
              </a:rPr>
              <a:t>It is designed to simplify the process of migrating applications, workloads, and databases to AWS by offering a unified view of the entire migration journey. </a:t>
            </a:r>
          </a:p>
          <a:p>
            <a:r>
              <a:rPr lang="en-GB" sz="1100" b="0" i="0" dirty="0">
                <a:effectLst/>
              </a:rPr>
              <a:t>AWS Migration Hub allows organizations to track the progress of their migrations, making it easier to manage multiple migration projects at once.</a:t>
            </a:r>
          </a:p>
          <a:p>
            <a:r>
              <a:rPr lang="en-GB" sz="1100" b="1" i="0" dirty="0">
                <a:effectLst/>
              </a:rPr>
              <a:t>Key Features of AWS Migration Hub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100" b="1" i="0" dirty="0">
                <a:effectLst/>
              </a:rPr>
              <a:t>Centralized Dashboard</a:t>
            </a:r>
            <a:r>
              <a:rPr lang="en-GB" sz="1100" b="0" i="0" dirty="0">
                <a:effectLst/>
              </a:rPr>
              <a:t>: </a:t>
            </a:r>
          </a:p>
          <a:p>
            <a:pPr lvl="1"/>
            <a:r>
              <a:rPr lang="en-GB" sz="1100" b="0" i="0" dirty="0">
                <a:effectLst/>
              </a:rPr>
              <a:t>AWS Migration Hub offers a single place to track the status of migrations across different AWS services and partner tools. </a:t>
            </a:r>
          </a:p>
          <a:p>
            <a:pPr lvl="1"/>
            <a:r>
              <a:rPr lang="en-GB" sz="1100" b="0" i="0" dirty="0">
                <a:effectLst/>
              </a:rPr>
              <a:t>This dashboard provides visibility into the progress of each migration task, helping teams stay informed and coordinate efforts more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100" b="1" i="0" dirty="0">
                <a:effectLst/>
              </a:rPr>
              <a:t>Integration with Migration Tools</a:t>
            </a:r>
            <a:r>
              <a:rPr lang="en-GB" sz="1100" b="0" i="0" dirty="0">
                <a:effectLst/>
              </a:rPr>
              <a:t>: </a:t>
            </a:r>
          </a:p>
          <a:p>
            <a:pPr lvl="1"/>
            <a:r>
              <a:rPr lang="en-GB" sz="1100" b="0" i="0" dirty="0">
                <a:effectLst/>
              </a:rPr>
              <a:t>It integrates with various AWS migration services, such as AWS Application Discovery Service, AWS Database Migration Service, AWS Application Migration Service, and others. </a:t>
            </a:r>
          </a:p>
          <a:p>
            <a:pPr lvl="1"/>
            <a:r>
              <a:rPr lang="en-GB" sz="1100" b="0" i="0" dirty="0">
                <a:effectLst/>
              </a:rPr>
              <a:t>Migration Hub also supports third-party migration tools, offering flexibility in choosing the right tools for specific migration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100" b="1" i="0" dirty="0">
                <a:effectLst/>
              </a:rPr>
              <a:t>Discovery and Planning Support</a:t>
            </a:r>
            <a:r>
              <a:rPr lang="en-GB" sz="1100" b="0" i="0" dirty="0">
                <a:effectLst/>
              </a:rPr>
              <a:t>: </a:t>
            </a:r>
          </a:p>
          <a:p>
            <a:pPr lvl="1"/>
            <a:r>
              <a:rPr lang="en-GB" sz="1100" b="0" i="0" dirty="0">
                <a:effectLst/>
              </a:rPr>
              <a:t>By integrating with AWS Application Discovery Service, Migration Hub helps organizations gather necessary data about their on-premises environments to inform migration planning and strategies. </a:t>
            </a:r>
          </a:p>
          <a:p>
            <a:pPr lvl="1"/>
            <a:r>
              <a:rPr lang="en-GB" sz="1100" b="0" i="0" dirty="0">
                <a:effectLst/>
              </a:rPr>
              <a:t>This includes information on server utilization, dependencies between applications, and more.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100" b="1" i="0" dirty="0">
                <a:effectLst/>
              </a:rPr>
              <a:t>Tracking and Progress Monitoring</a:t>
            </a:r>
            <a:r>
              <a:rPr lang="en-GB" sz="1100" b="0" i="0" dirty="0">
                <a:effectLst/>
              </a:rPr>
              <a:t>: </a:t>
            </a:r>
          </a:p>
          <a:p>
            <a:pPr lvl="1"/>
            <a:r>
              <a:rPr lang="en-GB" sz="1100" b="0" i="0" dirty="0">
                <a:effectLst/>
              </a:rPr>
              <a:t>Users can monitor the progress of each migration project, including individual applications and servers being migrated. </a:t>
            </a:r>
          </a:p>
          <a:p>
            <a:pPr lvl="1"/>
            <a:r>
              <a:rPr lang="en-GB" sz="1100" b="0" i="0" dirty="0">
                <a:effectLst/>
              </a:rPr>
              <a:t>Migration Hub aggregates statuses and metrics, providing a comprehensive overview of the migration effort.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100" b="1" i="0" dirty="0">
                <a:effectLst/>
              </a:rPr>
              <a:t>Flexibility in Migration Approaches</a:t>
            </a:r>
            <a:r>
              <a:rPr lang="en-GB" sz="1100" b="0" i="0" dirty="0">
                <a:effectLst/>
              </a:rPr>
              <a:t>:</a:t>
            </a:r>
          </a:p>
          <a:p>
            <a:pPr lvl="1"/>
            <a:r>
              <a:rPr lang="en-GB" sz="1100" b="0" i="0" dirty="0">
                <a:effectLst/>
              </a:rPr>
              <a:t>Migration Hub supports various migration strategies, including rehosting (lift-and-shift), </a:t>
            </a:r>
            <a:r>
              <a:rPr lang="en-GB" sz="1100" b="0" i="0" dirty="0" err="1">
                <a:effectLst/>
              </a:rPr>
              <a:t>replatforming</a:t>
            </a:r>
            <a:r>
              <a:rPr lang="en-GB" sz="1100" b="0" i="0" dirty="0">
                <a:effectLst/>
              </a:rPr>
              <a:t>, and refactoring. </a:t>
            </a:r>
          </a:p>
          <a:p>
            <a:pPr lvl="1"/>
            <a:r>
              <a:rPr lang="en-GB" sz="1100" b="0" i="0" dirty="0">
                <a:effectLst/>
              </a:rPr>
              <a:t>This allows organizations to choose the migration approach that best suits their needs while using the Hub to manage and track the process.</a:t>
            </a:r>
          </a:p>
        </p:txBody>
      </p:sp>
    </p:spTree>
    <p:extLst>
      <p:ext uri="{BB962C8B-B14F-4D97-AF65-F5344CB8AC3E}">
        <p14:creationId xmlns:p14="http://schemas.microsoft.com/office/powerpoint/2010/main" val="250601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F71D4-EC46-0510-C037-E1F39D1A4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b="0" i="0">
                <a:effectLst/>
              </a:rPr>
              <a:t>AWS Migration Hub</a:t>
            </a:r>
            <a:br>
              <a:rPr lang="en-US" sz="3100" b="0" i="0">
                <a:effectLst/>
              </a:rPr>
            </a:br>
            <a:endParaRPr lang="en-US" sz="310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2DD6E-59FF-E664-CE27-2D653660E473}"/>
              </a:ext>
            </a:extLst>
          </p:cNvPr>
          <p:cNvSpPr txBox="1"/>
          <p:nvPr/>
        </p:nvSpPr>
        <p:spPr>
          <a:xfrm>
            <a:off x="325821" y="2127270"/>
            <a:ext cx="2207172" cy="2385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b="0" i="0" dirty="0">
                <a:effectLst/>
                <a:latin typeface="AmazonEmber"/>
              </a:rPr>
              <a:t>Access essential discovery, analysis, and planning tools from a single location to build your migration plan.</a:t>
            </a:r>
          </a:p>
          <a:p>
            <a:pPr algn="l">
              <a:spcAft>
                <a:spcPts val="600"/>
              </a:spcAft>
            </a:pPr>
            <a:br>
              <a:rPr lang="en-GB" b="0" i="0" dirty="0">
                <a:effectLst/>
                <a:latin typeface="AmazonEmber"/>
              </a:rPr>
            </a:br>
            <a:endParaRPr lang="en-GB" b="0" i="0" dirty="0">
              <a:effectLst/>
              <a:latin typeface="AmazonEmbe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4D52C4-17E4-4985-1417-55D4E6289DB7}"/>
              </a:ext>
            </a:extLst>
          </p:cNvPr>
          <p:cNvSpPr txBox="1"/>
          <p:nvPr/>
        </p:nvSpPr>
        <p:spPr>
          <a:xfrm>
            <a:off x="5486400" y="2127270"/>
            <a:ext cx="32792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b="0" i="0" dirty="0">
                <a:effectLst/>
                <a:latin typeface="AmazonEmber"/>
              </a:rPr>
              <a:t>Access AWS expertise to plan your migration and meet your business objectives.</a:t>
            </a:r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01B910-A9D3-D0AA-8EBB-D0AA5B3020B9}"/>
              </a:ext>
            </a:extLst>
          </p:cNvPr>
          <p:cNvSpPr txBox="1"/>
          <p:nvPr/>
        </p:nvSpPr>
        <p:spPr>
          <a:xfrm>
            <a:off x="9017877" y="2127270"/>
            <a:ext cx="2816772" cy="210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b="0" i="0" dirty="0">
                <a:effectLst/>
                <a:latin typeface="AmazonEmber"/>
              </a:rPr>
              <a:t>Use proven workflow templates to save time migrating enterprise applications like SAP and Microsoft SQL Server.</a:t>
            </a:r>
          </a:p>
          <a:p>
            <a:pPr algn="l">
              <a:spcAft>
                <a:spcPts val="600"/>
              </a:spcAft>
            </a:pPr>
            <a:br>
              <a:rPr lang="en-GB" b="0" i="0" dirty="0">
                <a:effectLst/>
                <a:latin typeface="AmazonEmber"/>
              </a:rPr>
            </a:br>
            <a:endParaRPr lang="en-GB" b="0" i="0" dirty="0">
              <a:effectLst/>
              <a:latin typeface="AmazonEmber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97ECC-119A-0562-56E5-73BF368BF20A}"/>
              </a:ext>
            </a:extLst>
          </p:cNvPr>
          <p:cNvSpPr txBox="1"/>
          <p:nvPr/>
        </p:nvSpPr>
        <p:spPr>
          <a:xfrm>
            <a:off x="3026979" y="2127270"/>
            <a:ext cx="22071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dirty="0">
                <a:effectLst/>
                <a:latin typeface="AmazonEmber"/>
              </a:rPr>
              <a:t>Accelerate your migration to AWS by building an automated migration factory.</a:t>
            </a:r>
          </a:p>
          <a:p>
            <a:pPr algn="l"/>
            <a:br>
              <a:rPr lang="en-GB" b="0" i="0" dirty="0">
                <a:effectLst/>
                <a:latin typeface="AmazonEmber"/>
              </a:rPr>
            </a:br>
            <a:endParaRPr lang="en-GB" b="0" i="0" dirty="0">
              <a:effectLst/>
              <a:latin typeface="AmazonEmber"/>
            </a:endParaRPr>
          </a:p>
        </p:txBody>
      </p:sp>
    </p:spTree>
    <p:extLst>
      <p:ext uri="{BB962C8B-B14F-4D97-AF65-F5344CB8AC3E}">
        <p14:creationId xmlns:p14="http://schemas.microsoft.com/office/powerpoint/2010/main" val="97195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291BB-2377-D0F7-1240-E547387F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Migration Hub</a:t>
            </a:r>
          </a:p>
        </p:txBody>
      </p:sp>
      <p:pic>
        <p:nvPicPr>
          <p:cNvPr id="1026" name="Picture 2" descr="Diagram shows how AWS Migration Hub optimizes your migration to AWS by discovering servers, building a migration plan, and modernizing at scale.">
            <a:extLst>
              <a:ext uri="{FF2B5EF4-FFF2-40B4-BE49-F238E27FC236}">
                <a16:creationId xmlns:a16="http://schemas.microsoft.com/office/drawing/2014/main" id="{9E28FFD3-4A25-8145-26E4-A93EB78AB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900" y="2756943"/>
            <a:ext cx="10744200" cy="314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83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D1034-ED9A-2C9E-F520-2B6905AD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AWS Migration Hub Use Cases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6D68B-5EC2-7D05-6D49-18CEC2FA5641}"/>
              </a:ext>
            </a:extLst>
          </p:cNvPr>
          <p:cNvSpPr txBox="1"/>
          <p:nvPr/>
        </p:nvSpPr>
        <p:spPr>
          <a:xfrm>
            <a:off x="505526" y="2785241"/>
            <a:ext cx="3309729" cy="281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b="1" i="0" dirty="0">
                <a:solidFill>
                  <a:srgbClr val="232F3E"/>
                </a:solidFill>
                <a:effectLst/>
                <a:highlight>
                  <a:srgbClr val="FFFF00"/>
                </a:highlight>
                <a:latin typeface="AmazonEmberBold"/>
              </a:rPr>
              <a:t>Assess and plan your migration</a:t>
            </a:r>
            <a:endParaRPr lang="en-GB" b="1" i="0">
              <a:solidFill>
                <a:srgbClr val="232F3E"/>
              </a:solidFill>
              <a:effectLst/>
              <a:highlight>
                <a:srgbClr val="FFFF00"/>
              </a:highlight>
              <a:latin typeface="AmazonEmberBold"/>
            </a:endParaRPr>
          </a:p>
          <a:p>
            <a:pPr algn="l">
              <a:spcAft>
                <a:spcPts val="600"/>
              </a:spcAft>
            </a:pPr>
            <a:endParaRPr lang="en-GB" b="0" i="0">
              <a:solidFill>
                <a:srgbClr val="333333"/>
              </a:solidFill>
              <a:effectLst/>
              <a:latin typeface="AmazonEmber"/>
            </a:endParaRPr>
          </a:p>
          <a:p>
            <a:pPr algn="l">
              <a:spcAft>
                <a:spcPts val="600"/>
              </a:spcAft>
            </a:pPr>
            <a:r>
              <a:rPr lang="en-GB" b="0" i="0" dirty="0">
                <a:solidFill>
                  <a:srgbClr val="333333"/>
                </a:solidFill>
                <a:effectLst/>
                <a:latin typeface="AmazonEmber"/>
              </a:rPr>
              <a:t>Discover applications to determine whether they can be migrated and review modernization strategy recommendations.</a:t>
            </a:r>
            <a:endParaRPr lang="en-GB" b="0" i="0">
              <a:solidFill>
                <a:srgbClr val="333333"/>
              </a:solidFill>
              <a:effectLst/>
              <a:latin typeface="AmazonEmber"/>
            </a:endParaRPr>
          </a:p>
          <a:p>
            <a:pPr>
              <a:spcAft>
                <a:spcPts val="600"/>
              </a:spcAft>
            </a:pPr>
            <a:br>
              <a:rPr lang="en-GB" dirty="0"/>
            </a:br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15DAC0-6905-FDC9-6B90-54BDB9B6ACD4}"/>
              </a:ext>
            </a:extLst>
          </p:cNvPr>
          <p:cNvSpPr txBox="1"/>
          <p:nvPr/>
        </p:nvSpPr>
        <p:spPr>
          <a:xfrm>
            <a:off x="7946849" y="2777855"/>
            <a:ext cx="3457903" cy="253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b="1" i="0" dirty="0">
                <a:solidFill>
                  <a:srgbClr val="232F3E"/>
                </a:solidFill>
                <a:effectLst/>
                <a:highlight>
                  <a:srgbClr val="FFFF00"/>
                </a:highlight>
                <a:latin typeface="AmazonEmberBold"/>
              </a:rPr>
              <a:t>Refactor legacy applications</a:t>
            </a:r>
          </a:p>
          <a:p>
            <a:pPr algn="l">
              <a:spcAft>
                <a:spcPts val="600"/>
              </a:spcAft>
            </a:pPr>
            <a:endParaRPr lang="en-GB" b="1" i="0" dirty="0">
              <a:solidFill>
                <a:srgbClr val="232F3E"/>
              </a:solidFill>
              <a:effectLst/>
              <a:highlight>
                <a:srgbClr val="FFFF00"/>
              </a:highlight>
              <a:latin typeface="AmazonEmberBold"/>
            </a:endParaRPr>
          </a:p>
          <a:p>
            <a:pPr algn="l">
              <a:spcAft>
                <a:spcPts val="600"/>
              </a:spcAft>
            </a:pPr>
            <a:r>
              <a:rPr lang="en-GB" b="0" i="0" dirty="0">
                <a:solidFill>
                  <a:srgbClr val="333333"/>
                </a:solidFill>
                <a:effectLst/>
                <a:latin typeface="AmazonEmber"/>
              </a:rPr>
              <a:t>Fast-track application refactoring, simplify development, and manage existing applications and microservices as one application.</a:t>
            </a:r>
          </a:p>
          <a:p>
            <a:pPr>
              <a:spcAft>
                <a:spcPts val="600"/>
              </a:spcAft>
            </a:pPr>
            <a:br>
              <a:rPr lang="en-GB" dirty="0"/>
            </a:br>
            <a:endParaRPr lang="en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AE3A89-70A8-CA5D-76A0-A11A03A51FEA}"/>
              </a:ext>
            </a:extLst>
          </p:cNvPr>
          <p:cNvSpPr txBox="1"/>
          <p:nvPr/>
        </p:nvSpPr>
        <p:spPr>
          <a:xfrm>
            <a:off x="3927695" y="2785241"/>
            <a:ext cx="38142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rgbClr val="232F3E"/>
                </a:solidFill>
                <a:effectLst/>
                <a:highlight>
                  <a:srgbClr val="FFFF00"/>
                </a:highlight>
                <a:latin typeface="AmazonEmberBold"/>
              </a:rPr>
              <a:t>Automate lift-and-shift migrations to AWS</a:t>
            </a:r>
          </a:p>
          <a:p>
            <a:pPr algn="l"/>
            <a:endParaRPr lang="en-GB" b="0" i="0" dirty="0">
              <a:solidFill>
                <a:srgbClr val="232F3E"/>
              </a:solidFill>
              <a:effectLst/>
              <a:latin typeface="AmazonEmberBold"/>
            </a:endParaRP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AmazonEmber"/>
              </a:rPr>
              <a:t>End many of the manual tasks involved in migrating large-scale enterprise applications and managing dependencies between different tools.</a:t>
            </a:r>
          </a:p>
        </p:txBody>
      </p:sp>
    </p:spTree>
    <p:extLst>
      <p:ext uri="{BB962C8B-B14F-4D97-AF65-F5344CB8AC3E}">
        <p14:creationId xmlns:p14="http://schemas.microsoft.com/office/powerpoint/2010/main" val="219797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545B4-B192-FC0E-17F0-E24C500B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Migration Solution Architecture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diagram of a data flow&#10;&#10;Description automatically generated">
            <a:extLst>
              <a:ext uri="{FF2B5EF4-FFF2-40B4-BE49-F238E27FC236}">
                <a16:creationId xmlns:a16="http://schemas.microsoft.com/office/drawing/2014/main" id="{39AFB44C-4435-82C0-194E-F90AF1389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187771"/>
            <a:ext cx="7214616" cy="445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93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339F5-2AB5-8193-6128-0CE611B31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2600" b="0" i="0">
                <a:solidFill>
                  <a:srgbClr val="FFFFFF"/>
                </a:solidFill>
                <a:effectLst/>
                <a:latin typeface="+mn-lt"/>
              </a:rPr>
              <a:t>AWS Application Discovery Service vs </a:t>
            </a:r>
            <a:br>
              <a:rPr lang="en-GB" sz="2600" b="0" i="0">
                <a:solidFill>
                  <a:srgbClr val="FFFFFF"/>
                </a:solidFill>
                <a:effectLst/>
                <a:latin typeface="+mn-lt"/>
              </a:rPr>
            </a:br>
            <a:r>
              <a:rPr lang="en-GB" sz="2600" b="0" i="0">
                <a:solidFill>
                  <a:srgbClr val="FFFFFF"/>
                </a:solidFill>
                <a:effectLst/>
                <a:latin typeface="+mn-lt"/>
              </a:rPr>
              <a:t>Application Migration service vs </a:t>
            </a:r>
            <a:br>
              <a:rPr lang="en-GB" sz="2600" b="0" i="0">
                <a:solidFill>
                  <a:srgbClr val="FFFFFF"/>
                </a:solidFill>
                <a:effectLst/>
                <a:latin typeface="+mn-lt"/>
              </a:rPr>
            </a:br>
            <a:r>
              <a:rPr lang="en-GB" sz="2600" b="0" i="0">
                <a:solidFill>
                  <a:srgbClr val="FFFFFF"/>
                </a:solidFill>
                <a:effectLst/>
                <a:latin typeface="+mn-lt"/>
              </a:rPr>
              <a:t>AWS Migration Hub</a:t>
            </a:r>
            <a:endParaRPr lang="en-CH" sz="26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B5BC8-E2B6-6210-A1B3-33D641F99BDB}"/>
              </a:ext>
            </a:extLst>
          </p:cNvPr>
          <p:cNvSpPr>
            <a:spLocks/>
          </p:cNvSpPr>
          <p:nvPr/>
        </p:nvSpPr>
        <p:spPr>
          <a:xfrm>
            <a:off x="926104" y="2352690"/>
            <a:ext cx="2897065" cy="382427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04672">
              <a:spcBef>
                <a:spcPts val="176"/>
              </a:spcBef>
              <a:spcAft>
                <a:spcPts val="176"/>
              </a:spcAft>
            </a:pPr>
            <a:r>
              <a:rPr lang="en-GB" sz="88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AWS Application Discovery Service</a:t>
            </a:r>
          </a:p>
          <a:p>
            <a:pPr defTabSz="804672">
              <a:spcBef>
                <a:spcPts val="176"/>
              </a:spcBef>
              <a:spcAft>
                <a:spcPts val="176"/>
              </a:spcAft>
              <a:buFont typeface="Arial" panose="020B0604020202020204" pitchFamily="34" charset="0"/>
              <a:buChar char="•"/>
            </a:pPr>
            <a:r>
              <a:rPr lang="en-GB" sz="88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Purpose</a:t>
            </a:r>
            <a:r>
              <a:rPr lang="en-GB" sz="8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pPr defTabSz="804672">
              <a:spcBef>
                <a:spcPts val="176"/>
              </a:spcBef>
              <a:spcAft>
                <a:spcPts val="176"/>
              </a:spcAft>
              <a:buFont typeface="Arial" panose="020B0604020202020204" pitchFamily="34" charset="0"/>
              <a:buChar char="•"/>
            </a:pPr>
            <a:r>
              <a:rPr lang="en-GB" sz="8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Helps enterprises understand their on-premises, data </a:t>
            </a:r>
            <a:r>
              <a:rPr lang="en-GB" sz="88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</a:t>
            </a:r>
            <a:r>
              <a:rPr lang="en-GB" sz="8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architectures by identifying servers, applications, and dependencies. </a:t>
            </a:r>
          </a:p>
          <a:p>
            <a:pPr defTabSz="804672">
              <a:spcBef>
                <a:spcPts val="176"/>
              </a:spcBef>
              <a:spcAft>
                <a:spcPts val="176"/>
              </a:spcAft>
              <a:buFont typeface="Arial" panose="020B0604020202020204" pitchFamily="34" charset="0"/>
              <a:buChar char="•"/>
            </a:pPr>
            <a:r>
              <a:rPr lang="en-GB" sz="8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It's geared towards the initial assessment phase of a migration project.</a:t>
            </a:r>
          </a:p>
          <a:p>
            <a:pPr defTabSz="804672">
              <a:spcBef>
                <a:spcPts val="176"/>
              </a:spcBef>
              <a:spcAft>
                <a:spcPts val="176"/>
              </a:spcAft>
              <a:buFont typeface="Arial" panose="020B0604020202020204" pitchFamily="34" charset="0"/>
              <a:buChar char="•"/>
            </a:pPr>
            <a:r>
              <a:rPr lang="en-GB" sz="88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Functionality</a:t>
            </a:r>
            <a:r>
              <a:rPr lang="en-GB" sz="8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pPr defTabSz="804672">
              <a:spcBef>
                <a:spcPts val="176"/>
              </a:spcBef>
              <a:spcAft>
                <a:spcPts val="176"/>
              </a:spcAft>
              <a:buFont typeface="Arial" panose="020B0604020202020204" pitchFamily="34" charset="0"/>
              <a:buChar char="•"/>
            </a:pPr>
            <a:r>
              <a:rPr lang="en-GB" sz="8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collects and presents detailed inventory and configuration data, performance data, and on-premises application dependencies. </a:t>
            </a:r>
          </a:p>
          <a:p>
            <a:pPr defTabSz="804672">
              <a:spcBef>
                <a:spcPts val="176"/>
              </a:spcBef>
              <a:spcAft>
                <a:spcPts val="176"/>
              </a:spcAft>
              <a:buFont typeface="Arial" panose="020B0604020202020204" pitchFamily="34" charset="0"/>
              <a:buChar char="•"/>
            </a:pPr>
            <a:r>
              <a:rPr lang="en-GB" sz="8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information is critical for planning and optimizing migration strategies.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CH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C3ABB-5C1E-FA5C-4030-9B16C3C54481}"/>
              </a:ext>
            </a:extLst>
          </p:cNvPr>
          <p:cNvSpPr txBox="1"/>
          <p:nvPr/>
        </p:nvSpPr>
        <p:spPr>
          <a:xfrm>
            <a:off x="4194411" y="2348161"/>
            <a:ext cx="3137777" cy="1973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4672">
              <a:spcBef>
                <a:spcPts val="176"/>
              </a:spcBef>
              <a:spcAft>
                <a:spcPts val="176"/>
              </a:spcAft>
            </a:pPr>
            <a:r>
              <a:rPr lang="en-GB" sz="88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AWS Application Migration Service (formerly AWS Server Migration Service)</a:t>
            </a:r>
          </a:p>
          <a:p>
            <a:pPr defTabSz="804672">
              <a:spcBef>
                <a:spcPts val="176"/>
              </a:spcBef>
              <a:spcAft>
                <a:spcPts val="176"/>
              </a:spcAft>
              <a:buFont typeface="Arial" panose="020B0604020202020204" pitchFamily="34" charset="0"/>
              <a:buChar char="•"/>
            </a:pPr>
            <a:r>
              <a:rPr lang="en-GB" sz="88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Purpose</a:t>
            </a:r>
            <a:r>
              <a:rPr lang="en-GB" sz="8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pPr defTabSz="804672">
              <a:spcBef>
                <a:spcPts val="176"/>
              </a:spcBef>
              <a:spcAft>
                <a:spcPts val="176"/>
              </a:spcAft>
              <a:buFont typeface="Arial" panose="020B0604020202020204" pitchFamily="34" charset="0"/>
              <a:buChar char="•"/>
            </a:pPr>
            <a:r>
              <a:rPr lang="en-GB" sz="8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Simplifies and accelerates the migration of applications, servers, and databases to AWS. It's focused on the execution phase of migration projects.</a:t>
            </a:r>
          </a:p>
          <a:p>
            <a:pPr defTabSz="804672">
              <a:spcBef>
                <a:spcPts val="176"/>
              </a:spcBef>
              <a:spcAft>
                <a:spcPts val="176"/>
              </a:spcAft>
              <a:buFont typeface="Arial" panose="020B0604020202020204" pitchFamily="34" charset="0"/>
              <a:buChar char="•"/>
            </a:pPr>
            <a:r>
              <a:rPr lang="en-GB" sz="88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Functionality</a:t>
            </a:r>
            <a:r>
              <a:rPr lang="en-GB" sz="8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pPr defTabSz="804672">
              <a:spcBef>
                <a:spcPts val="176"/>
              </a:spcBef>
              <a:spcAft>
                <a:spcPts val="176"/>
              </a:spcAft>
              <a:buFont typeface="Arial" panose="020B0604020202020204" pitchFamily="34" charset="0"/>
              <a:buChar char="•"/>
            </a:pPr>
            <a:r>
              <a:rPr lang="en-GB" sz="8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It supports both agentless and agent-based migrations, allowing for various migration strategies such as lift-and-shift, </a:t>
            </a:r>
            <a:r>
              <a:rPr lang="en-GB" sz="88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replatforming</a:t>
            </a:r>
            <a:r>
              <a:rPr lang="en-GB" sz="8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or refactoring. </a:t>
            </a:r>
          </a:p>
          <a:p>
            <a:pPr defTabSz="804672">
              <a:spcBef>
                <a:spcPts val="176"/>
              </a:spcBef>
              <a:spcAft>
                <a:spcPts val="176"/>
              </a:spcAft>
              <a:buFont typeface="Arial" panose="020B0604020202020204" pitchFamily="34" charset="0"/>
              <a:buChar char="•"/>
            </a:pPr>
            <a:r>
              <a:rPr lang="en-GB" sz="8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service automates the migration process, making it easier and faster to move applications to AWS.</a:t>
            </a:r>
            <a:endParaRPr lang="en-GB" sz="1000" b="0" i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CB00B-AAA9-A80D-ADD4-DB71A03540F0}"/>
              </a:ext>
            </a:extLst>
          </p:cNvPr>
          <p:cNvSpPr txBox="1"/>
          <p:nvPr/>
        </p:nvSpPr>
        <p:spPr>
          <a:xfrm>
            <a:off x="7676706" y="2348162"/>
            <a:ext cx="3589190" cy="3075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04672">
              <a:spcBef>
                <a:spcPts val="176"/>
              </a:spcBef>
              <a:spcAft>
                <a:spcPts val="176"/>
              </a:spcAft>
            </a:pPr>
            <a:r>
              <a:rPr lang="en-GB" sz="88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AWS Migration Hub</a:t>
            </a:r>
          </a:p>
          <a:p>
            <a:pPr marL="150876" indent="-150876" defTabSz="804672">
              <a:spcBef>
                <a:spcPts val="176"/>
              </a:spcBef>
              <a:spcAft>
                <a:spcPts val="176"/>
              </a:spcAft>
              <a:buFont typeface="Arial" panose="020B0604020202020204" pitchFamily="34" charset="0"/>
              <a:buChar char="•"/>
            </a:pPr>
            <a:r>
              <a:rPr lang="en-GB" sz="88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Purpose</a:t>
            </a:r>
            <a:r>
              <a:rPr lang="en-GB" sz="8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pPr marL="150876" indent="-150876" defTabSz="804672">
              <a:spcBef>
                <a:spcPts val="176"/>
              </a:spcBef>
              <a:spcAft>
                <a:spcPts val="176"/>
              </a:spcAft>
              <a:buFont typeface="Arial" panose="020B0604020202020204" pitchFamily="34" charset="0"/>
              <a:buChar char="•"/>
            </a:pPr>
            <a:r>
              <a:rPr lang="en-GB" sz="8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Provides a central location to track the progress of application migrations across multiple AWS and partner solutions. </a:t>
            </a:r>
          </a:p>
          <a:p>
            <a:pPr marL="150876" indent="-150876" defTabSz="804672">
              <a:spcBef>
                <a:spcPts val="176"/>
              </a:spcBef>
              <a:spcAft>
                <a:spcPts val="176"/>
              </a:spcAft>
              <a:buFont typeface="Arial" panose="020B0604020202020204" pitchFamily="34" charset="0"/>
              <a:buChar char="•"/>
            </a:pPr>
            <a:r>
              <a:rPr lang="en-GB" sz="8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It's designed to give you visibility and control over the entire migration process.</a:t>
            </a:r>
          </a:p>
          <a:p>
            <a:pPr marL="150876" indent="-150876" defTabSz="804672">
              <a:spcBef>
                <a:spcPts val="176"/>
              </a:spcBef>
              <a:spcAft>
                <a:spcPts val="176"/>
              </a:spcAft>
              <a:buFont typeface="Arial" panose="020B0604020202020204" pitchFamily="34" charset="0"/>
              <a:buChar char="•"/>
            </a:pPr>
            <a:r>
              <a:rPr lang="en-GB" sz="88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Functionality</a:t>
            </a:r>
            <a:r>
              <a:rPr lang="en-GB" sz="8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553212" lvl="1" indent="-150876" defTabSz="804672">
              <a:spcBef>
                <a:spcPts val="176"/>
              </a:spcBef>
              <a:spcAft>
                <a:spcPts val="176"/>
              </a:spcAft>
              <a:buFont typeface="Arial" panose="020B0604020202020204" pitchFamily="34" charset="0"/>
              <a:buChar char="•"/>
            </a:pPr>
            <a:r>
              <a:rPr lang="en-GB" sz="88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Centralized Tracking</a:t>
            </a:r>
            <a:r>
              <a:rPr lang="en-GB" sz="8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Allows users to view the status of migrations from a single place, regardless of the AWS tools or partner services used.</a:t>
            </a:r>
          </a:p>
          <a:p>
            <a:pPr marL="553212" lvl="1" indent="-150876" defTabSz="804672">
              <a:spcBef>
                <a:spcPts val="176"/>
              </a:spcBef>
              <a:spcAft>
                <a:spcPts val="176"/>
              </a:spcAft>
              <a:buFont typeface="Arial" panose="020B0604020202020204" pitchFamily="34" charset="0"/>
              <a:buChar char="•"/>
            </a:pPr>
            <a:r>
              <a:rPr lang="en-GB" sz="88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Discovery and Planning</a:t>
            </a:r>
            <a:r>
              <a:rPr lang="en-GB" sz="8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Integrates with AWS Application Discovery Service to incorporate the discovered data for planning migrations.</a:t>
            </a:r>
          </a:p>
          <a:p>
            <a:pPr marL="553212" lvl="1" indent="-150876" defTabSz="804672">
              <a:spcBef>
                <a:spcPts val="176"/>
              </a:spcBef>
              <a:spcAft>
                <a:spcPts val="176"/>
              </a:spcAft>
              <a:buFont typeface="Arial" panose="020B0604020202020204" pitchFamily="34" charset="0"/>
              <a:buChar char="•"/>
            </a:pPr>
            <a:r>
              <a:rPr lang="en-GB" sz="88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Migration Execution</a:t>
            </a:r>
            <a:r>
              <a:rPr lang="en-GB" sz="8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Works with AWS Application Migration Service and other AWS migration tools to execute and monitor migrations.</a:t>
            </a:r>
          </a:p>
          <a:p>
            <a:pPr marL="553212" lvl="1" indent="-150876" defTabSz="804672">
              <a:spcBef>
                <a:spcPts val="176"/>
              </a:spcBef>
              <a:spcAft>
                <a:spcPts val="176"/>
              </a:spcAft>
              <a:buFont typeface="Arial" panose="020B0604020202020204" pitchFamily="34" charset="0"/>
              <a:buChar char="•"/>
            </a:pPr>
            <a:r>
              <a:rPr lang="en-GB" sz="88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Flexibility</a:t>
            </a:r>
            <a:r>
              <a:rPr lang="en-GB" sz="8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Supports migrations using various AWS services and third-party tools, offering flexibility in how migrations are managed and executed.</a:t>
            </a:r>
            <a:endParaRPr lang="en-GB" sz="1000" b="0" i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6313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B0B33B-76B0-868E-FEEA-1474E13C7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392FF-56FA-8288-2A9C-6F602A9B2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2600" b="0" i="0">
                <a:effectLst/>
                <a:latin typeface="+mn-lt"/>
              </a:rPr>
              <a:t>AWS Application Discovery Service vs </a:t>
            </a:r>
            <a:br>
              <a:rPr lang="en-GB" sz="2600" b="0" i="0">
                <a:effectLst/>
                <a:latin typeface="+mn-lt"/>
              </a:rPr>
            </a:br>
            <a:r>
              <a:rPr lang="en-GB" sz="2600" b="0" i="0">
                <a:effectLst/>
                <a:latin typeface="+mn-lt"/>
              </a:rPr>
              <a:t>Application Migration service vs </a:t>
            </a:r>
            <a:br>
              <a:rPr lang="en-GB" sz="2600" b="0" i="0">
                <a:effectLst/>
                <a:latin typeface="+mn-lt"/>
              </a:rPr>
            </a:br>
            <a:r>
              <a:rPr lang="en-GB" sz="2600" b="0" i="0">
                <a:effectLst/>
                <a:latin typeface="+mn-lt"/>
              </a:rPr>
              <a:t>AWS Migration Hub</a:t>
            </a:r>
            <a:endParaRPr lang="en-CH" sz="2600">
              <a:latin typeface="+mn-lt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C3DB48-54CE-84BB-91BE-38406597A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000" b="1" i="0" dirty="0">
                <a:effectLst/>
              </a:rPr>
              <a:t>Key Differences and How They Work Together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i="0" dirty="0">
                <a:effectLst/>
              </a:rPr>
              <a:t>Stage in Migration Process</a:t>
            </a:r>
            <a:r>
              <a:rPr lang="en-GB" sz="1800" b="0" i="0" dirty="0">
                <a:effectLst/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</a:rPr>
              <a:t>Application Discovery Service is used for initial discovery and planning.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</a:rPr>
              <a:t>Application Migration Service is focused on the actual migration execution.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</a:rPr>
              <a:t>Migration Hub offers a unified view and management of the entire migration journey, integrating data from both the discovery and migration phases.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i="0" dirty="0">
                <a:effectLst/>
              </a:rPr>
              <a:t>Functionality and Focus</a:t>
            </a:r>
            <a:r>
              <a:rPr lang="en-GB" sz="1800" b="0" i="0" dirty="0">
                <a:effectLst/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</a:rPr>
              <a:t>Discovery Service is about understanding and planning;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</a:rPr>
              <a:t>Migration Service is about executing the migration;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</a:rPr>
              <a:t>Migration Hub is about overseeing and managing the migration process from start to finish.</a:t>
            </a:r>
          </a:p>
        </p:txBody>
      </p:sp>
    </p:spTree>
    <p:extLst>
      <p:ext uri="{BB962C8B-B14F-4D97-AF65-F5344CB8AC3E}">
        <p14:creationId xmlns:p14="http://schemas.microsoft.com/office/powerpoint/2010/main" val="81783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879</Words>
  <Application>Microsoft Macintosh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AmazonEmber</vt:lpstr>
      <vt:lpstr>AmazonEmberBold</vt:lpstr>
      <vt:lpstr>Arial</vt:lpstr>
      <vt:lpstr>Calibri</vt:lpstr>
      <vt:lpstr>Calibri Light</vt:lpstr>
      <vt:lpstr>Office Theme</vt:lpstr>
      <vt:lpstr>AWS Migration Hub</vt:lpstr>
      <vt:lpstr>AWS Migration Hub</vt:lpstr>
      <vt:lpstr>AWS Migration Hub </vt:lpstr>
      <vt:lpstr>AWS Migration Hub</vt:lpstr>
      <vt:lpstr>AWS Migration Hub Use Cases</vt:lpstr>
      <vt:lpstr>Migration Solution Architecture</vt:lpstr>
      <vt:lpstr>AWS Application Discovery Service vs  Application Migration service vs  AWS Migration Hub</vt:lpstr>
      <vt:lpstr>AWS Application Discovery Service vs  Application Migration service vs  AWS Migration 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Chakun</dc:creator>
  <cp:lastModifiedBy>Ilya Chakun</cp:lastModifiedBy>
  <cp:revision>3</cp:revision>
  <dcterms:created xsi:type="dcterms:W3CDTF">2023-08-06T12:53:09Z</dcterms:created>
  <dcterms:modified xsi:type="dcterms:W3CDTF">2024-02-06T21:11:14Z</dcterms:modified>
</cp:coreProperties>
</file>