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60" r:id="rId5"/>
    <p:sldId id="261" r:id="rId6"/>
    <p:sldId id="263" r:id="rId7"/>
    <p:sldId id="264" r:id="rId8"/>
    <p:sldId id="259" r:id="rId9"/>
    <p:sldId id="258" r:id="rId10"/>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9"/>
    <p:restoredTop sz="94720"/>
  </p:normalViewPr>
  <p:slideViewPr>
    <p:cSldViewPr snapToGrid="0">
      <p:cViewPr varScale="1">
        <p:scale>
          <a:sx n="211" d="100"/>
          <a:sy n="211" d="100"/>
        </p:scale>
        <p:origin x="117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06.02.2024</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D433F-E6DE-5ECD-3CE5-C896356076C9}"/>
              </a:ext>
            </a:extLst>
          </p:cNvPr>
          <p:cNvSpPr>
            <a:spLocks noGrp="1"/>
          </p:cNvSpPr>
          <p:nvPr>
            <p:ph type="ctrTitle"/>
          </p:nvPr>
        </p:nvSpPr>
        <p:spPr>
          <a:xfrm>
            <a:off x="638881" y="417576"/>
            <a:ext cx="10909640" cy="1249394"/>
          </a:xfrm>
        </p:spPr>
        <p:txBody>
          <a:bodyPr anchor="ctr">
            <a:normAutofit/>
          </a:bodyPr>
          <a:lstStyle/>
          <a:p>
            <a:r>
              <a:rPr lang="en-GB" sz="5600" b="0" i="0" dirty="0">
                <a:effectLst/>
                <a:latin typeface="AmazonEmberBold"/>
              </a:rPr>
              <a:t>AWS Application Migration Service</a:t>
            </a:r>
            <a:endParaRPr lang="en-CH" sz="5600" dirty="0"/>
          </a:p>
        </p:txBody>
      </p:sp>
      <p:sp>
        <p:nvSpPr>
          <p:cNvPr id="3" name="Subtitle 2">
            <a:extLst>
              <a:ext uri="{FF2B5EF4-FFF2-40B4-BE49-F238E27FC236}">
                <a16:creationId xmlns:a16="http://schemas.microsoft.com/office/drawing/2014/main" id="{863D3BD2-6F8E-4CCB-AAE2-1E8C4B5E8DB0}"/>
              </a:ext>
            </a:extLst>
          </p:cNvPr>
          <p:cNvSpPr>
            <a:spLocks noGrp="1"/>
          </p:cNvSpPr>
          <p:nvPr>
            <p:ph type="subTitle" idx="1"/>
          </p:nvPr>
        </p:nvSpPr>
        <p:spPr>
          <a:xfrm>
            <a:off x="638881" y="1809541"/>
            <a:ext cx="10909643" cy="687406"/>
          </a:xfrm>
        </p:spPr>
        <p:txBody>
          <a:bodyPr anchor="ctr">
            <a:normAutofit/>
          </a:bodyPr>
          <a:lstStyle/>
          <a:p>
            <a:r>
              <a:rPr lang="en-GB" b="0" i="0" dirty="0">
                <a:effectLst/>
                <a:latin typeface="AmazonEmber"/>
              </a:rPr>
              <a:t>Move and improve your on-premises and cloud-based applications</a:t>
            </a:r>
            <a:endParaRPr lang="en-CH" dirty="0"/>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WS Cloud Migration Services - nClouds">
            <a:extLst>
              <a:ext uri="{FF2B5EF4-FFF2-40B4-BE49-F238E27FC236}">
                <a16:creationId xmlns:a16="http://schemas.microsoft.com/office/drawing/2014/main" id="{ED037C0E-53FE-E9F7-2348-0C1393076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7702" y="3153473"/>
            <a:ext cx="4572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12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DC373-2513-8BB1-A1D8-D2BA5E207F21}"/>
              </a:ext>
            </a:extLst>
          </p:cNvPr>
          <p:cNvSpPr>
            <a:spLocks noGrp="1"/>
          </p:cNvSpPr>
          <p:nvPr>
            <p:ph type="title"/>
          </p:nvPr>
        </p:nvSpPr>
        <p:spPr>
          <a:xfrm>
            <a:off x="838200" y="365125"/>
            <a:ext cx="10515600" cy="1325563"/>
          </a:xfrm>
        </p:spPr>
        <p:txBody>
          <a:bodyPr>
            <a:normAutofit/>
          </a:bodyPr>
          <a:lstStyle/>
          <a:p>
            <a:r>
              <a:rPr lang="en-GB" sz="5400" b="0" i="0">
                <a:effectLst/>
                <a:latin typeface="+mn-lt"/>
              </a:rPr>
              <a:t>AWS Application Migration Service</a:t>
            </a:r>
            <a:endParaRPr lang="en-CH"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8E03B2-9982-C386-7A53-9B117495C946}"/>
              </a:ext>
            </a:extLst>
          </p:cNvPr>
          <p:cNvSpPr>
            <a:spLocks noGrp="1"/>
          </p:cNvSpPr>
          <p:nvPr>
            <p:ph idx="1"/>
          </p:nvPr>
        </p:nvSpPr>
        <p:spPr>
          <a:xfrm>
            <a:off x="838200" y="1929384"/>
            <a:ext cx="10515600" cy="4251960"/>
          </a:xfrm>
        </p:spPr>
        <p:txBody>
          <a:bodyPr>
            <a:normAutofit/>
          </a:bodyPr>
          <a:lstStyle/>
          <a:p>
            <a:r>
              <a:rPr lang="en-GB" sz="1500" b="1" i="0" dirty="0">
                <a:effectLst/>
                <a:highlight>
                  <a:srgbClr val="FFFF00"/>
                </a:highlight>
              </a:rPr>
              <a:t>AWS Application Migration Service (MGN) is a highly automated lift-and-shift (rehost) solution that simplifies, expedites, and reduces the cost of migrating applications to AWS. </a:t>
            </a:r>
          </a:p>
          <a:p>
            <a:r>
              <a:rPr lang="en-GB" sz="1500" b="0" i="0" dirty="0">
                <a:effectLst/>
              </a:rPr>
              <a:t>It allows companies to lift-and-shift a large number of physical, virtual, or cloud servers without compatibility issues, performance disruption, or long cutover windows. </a:t>
            </a:r>
          </a:p>
          <a:p>
            <a:r>
              <a:rPr lang="en-GB" sz="1500" b="0" i="0" dirty="0">
                <a:effectLst/>
              </a:rPr>
              <a:t>MGN replicates source servers into your AWS account. </a:t>
            </a:r>
          </a:p>
          <a:p>
            <a:r>
              <a:rPr lang="en-GB" sz="1500" b="0" i="0" dirty="0">
                <a:effectLst/>
              </a:rPr>
              <a:t>When you’re ready, it automatically converts and launches your servers on AWS so you can quickly benefit from the cost savings, productivity, resilience, and agility of the Cloud. </a:t>
            </a:r>
          </a:p>
          <a:p>
            <a:r>
              <a:rPr lang="en-GB" sz="1500" b="0" i="0" dirty="0">
                <a:effectLst/>
              </a:rPr>
              <a:t>Once your applications are running on AWS, you can leverage AWS services and capabilities to quickly and easily </a:t>
            </a:r>
            <a:r>
              <a:rPr lang="en-GB" sz="1500" b="0" i="0" dirty="0" err="1">
                <a:effectLst/>
              </a:rPr>
              <a:t>replatform</a:t>
            </a:r>
            <a:r>
              <a:rPr lang="en-GB" sz="1500" b="0" i="0" dirty="0">
                <a:effectLst/>
              </a:rPr>
              <a:t> or refactor those applications – which makes lift-and-shift a fast route to modernization.</a:t>
            </a:r>
          </a:p>
          <a:p>
            <a:r>
              <a:rPr lang="en-GB" sz="1500" b="0" i="0" dirty="0">
                <a:effectLst/>
              </a:rPr>
              <a:t>Originally </a:t>
            </a:r>
            <a:r>
              <a:rPr lang="en-GB" sz="1500" b="0" i="0" dirty="0" err="1">
                <a:effectLst/>
              </a:rPr>
              <a:t>CloudEndure</a:t>
            </a:r>
            <a:r>
              <a:rPr lang="en-GB" sz="1500" b="0" i="0" dirty="0">
                <a:effectLst/>
              </a:rPr>
              <a:t> or Server Migration Service was migration tools to replicate the servers from on-prem or other clouds to AWS.</a:t>
            </a:r>
          </a:p>
          <a:p>
            <a:r>
              <a:rPr lang="en-GB" sz="1500" b="0" i="0" dirty="0">
                <a:effectLst/>
              </a:rPr>
              <a:t>In 2019 AWS acquired </a:t>
            </a:r>
            <a:r>
              <a:rPr lang="en-GB" sz="1500" dirty="0" err="1"/>
              <a:t>C</a:t>
            </a:r>
            <a:r>
              <a:rPr lang="en-GB" sz="1500" b="0" i="0" dirty="0" err="1">
                <a:effectLst/>
              </a:rPr>
              <a:t>loudEndure</a:t>
            </a:r>
            <a:r>
              <a:rPr lang="en-GB" sz="1500" b="0" i="0" dirty="0">
                <a:effectLst/>
              </a:rPr>
              <a:t> and in march 2022 AWS introduce Application Migration service which is became primary migration service for lift-and-shift migration to AWS.</a:t>
            </a:r>
          </a:p>
          <a:p>
            <a:r>
              <a:rPr lang="en-GB" sz="1500" b="0" i="0" dirty="0">
                <a:effectLst/>
              </a:rPr>
              <a:t>AWS MGN enables the customers to migrate their applications to AWS with minimal downtime and without having to make any changes to the applications and the source servers.</a:t>
            </a:r>
          </a:p>
          <a:p>
            <a:endParaRPr lang="en-CH" sz="1500" dirty="0"/>
          </a:p>
        </p:txBody>
      </p:sp>
    </p:spTree>
    <p:extLst>
      <p:ext uri="{BB962C8B-B14F-4D97-AF65-F5344CB8AC3E}">
        <p14:creationId xmlns:p14="http://schemas.microsoft.com/office/powerpoint/2010/main" val="130199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Freeform: Shape 103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8429EB3-74C4-3FE2-7E33-AF1B2FFD8416}"/>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b="0" i="0" kern="1200" dirty="0">
                <a:solidFill>
                  <a:schemeClr val="tx1"/>
                </a:solidFill>
                <a:effectLst/>
                <a:latin typeface="+mj-lt"/>
                <a:ea typeface="+mj-ea"/>
                <a:cs typeface="+mj-cs"/>
              </a:rPr>
              <a:t>AWS Application Migration Service</a:t>
            </a:r>
            <a:endParaRPr lang="en-US" sz="3600" kern="1200" dirty="0">
              <a:solidFill>
                <a:schemeClr val="tx1"/>
              </a:solidFill>
              <a:latin typeface="+mj-lt"/>
              <a:ea typeface="+mj-ea"/>
              <a:cs typeface="+mj-cs"/>
            </a:endParaRPr>
          </a:p>
        </p:txBody>
      </p:sp>
      <p:pic>
        <p:nvPicPr>
          <p:cNvPr id="1026" name="Picture 2" descr="Diagram shows the general process of how AWS Application Migration Service lets you seamlessly migrate your applications to the cloud.">
            <a:extLst>
              <a:ext uri="{FF2B5EF4-FFF2-40B4-BE49-F238E27FC236}">
                <a16:creationId xmlns:a16="http://schemas.microsoft.com/office/drawing/2014/main" id="{3E8E1EB3-084F-87AF-4239-C90A78C88C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84005" y="2199502"/>
            <a:ext cx="9023989" cy="439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52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BE02D8-75CA-D479-F30F-7B072E6A8ACE}"/>
              </a:ext>
            </a:extLst>
          </p:cNvPr>
          <p:cNvSpPr>
            <a:spLocks noGrp="1"/>
          </p:cNvSpPr>
          <p:nvPr>
            <p:ph type="title"/>
          </p:nvPr>
        </p:nvSpPr>
        <p:spPr>
          <a:xfrm>
            <a:off x="838200" y="365125"/>
            <a:ext cx="10515600" cy="1325563"/>
          </a:xfrm>
        </p:spPr>
        <p:txBody>
          <a:bodyPr>
            <a:normAutofit/>
          </a:bodyPr>
          <a:lstStyle/>
          <a:p>
            <a:r>
              <a:rPr lang="en-GB" sz="5400" b="0" i="0" dirty="0">
                <a:effectLst/>
                <a:latin typeface="+mn-lt"/>
              </a:rPr>
              <a:t>AWS Application Migration Service</a:t>
            </a:r>
            <a:endParaRPr lang="en-CH" sz="5400" dirty="0">
              <a:latin typeface="+mn-l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52132C-4DD2-3048-B482-E0264DA905F9}"/>
              </a:ext>
            </a:extLst>
          </p:cNvPr>
          <p:cNvSpPr>
            <a:spLocks noGrp="1"/>
          </p:cNvSpPr>
          <p:nvPr>
            <p:ph idx="1"/>
          </p:nvPr>
        </p:nvSpPr>
        <p:spPr>
          <a:xfrm>
            <a:off x="436005" y="1929384"/>
            <a:ext cx="11433027" cy="4435082"/>
          </a:xfrm>
        </p:spPr>
        <p:txBody>
          <a:bodyPr>
            <a:normAutofit fontScale="92500"/>
          </a:bodyPr>
          <a:lstStyle/>
          <a:p>
            <a:r>
              <a:rPr lang="en-GB" sz="1400" b="1" i="0" dirty="0">
                <a:effectLst/>
              </a:rPr>
              <a:t>Agentless Migration</a:t>
            </a:r>
            <a:r>
              <a:rPr lang="en-GB" sz="1400" b="0" i="0" dirty="0">
                <a:effectLst/>
              </a:rPr>
              <a:t>: AWS MGN supports agentless migration, which means you don't need to install agents on your source servers. </a:t>
            </a:r>
          </a:p>
          <a:p>
            <a:r>
              <a:rPr lang="en-GB" sz="1400" b="1" i="0" dirty="0">
                <a:effectLst/>
              </a:rPr>
              <a:t>Continuous Replication</a:t>
            </a:r>
            <a:r>
              <a:rPr lang="en-GB" sz="1400" b="0" i="0" dirty="0">
                <a:effectLst/>
              </a:rPr>
              <a:t>: AWS MGN continuously replicates your source server data, including operating system, applications, and data, to AWS. This ensures that your AWS target instances are up to date with the latest changes from your source environment.</a:t>
            </a:r>
          </a:p>
          <a:p>
            <a:r>
              <a:rPr lang="en-GB" sz="1400" b="1" i="0" dirty="0">
                <a:effectLst/>
              </a:rPr>
              <a:t>Automated Server Conversion</a:t>
            </a:r>
            <a:r>
              <a:rPr lang="en-GB" sz="1400" b="0" i="0" dirty="0">
                <a:effectLst/>
              </a:rPr>
              <a:t>: AWS MGN automatically converts source servers into AWS instances, allowing you to choose the target instance type that best matches your requirements.</a:t>
            </a:r>
          </a:p>
          <a:p>
            <a:r>
              <a:rPr lang="en-GB" sz="1400" b="1" i="0" dirty="0">
                <a:effectLst/>
              </a:rPr>
              <a:t>Integrated with AWS Migration Hub</a:t>
            </a:r>
            <a:r>
              <a:rPr lang="en-GB" sz="1400" b="0" i="0" dirty="0">
                <a:effectLst/>
              </a:rPr>
              <a:t>: AWS MGN is integrated with AWS Migration Hub, providing a centralized dashboard for tracking the progress of your migration projects. You can view the status of your applications and servers in one place.</a:t>
            </a:r>
          </a:p>
          <a:p>
            <a:r>
              <a:rPr lang="en-GB" sz="1400" b="1" i="0" dirty="0">
                <a:effectLst/>
              </a:rPr>
              <a:t>Multi-Server Migrations</a:t>
            </a:r>
            <a:r>
              <a:rPr lang="en-GB" sz="1400" b="0" i="0" dirty="0">
                <a:effectLst/>
              </a:rPr>
              <a:t>: AWS MGN supports the migration of multiple servers as part of an application, making it suitable for complex, multi-tier applications.</a:t>
            </a:r>
          </a:p>
          <a:p>
            <a:r>
              <a:rPr lang="en-GB" sz="1400" b="1" i="0" dirty="0">
                <a:effectLst/>
              </a:rPr>
              <a:t>Testing and Validation</a:t>
            </a:r>
            <a:r>
              <a:rPr lang="en-GB" sz="1400" b="0" i="0" dirty="0">
                <a:effectLst/>
              </a:rPr>
              <a:t>: You can perform testing and validation of migrated applications in a staging environment before fully migrating them to AWS.</a:t>
            </a:r>
          </a:p>
          <a:p>
            <a:r>
              <a:rPr lang="en-GB" sz="1400" b="1" i="0" dirty="0">
                <a:effectLst/>
              </a:rPr>
              <a:t>Zero-Downtime Migration</a:t>
            </a:r>
            <a:r>
              <a:rPr lang="en-GB" sz="1400" b="0" i="0" dirty="0">
                <a:effectLst/>
              </a:rPr>
              <a:t>: AWS MGN is designed to minimize downtime during the migration process, allowing you to maintain business continuity.</a:t>
            </a:r>
          </a:p>
          <a:p>
            <a:r>
              <a:rPr lang="en-GB" sz="1400" b="1" i="0" dirty="0">
                <a:effectLst/>
              </a:rPr>
              <a:t>Application Cutover</a:t>
            </a:r>
            <a:r>
              <a:rPr lang="en-GB" sz="1400" b="0" i="0" dirty="0">
                <a:effectLst/>
              </a:rPr>
              <a:t>: You can plan and execute the cutover of your applications to AWS when you are ready, ensuring a smooth transition.</a:t>
            </a:r>
          </a:p>
          <a:p>
            <a:r>
              <a:rPr lang="en-GB" sz="1400" b="1" i="0" dirty="0">
                <a:effectLst/>
              </a:rPr>
              <a:t>Cost Estimation</a:t>
            </a:r>
            <a:r>
              <a:rPr lang="en-GB" sz="1400" b="0" i="0" dirty="0">
                <a:effectLst/>
              </a:rPr>
              <a:t>: AWS MGN provides cost estimation tools to help you understand the cost implications of running your applications in AWS.</a:t>
            </a:r>
          </a:p>
          <a:p>
            <a:r>
              <a:rPr lang="en-GB" sz="1400" b="1" i="0" dirty="0">
                <a:effectLst/>
              </a:rPr>
              <a:t>Application Dependency Mapping</a:t>
            </a:r>
            <a:r>
              <a:rPr lang="en-GB" sz="1400" b="0" i="0" dirty="0">
                <a:effectLst/>
              </a:rPr>
              <a:t>: You can visualize and understand the dependencies between servers and applications to plan your migration effectively.</a:t>
            </a:r>
          </a:p>
          <a:p>
            <a:r>
              <a:rPr lang="en-GB" sz="1400" b="1" i="0" dirty="0">
                <a:effectLst/>
              </a:rPr>
              <a:t>Security and Compliance</a:t>
            </a:r>
            <a:r>
              <a:rPr lang="en-GB" sz="1400" b="0" i="0" dirty="0">
                <a:effectLst/>
              </a:rPr>
              <a:t>: AWS MGN provides security features, such as encryption of data in transit and at rest, to ensure the security of your migrated applications.</a:t>
            </a:r>
          </a:p>
          <a:p>
            <a:r>
              <a:rPr lang="en-GB" sz="1400" b="1" i="0" dirty="0">
                <a:effectLst/>
              </a:rPr>
              <a:t>Global Reach</a:t>
            </a:r>
            <a:r>
              <a:rPr lang="en-GB" sz="1400" b="0" i="0" dirty="0">
                <a:effectLst/>
              </a:rPr>
              <a:t>: AWS MGN is available in multiple AWS regions, allowing you to migrate applications to the AWS region of your choice.</a:t>
            </a:r>
            <a:endParaRPr lang="en-CH" sz="1400" dirty="0"/>
          </a:p>
        </p:txBody>
      </p:sp>
    </p:spTree>
    <p:extLst>
      <p:ext uri="{BB962C8B-B14F-4D97-AF65-F5344CB8AC3E}">
        <p14:creationId xmlns:p14="http://schemas.microsoft.com/office/powerpoint/2010/main" val="1741424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1BAAD9-6A5C-2DB4-E9BE-74BCDF9A8A1D}"/>
              </a:ext>
            </a:extLst>
          </p:cNvPr>
          <p:cNvSpPr>
            <a:spLocks noGrp="1"/>
          </p:cNvSpPr>
          <p:nvPr>
            <p:ph type="title"/>
          </p:nvPr>
        </p:nvSpPr>
        <p:spPr>
          <a:xfrm>
            <a:off x="838200" y="365125"/>
            <a:ext cx="10515600" cy="1325563"/>
          </a:xfrm>
        </p:spPr>
        <p:txBody>
          <a:bodyPr>
            <a:normAutofit/>
          </a:bodyPr>
          <a:lstStyle/>
          <a:p>
            <a:r>
              <a:rPr lang="en-GB" sz="4200" b="0" i="0">
                <a:effectLst/>
                <a:latin typeface="+mn-lt"/>
              </a:rPr>
              <a:t>Agentless snapshot based replication for vCenter source environments</a:t>
            </a:r>
            <a:endParaRPr lang="en-CH" sz="4200">
              <a:latin typeface="+mn-l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C3B3F4-E631-8CED-9186-7900A42B6A21}"/>
              </a:ext>
            </a:extLst>
          </p:cNvPr>
          <p:cNvSpPr>
            <a:spLocks noGrp="1"/>
          </p:cNvSpPr>
          <p:nvPr>
            <p:ph idx="1"/>
          </p:nvPr>
        </p:nvSpPr>
        <p:spPr>
          <a:xfrm>
            <a:off x="838200" y="1929384"/>
            <a:ext cx="10515600" cy="4251960"/>
          </a:xfrm>
        </p:spPr>
        <p:txBody>
          <a:bodyPr>
            <a:normAutofit/>
          </a:bodyPr>
          <a:lstStyle/>
          <a:p>
            <a:r>
              <a:rPr lang="en-GB" sz="1700" b="0" i="0" dirty="0">
                <a:effectLst/>
              </a:rPr>
              <a:t>AWS Application Migration Service (AWS MGN) allows you to perform agentless snapshot replication from your vCenter source environment into AWS. </a:t>
            </a:r>
          </a:p>
          <a:p>
            <a:r>
              <a:rPr lang="en-GB" sz="1700" b="0" i="0" dirty="0">
                <a:effectLst/>
              </a:rPr>
              <a:t>This is achieved by installing the AWS MGN vCenter Client in your vCenter environment. AWS MGN recommends using agent-based replication when possible, as it supports CDP (Continuous Data Protection) and provides the shortest cutover window. </a:t>
            </a:r>
          </a:p>
          <a:p>
            <a:r>
              <a:rPr lang="en-GB" sz="1700" b="0" i="0" dirty="0">
                <a:effectLst/>
              </a:rPr>
              <a:t>Agentless replication should be used when your company’s policies prevent you from installing the AWS Replication Agent on each individual server.</a:t>
            </a:r>
          </a:p>
          <a:p>
            <a:r>
              <a:rPr lang="en-GB" sz="1700" b="0" i="0" dirty="0">
                <a:effectLst/>
              </a:rPr>
              <a:t>In order to use agentless replication, you must dedicate at least one VM in your vCenter environment to host the AWS MGN vCenter Client. The AWS MGN vCenter Client is a software bundle distributed by AWS MGN and is available for installation as a binary installer. The installation process will install services on the client VM which will allow AWS MGN to remotely discover your VMs that are suitable for agentless replication, and to perform data replication between your vCenter environment and AWS though the use of periodic snapshot shipping.</a:t>
            </a:r>
          </a:p>
          <a:p>
            <a:r>
              <a:rPr lang="en-GB" sz="1700" dirty="0"/>
              <a:t>https://</a:t>
            </a:r>
            <a:r>
              <a:rPr lang="en-GB" sz="1700" dirty="0" err="1"/>
              <a:t>docs.aws.amazon.com</a:t>
            </a:r>
            <a:r>
              <a:rPr lang="en-GB" sz="1700" dirty="0"/>
              <a:t>/</a:t>
            </a:r>
            <a:r>
              <a:rPr lang="en-GB" sz="1700" dirty="0" err="1"/>
              <a:t>mgn</a:t>
            </a:r>
            <a:r>
              <a:rPr lang="en-GB" sz="1700" dirty="0"/>
              <a:t>/latest/ug/agentless-</a:t>
            </a:r>
            <a:r>
              <a:rPr lang="en-GB" sz="1700" dirty="0" err="1"/>
              <a:t>mgn.html</a:t>
            </a:r>
            <a:endParaRPr lang="en-CH" sz="1700" dirty="0"/>
          </a:p>
        </p:txBody>
      </p:sp>
    </p:spTree>
    <p:extLst>
      <p:ext uri="{BB962C8B-B14F-4D97-AF65-F5344CB8AC3E}">
        <p14:creationId xmlns:p14="http://schemas.microsoft.com/office/powerpoint/2010/main" val="377734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C13492-EADE-AD33-C219-E4B9D7D98AFB}"/>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DA2FD7-0092-EF47-5673-105024FE4E06}"/>
              </a:ext>
            </a:extLst>
          </p:cNvPr>
          <p:cNvSpPr>
            <a:spLocks noGrp="1"/>
          </p:cNvSpPr>
          <p:nvPr>
            <p:ph type="title"/>
          </p:nvPr>
        </p:nvSpPr>
        <p:spPr>
          <a:xfrm>
            <a:off x="838200" y="365125"/>
            <a:ext cx="10515600" cy="1325563"/>
          </a:xfrm>
        </p:spPr>
        <p:txBody>
          <a:bodyPr>
            <a:normAutofit/>
          </a:bodyPr>
          <a:lstStyle/>
          <a:p>
            <a:r>
              <a:rPr lang="en-GB" sz="4200" b="0" i="0">
                <a:effectLst/>
                <a:latin typeface="+mn-lt"/>
              </a:rPr>
              <a:t>Agentless snapshot based replication for vCenter source environments</a:t>
            </a:r>
            <a:endParaRPr lang="en-CH" sz="4200">
              <a:latin typeface="+mn-lt"/>
            </a:endParaRP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82ACBB-3DDD-6BF8-A7B2-747AA4F19F88}"/>
              </a:ext>
            </a:extLst>
          </p:cNvPr>
          <p:cNvSpPr>
            <a:spLocks noGrp="1"/>
          </p:cNvSpPr>
          <p:nvPr>
            <p:ph idx="1"/>
          </p:nvPr>
        </p:nvSpPr>
        <p:spPr>
          <a:xfrm>
            <a:off x="838200" y="1929384"/>
            <a:ext cx="10684764" cy="4659018"/>
          </a:xfrm>
        </p:spPr>
        <p:txBody>
          <a:bodyPr>
            <a:normAutofit lnSpcReduction="10000"/>
          </a:bodyPr>
          <a:lstStyle/>
          <a:p>
            <a:r>
              <a:rPr lang="en-GB" sz="1200" b="0" i="0" dirty="0">
                <a:effectLst/>
              </a:rPr>
              <a:t>Agentless snapshot based replication is divided into two main operations: </a:t>
            </a:r>
            <a:r>
              <a:rPr lang="en-GB" sz="1200" b="1" i="0" dirty="0">
                <a:effectLst/>
                <a:highlight>
                  <a:srgbClr val="FFFF00"/>
                </a:highlight>
              </a:rPr>
              <a:t>discovery</a:t>
            </a:r>
            <a:r>
              <a:rPr lang="en-GB" sz="1200" b="0" i="0" dirty="0">
                <a:effectLst/>
                <a:highlight>
                  <a:srgbClr val="FFFF00"/>
                </a:highlight>
              </a:rPr>
              <a:t> and </a:t>
            </a:r>
            <a:r>
              <a:rPr lang="en-GB" sz="1200" b="1" i="0" dirty="0">
                <a:effectLst/>
                <a:highlight>
                  <a:srgbClr val="FFFF00"/>
                </a:highlight>
              </a:rPr>
              <a:t>replication</a:t>
            </a:r>
            <a:endParaRPr lang="en-GB" sz="1200" b="0" i="0" dirty="0">
              <a:effectLst/>
              <a:highlight>
                <a:srgbClr val="FFFF00"/>
              </a:highlight>
            </a:endParaRPr>
          </a:p>
          <a:p>
            <a:r>
              <a:rPr lang="en-GB" sz="1200" b="0" i="0" dirty="0">
                <a:effectLst/>
              </a:rPr>
              <a:t>The </a:t>
            </a:r>
            <a:r>
              <a:rPr lang="en-GB" sz="1200" b="1" i="0" dirty="0">
                <a:effectLst/>
              </a:rPr>
              <a:t>discovery process </a:t>
            </a:r>
            <a:r>
              <a:rPr lang="en-GB" sz="1200" b="0" i="0" dirty="0">
                <a:effectLst/>
              </a:rPr>
              <a:t>involves </a:t>
            </a:r>
            <a:r>
              <a:rPr lang="en-GB" sz="1200" b="1" i="0" dirty="0">
                <a:effectLst/>
              </a:rPr>
              <a:t>periodically scanning your vCenter environment </a:t>
            </a:r>
            <a:r>
              <a:rPr lang="en-GB" sz="1200" b="0" i="0" dirty="0">
                <a:effectLst/>
              </a:rPr>
              <a:t>to </a:t>
            </a:r>
            <a:r>
              <a:rPr lang="en-GB" sz="1200" b="1" i="0" dirty="0">
                <a:effectLst/>
              </a:rPr>
              <a:t>detect source server </a:t>
            </a:r>
            <a:r>
              <a:rPr lang="en-GB" sz="1200" b="0" i="0" dirty="0">
                <a:effectLst/>
              </a:rPr>
              <a:t>VMs that are </a:t>
            </a:r>
            <a:r>
              <a:rPr lang="en-GB" sz="1200" b="1" i="0" dirty="0">
                <a:effectLst/>
              </a:rPr>
              <a:t>suitable for agentless replication</a:t>
            </a:r>
            <a:r>
              <a:rPr lang="en-GB" sz="1200" b="0" i="0" dirty="0">
                <a:effectLst/>
              </a:rPr>
              <a:t>, and </a:t>
            </a:r>
            <a:r>
              <a:rPr lang="en-GB" sz="1200" b="1" i="0" dirty="0">
                <a:effectLst/>
              </a:rPr>
              <a:t>adding these VMs to the AWS MGN Console</a:t>
            </a:r>
            <a:r>
              <a:rPr lang="en-GB" sz="1200" b="0" i="0" dirty="0">
                <a:effectLst/>
              </a:rPr>
              <a:t>. </a:t>
            </a:r>
          </a:p>
          <a:p>
            <a:r>
              <a:rPr lang="en-GB" sz="1200" b="0" i="0" dirty="0">
                <a:effectLst/>
              </a:rPr>
              <a:t>Once a source server has been added, </a:t>
            </a:r>
            <a:r>
              <a:rPr lang="en-GB" sz="1200" b="1" i="0" dirty="0">
                <a:effectLst/>
              </a:rPr>
              <a:t>you may choose to initiate agentless replication </a:t>
            </a:r>
            <a:r>
              <a:rPr lang="en-GB" sz="1200" b="0" i="0" dirty="0">
                <a:effectLst/>
              </a:rPr>
              <a:t>on the source VM using the MGN API or Console. </a:t>
            </a:r>
          </a:p>
          <a:p>
            <a:r>
              <a:rPr lang="en-GB" sz="1200" b="0" i="0" dirty="0">
                <a:effectLst/>
              </a:rPr>
              <a:t>The discovery process also collects all of the necessary information from vCenter in order to perform an agentless conversion process once a migration job is launched.</a:t>
            </a:r>
          </a:p>
          <a:p>
            <a:r>
              <a:rPr lang="en-GB" sz="1200" b="0" i="0" dirty="0">
                <a:effectLst/>
              </a:rPr>
              <a:t>The </a:t>
            </a:r>
            <a:r>
              <a:rPr lang="en-GB" sz="1200" b="1" i="0" dirty="0">
                <a:effectLst/>
              </a:rPr>
              <a:t>replication process </a:t>
            </a:r>
            <a:r>
              <a:rPr lang="en-GB" sz="1200" b="0" i="0" dirty="0">
                <a:effectLst/>
              </a:rPr>
              <a:t>involves </a:t>
            </a:r>
            <a:r>
              <a:rPr lang="en-GB" sz="1200" b="1" i="0" dirty="0">
                <a:effectLst/>
              </a:rPr>
              <a:t>continuously starting and monitoring the “snapshot shipping processes” </a:t>
            </a:r>
            <a:r>
              <a:rPr lang="en-GB" sz="1200" b="0" i="0" dirty="0">
                <a:effectLst/>
              </a:rPr>
              <a:t>on the source server VM being replicated. </a:t>
            </a:r>
          </a:p>
          <a:p>
            <a:r>
              <a:rPr lang="en-GB" sz="1200" b="0" i="0" dirty="0">
                <a:effectLst/>
              </a:rPr>
              <a:t>A “</a:t>
            </a:r>
            <a:r>
              <a:rPr lang="en-GB" sz="1200" b="1" i="0" dirty="0">
                <a:effectLst/>
              </a:rPr>
              <a:t>snapshot shipping process</a:t>
            </a:r>
            <a:r>
              <a:rPr lang="en-GB" sz="1200" b="0" i="0" dirty="0">
                <a:effectLst/>
              </a:rPr>
              <a:t>” is a long running logical operation which consists of </a:t>
            </a:r>
            <a:r>
              <a:rPr lang="en-GB" sz="1200" b="1" i="0" dirty="0">
                <a:effectLst/>
              </a:rPr>
              <a:t>taking a VMware snapshot on the replicated VM, and launching an ephemeral replication agent process </a:t>
            </a:r>
            <a:r>
              <a:rPr lang="en-GB" sz="1200" b="0" i="0" dirty="0">
                <a:effectLst/>
              </a:rPr>
              <a:t>which uses </a:t>
            </a:r>
            <a:r>
              <a:rPr lang="en-GB" sz="1200" b="1" i="0" dirty="0">
                <a:effectLst/>
              </a:rPr>
              <a:t>VMware’s Changed Block Tracking (CBT) feature to identify changed volume data location</a:t>
            </a:r>
            <a:r>
              <a:rPr lang="en-GB" sz="1200" b="0" i="0" dirty="0">
                <a:effectLst/>
              </a:rPr>
              <a:t>, using Virtual Disk Development Kit (VDDK) to read the modified data, and sending the data from the source environment to the customer’s target AWS account. </a:t>
            </a:r>
          </a:p>
          <a:p>
            <a:r>
              <a:rPr lang="en-GB" sz="1200" b="0" i="0" dirty="0">
                <a:effectLst/>
              </a:rPr>
              <a:t>The first snapshot shipping process performs an “initial sync” which sends the entire disk contents of the replicating VM into AWS. </a:t>
            </a:r>
          </a:p>
          <a:p>
            <a:r>
              <a:rPr lang="en-GB" sz="1200" b="0" i="0" dirty="0">
                <a:effectLst/>
              </a:rPr>
              <a:t>Following snapshot shipping processes will leverage CBT in order to only sync disk changes to the customer’s target AWS account. </a:t>
            </a:r>
          </a:p>
          <a:p>
            <a:r>
              <a:rPr lang="en-GB" sz="1200" b="0" i="0" dirty="0">
                <a:effectLst/>
              </a:rPr>
              <a:t>Each successful snapshot shipping process completes the replication operation by creating a group of consistent EBS snapshots in the customer’s AWS account, which can then be used by the customer to launch test and cutover instances through the regular MGN mechanisms.</a:t>
            </a:r>
          </a:p>
          <a:p>
            <a:r>
              <a:rPr lang="en-GB" sz="1200" b="0" i="0" dirty="0">
                <a:effectLst/>
              </a:rPr>
              <a:t>The following are the main system components of agentless replication:</a:t>
            </a:r>
          </a:p>
          <a:p>
            <a:pPr lvl="1"/>
            <a:r>
              <a:rPr lang="en-GB" sz="1200" b="0" i="0" dirty="0">
                <a:effectLst/>
              </a:rPr>
              <a:t>AWS MGN vCenter Client – A software bundle that is installed on a dedicated VM in your vCenter environment in order to facilitate agentless replication.</a:t>
            </a:r>
          </a:p>
          <a:p>
            <a:pPr lvl="1"/>
            <a:r>
              <a:rPr lang="en-GB" sz="1200" b="0" i="0" dirty="0">
                <a:effectLst/>
              </a:rPr>
              <a:t>vCenter Replication Agent – A java agent that is based on the AWS Replication Agent, which replicates a single VM using VDDK and CBT as the data source instead of the AWS MGN driver (that is used by the AWS Replication Agent)</a:t>
            </a:r>
          </a:p>
          <a:p>
            <a:pPr lvl="1"/>
            <a:r>
              <a:rPr lang="en-GB" sz="1200" b="0" i="0" dirty="0">
                <a:effectLst/>
              </a:rPr>
              <a:t>AWS MGN Service</a:t>
            </a:r>
          </a:p>
          <a:p>
            <a:pPr lvl="1"/>
            <a:r>
              <a:rPr lang="en-GB" sz="1200" b="0" i="0" dirty="0">
                <a:effectLst/>
              </a:rPr>
              <a:t>AWS MGN Console</a:t>
            </a:r>
          </a:p>
        </p:txBody>
      </p:sp>
    </p:spTree>
    <p:extLst>
      <p:ext uri="{BB962C8B-B14F-4D97-AF65-F5344CB8AC3E}">
        <p14:creationId xmlns:p14="http://schemas.microsoft.com/office/powerpoint/2010/main" val="3262801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586EAC-3926-5519-F2A0-DB94DE0A8227}"/>
            </a:ext>
          </a:extLst>
        </p:cNvPr>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21071-B83E-91FE-DEB1-E8382D11355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000" b="0" i="0" kern="1200" dirty="0">
                <a:solidFill>
                  <a:schemeClr val="bg1"/>
                </a:solidFill>
                <a:effectLst/>
                <a:latin typeface="+mj-lt"/>
                <a:ea typeface="+mj-ea"/>
                <a:cs typeface="+mj-cs"/>
              </a:rPr>
              <a:t>Agentless snapshot based replication for vCenter source environments</a:t>
            </a:r>
            <a:endParaRPr lang="en-US" sz="3000" kern="1200" dirty="0">
              <a:solidFill>
                <a:schemeClr val="bg1"/>
              </a:solidFill>
              <a:latin typeface="+mj-lt"/>
              <a:ea typeface="+mj-ea"/>
              <a:cs typeface="+mj-cs"/>
            </a:endParaRPr>
          </a:p>
        </p:txBody>
      </p:sp>
      <p:pic>
        <p:nvPicPr>
          <p:cNvPr id="1026" name="Picture 2">
            <a:extLst>
              <a:ext uri="{FF2B5EF4-FFF2-40B4-BE49-F238E27FC236}">
                <a16:creationId xmlns:a16="http://schemas.microsoft.com/office/drawing/2014/main" id="{BDC6B671-E9C5-7493-E711-7823904E04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07328" y="1681283"/>
            <a:ext cx="7777343"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78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FBD2F7-47EE-0784-B581-79A297CBA36F}"/>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AWS MGN Architecture</a:t>
            </a:r>
          </a:p>
        </p:txBody>
      </p:sp>
      <p:pic>
        <p:nvPicPr>
          <p:cNvPr id="5" name="Picture 2">
            <a:extLst>
              <a:ext uri="{FF2B5EF4-FFF2-40B4-BE49-F238E27FC236}">
                <a16:creationId xmlns:a16="http://schemas.microsoft.com/office/drawing/2014/main" id="{5769316A-E6DE-B82D-4176-83E9AD9F61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96556" y="2354239"/>
            <a:ext cx="10598888" cy="394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2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C2D6B8-DD22-0DE0-2C43-CCD64857FB2B}"/>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b="0" i="0" dirty="0">
                <a:effectLst/>
              </a:rPr>
              <a:t>AWS Application Migration Service </a:t>
            </a:r>
            <a:r>
              <a:rPr lang="en-US" sz="4600" i="0" u="none" strike="noStrike" dirty="0">
                <a:effectLst/>
              </a:rPr>
              <a:t>Use cases</a:t>
            </a:r>
            <a:endParaRPr lang="en-US" sz="4600" dirty="0"/>
          </a:p>
        </p:txBody>
      </p:sp>
      <p:sp>
        <p:nvSpPr>
          <p:cNvPr id="10" name="TextBox 9">
            <a:extLst>
              <a:ext uri="{FF2B5EF4-FFF2-40B4-BE49-F238E27FC236}">
                <a16:creationId xmlns:a16="http://schemas.microsoft.com/office/drawing/2014/main" id="{27C7B7A7-F29E-179C-C729-7BB980CCF8F5}"/>
              </a:ext>
            </a:extLst>
          </p:cNvPr>
          <p:cNvSpPr txBox="1"/>
          <p:nvPr/>
        </p:nvSpPr>
        <p:spPr>
          <a:xfrm>
            <a:off x="4589826" y="2187410"/>
            <a:ext cx="3291839" cy="3276638"/>
          </a:xfrm>
          <a:prstGeom prst="rect">
            <a:avLst/>
          </a:prstGeom>
        </p:spPr>
        <p:txBody>
          <a:bodyPr vert="horz" lIns="91440" tIns="45720" rIns="91440" bIns="45720" rtlCol="0" anchor="ctr">
            <a:noAutofit/>
          </a:bodyPr>
          <a:lstStyle/>
          <a:p>
            <a:pPr algn="ctr">
              <a:lnSpc>
                <a:spcPct val="90000"/>
              </a:lnSpc>
              <a:spcBef>
                <a:spcPts val="1000"/>
              </a:spcBef>
            </a:pPr>
            <a:r>
              <a:rPr lang="en-US" b="1" i="0" dirty="0">
                <a:effectLst/>
                <a:highlight>
                  <a:srgbClr val="FFFF00"/>
                </a:highlight>
              </a:rPr>
              <a:t>Cross-cloud migration</a:t>
            </a:r>
            <a:endParaRPr lang="en-US" b="0" i="0" dirty="0">
              <a:effectLst/>
            </a:endParaRPr>
          </a:p>
          <a:p>
            <a:pPr algn="ctr">
              <a:lnSpc>
                <a:spcPct val="90000"/>
              </a:lnSpc>
              <a:spcBef>
                <a:spcPts val="1000"/>
              </a:spcBef>
            </a:pPr>
            <a:r>
              <a:rPr lang="en-US" b="0" i="0" dirty="0">
                <a:effectLst/>
              </a:rPr>
              <a:t>Easily migrate workloads running on another public or private cloud to AWS. </a:t>
            </a:r>
          </a:p>
          <a:p>
            <a:pPr algn="ctr">
              <a:lnSpc>
                <a:spcPct val="90000"/>
              </a:lnSpc>
              <a:spcBef>
                <a:spcPts val="1000"/>
              </a:spcBef>
            </a:pPr>
            <a:r>
              <a:rPr lang="en-US" b="0" i="0" dirty="0">
                <a:effectLst/>
              </a:rPr>
              <a:t>AWS Application Migration Service automatically converts your cloud-based servers to run natively on AWS as EC2 instances.</a:t>
            </a:r>
          </a:p>
          <a:p>
            <a:pPr algn="ctr">
              <a:lnSpc>
                <a:spcPct val="90000"/>
              </a:lnSpc>
              <a:spcBef>
                <a:spcPts val="1000"/>
              </a:spcBef>
            </a:pPr>
            <a:br>
              <a:rPr lang="en-US" b="0" i="0" dirty="0">
                <a:effectLst/>
              </a:rPr>
            </a:br>
            <a:endParaRPr lang="en-US" b="0" i="0" dirty="0">
              <a:effectLst/>
            </a:endParaRPr>
          </a:p>
        </p:txBody>
      </p:sp>
      <p:sp>
        <p:nvSpPr>
          <p:cNvPr id="21"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C7CE268-2AA4-C9C7-B42D-94A9D6E5CB5B}"/>
              </a:ext>
            </a:extLst>
          </p:cNvPr>
          <p:cNvSpPr txBox="1"/>
          <p:nvPr/>
        </p:nvSpPr>
        <p:spPr>
          <a:xfrm>
            <a:off x="457200" y="2187410"/>
            <a:ext cx="3384331" cy="4278094"/>
          </a:xfrm>
          <a:prstGeom prst="rect">
            <a:avLst/>
          </a:prstGeom>
          <a:noFill/>
        </p:spPr>
        <p:txBody>
          <a:bodyPr wrap="square">
            <a:spAutoFit/>
          </a:bodyPr>
          <a:lstStyle/>
          <a:p>
            <a:pPr algn="l">
              <a:spcAft>
                <a:spcPts val="600"/>
              </a:spcAft>
            </a:pPr>
            <a:r>
              <a:rPr lang="en-GB" b="1" i="0" dirty="0">
                <a:solidFill>
                  <a:srgbClr val="16191F"/>
                </a:solidFill>
                <a:effectLst/>
                <a:highlight>
                  <a:srgbClr val="FFFF00"/>
                </a:highlight>
                <a:latin typeface="Amazon Ember"/>
              </a:rPr>
              <a:t>Data </a:t>
            </a:r>
            <a:r>
              <a:rPr lang="en-GB" b="1" i="0" dirty="0" err="1">
                <a:solidFill>
                  <a:srgbClr val="16191F"/>
                </a:solidFill>
                <a:effectLst/>
                <a:highlight>
                  <a:srgbClr val="FFFF00"/>
                </a:highlight>
                <a:latin typeface="Amazon Ember"/>
              </a:rPr>
              <a:t>center</a:t>
            </a:r>
            <a:r>
              <a:rPr lang="en-GB" b="1" i="0" dirty="0">
                <a:solidFill>
                  <a:srgbClr val="16191F"/>
                </a:solidFill>
                <a:effectLst/>
                <a:highlight>
                  <a:srgbClr val="FFFF00"/>
                </a:highlight>
                <a:latin typeface="Amazon Ember"/>
              </a:rPr>
              <a:t> to cloud migration</a:t>
            </a:r>
          </a:p>
          <a:p>
            <a:pPr algn="l">
              <a:spcAft>
                <a:spcPts val="600"/>
              </a:spcAft>
            </a:pPr>
            <a:endParaRPr lang="en-GB" b="0" i="0" dirty="0">
              <a:solidFill>
                <a:srgbClr val="16191F"/>
              </a:solidFill>
              <a:effectLst/>
              <a:latin typeface="Amazon Ember"/>
            </a:endParaRPr>
          </a:p>
          <a:p>
            <a:pPr algn="l">
              <a:spcAft>
                <a:spcPts val="600"/>
              </a:spcAft>
            </a:pPr>
            <a:r>
              <a:rPr lang="en-GB" b="0" i="0" dirty="0">
                <a:solidFill>
                  <a:srgbClr val="16191F"/>
                </a:solidFill>
                <a:effectLst/>
                <a:latin typeface="Amazon Ember"/>
              </a:rPr>
              <a:t>Use AWS Application Migration Service to rapidly move your virtual and physical servers to AWS. </a:t>
            </a:r>
          </a:p>
          <a:p>
            <a:pPr algn="l">
              <a:spcAft>
                <a:spcPts val="600"/>
              </a:spcAft>
            </a:pPr>
            <a:r>
              <a:rPr lang="en-GB" b="0" i="0" dirty="0">
                <a:solidFill>
                  <a:srgbClr val="16191F"/>
                </a:solidFill>
                <a:effectLst/>
                <a:latin typeface="Amazon Ember"/>
              </a:rPr>
              <a:t>The automated rehosting capabilities of Application Migration Service help you avoid complications that can be caused by manual replication, reconfiguration, and rebuilds.</a:t>
            </a:r>
          </a:p>
          <a:p>
            <a:pPr algn="l">
              <a:spcAft>
                <a:spcPts val="600"/>
              </a:spcAft>
            </a:pPr>
            <a:br>
              <a:rPr lang="en-GB" b="0" i="0" dirty="0">
                <a:solidFill>
                  <a:srgbClr val="16191F"/>
                </a:solidFill>
                <a:effectLst/>
                <a:latin typeface="Amazon Ember"/>
              </a:rPr>
            </a:br>
            <a:endParaRPr lang="en-GB" b="0" i="0" dirty="0">
              <a:solidFill>
                <a:srgbClr val="16191F"/>
              </a:solidFill>
              <a:effectLst/>
              <a:latin typeface="Amazon Ember"/>
            </a:endParaRPr>
          </a:p>
        </p:txBody>
      </p:sp>
      <p:sp>
        <p:nvSpPr>
          <p:cNvPr id="12" name="TextBox 11">
            <a:extLst>
              <a:ext uri="{FF2B5EF4-FFF2-40B4-BE49-F238E27FC236}">
                <a16:creationId xmlns:a16="http://schemas.microsoft.com/office/drawing/2014/main" id="{D4F6BFF3-FAAD-3953-6D45-3CFB69CDEAF1}"/>
              </a:ext>
            </a:extLst>
          </p:cNvPr>
          <p:cNvSpPr txBox="1"/>
          <p:nvPr/>
        </p:nvSpPr>
        <p:spPr>
          <a:xfrm>
            <a:off x="9033641" y="2187410"/>
            <a:ext cx="2701159" cy="3093154"/>
          </a:xfrm>
          <a:prstGeom prst="rect">
            <a:avLst/>
          </a:prstGeom>
          <a:noFill/>
        </p:spPr>
        <p:txBody>
          <a:bodyPr wrap="square">
            <a:spAutoFit/>
          </a:bodyPr>
          <a:lstStyle/>
          <a:p>
            <a:pPr algn="l" rtl="0">
              <a:spcAft>
                <a:spcPts val="600"/>
              </a:spcAft>
            </a:pPr>
            <a:r>
              <a:rPr lang="en-GB" b="1" i="0" dirty="0">
                <a:solidFill>
                  <a:srgbClr val="16191F"/>
                </a:solidFill>
                <a:effectLst/>
                <a:highlight>
                  <a:srgbClr val="FFFF00"/>
                </a:highlight>
                <a:latin typeface="var(--font-family-base-m6jzpk,&quot;Amazon Ember&quot;,&quot;Helvetica Neue&quot;,Roboto,Arial,sans-serif)"/>
              </a:rPr>
              <a:t>Cross-region migration</a:t>
            </a:r>
          </a:p>
          <a:p>
            <a:pPr algn="l" rtl="0">
              <a:spcAft>
                <a:spcPts val="600"/>
              </a:spcAft>
            </a:pPr>
            <a:endParaRPr lang="en-GB" b="0" i="0" dirty="0">
              <a:solidFill>
                <a:srgbClr val="16191F"/>
              </a:solidFill>
              <a:effectLst/>
              <a:latin typeface="var(--font-family-base-m6jzpk,&quot;Amazon Ember&quot;,&quot;Helvetica Neue&quot;,Roboto,Arial,sans-serif)"/>
            </a:endParaRPr>
          </a:p>
          <a:p>
            <a:pPr algn="l" rtl="0">
              <a:spcAft>
                <a:spcPts val="600"/>
              </a:spcAft>
            </a:pPr>
            <a:r>
              <a:rPr lang="en-GB" b="0" i="0" dirty="0">
                <a:solidFill>
                  <a:srgbClr val="16191F"/>
                </a:solidFill>
                <a:effectLst/>
                <a:latin typeface="var(--font-family-base-m6jzpk,&quot;Amazon Ember&quot;,&quot;Helvetica Neue&quot;,Roboto,Arial,sans-serif)"/>
              </a:rPr>
              <a:t>Use AWS Application Migration Service to simplify migration between different AWS accounts, Availability Zones, or regions.</a:t>
            </a:r>
          </a:p>
          <a:p>
            <a:pPr algn="l" rtl="0">
              <a:spcAft>
                <a:spcPts val="600"/>
              </a:spcAft>
            </a:pPr>
            <a:br>
              <a:rPr lang="en-GB" b="0" i="0" dirty="0">
                <a:solidFill>
                  <a:srgbClr val="16191F"/>
                </a:solidFill>
                <a:effectLst/>
                <a:latin typeface="var(--font-family-base-m6jzpk,&quot;Amazon Ember&quot;,&quot;Helvetica Neue&quot;,Roboto,Arial,sans-serif)"/>
              </a:rPr>
            </a:br>
            <a:endParaRPr lang="en-GB" b="0" i="0" dirty="0">
              <a:solidFill>
                <a:srgbClr val="16191F"/>
              </a:solidFill>
              <a:effectLst/>
              <a:latin typeface="var(--font-family-base-m6jzpk,&quot;Amazon Ember&quot;,&quot;Helvetica Neue&quot;,Roboto,Arial,sans-serif)"/>
            </a:endParaRPr>
          </a:p>
        </p:txBody>
      </p:sp>
      <p:pic>
        <p:nvPicPr>
          <p:cNvPr id="16" name="Graphic 15" descr="Cloud Computing">
            <a:extLst>
              <a:ext uri="{FF2B5EF4-FFF2-40B4-BE49-F238E27FC236}">
                <a16:creationId xmlns:a16="http://schemas.microsoft.com/office/drawing/2014/main" id="{4E37686B-DDB5-633E-4775-09DF07B82C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 cy="914400"/>
          </a:xfrm>
          <a:prstGeom prst="rect">
            <a:avLst/>
          </a:prstGeom>
        </p:spPr>
      </p:pic>
    </p:spTree>
    <p:extLst>
      <p:ext uri="{BB962C8B-B14F-4D97-AF65-F5344CB8AC3E}">
        <p14:creationId xmlns:p14="http://schemas.microsoft.com/office/powerpoint/2010/main" val="4259108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1275</Words>
  <Application>Microsoft Macintosh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Amazon Ember</vt:lpstr>
      <vt:lpstr>AmazonEmber</vt:lpstr>
      <vt:lpstr>AmazonEmberBold</vt:lpstr>
      <vt:lpstr>Arial</vt:lpstr>
      <vt:lpstr>Calibri</vt:lpstr>
      <vt:lpstr>Calibri Light</vt:lpstr>
      <vt:lpstr>var(--font-family-base-m6jzpk,"Amazon Ember","Helvetica Neue",Roboto,Arial,sans-serif)</vt:lpstr>
      <vt:lpstr>Office Theme</vt:lpstr>
      <vt:lpstr>AWS Application Migration Service</vt:lpstr>
      <vt:lpstr>AWS Application Migration Service</vt:lpstr>
      <vt:lpstr>AWS Application Migration Service</vt:lpstr>
      <vt:lpstr>AWS Application Migration Service</vt:lpstr>
      <vt:lpstr>Agentless snapshot based replication for vCenter source environments</vt:lpstr>
      <vt:lpstr>Agentless snapshot based replication for vCenter source environments</vt:lpstr>
      <vt:lpstr>Agentless snapshot based replication for vCenter source environments</vt:lpstr>
      <vt:lpstr>AWS MGN Architecture</vt:lpstr>
      <vt:lpstr>AWS Application Migration Service Use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4</cp:revision>
  <dcterms:created xsi:type="dcterms:W3CDTF">2023-08-06T12:53:09Z</dcterms:created>
  <dcterms:modified xsi:type="dcterms:W3CDTF">2024-02-06T20:44:02Z</dcterms:modified>
</cp:coreProperties>
</file>