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9" r:id="rId5"/>
    <p:sldId id="262" r:id="rId6"/>
    <p:sldId id="260" r:id="rId7"/>
    <p:sldId id="261" r:id="rId8"/>
    <p:sldId id="258" r:id="rId9"/>
    <p:sldId id="263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720"/>
  </p:normalViewPr>
  <p:slideViewPr>
    <p:cSldViewPr snapToGrid="0">
      <p:cViewPr>
        <p:scale>
          <a:sx n="206" d="100"/>
          <a:sy n="206" d="100"/>
        </p:scale>
        <p:origin x="17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4978E-8C47-9C4E-BCE6-5C2BF56662FA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AF55D-16B2-E941-9E17-6C2A22BD8A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AF55D-16B2-E941-9E17-6C2A22BD8A9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1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03955-267C-15FE-65F3-8EAC7463D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GB" sz="4000" b="0" i="0">
                <a:solidFill>
                  <a:schemeClr val="tx2"/>
                </a:solidFill>
                <a:effectLst/>
                <a:latin typeface="AmazonEmberBold"/>
              </a:rPr>
              <a:t>AWS Snow Family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A7416-4AFE-05B1-36AC-A213E2385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GB" sz="2000" b="0" i="0" dirty="0">
                <a:solidFill>
                  <a:schemeClr val="tx2"/>
                </a:solidFill>
                <a:effectLst/>
                <a:latin typeface="AmazonEmberLight"/>
              </a:rPr>
              <a:t>Process data at the edge or move petabytes of data to and from AWS</a:t>
            </a:r>
          </a:p>
          <a:p>
            <a:endParaRPr lang="en-CH" sz="2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2021, Amazon Web Services, Inc. or its affiliates. All rights reserved.">
            <a:extLst>
              <a:ext uri="{FF2B5EF4-FFF2-40B4-BE49-F238E27FC236}">
                <a16:creationId xmlns:a16="http://schemas.microsoft.com/office/drawing/2014/main" id="{4A548A43-03AD-066A-7057-3C626832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13" y="395004"/>
            <a:ext cx="2685173" cy="268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7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C1430-AC68-2442-7EA9-4E67A674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AWS Snow Family</a:t>
            </a:r>
          </a:p>
        </p:txBody>
      </p:sp>
      <p:pic>
        <p:nvPicPr>
          <p:cNvPr id="5" name="Picture 4" descr="Snowed pine trees">
            <a:extLst>
              <a:ext uri="{FF2B5EF4-FFF2-40B4-BE49-F238E27FC236}">
                <a16:creationId xmlns:a16="http://schemas.microsoft.com/office/drawing/2014/main" id="{6363366B-43AD-FF0B-EF48-17C5925CF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96" r="2126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2ECB-73D5-EA28-E497-15891EB6E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7171120" cy="3916598"/>
          </a:xfrm>
        </p:spPr>
        <p:txBody>
          <a:bodyPr>
            <a:normAutofit fontScale="92500"/>
          </a:bodyPr>
          <a:lstStyle/>
          <a:p>
            <a:r>
              <a:rPr lang="en-GB" sz="1100" b="0" i="0" dirty="0">
                <a:effectLst/>
              </a:rPr>
              <a:t>The AWS Snow Family is a set of physical devices offered by Amazon Web Services (AWS) to securely transfer large amounts of data into and out of the AWS Cloud when network-based transfer methods are not feasible or practical. </a:t>
            </a:r>
          </a:p>
          <a:p>
            <a:r>
              <a:rPr lang="en-GB" sz="1100" b="0" i="0" dirty="0">
                <a:effectLst/>
              </a:rPr>
              <a:t>The Snow Family includes several devices designed for different use cases and data transfer scenarios. </a:t>
            </a:r>
          </a:p>
          <a:p>
            <a:r>
              <a:rPr lang="en-GB" sz="1100" b="1" i="0" dirty="0">
                <a:effectLst/>
              </a:rPr>
              <a:t>AWS </a:t>
            </a:r>
            <a:r>
              <a:rPr lang="en-GB" sz="1100" b="1" i="0" dirty="0" err="1">
                <a:effectLst/>
              </a:rPr>
              <a:t>Snowcone</a:t>
            </a:r>
            <a:r>
              <a:rPr lang="en-GB" sz="1100" b="0" i="0" dirty="0">
                <a:effectLst/>
              </a:rPr>
              <a:t>: </a:t>
            </a:r>
          </a:p>
          <a:p>
            <a:pPr lvl="1"/>
            <a:r>
              <a:rPr lang="en-GB" sz="1100" b="0" i="0" dirty="0">
                <a:effectLst/>
              </a:rPr>
              <a:t>AWS </a:t>
            </a:r>
            <a:r>
              <a:rPr lang="en-GB" sz="1100" b="0" i="0" dirty="0" err="1">
                <a:effectLst/>
              </a:rPr>
              <a:t>Snowcone</a:t>
            </a:r>
            <a:r>
              <a:rPr lang="en-GB" sz="1100" b="0" i="0" dirty="0">
                <a:effectLst/>
              </a:rPr>
              <a:t> is the smallest and most portable member of the Snow Family. </a:t>
            </a:r>
          </a:p>
          <a:p>
            <a:pPr lvl="1"/>
            <a:r>
              <a:rPr lang="en-GB" sz="1100" b="0" i="0" dirty="0">
                <a:effectLst/>
              </a:rPr>
              <a:t>It is a rugged, secure, and lightweight device that can be carried in a backpack or deployed in harsh environments. </a:t>
            </a:r>
          </a:p>
          <a:p>
            <a:pPr lvl="1"/>
            <a:r>
              <a:rPr lang="en-GB" sz="1100" b="0" i="0" dirty="0" err="1">
                <a:effectLst/>
              </a:rPr>
              <a:t>Snowcone</a:t>
            </a:r>
            <a:r>
              <a:rPr lang="en-GB" sz="1100" b="0" i="0" dirty="0">
                <a:effectLst/>
              </a:rPr>
              <a:t> is designed for edge computing, remote field operations, and scenarios where space and power are limited.</a:t>
            </a:r>
          </a:p>
          <a:p>
            <a:r>
              <a:rPr lang="en-GB" sz="1100" b="1" i="0" dirty="0">
                <a:effectLst/>
              </a:rPr>
              <a:t>AWS Snowball</a:t>
            </a:r>
            <a:r>
              <a:rPr lang="en-GB" sz="1100" b="0" i="0" dirty="0">
                <a:effectLst/>
              </a:rPr>
              <a:t>: </a:t>
            </a:r>
          </a:p>
          <a:p>
            <a:pPr lvl="1"/>
            <a:r>
              <a:rPr lang="en-GB" sz="1100" b="0" i="0" dirty="0">
                <a:effectLst/>
              </a:rPr>
              <a:t>AWS Snowball is a larger, ruggedized data transfer device designed for moving large amounts of data to and from AWS.</a:t>
            </a:r>
          </a:p>
          <a:p>
            <a:pPr lvl="1"/>
            <a:r>
              <a:rPr lang="en-GB" sz="1100" b="0" i="0" dirty="0">
                <a:effectLst/>
              </a:rPr>
              <a:t>It is available in two form factors: the original Snowball and the Snowball Edge. </a:t>
            </a:r>
          </a:p>
          <a:p>
            <a:pPr lvl="1"/>
            <a:r>
              <a:rPr lang="en-GB" sz="1100" b="0" i="0" dirty="0">
                <a:effectLst/>
              </a:rPr>
              <a:t>Snowball devices are equipped with built-in encryption, tamper-resistant enclosures, and secure data transfer protocols.</a:t>
            </a:r>
          </a:p>
          <a:p>
            <a:r>
              <a:rPr lang="en-GB" sz="1100" b="1" i="0" dirty="0">
                <a:effectLst/>
              </a:rPr>
              <a:t>AWS Snowmobile</a:t>
            </a:r>
            <a:r>
              <a:rPr lang="en-GB" sz="1100" b="0" i="0" dirty="0">
                <a:effectLst/>
              </a:rPr>
              <a:t>: </a:t>
            </a:r>
          </a:p>
          <a:p>
            <a:pPr lvl="1"/>
            <a:r>
              <a:rPr lang="en-GB" sz="1100" b="0" i="0" dirty="0">
                <a:effectLst/>
              </a:rPr>
              <a:t>AWS Snowmobile is an exabyte-scale data transfer service designed for large-scale data migrations. </a:t>
            </a:r>
          </a:p>
          <a:p>
            <a:pPr lvl="1"/>
            <a:r>
              <a:rPr lang="en-GB" sz="1100" b="0" i="0" dirty="0">
                <a:effectLst/>
              </a:rPr>
              <a:t>It is a secure, ruggedized shipping container filled with storage devices that can transfer up to 100 petabytes of data per Snowmobile. </a:t>
            </a:r>
          </a:p>
          <a:p>
            <a:pPr lvl="1"/>
            <a:r>
              <a:rPr lang="en-GB" sz="1100" b="0" i="0" dirty="0">
                <a:effectLst/>
              </a:rPr>
              <a:t>Snowmobile is typically used for massive data </a:t>
            </a:r>
            <a:r>
              <a:rPr lang="en-GB" sz="1100" b="0" i="0" dirty="0" err="1">
                <a:effectLst/>
              </a:rPr>
              <a:t>center</a:t>
            </a:r>
            <a:r>
              <a:rPr lang="en-GB" sz="1100" b="0" i="0" dirty="0">
                <a:effectLst/>
              </a:rPr>
              <a:t> migrations, data lake transfers, and other high-volume data transfer scenarios.</a:t>
            </a:r>
            <a:endParaRPr lang="en-CH" sz="1100" dirty="0"/>
          </a:p>
        </p:txBody>
      </p:sp>
    </p:spTree>
    <p:extLst>
      <p:ext uri="{BB962C8B-B14F-4D97-AF65-F5344CB8AC3E}">
        <p14:creationId xmlns:p14="http://schemas.microsoft.com/office/powerpoint/2010/main" val="35033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66A00-C073-DE85-084F-684F925F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92" y="45720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AWS Snow Family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E2C98-3E1E-37FD-362A-20916D913530}"/>
              </a:ext>
            </a:extLst>
          </p:cNvPr>
          <p:cNvSpPr txBox="1"/>
          <p:nvPr/>
        </p:nvSpPr>
        <p:spPr>
          <a:xfrm>
            <a:off x="4587172" y="2402019"/>
            <a:ext cx="2959256" cy="1570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0" i="0" dirty="0">
                <a:effectLst/>
              </a:rPr>
              <a:t>Field-tested for the most extreme conditions, delivering high security and ruggedization into compute and storage-compatible devices.</a:t>
            </a:r>
            <a:br>
              <a:rPr lang="en-US" b="0" i="0" dirty="0">
                <a:effectLst/>
              </a:rPr>
            </a:br>
            <a:endParaRPr lang="en-US" b="0" i="0" dirty="0">
              <a:effectLst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br>
              <a:rPr lang="en-US" b="0" i="0" dirty="0">
                <a:effectLst/>
              </a:rPr>
            </a:br>
            <a:endParaRPr lang="en-US" b="0" i="0" dirty="0">
              <a:effectLst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5B94D-AC46-6351-D770-6D716C0509C9}"/>
              </a:ext>
            </a:extLst>
          </p:cNvPr>
          <p:cNvSpPr txBox="1"/>
          <p:nvPr/>
        </p:nvSpPr>
        <p:spPr>
          <a:xfrm>
            <a:off x="705222" y="2402019"/>
            <a:ext cx="3195145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b="0" i="0" dirty="0">
                <a:effectLst/>
                <a:latin typeface="AmazonEmber"/>
              </a:rPr>
              <a:t>Purpose-built devices to cost effectively move petabytes of data, offline. </a:t>
            </a:r>
          </a:p>
          <a:p>
            <a:pPr algn="l">
              <a:spcAft>
                <a:spcPts val="600"/>
              </a:spcAft>
            </a:pPr>
            <a:r>
              <a:rPr lang="en-GB" b="0" i="0" dirty="0">
                <a:effectLst/>
                <a:latin typeface="AmazonEmber"/>
              </a:rPr>
              <a:t>Lease a Snow device to move your data to the cloud.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40E8C-08B5-022E-F389-FD21B21EDAEF}"/>
              </a:ext>
            </a:extLst>
          </p:cNvPr>
          <p:cNvSpPr txBox="1"/>
          <p:nvPr/>
        </p:nvSpPr>
        <p:spPr>
          <a:xfrm>
            <a:off x="8153400" y="2402019"/>
            <a:ext cx="3195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b="0" i="0" dirty="0">
                <a:effectLst/>
                <a:latin typeface="AmazonEmber"/>
              </a:rPr>
              <a:t>Device options range to optimize for space- or weight-constrained environments, portability, and flexible networking options.</a:t>
            </a:r>
          </a:p>
        </p:txBody>
      </p:sp>
      <p:pic>
        <p:nvPicPr>
          <p:cNvPr id="13" name="Graphic 12" descr="Laptop Secure">
            <a:extLst>
              <a:ext uri="{FF2B5EF4-FFF2-40B4-BE49-F238E27FC236}">
                <a16:creationId xmlns:a16="http://schemas.microsoft.com/office/drawing/2014/main" id="{12FE69D3-5C83-F9B7-D4A4-B34C6949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66A00-C073-DE85-084F-684F925F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92" y="45720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AWS Snow Family Service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E2C98-3E1E-37FD-362A-20916D913530}"/>
              </a:ext>
            </a:extLst>
          </p:cNvPr>
          <p:cNvSpPr txBox="1"/>
          <p:nvPr/>
        </p:nvSpPr>
        <p:spPr>
          <a:xfrm>
            <a:off x="4587172" y="2402018"/>
            <a:ext cx="2959256" cy="3634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GB" b="1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AWS Snowball</a:t>
            </a:r>
          </a:p>
          <a:p>
            <a:endParaRPr lang="en-GB" b="1" dirty="0">
              <a:solidFill>
                <a:srgbClr val="232F3E"/>
              </a:solidFill>
              <a:effectLst/>
              <a:highlight>
                <a:srgbClr val="FFFF00"/>
              </a:highlight>
              <a:latin typeface="AmazonEmberBold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AWS Snowball is available as a Compute Optimized device or a Storage Optimized device. 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Explore the options best suited for your needs.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 All devices are suited for extreme conditions, tamper proof, and highly secure.</a:t>
            </a:r>
            <a:b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en-GB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5B94D-AC46-6351-D770-6D716C0509C9}"/>
              </a:ext>
            </a:extLst>
          </p:cNvPr>
          <p:cNvSpPr txBox="1"/>
          <p:nvPr/>
        </p:nvSpPr>
        <p:spPr>
          <a:xfrm>
            <a:off x="705222" y="2402019"/>
            <a:ext cx="31951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AWS </a:t>
            </a:r>
            <a:r>
              <a:rPr lang="en-GB" b="1" i="0" dirty="0" err="1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Snowcone</a:t>
            </a:r>
            <a:endParaRPr lang="en-GB" b="1" i="0" dirty="0">
              <a:solidFill>
                <a:srgbClr val="232F3E"/>
              </a:solidFill>
              <a:effectLst/>
              <a:highlight>
                <a:srgbClr val="FFFF00"/>
              </a:highlight>
              <a:latin typeface="AmazonEmberBold"/>
            </a:endParaRPr>
          </a:p>
          <a:p>
            <a:pPr algn="l"/>
            <a:endParaRPr lang="en-GB" b="1" i="0" dirty="0">
              <a:solidFill>
                <a:srgbClr val="232F3E"/>
              </a:solidFill>
              <a:effectLst/>
              <a:highlight>
                <a:srgbClr val="FFFF00"/>
              </a:highlight>
              <a:latin typeface="AmazonEmberBold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AWS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mazonEmber"/>
              </a:rPr>
              <a:t>Snowcone</a:t>
            </a:r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 is the most compact and portable device. 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Weighing in at 4.5 pounds (2.1 kg) and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available with SSD or HDD options,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algn="l"/>
            <a:r>
              <a:rPr lang="en-GB" b="0" i="0" dirty="0" err="1">
                <a:solidFill>
                  <a:srgbClr val="333333"/>
                </a:solidFill>
                <a:effectLst/>
                <a:latin typeface="AmazonEmber"/>
              </a:rPr>
              <a:t>Snowcone</a:t>
            </a:r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 is ruggedized, secure, and purpose-built for use outside of a traditional data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mazonEmber"/>
              </a:rPr>
              <a:t>center</a:t>
            </a:r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40E8C-08B5-022E-F389-FD21B21EDAEF}"/>
              </a:ext>
            </a:extLst>
          </p:cNvPr>
          <p:cNvSpPr txBox="1"/>
          <p:nvPr/>
        </p:nvSpPr>
        <p:spPr>
          <a:xfrm>
            <a:off x="8153400" y="2402019"/>
            <a:ext cx="319514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AWS Snowmobile</a:t>
            </a:r>
          </a:p>
          <a:p>
            <a:pPr algn="l"/>
            <a:endParaRPr lang="en-GB" b="1" i="0" dirty="0">
              <a:solidFill>
                <a:srgbClr val="232F3E"/>
              </a:solidFill>
              <a:effectLst/>
              <a:highlight>
                <a:srgbClr val="FFFF00"/>
              </a:highlight>
              <a:latin typeface="AmazonEmberBold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AWS Snowmobile is an Exabyte-scale data migration device used to move extremely large amounts of data to AWS.</a:t>
            </a:r>
          </a:p>
          <a:p>
            <a:pPr algn="l"/>
            <a:endParaRPr lang="en-GB" dirty="0">
              <a:solidFill>
                <a:srgbClr val="333333"/>
              </a:solidFill>
              <a:latin typeface="AmazonEmber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Migrate up to 100PB in a 45-foot long ruggedized shipping container, pulled by a semi-trailer truck.</a:t>
            </a:r>
          </a:p>
        </p:txBody>
      </p:sp>
      <p:pic>
        <p:nvPicPr>
          <p:cNvPr id="13" name="Graphic 12" descr="Laptop Secure">
            <a:extLst>
              <a:ext uri="{FF2B5EF4-FFF2-40B4-BE49-F238E27FC236}">
                <a16:creationId xmlns:a16="http://schemas.microsoft.com/office/drawing/2014/main" id="{12FE69D3-5C83-F9B7-D4A4-B34C6949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4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E69EB-364E-6362-B397-387986D3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base"/>
            <a:r>
              <a:rPr lang="en-US" sz="5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What is AWS Snowcone?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1E631-B90A-790B-A398-7A80BAB61EE4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  <a:highlight>
                  <a:srgbClr val="FFFF00"/>
                </a:highlight>
              </a:rPr>
              <a:t>Edge computing </a:t>
            </a:r>
            <a:r>
              <a:rPr lang="en-US" sz="1700" b="0" i="0" dirty="0">
                <a:effectLst/>
              </a:rPr>
              <a:t>– collection and processing of data for real-time insights and then transferring the data to AWS via online and offline methods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  <a:highlight>
                  <a:srgbClr val="FFFF00"/>
                </a:highlight>
              </a:rPr>
              <a:t>Data transfer in factories </a:t>
            </a:r>
            <a:r>
              <a:rPr lang="en-US" sz="1700" b="0" i="0" dirty="0">
                <a:effectLst/>
              </a:rPr>
              <a:t>– data generated by machine sensors can be transferred to AWS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highlight>
                  <a:srgbClr val="FFFF00"/>
                </a:highlight>
              </a:rPr>
              <a:t> Content aggregation </a:t>
            </a:r>
            <a:r>
              <a:rPr lang="en-US" sz="1700" b="0" i="0" dirty="0">
                <a:effectLst/>
              </a:rPr>
              <a:t>– transferring of media and other scientific data from the edge location to your AWS.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highlight>
                  <a:srgbClr val="FFFF00"/>
                </a:highlight>
              </a:rPr>
              <a:t> One-time data migration </a:t>
            </a:r>
            <a:r>
              <a:rPr lang="en-US" sz="1700" b="0" i="0" dirty="0">
                <a:effectLst/>
              </a:rPr>
              <a:t>– a simple, fast, and inexpensive transfer of up to 8TB of data into AWS by shipping the </a:t>
            </a:r>
            <a:r>
              <a:rPr lang="en-US" sz="1700" b="0" i="0" dirty="0" err="1">
                <a:effectLst/>
              </a:rPr>
              <a:t>Snowcone</a:t>
            </a:r>
            <a:r>
              <a:rPr lang="en-US" sz="1700" b="0" i="0" dirty="0">
                <a:effectLst/>
              </a:rPr>
              <a:t> device to AWS</a:t>
            </a:r>
          </a:p>
        </p:txBody>
      </p:sp>
      <p:pic>
        <p:nvPicPr>
          <p:cNvPr id="5122" name="Picture 2" descr="A black canister next to a grey rectangular object on a table&#10;&#10;Description automatically generated">
            <a:extLst>
              <a:ext uri="{FF2B5EF4-FFF2-40B4-BE49-F238E27FC236}">
                <a16:creationId xmlns:a16="http://schemas.microsoft.com/office/drawing/2014/main" id="{00780F58-C3AB-CAEB-BE4F-F49AB5B2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34365"/>
            <a:ext cx="5458968" cy="35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2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A1DFB-8A62-D19D-7FF5-D1DF39E3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CH" sz="5400" dirty="0"/>
              <a:t>W</a:t>
            </a:r>
            <a:r>
              <a:rPr lang="en-GB" sz="5400" dirty="0"/>
              <a:t>h</a:t>
            </a:r>
            <a:r>
              <a:rPr lang="en-CH" sz="5400" dirty="0"/>
              <a:t>at is AWS Snowball? Use cases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656469-20FC-4D24-306A-4C496DEB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92500" lnSpcReduction="1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sz="1500" b="1" i="0" dirty="0">
                <a:effectLst/>
                <a:highlight>
                  <a:srgbClr val="FFFF00"/>
                </a:highlight>
                <a:latin typeface="Battambang"/>
              </a:rPr>
              <a:t>Cloud data migration </a:t>
            </a:r>
            <a:r>
              <a:rPr lang="en-GB" sz="1500" b="0" i="0" dirty="0">
                <a:effectLst/>
                <a:latin typeface="Battambang"/>
              </a:rPr>
              <a:t>– you can use Snowball to migrate huge quantities of data into AWS without having to worry about the bandwidth costs.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500" b="1" i="0" dirty="0">
                <a:effectLst/>
                <a:highlight>
                  <a:srgbClr val="FFFF00"/>
                </a:highlight>
                <a:latin typeface="Battambang"/>
              </a:rPr>
              <a:t>Secure content dissemination </a:t>
            </a:r>
            <a:r>
              <a:rPr lang="en-GB" sz="1500" b="0" i="0" dirty="0">
                <a:effectLst/>
                <a:latin typeface="Battambang"/>
              </a:rPr>
              <a:t>– banks, airlines, studios, hospitals, and other industries that require secure dissemination of data can take advantage of the secure data transfer services of AWS snowball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500" b="0" i="0" dirty="0">
                <a:effectLst/>
                <a:latin typeface="Battambang"/>
              </a:rPr>
              <a:t>Machine learning – image </a:t>
            </a:r>
            <a:r>
              <a:rPr lang="en-GB" sz="1500" b="0" i="0" dirty="0" err="1">
                <a:effectLst/>
                <a:latin typeface="Battambang"/>
              </a:rPr>
              <a:t>labeling</a:t>
            </a:r>
            <a:r>
              <a:rPr lang="en-GB" sz="1500" b="0" i="0" dirty="0">
                <a:effectLst/>
                <a:latin typeface="Battambang"/>
              </a:rPr>
              <a:t>, document classification, and other AI applications that require real-time analysis of data can be deployed on AWS snowball.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500" b="0" i="0" dirty="0">
                <a:effectLst/>
                <a:latin typeface="Battambang"/>
              </a:rPr>
              <a:t>Data can also be transported from remote locations to support in-cloud machine learning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500" b="0" i="0" dirty="0">
                <a:effectLst/>
                <a:latin typeface="Battambang"/>
              </a:rPr>
              <a:t>Manufacturing – on-site data in factories can be collected and </a:t>
            </a:r>
            <a:r>
              <a:rPr lang="en-GB" sz="1500" b="0" i="0" dirty="0" err="1">
                <a:effectLst/>
                <a:latin typeface="Battambang"/>
              </a:rPr>
              <a:t>analyzed</a:t>
            </a:r>
            <a:r>
              <a:rPr lang="en-GB" sz="1500" b="0" i="0" dirty="0">
                <a:effectLst/>
                <a:latin typeface="Battambang"/>
              </a:rPr>
              <a:t> to fine-tune the operations for better efficiency.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500" b="0" i="0" dirty="0">
                <a:effectLst/>
                <a:latin typeface="Battambang"/>
              </a:rPr>
              <a:t>The data can then be migrated to AWS for more comprehensive analytics to discover trends and patterns.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500" b="0" i="0" dirty="0">
                <a:effectLst/>
                <a:latin typeface="Battambang"/>
              </a:rPr>
              <a:t>Remote location  – AWS snowball can be used for pre-processing applications e.g. image tagging, compression, organization, and validation.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500" b="0" i="0" dirty="0">
                <a:effectLst/>
                <a:latin typeface="Battambang"/>
              </a:rPr>
              <a:t>The data can be gathered and </a:t>
            </a:r>
            <a:r>
              <a:rPr lang="en-GB" sz="1500" b="0" i="0" dirty="0" err="1">
                <a:effectLst/>
                <a:latin typeface="Battambang"/>
              </a:rPr>
              <a:t>analyzed</a:t>
            </a:r>
            <a:r>
              <a:rPr lang="en-GB" sz="1500" b="0" i="0" dirty="0">
                <a:effectLst/>
                <a:latin typeface="Battambang"/>
              </a:rPr>
              <a:t> remotely to get quick insights and then migrated to AWS later on. </a:t>
            </a:r>
          </a:p>
          <a:p>
            <a:pPr marL="0" indent="0">
              <a:buNone/>
            </a:pPr>
            <a:endParaRPr lang="en-CH" sz="1500" dirty="0"/>
          </a:p>
        </p:txBody>
      </p:sp>
      <p:pic>
        <p:nvPicPr>
          <p:cNvPr id="2050" name="Picture 2" descr="AWS Snowball">
            <a:extLst>
              <a:ext uri="{FF2B5EF4-FFF2-40B4-BE49-F238E27FC236}">
                <a16:creationId xmlns:a16="http://schemas.microsoft.com/office/drawing/2014/main" id="{943279B4-CCDD-89AB-016F-6E96FFE0C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r="141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80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E69EB-364E-6362-B397-387986D3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base"/>
            <a:r>
              <a:rPr lang="en-US" sz="5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What is AWS Snowmobile?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1E631-B90A-790B-A398-7A80BAB61EE4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  <a:highlight>
                  <a:srgbClr val="FFFF00"/>
                </a:highlight>
              </a:rPr>
              <a:t>Shutting down legacy data centers </a:t>
            </a:r>
            <a:r>
              <a:rPr lang="en-US" sz="1700" b="0" i="0" dirty="0">
                <a:effectLst/>
              </a:rPr>
              <a:t>– before you shut down your data center, you will want to make sure you have migrated all your data to the cloud. 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The AWS Snowmobile will help you move all your data efficiently and inexpensively.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endParaRPr lang="en-US" sz="1700" b="0" i="0" dirty="0"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</a:t>
            </a:r>
            <a:r>
              <a:rPr lang="en-US" sz="1700" b="1" i="0" dirty="0">
                <a:effectLst/>
                <a:highlight>
                  <a:srgbClr val="FFFF00"/>
                </a:highlight>
              </a:rPr>
              <a:t>Huge data migration </a:t>
            </a:r>
            <a:r>
              <a:rPr lang="en-US" sz="1700" b="0" i="0" dirty="0">
                <a:effectLst/>
              </a:rPr>
              <a:t>– Snowmobile can help businesses that collect huge amounts (exabytes of data) from their premises to AWS in a low-cost and yet secure and efficient manner. 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Examples of applications include satellite images, genomic sequences, seismic data, video libraries, image repositories, financial data, etc. </a:t>
            </a:r>
            <a:endParaRPr lang="en-US" sz="1700" dirty="0"/>
          </a:p>
        </p:txBody>
      </p:sp>
      <p:pic>
        <p:nvPicPr>
          <p:cNvPr id="3074" name="Picture 2" descr="AWS Snowmobile">
            <a:extLst>
              <a:ext uri="{FF2B5EF4-FFF2-40B4-BE49-F238E27FC236}">
                <a16:creationId xmlns:a16="http://schemas.microsoft.com/office/drawing/2014/main" id="{BC392D45-3C7C-915A-03AB-1434B850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93665"/>
            <a:ext cx="5458968" cy="30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3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1590C-3EDA-8B98-19F7-6B1F374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Snow Family Comparison</a:t>
            </a:r>
          </a:p>
        </p:txBody>
      </p:sp>
      <p:pic>
        <p:nvPicPr>
          <p:cNvPr id="4" name="Picture 3" descr="A table of information&#10;&#10;Description automatically generated">
            <a:extLst>
              <a:ext uri="{FF2B5EF4-FFF2-40B4-BE49-F238E27FC236}">
                <a16:creationId xmlns:a16="http://schemas.microsoft.com/office/drawing/2014/main" id="{78D2F5AA-EA3D-6E3A-323C-5E44E623B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43" y="1675227"/>
            <a:ext cx="10194735" cy="47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6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AEE06-87F8-E027-6AAE-8021A9DD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CH" sz="3700"/>
              <a:t>AWS Snowball Compute vs Storage Optimized</a:t>
            </a:r>
          </a:p>
        </p:txBody>
      </p:sp>
      <p:pic>
        <p:nvPicPr>
          <p:cNvPr id="7" name="Graphic 6" descr="Snow">
            <a:extLst>
              <a:ext uri="{FF2B5EF4-FFF2-40B4-BE49-F238E27FC236}">
                <a16:creationId xmlns:a16="http://schemas.microsoft.com/office/drawing/2014/main" id="{A766D137-4517-F557-D2B8-C8A0177BB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95A6-3705-0F0E-8264-26047DC4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r>
              <a:rPr lang="en-GB" sz="1100" b="1" i="0" dirty="0">
                <a:effectLst/>
              </a:rPr>
              <a:t>Snowball Edge Storage Optimized</a:t>
            </a:r>
          </a:p>
          <a:p>
            <a:pPr lvl="1"/>
            <a:r>
              <a:rPr lang="en-GB" sz="1100" b="1" i="0" dirty="0">
                <a:effectLst/>
              </a:rPr>
              <a:t>Primary Use</a:t>
            </a:r>
            <a:r>
              <a:rPr lang="en-GB" sz="1100" b="0" i="0" dirty="0">
                <a:effectLst/>
              </a:rPr>
              <a:t>: Designed for large-scale data transfer and storage.</a:t>
            </a:r>
          </a:p>
          <a:p>
            <a:pPr lvl="1"/>
            <a:r>
              <a:rPr lang="en-GB" sz="1100" b="1" i="0" dirty="0">
                <a:effectLst/>
              </a:rPr>
              <a:t>Storage Capacity</a:t>
            </a:r>
            <a:r>
              <a:rPr lang="en-GB" sz="1100" b="0" i="0" dirty="0">
                <a:effectLst/>
              </a:rPr>
              <a:t>: Offers a higher storage capacity compared to the Compute Optimized version. Typically around 80 TB of usable storage.</a:t>
            </a:r>
          </a:p>
          <a:p>
            <a:pPr lvl="1"/>
            <a:r>
              <a:rPr lang="en-GB" sz="1100" b="1" i="0" dirty="0">
                <a:effectLst/>
              </a:rPr>
              <a:t>Compute Capability</a:t>
            </a:r>
            <a:r>
              <a:rPr lang="en-GB" sz="1100" b="0" i="0" dirty="0">
                <a:effectLst/>
              </a:rPr>
              <a:t>: Has some compute functionality but is less powerful than the Compute Optimized version. Suitable for light processing tasks.</a:t>
            </a:r>
          </a:p>
          <a:p>
            <a:pPr lvl="1"/>
            <a:r>
              <a:rPr lang="en-GB" sz="1100" b="1" i="0" dirty="0">
                <a:effectLst/>
              </a:rPr>
              <a:t>Use Cases</a:t>
            </a:r>
            <a:r>
              <a:rPr lang="en-GB" sz="1100" b="0" i="0" dirty="0">
                <a:effectLst/>
              </a:rPr>
              <a:t>: Ideal for data migration, transport, and edge local storage where high storage capacity is more important than compute power. Common in media data transfers, data </a:t>
            </a:r>
            <a:r>
              <a:rPr lang="en-GB" sz="1100" b="0" i="0" dirty="0" err="1">
                <a:effectLst/>
              </a:rPr>
              <a:t>center</a:t>
            </a:r>
            <a:r>
              <a:rPr lang="en-GB" sz="1100" b="0" i="0" dirty="0">
                <a:effectLst/>
              </a:rPr>
              <a:t> decommission, or large-scale data collection scenarios.</a:t>
            </a:r>
          </a:p>
          <a:p>
            <a:r>
              <a:rPr lang="en-GB" sz="1100" b="1" i="0" dirty="0">
                <a:effectLst/>
              </a:rPr>
              <a:t>Snowball Edge Compute Optimized</a:t>
            </a:r>
          </a:p>
          <a:p>
            <a:pPr lvl="1"/>
            <a:r>
              <a:rPr lang="en-GB" sz="1100" b="1" i="0" dirty="0">
                <a:effectLst/>
              </a:rPr>
              <a:t>Primary Use</a:t>
            </a:r>
            <a:r>
              <a:rPr lang="en-GB" sz="1100" b="0" i="0" dirty="0">
                <a:effectLst/>
              </a:rPr>
              <a:t>: Focused on providing both data transfer capabilities and more powerful edge computing.</a:t>
            </a:r>
          </a:p>
          <a:p>
            <a:pPr lvl="1"/>
            <a:r>
              <a:rPr lang="en-GB" sz="1100" b="1" i="0" dirty="0">
                <a:effectLst/>
              </a:rPr>
              <a:t>Storage Capacity</a:t>
            </a:r>
            <a:r>
              <a:rPr lang="en-GB" sz="1100" b="0" i="0" dirty="0">
                <a:effectLst/>
              </a:rPr>
              <a:t>: Lower storage capacity than the Storage Optimized version, usually around 42 TB of usable storage.</a:t>
            </a:r>
          </a:p>
          <a:p>
            <a:pPr lvl="1"/>
            <a:r>
              <a:rPr lang="en-GB" sz="1100" b="1" i="0" dirty="0">
                <a:effectLst/>
              </a:rPr>
              <a:t>Compute Capability</a:t>
            </a:r>
            <a:r>
              <a:rPr lang="en-GB" sz="1100" b="0" i="0" dirty="0">
                <a:effectLst/>
              </a:rPr>
              <a:t>: Features more powerful compute options, including more CPU and GPU power. It's equipped with Amazon EC2 instances and AWS Lambda support for edge computing workloads.</a:t>
            </a:r>
          </a:p>
          <a:p>
            <a:pPr lvl="1"/>
            <a:r>
              <a:rPr lang="en-GB" sz="1100" b="1" i="0" dirty="0">
                <a:effectLst/>
              </a:rPr>
              <a:t>Use Cases</a:t>
            </a:r>
            <a:r>
              <a:rPr lang="en-GB" sz="1100" b="0" i="0" dirty="0">
                <a:effectLst/>
              </a:rPr>
              <a:t>: Suitable for situations where both data transfer and on-site data processing or machine learning inference are needed. Commonly used in remote locations, industrial sites, or in situations requiring local processing and real-time decision making</a:t>
            </a:r>
            <a:endParaRPr lang="en-GB" sz="1100" b="1" i="0" dirty="0">
              <a:effectLst/>
            </a:endParaRPr>
          </a:p>
          <a:p>
            <a:r>
              <a:rPr lang="en-GB" sz="1100" b="1" i="0" dirty="0">
                <a:effectLst/>
              </a:rPr>
              <a:t>Key Decision Factors</a:t>
            </a:r>
          </a:p>
          <a:p>
            <a:pPr lvl="1"/>
            <a:r>
              <a:rPr lang="en-GB" sz="1100" b="1" i="0" dirty="0">
                <a:effectLst/>
              </a:rPr>
              <a:t>Data Volume vs. Compute Needs</a:t>
            </a:r>
            <a:r>
              <a:rPr lang="en-GB" sz="1100" b="0" i="0" dirty="0">
                <a:effectLst/>
              </a:rPr>
              <a:t>: If your primary need is to move large amounts of data with minimal processing, the Storage Optimized version is more suitable. If you need to process data on-site, go with the Compute Optimized version.</a:t>
            </a:r>
          </a:p>
          <a:p>
            <a:pPr lvl="1"/>
            <a:r>
              <a:rPr lang="en-GB" sz="1100" b="1" i="0" dirty="0">
                <a:effectLst/>
              </a:rPr>
              <a:t>Application Requirements</a:t>
            </a:r>
            <a:r>
              <a:rPr lang="en-GB" sz="1100" b="0" i="0" dirty="0">
                <a:effectLst/>
              </a:rPr>
              <a:t>: For advanced edge computing tasks such as machine learning, IoT, and real-time analytics, the Compute Optimized variant is the better choice.</a:t>
            </a:r>
          </a:p>
          <a:p>
            <a:pPr lvl="1"/>
            <a:r>
              <a:rPr lang="en-GB" sz="1100" b="1" i="0" dirty="0">
                <a:effectLst/>
              </a:rPr>
              <a:t>Budget and Cost</a:t>
            </a:r>
            <a:r>
              <a:rPr lang="en-GB" sz="1100" b="0" i="0" dirty="0">
                <a:effectLst/>
              </a:rPr>
              <a:t>: The cost can vary based on the type of device and the duration of the usage. It's important to consider both the storage and compute needs against the budget available.</a:t>
            </a:r>
          </a:p>
        </p:txBody>
      </p:sp>
    </p:spTree>
    <p:extLst>
      <p:ext uri="{BB962C8B-B14F-4D97-AF65-F5344CB8AC3E}">
        <p14:creationId xmlns:p14="http://schemas.microsoft.com/office/powerpoint/2010/main" val="334006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1179</Words>
  <Application>Microsoft Macintosh PowerPoint</Application>
  <PresentationFormat>Widescreen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AmazonEmber</vt:lpstr>
      <vt:lpstr>AmazonEmberBold</vt:lpstr>
      <vt:lpstr>AmazonEmberLight</vt:lpstr>
      <vt:lpstr>Arial</vt:lpstr>
      <vt:lpstr>Battambang</vt:lpstr>
      <vt:lpstr>Calibri</vt:lpstr>
      <vt:lpstr>Calibri Light</vt:lpstr>
      <vt:lpstr>Office Theme</vt:lpstr>
      <vt:lpstr>AWS Snow Family</vt:lpstr>
      <vt:lpstr>AWS Snow Family</vt:lpstr>
      <vt:lpstr>AWS Snow Family</vt:lpstr>
      <vt:lpstr>AWS Snow Family Service Models</vt:lpstr>
      <vt:lpstr>What is AWS Snowcone?</vt:lpstr>
      <vt:lpstr>What is AWS Snowball? Use cases</vt:lpstr>
      <vt:lpstr>What is AWS Snowmobile?</vt:lpstr>
      <vt:lpstr>AWS Snow Family Comparison</vt:lpstr>
      <vt:lpstr>AWS Snowball Compute vs Storage Optimized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7</cp:revision>
  <dcterms:created xsi:type="dcterms:W3CDTF">2023-08-06T12:53:09Z</dcterms:created>
  <dcterms:modified xsi:type="dcterms:W3CDTF">2024-02-07T15:25:10Z</dcterms:modified>
</cp:coreProperties>
</file>