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3" r:id="rId7"/>
    <p:sldId id="262" r:id="rId8"/>
    <p:sldId id="264" r:id="rId9"/>
    <p:sldId id="258" r:id="rId10"/>
    <p:sldId id="26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0"/>
  </p:normalViewPr>
  <p:slideViewPr>
    <p:cSldViewPr snapToGrid="0">
      <p:cViewPr>
        <p:scale>
          <a:sx n="202" d="100"/>
          <a:sy n="202" d="100"/>
        </p:scale>
        <p:origin x="18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A4813-DE95-AFF0-B887-0B614C14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effectLst/>
                <a:latin typeface="AmazonEmberBold"/>
              </a:rPr>
              <a:t>AWS Transfer Family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E9F28-7DB5-295E-AC3A-B3BD50CB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 dirty="0">
                <a:effectLst/>
                <a:latin typeface="AmazonEmber"/>
              </a:rPr>
              <a:t>Easily manage and share data with simple, secure, and scalable file transfers</a:t>
            </a:r>
            <a:br>
              <a:rPr lang="en-GB" sz="1700" dirty="0"/>
            </a:br>
            <a:endParaRPr lang="en-CH" sz="17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WS Transfer Family - AWS Migration &amp; Transfer - AWS Video Catalog">
            <a:extLst>
              <a:ext uri="{FF2B5EF4-FFF2-40B4-BE49-F238E27FC236}">
                <a16:creationId xmlns:a16="http://schemas.microsoft.com/office/drawing/2014/main" id="{28E89219-B67A-1934-C5D3-362B85F4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06" y="2063579"/>
            <a:ext cx="2908244" cy="29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2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07988-19F8-0744-025C-71C6CE17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4200" dirty="0"/>
              <a:t>AWS Transfer Family vs AWS Storage Gateway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D5E9-E980-A660-3EDF-40910A1C2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30" y="1708976"/>
            <a:ext cx="11943956" cy="493209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AWS Transfer Family</a:t>
            </a:r>
            <a:r>
              <a:rPr lang="en-GB" sz="1000" b="0" i="0" dirty="0">
                <a:effectLst/>
              </a:rPr>
              <a:t>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Purpose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Transfer Family is a fully managed service that enables the transfer of files over the Secure File Transfer Protocol (</a:t>
            </a:r>
            <a:r>
              <a:rPr lang="en-GB" sz="1000" b="1" i="0" dirty="0">
                <a:effectLst/>
              </a:rPr>
              <a:t>SFTP</a:t>
            </a:r>
            <a:r>
              <a:rPr lang="en-GB" sz="1000" b="0" i="0" dirty="0">
                <a:effectLst/>
              </a:rPr>
              <a:t>), </a:t>
            </a:r>
            <a:r>
              <a:rPr lang="en-GB" sz="1000" b="1" i="0" dirty="0">
                <a:effectLst/>
              </a:rPr>
              <a:t>FTPS</a:t>
            </a:r>
            <a:r>
              <a:rPr lang="en-GB" sz="1000" b="0" i="0" dirty="0">
                <a:effectLst/>
              </a:rPr>
              <a:t>, and </a:t>
            </a:r>
            <a:r>
              <a:rPr lang="en-GB" sz="1000" b="1" i="0" dirty="0">
                <a:effectLst/>
              </a:rPr>
              <a:t>FTP</a:t>
            </a:r>
            <a:r>
              <a:rPr lang="en-GB" sz="1000" b="0" i="0" dirty="0">
                <a:effectLst/>
              </a:rPr>
              <a:t> protocols directly into and out of </a:t>
            </a:r>
            <a:r>
              <a:rPr lang="en-GB" sz="1000" b="1" i="0" dirty="0">
                <a:effectLst/>
              </a:rPr>
              <a:t>Amazon S3</a:t>
            </a:r>
            <a:r>
              <a:rPr lang="en-GB" sz="1000" b="1" dirty="0"/>
              <a:t> </a:t>
            </a:r>
            <a:r>
              <a:rPr lang="en-GB" sz="1000" b="1" i="0" dirty="0">
                <a:effectLst/>
              </a:rPr>
              <a:t>or Amazon EFS</a:t>
            </a:r>
            <a:r>
              <a:rPr lang="en-GB" sz="1000" b="0" i="0" dirty="0">
                <a:effectLst/>
              </a:rPr>
              <a:t>.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It simplifies the process of migrating file transfer workloads to AWS without the need to manage underlying infrastructure.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Use Cases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Transfer Family is suitable for organizations that need to securely transfer files between on-premises systems and AWS storage services, such as backup and recovery, data ingestion, content distribution, and data exchange with partners or customers.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Managed Service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Transfer Family is a fully managed service, meaning AWS handles the underlying infrastructure, scaling, security, and maintenance tasks, allowing customers to focus on their file transfer workflows.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Integration with S3 and EFS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Transfer Family integrates seamlessly with Amazon S3 and Amazon EFS, providing scalable and durable storage options for transferred files.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AWS Storage Gateway</a:t>
            </a:r>
            <a:r>
              <a:rPr lang="en-GB" sz="1000" b="0" i="0" dirty="0">
                <a:effectLst/>
              </a:rPr>
              <a:t>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Purpose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Storage Gateway is a hybrid cloud storage service that enables seamless integration between on-premises environments and AWS storage services.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It provides three different types of storage gateways: File Gateway, Volume Gateway, and Tape Gateway, each serving different storage use cases.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Use Cases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Storage Gateway is suitable for organizations that need to extend their on-premises storage to AWS, implement hybrid cloud storage architectures, enable cloud-backed file shares, perform data backup and archive, and integrate with other AWS services.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Storage Protocols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Storage Gateway supports different storage protocols, including </a:t>
            </a:r>
            <a:r>
              <a:rPr lang="en-GB" sz="1000" b="1" i="0" dirty="0">
                <a:effectLst/>
              </a:rPr>
              <a:t>NFS, SMB, iSCSI, and Virtual Tape Library (VTL</a:t>
            </a:r>
            <a:r>
              <a:rPr lang="en-GB" sz="1000" b="0" i="0" dirty="0">
                <a:effectLst/>
              </a:rPr>
              <a:t>), allowing applications running on-premises to access AWS storage services using familiar interfaces.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Deployment Options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AWS Storage Gateway can be deployed as a virtual appliance on-premises, in VMware or Microsoft Hyper-V environments, or as a hardware appliance in AWS Direct Connect locations.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</a:rPr>
              <a:t>Storage Tiers</a:t>
            </a:r>
            <a:r>
              <a:rPr lang="en-GB" sz="1000" b="0" i="0" dirty="0">
                <a:effectLst/>
              </a:rPr>
              <a:t>: 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GB" sz="1000" b="0" i="0" dirty="0">
                <a:effectLst/>
              </a:rPr>
              <a:t>Storage Gateway provides options to tier data between on-premises storage and AWS storage services, allowing organizations to optimize costs based on access patterns and performance requirements.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  <a:highlight>
                  <a:srgbClr val="FFFF00"/>
                </a:highlight>
              </a:rPr>
              <a:t>AWS Transfer Family is focused on file transfer protocols and direct integration with S3 and EFS,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000" b="1" i="0" dirty="0">
                <a:effectLst/>
                <a:highlight>
                  <a:srgbClr val="FFFF00"/>
                </a:highlight>
              </a:rPr>
              <a:t>while AWS Storage Gateway provides a broader range of storage gateway options for hybrid cloud storage scenarios, including file, volume, and tape storage.</a:t>
            </a:r>
          </a:p>
        </p:txBody>
      </p:sp>
    </p:spTree>
    <p:extLst>
      <p:ext uri="{BB962C8B-B14F-4D97-AF65-F5344CB8AC3E}">
        <p14:creationId xmlns:p14="http://schemas.microsoft.com/office/powerpoint/2010/main" val="69859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BADE-0981-09F0-3CAD-67558C4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9F4A-2386-7DE8-EB9D-2D6FD3DC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295631"/>
            <a:ext cx="5181600" cy="4923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i="0" dirty="0">
                <a:effectLst/>
                <a:highlight>
                  <a:srgbClr val="FFFF00"/>
                </a:highlight>
              </a:rPr>
              <a:t>AWS Transfer Family is a secure transfer service that enables you to transfer files into and out of AWS storage services.</a:t>
            </a:r>
          </a:p>
          <a:p>
            <a:r>
              <a:rPr lang="en-GB" sz="1400" b="0" i="0" dirty="0">
                <a:effectLst/>
              </a:rPr>
              <a:t>AWS Transfer Family is a fully managed service that enables the secure transfer of files into and out of Amazon S3 and Amazon EFS (Elastic File System).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AWS Transfer Family supports transferring data over the following protocols:</a:t>
            </a:r>
          </a:p>
          <a:p>
            <a:pPr lvl="1">
              <a:spcAft>
                <a:spcPts val="600"/>
              </a:spcAft>
            </a:pPr>
            <a:r>
              <a:rPr lang="en-US" sz="1400" b="0" dirty="0">
                <a:effectLst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</a:rPr>
              <a:t>Secure Shell (SSH) File Transfer Protocol (SFTP): version 3</a:t>
            </a:r>
          </a:p>
          <a:p>
            <a:pPr lvl="1">
              <a:spcAft>
                <a:spcPts val="600"/>
              </a:spcAft>
            </a:pPr>
            <a:r>
              <a:rPr lang="en-US" sz="1400" b="1" dirty="0">
                <a:effectLst/>
                <a:highlight>
                  <a:srgbClr val="FFFF00"/>
                </a:highlight>
              </a:rPr>
              <a:t> File Transfer Protocol Secure (FTPS)</a:t>
            </a:r>
          </a:p>
          <a:p>
            <a:pPr lvl="1">
              <a:spcAft>
                <a:spcPts val="600"/>
              </a:spcAft>
            </a:pPr>
            <a:r>
              <a:rPr lang="en-US" sz="1400" b="1" dirty="0">
                <a:effectLst/>
                <a:highlight>
                  <a:srgbClr val="FFFF00"/>
                </a:highlight>
              </a:rPr>
              <a:t> File Transfer Protocol (FTP)</a:t>
            </a:r>
          </a:p>
          <a:p>
            <a:pPr lvl="1">
              <a:spcAft>
                <a:spcPts val="600"/>
              </a:spcAft>
            </a:pPr>
            <a:r>
              <a:rPr lang="en-US" sz="1400" b="1" dirty="0">
                <a:effectLst/>
                <a:highlight>
                  <a:srgbClr val="FFFF00"/>
                </a:highlight>
              </a:rPr>
              <a:t> Applicability Statement 2 (AS2) 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6704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3364D-19D3-5D47-7B81-36BE442D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Transfer Family Use Case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77DB-17D2-7E63-70A1-DD215C64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124"/>
            <a:ext cx="10794664" cy="4616751"/>
          </a:xfrm>
        </p:spPr>
        <p:txBody>
          <a:bodyPr>
            <a:normAutofit fontScale="92500" lnSpcReduction="10000"/>
          </a:bodyPr>
          <a:lstStyle/>
          <a:p>
            <a:r>
              <a:rPr lang="en-GB" sz="1200" b="1" i="0" dirty="0">
                <a:effectLst/>
              </a:rPr>
              <a:t>Background</a:t>
            </a:r>
            <a:r>
              <a:rPr lang="en-GB" sz="1200" b="0" i="0" dirty="0">
                <a:effectLst/>
              </a:rPr>
              <a:t>: A large healthcare organization operates multiple hospitals and research facilities. They regularly generate and share a vast amount of medical imaging data, such as MRI, CT scans, and X-rays, which are critical for patient diagnosis and treatment, as well as for medical research.</a:t>
            </a:r>
          </a:p>
          <a:p>
            <a:r>
              <a:rPr lang="en-GB" sz="1200" b="1" i="0" dirty="0">
                <a:effectLst/>
              </a:rPr>
              <a:t>Challenge</a:t>
            </a:r>
            <a:r>
              <a:rPr lang="en-GB" sz="1200" b="0" i="0" dirty="0">
                <a:effectLst/>
              </a:rPr>
              <a:t>: Medical images are large files and often need to be shared securely and quickly between different hospitals, research institutions, and specialists for various purposes:</a:t>
            </a:r>
          </a:p>
          <a:p>
            <a:r>
              <a:rPr lang="en-GB" sz="1200" b="1" i="0" dirty="0">
                <a:effectLst/>
              </a:rPr>
              <a:t>Patient Care</a:t>
            </a:r>
            <a:r>
              <a:rPr lang="en-GB" sz="1200" b="0" i="0" dirty="0">
                <a:effectLst/>
              </a:rPr>
              <a:t>: Quick and secure transfer of patient imaging data is essential for timely diagnosis and treatment, especially in cases requiring specialist consultation.</a:t>
            </a:r>
          </a:p>
          <a:p>
            <a:r>
              <a:rPr lang="en-GB" sz="1200" b="1" i="0" dirty="0">
                <a:effectLst/>
              </a:rPr>
              <a:t>Research Collaboration</a:t>
            </a:r>
            <a:r>
              <a:rPr lang="en-GB" sz="1200" b="0" i="0" dirty="0">
                <a:effectLst/>
              </a:rPr>
              <a:t>: For research purposes, de-identified medical images need to be shared with research partners and institutions globally.</a:t>
            </a:r>
          </a:p>
          <a:p>
            <a:r>
              <a:rPr lang="en-GB" sz="1200" b="1" i="0" dirty="0">
                <a:effectLst/>
              </a:rPr>
              <a:t>Compliance with Health Data Regulations</a:t>
            </a:r>
            <a:r>
              <a:rPr lang="en-GB" sz="1200" b="0" i="0" dirty="0">
                <a:effectLst/>
              </a:rPr>
              <a:t>: The transfer and storage of medical data are subject to strict regulations like HIPAA (Health Insurance Portability and Accountability Act) in the United States.</a:t>
            </a:r>
          </a:p>
          <a:p>
            <a:r>
              <a:rPr lang="en-GB" sz="1200" b="1" i="0" dirty="0">
                <a:effectLst/>
              </a:rPr>
              <a:t>Data Integrity and Security</a:t>
            </a:r>
            <a:r>
              <a:rPr lang="en-GB" sz="1200" b="0" i="0" dirty="0">
                <a:effectLst/>
              </a:rPr>
              <a:t>: Ensuring the integrity and security of medical data during transfer is paramount to maintain patient confidentiality and trust.</a:t>
            </a:r>
          </a:p>
          <a:p>
            <a:r>
              <a:rPr lang="en-GB" sz="1200" b="1" i="0" dirty="0">
                <a:effectLst/>
              </a:rPr>
              <a:t>Solution with AWS Transfer Family</a:t>
            </a:r>
            <a:r>
              <a:rPr lang="en-GB" sz="1200" b="0" i="0" dirty="0">
                <a:effectLst/>
              </a:rPr>
              <a:t>:</a:t>
            </a:r>
          </a:p>
          <a:p>
            <a:pPr lvl="1"/>
            <a:r>
              <a:rPr lang="en-GB" sz="1200" b="1" i="0" dirty="0">
                <a:effectLst/>
              </a:rPr>
              <a:t>Secure and Compliant Data Transfer</a:t>
            </a:r>
            <a:r>
              <a:rPr lang="en-GB" sz="1200" b="0" i="0" dirty="0">
                <a:effectLst/>
              </a:rPr>
              <a:t>: The healthcare organization uses AWS Transfer Family to securely transfer medical imaging files to Amazon S3. The service ensures compliance with HIPAA and other health data regulations.</a:t>
            </a:r>
          </a:p>
          <a:p>
            <a:pPr lvl="1"/>
            <a:r>
              <a:rPr lang="en-GB" sz="1200" b="1" i="0" dirty="0">
                <a:effectLst/>
              </a:rPr>
              <a:t>Integration with AWS Services for Data Processing and Analysis</a:t>
            </a:r>
            <a:r>
              <a:rPr lang="en-GB" sz="1200" b="0" i="0" dirty="0">
                <a:effectLst/>
              </a:rPr>
              <a:t>: Once in S3, these images can be integrated with other AWS services for processing, analysis, and machine learning purposes, assisting in both patient care and research.</a:t>
            </a:r>
          </a:p>
          <a:p>
            <a:pPr lvl="1"/>
            <a:r>
              <a:rPr lang="en-GB" sz="1200" b="1" i="0" dirty="0">
                <a:effectLst/>
              </a:rPr>
              <a:t>User Authentication and Access Control</a:t>
            </a:r>
            <a:r>
              <a:rPr lang="en-GB" sz="1200" b="0" i="0" dirty="0">
                <a:effectLst/>
              </a:rPr>
              <a:t>: They set up role-based access controls and user authentication to ensure that only authorized personnel can access or transfer specific data sets, maintaining patient privacy.</a:t>
            </a:r>
          </a:p>
          <a:p>
            <a:pPr lvl="1"/>
            <a:r>
              <a:rPr lang="en-GB" sz="1200" b="1" i="0" dirty="0">
                <a:effectLst/>
              </a:rPr>
              <a:t>Scalable and Reliable Transfer Mechanism</a:t>
            </a:r>
            <a:r>
              <a:rPr lang="en-GB" sz="1200" b="0" i="0" dirty="0">
                <a:effectLst/>
              </a:rPr>
              <a:t>: AWS Transfer Family's scalability ensures efficient handling of the high volume of imaging data, and its high reliability minimizes the risk of data transfer failures or delays.</a:t>
            </a:r>
          </a:p>
          <a:p>
            <a:pPr lvl="1"/>
            <a:r>
              <a:rPr lang="en-GB" sz="1200" b="1" i="0" dirty="0">
                <a:effectLst/>
              </a:rPr>
              <a:t>Global Accessibility for Collaboration</a:t>
            </a:r>
            <a:r>
              <a:rPr lang="en-GB" sz="1200" b="0" i="0" dirty="0">
                <a:effectLst/>
              </a:rPr>
              <a:t>: The solution allows for global access, enabling specialists from around the world to access necessary imaging data for collaborative diagnosis or research.</a:t>
            </a:r>
          </a:p>
          <a:p>
            <a:r>
              <a:rPr lang="en-GB" sz="1200" b="1" i="0" dirty="0">
                <a:effectLst/>
              </a:rPr>
              <a:t>Outcome</a:t>
            </a:r>
            <a:r>
              <a:rPr lang="en-GB" sz="1200" b="0" i="0" dirty="0">
                <a:effectLst/>
              </a:rPr>
              <a:t>:</a:t>
            </a:r>
          </a:p>
          <a:p>
            <a:pPr lvl="1"/>
            <a:r>
              <a:rPr lang="en-GB" sz="1200" b="0" i="0" dirty="0">
                <a:effectLst/>
              </a:rPr>
              <a:t>The healthcare organization manages to transfer large medical imaging files quickly and securely across its network and to external partners.</a:t>
            </a:r>
          </a:p>
          <a:p>
            <a:pPr lvl="1"/>
            <a:r>
              <a:rPr lang="en-GB" sz="1200" b="0" i="0" dirty="0">
                <a:effectLst/>
              </a:rPr>
              <a:t>They maintain compliance with healthcare data regulations, ensuring patient data security and privacy.</a:t>
            </a:r>
          </a:p>
          <a:p>
            <a:pPr lvl="1"/>
            <a:r>
              <a:rPr lang="en-GB" sz="1200" b="0" i="0" dirty="0">
                <a:effectLst/>
              </a:rPr>
              <a:t>The integration with AWS services streamlines the workflow from image acquisition to analysis, improving both patient care and research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7825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EB07-ED6E-F780-F3A9-37D17AD6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Endpoints for file sharing</a:t>
            </a:r>
          </a:p>
        </p:txBody>
      </p:sp>
      <p:pic>
        <p:nvPicPr>
          <p:cNvPr id="3074" name="Picture 2" descr="How transferring data between on premises and AWS works">
            <a:extLst>
              <a:ext uri="{FF2B5EF4-FFF2-40B4-BE49-F238E27FC236}">
                <a16:creationId xmlns:a16="http://schemas.microsoft.com/office/drawing/2014/main" id="{6FF47074-0F03-BAFE-2CF8-8353EECA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887" y="2354239"/>
            <a:ext cx="10528225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Freeform: Shape 41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41769-A54A-BBB4-AE1D-3EB75024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Applicability Statement 2</a:t>
            </a:r>
          </a:p>
        </p:txBody>
      </p:sp>
      <p:pic>
        <p:nvPicPr>
          <p:cNvPr id="4098" name="Picture 2" descr="How transferring data between AWS storage services works">
            <a:extLst>
              <a:ext uri="{FF2B5EF4-FFF2-40B4-BE49-F238E27FC236}">
                <a16:creationId xmlns:a16="http://schemas.microsoft.com/office/drawing/2014/main" id="{C51A9CD0-3FDC-E709-806F-3650AD38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595780"/>
            <a:ext cx="10744200" cy="34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27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CCBA0-98B7-C93E-543D-1FD83E6F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f-meta-web-pro"/>
              </a:rPr>
              <a:t>What is AS2?</a:t>
            </a:r>
            <a:endParaRPr lang="en-CH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89BC-515D-D89F-A012-C07018D0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AS2 (Applicability Statement 2) is a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http based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 to transmit messages (especially EDI-Electronic data interchange messages) safely, cheaply and quickly. 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the last 20 years AS2 has become the most widely used protocol for EDI in many industries, such as the retail and the consumer goods industry.</a:t>
            </a:r>
            <a:endParaRPr lang="en-GB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ff-meta-web-pro"/>
            </a:endParaRPr>
          </a:p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f-meta-web-pro"/>
              </a:rPr>
              <a:t>To establish an AS2 connection you need two computers, a server and a client. Both connect to the Internet via a point-to-point connection.</a:t>
            </a:r>
          </a:p>
          <a:p>
            <a:r>
              <a:rPr lang="en-GB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f-meta-web-pro"/>
              </a:rPr>
              <a:t>In order to transmit the desired data, AS2 creates an ‘envelope’ that enables secure transmission via the Internet using digital certificates and encryption.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CH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5E530-5202-AC56-E7D7-23770E60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SFTP connectors</a:t>
            </a:r>
          </a:p>
        </p:txBody>
      </p:sp>
      <p:pic>
        <p:nvPicPr>
          <p:cNvPr id="5122" name="Picture 2" descr="AWS DataSync supports moving data between other public clouds and AWS Storage Services">
            <a:extLst>
              <a:ext uri="{FF2B5EF4-FFF2-40B4-BE49-F238E27FC236}">
                <a16:creationId xmlns:a16="http://schemas.microsoft.com/office/drawing/2014/main" id="{31C02C0F-B7FD-E04D-D3FC-284958D3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97" y="2258663"/>
            <a:ext cx="9138215" cy="404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B4D5B-7747-F1A7-B800-2017316E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3"/>
            <a:ext cx="10175631" cy="54408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H" sz="4000" dirty="0"/>
              <a:t>What is SFTP?</a:t>
            </a:r>
          </a:p>
        </p:txBody>
      </p:sp>
      <p:pic>
        <p:nvPicPr>
          <p:cNvPr id="6146" name="Picture 2" descr="A diagram of a computer workflow&#10;&#10;Description automatically generated with medium confidence">
            <a:extLst>
              <a:ext uri="{FF2B5EF4-FFF2-40B4-BE49-F238E27FC236}">
                <a16:creationId xmlns:a16="http://schemas.microsoft.com/office/drawing/2014/main" id="{277DF97F-A03A-3A0E-71C4-7E12A44D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78" y="2932752"/>
            <a:ext cx="11007398" cy="36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80B3-7F16-E5B6-71A6-06482A76B515}"/>
              </a:ext>
            </a:extLst>
          </p:cNvPr>
          <p:cNvSpPr txBox="1"/>
          <p:nvPr/>
        </p:nvSpPr>
        <p:spPr>
          <a:xfrm>
            <a:off x="732124" y="901427"/>
            <a:ext cx="10724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Secure File Transfer Protocol (SFTP) is a network protocol for securely accessing, transferring and managing large files and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Designed by the Internet Engineering Task Force as an extension of Secure Shell (SSH), SFTP enables access, transfer and management of files over a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It's used for secure file transfers over Transport Layer Security and the transfer of data for virtual private network (VPN) applications.</a:t>
            </a:r>
            <a:br>
              <a:rPr lang="en-GB" sz="1800" dirty="0"/>
            </a:b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75416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03D7-DE47-D704-CFDE-A307698B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Transfer Family Architecture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WS Transfer Family – T-Systems">
            <a:extLst>
              <a:ext uri="{FF2B5EF4-FFF2-40B4-BE49-F238E27FC236}">
                <a16:creationId xmlns:a16="http://schemas.microsoft.com/office/drawing/2014/main" id="{C5948C5D-0630-F053-9CB2-66AB44C7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99" y="2535264"/>
            <a:ext cx="6096001" cy="40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7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1189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AmazonEmber</vt:lpstr>
      <vt:lpstr>AmazonEmberBold</vt:lpstr>
      <vt:lpstr>Arial</vt:lpstr>
      <vt:lpstr>Calibri</vt:lpstr>
      <vt:lpstr>Calibri Light</vt:lpstr>
      <vt:lpstr>ff-meta-web-pro</vt:lpstr>
      <vt:lpstr>Office Theme</vt:lpstr>
      <vt:lpstr>AWS Transfer Family</vt:lpstr>
      <vt:lpstr>AWS Transfer Family Overview</vt:lpstr>
      <vt:lpstr>AWS Transfer Family Use Case</vt:lpstr>
      <vt:lpstr>AWS Transfer Family Endpoints for file sharing</vt:lpstr>
      <vt:lpstr>AWS Transfer Family Applicability Statement 2</vt:lpstr>
      <vt:lpstr>What is AS2?</vt:lpstr>
      <vt:lpstr>AWS Transfer Family SFTP connectors</vt:lpstr>
      <vt:lpstr>What is SFTP?</vt:lpstr>
      <vt:lpstr>AWS Transfer Family Architecture</vt:lpstr>
      <vt:lpstr>AWS Transfer Family vs AWS Storage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7</cp:revision>
  <dcterms:created xsi:type="dcterms:W3CDTF">2023-08-06T12:53:09Z</dcterms:created>
  <dcterms:modified xsi:type="dcterms:W3CDTF">2024-02-07T15:28:39Z</dcterms:modified>
</cp:coreProperties>
</file>