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6"/>
  </p:notesMasterIdLst>
  <p:sldIdLst>
    <p:sldId id="278" r:id="rId2"/>
    <p:sldId id="257" r:id="rId3"/>
    <p:sldId id="258" r:id="rId4"/>
    <p:sldId id="260" r:id="rId5"/>
    <p:sldId id="259" r:id="rId6"/>
    <p:sldId id="261" r:id="rId7"/>
    <p:sldId id="263" r:id="rId8"/>
    <p:sldId id="266" r:id="rId9"/>
    <p:sldId id="267" r:id="rId10"/>
    <p:sldId id="269" r:id="rId11"/>
    <p:sldId id="271" r:id="rId12"/>
    <p:sldId id="265" r:id="rId13"/>
    <p:sldId id="270" r:id="rId14"/>
    <p:sldId id="262" r:id="rId15"/>
    <p:sldId id="294" r:id="rId16"/>
    <p:sldId id="268" r:id="rId17"/>
    <p:sldId id="264" r:id="rId18"/>
    <p:sldId id="275" r:id="rId19"/>
    <p:sldId id="276" r:id="rId20"/>
    <p:sldId id="273" r:id="rId21"/>
    <p:sldId id="277" r:id="rId22"/>
    <p:sldId id="293" r:id="rId23"/>
    <p:sldId id="279" r:id="rId24"/>
    <p:sldId id="286" r:id="rId25"/>
    <p:sldId id="281" r:id="rId26"/>
    <p:sldId id="280" r:id="rId27"/>
    <p:sldId id="282" r:id="rId28"/>
    <p:sldId id="285" r:id="rId29"/>
    <p:sldId id="288" r:id="rId30"/>
    <p:sldId id="287" r:id="rId31"/>
    <p:sldId id="289" r:id="rId32"/>
    <p:sldId id="290" r:id="rId33"/>
    <p:sldId id="292" r:id="rId34"/>
    <p:sldId id="291" r:id="rId35"/>
  </p:sldIdLst>
  <p:sldSz cx="9144000" cy="5143500" type="screen16x9"/>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720"/>
  </p:normalViewPr>
  <p:slideViewPr>
    <p:cSldViewPr snapToGrid="0">
      <p:cViewPr varScale="1">
        <p:scale>
          <a:sx n="282" d="100"/>
          <a:sy n="282" d="100"/>
        </p:scale>
        <p:origin x="176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37A26-7C08-9E78-6A9E-FF837EAC4A3F}"/>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4888FEB3-4988-0B5D-FAF8-11B1F0BE8BF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FE5BA1D1-64BA-0CCD-6176-9E05C02DADDC}"/>
              </a:ext>
            </a:extLst>
          </p:cNvPr>
          <p:cNvSpPr>
            <a:spLocks noGrp="1"/>
          </p:cNvSpPr>
          <p:nvPr>
            <p:ph type="dt" sz="half" idx="10"/>
          </p:nvPr>
        </p:nvSpPr>
        <p:spPr/>
        <p:txBody>
          <a:bodyPr/>
          <a:lstStyle/>
          <a:p>
            <a:fld id="{CACC7A0F-64EE-6B42-BCCA-7361E28B8959}" type="datetimeFigureOut">
              <a:rPr lang="en-CH" smtClean="0"/>
              <a:t>03.02.2024</a:t>
            </a:fld>
            <a:endParaRPr lang="en-CH"/>
          </a:p>
        </p:txBody>
      </p:sp>
      <p:sp>
        <p:nvSpPr>
          <p:cNvPr id="5" name="Footer Placeholder 4">
            <a:extLst>
              <a:ext uri="{FF2B5EF4-FFF2-40B4-BE49-F238E27FC236}">
                <a16:creationId xmlns:a16="http://schemas.microsoft.com/office/drawing/2014/main" id="{7D767C78-3D7B-4965-6D4C-8DE57C6DCAB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10FFD35-9A25-8293-6C07-938CCFAB372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980305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35CF-0FD4-DBF7-3C4D-9190647C9D29}"/>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ADBA12D0-9821-1FE1-A149-274A8FE3B43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A090F13-CF45-02F6-8826-A3F2BD86A360}"/>
              </a:ext>
            </a:extLst>
          </p:cNvPr>
          <p:cNvSpPr>
            <a:spLocks noGrp="1"/>
          </p:cNvSpPr>
          <p:nvPr>
            <p:ph type="dt" sz="half" idx="10"/>
          </p:nvPr>
        </p:nvSpPr>
        <p:spPr/>
        <p:txBody>
          <a:bodyPr/>
          <a:lstStyle/>
          <a:p>
            <a:fld id="{CACC7A0F-64EE-6B42-BCCA-7361E28B8959}" type="datetimeFigureOut">
              <a:rPr lang="en-CH" smtClean="0"/>
              <a:t>03.02.2024</a:t>
            </a:fld>
            <a:endParaRPr lang="en-CH"/>
          </a:p>
        </p:txBody>
      </p:sp>
      <p:sp>
        <p:nvSpPr>
          <p:cNvPr id="5" name="Footer Placeholder 4">
            <a:extLst>
              <a:ext uri="{FF2B5EF4-FFF2-40B4-BE49-F238E27FC236}">
                <a16:creationId xmlns:a16="http://schemas.microsoft.com/office/drawing/2014/main" id="{E1995D31-CEC7-E2EA-382A-E344EF66CE9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D7E1E79-11BE-FAB1-6B32-FA8885CBFFB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853726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E67107-DC30-D8BA-3FA7-839CE98AEEF0}"/>
              </a:ext>
            </a:extLst>
          </p:cNvPr>
          <p:cNvSpPr>
            <a:spLocks noGrp="1"/>
          </p:cNvSpPr>
          <p:nvPr>
            <p:ph type="title" orient="vert"/>
          </p:nvPr>
        </p:nvSpPr>
        <p:spPr>
          <a:xfrm>
            <a:off x="6543675" y="273843"/>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1745442E-CB14-42C7-F86A-A6CF9B2405C6}"/>
              </a:ext>
            </a:extLst>
          </p:cNvPr>
          <p:cNvSpPr>
            <a:spLocks noGrp="1"/>
          </p:cNvSpPr>
          <p:nvPr>
            <p:ph type="body" orient="vert" idx="1"/>
          </p:nvPr>
        </p:nvSpPr>
        <p:spPr>
          <a:xfrm>
            <a:off x="628650" y="273843"/>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CFCC68B-EFBC-1DE8-C09A-92F3C708EED2}"/>
              </a:ext>
            </a:extLst>
          </p:cNvPr>
          <p:cNvSpPr>
            <a:spLocks noGrp="1"/>
          </p:cNvSpPr>
          <p:nvPr>
            <p:ph type="dt" sz="half" idx="10"/>
          </p:nvPr>
        </p:nvSpPr>
        <p:spPr/>
        <p:txBody>
          <a:bodyPr/>
          <a:lstStyle/>
          <a:p>
            <a:fld id="{CACC7A0F-64EE-6B42-BCCA-7361E28B8959}" type="datetimeFigureOut">
              <a:rPr lang="en-CH" smtClean="0"/>
              <a:t>03.02.2024</a:t>
            </a:fld>
            <a:endParaRPr lang="en-CH"/>
          </a:p>
        </p:txBody>
      </p:sp>
      <p:sp>
        <p:nvSpPr>
          <p:cNvPr id="5" name="Footer Placeholder 4">
            <a:extLst>
              <a:ext uri="{FF2B5EF4-FFF2-40B4-BE49-F238E27FC236}">
                <a16:creationId xmlns:a16="http://schemas.microsoft.com/office/drawing/2014/main" id="{21E0AD51-E2F9-C874-3ECA-14C973F2598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66B5144-871B-414C-8795-CCE009A81AC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170699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28662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5444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DE39-44BF-B313-B3FF-D09021345D7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AD9029C-06DF-AC98-A2CD-E8B21FDF8B7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BD343FE-84B6-53FA-549F-EBD1BD9F38DF}"/>
              </a:ext>
            </a:extLst>
          </p:cNvPr>
          <p:cNvSpPr>
            <a:spLocks noGrp="1"/>
          </p:cNvSpPr>
          <p:nvPr>
            <p:ph type="dt" sz="half" idx="10"/>
          </p:nvPr>
        </p:nvSpPr>
        <p:spPr/>
        <p:txBody>
          <a:bodyPr/>
          <a:lstStyle/>
          <a:p>
            <a:fld id="{CACC7A0F-64EE-6B42-BCCA-7361E28B8959}" type="datetimeFigureOut">
              <a:rPr lang="en-CH" smtClean="0"/>
              <a:t>03.02.2024</a:t>
            </a:fld>
            <a:endParaRPr lang="en-CH"/>
          </a:p>
        </p:txBody>
      </p:sp>
      <p:sp>
        <p:nvSpPr>
          <p:cNvPr id="5" name="Footer Placeholder 4">
            <a:extLst>
              <a:ext uri="{FF2B5EF4-FFF2-40B4-BE49-F238E27FC236}">
                <a16:creationId xmlns:a16="http://schemas.microsoft.com/office/drawing/2014/main" id="{6756FA6A-1126-9E8F-94AD-277DB4C201D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042293E-DDEB-5A5F-6096-ED3BA7A251D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0415524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5983-EDB9-68A0-BDAC-AF912FC15D02}"/>
              </a:ext>
            </a:extLst>
          </p:cNvPr>
          <p:cNvSpPr>
            <a:spLocks noGrp="1"/>
          </p:cNvSpPr>
          <p:nvPr>
            <p:ph type="title"/>
          </p:nvPr>
        </p:nvSpPr>
        <p:spPr>
          <a:xfrm>
            <a:off x="623887"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C7A006A9-4FFC-78D5-CC8B-C809F4E2F1E5}"/>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FBEA6ED-C43E-901F-868E-5C541352C647}"/>
              </a:ext>
            </a:extLst>
          </p:cNvPr>
          <p:cNvSpPr>
            <a:spLocks noGrp="1"/>
          </p:cNvSpPr>
          <p:nvPr>
            <p:ph type="dt" sz="half" idx="10"/>
          </p:nvPr>
        </p:nvSpPr>
        <p:spPr/>
        <p:txBody>
          <a:bodyPr/>
          <a:lstStyle/>
          <a:p>
            <a:fld id="{CACC7A0F-64EE-6B42-BCCA-7361E28B8959}" type="datetimeFigureOut">
              <a:rPr lang="en-CH" smtClean="0"/>
              <a:t>03.02.2024</a:t>
            </a:fld>
            <a:endParaRPr lang="en-CH"/>
          </a:p>
        </p:txBody>
      </p:sp>
      <p:sp>
        <p:nvSpPr>
          <p:cNvPr id="5" name="Footer Placeholder 4">
            <a:extLst>
              <a:ext uri="{FF2B5EF4-FFF2-40B4-BE49-F238E27FC236}">
                <a16:creationId xmlns:a16="http://schemas.microsoft.com/office/drawing/2014/main" id="{F967DACD-474E-F0CA-FED3-22FC9D65095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A8FC73E-B31D-BBB8-B058-CE6742E9F28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7960765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E985-6B39-F19C-A162-49618AA6AB5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E90A7C4-DBD8-BF63-304A-A7A592693E41}"/>
              </a:ext>
            </a:extLst>
          </p:cNvPr>
          <p:cNvSpPr>
            <a:spLocks noGrp="1"/>
          </p:cNvSpPr>
          <p:nvPr>
            <p:ph sz="half" idx="1"/>
          </p:nvPr>
        </p:nvSpPr>
        <p:spPr>
          <a:xfrm>
            <a:off x="6286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E8727355-3CC7-EBDB-CE09-07A7E389E26B}"/>
              </a:ext>
            </a:extLst>
          </p:cNvPr>
          <p:cNvSpPr>
            <a:spLocks noGrp="1"/>
          </p:cNvSpPr>
          <p:nvPr>
            <p:ph sz="half" idx="2"/>
          </p:nvPr>
        </p:nvSpPr>
        <p:spPr>
          <a:xfrm>
            <a:off x="46291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E901B890-FFF4-6856-D70C-DE0C039718E8}"/>
              </a:ext>
            </a:extLst>
          </p:cNvPr>
          <p:cNvSpPr>
            <a:spLocks noGrp="1"/>
          </p:cNvSpPr>
          <p:nvPr>
            <p:ph type="dt" sz="half" idx="10"/>
          </p:nvPr>
        </p:nvSpPr>
        <p:spPr/>
        <p:txBody>
          <a:bodyPr/>
          <a:lstStyle/>
          <a:p>
            <a:fld id="{CACC7A0F-64EE-6B42-BCCA-7361E28B8959}" type="datetimeFigureOut">
              <a:rPr lang="en-CH" smtClean="0"/>
              <a:t>03.02.2024</a:t>
            </a:fld>
            <a:endParaRPr lang="en-CH"/>
          </a:p>
        </p:txBody>
      </p:sp>
      <p:sp>
        <p:nvSpPr>
          <p:cNvPr id="6" name="Footer Placeholder 5">
            <a:extLst>
              <a:ext uri="{FF2B5EF4-FFF2-40B4-BE49-F238E27FC236}">
                <a16:creationId xmlns:a16="http://schemas.microsoft.com/office/drawing/2014/main" id="{91592155-461B-8E94-0E4D-639BD4A260D4}"/>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42350B87-D4EA-841E-DA70-577A4D844CB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85375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C99D9-B3A5-E0A1-3381-893B2A386A1E}"/>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B656947E-9510-4037-9846-421DCEC3670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9D083EB0-DED2-5ED0-9D4F-59474A46A0F1}"/>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F4FD2289-8D6F-FEF6-0A73-3FBB3D132375}"/>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ACF6C7AE-5B8D-31C6-F7DF-37D5BF4AD958}"/>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7DDB439F-073B-54FB-6F03-39A646A7A01B}"/>
              </a:ext>
            </a:extLst>
          </p:cNvPr>
          <p:cNvSpPr>
            <a:spLocks noGrp="1"/>
          </p:cNvSpPr>
          <p:nvPr>
            <p:ph type="dt" sz="half" idx="10"/>
          </p:nvPr>
        </p:nvSpPr>
        <p:spPr/>
        <p:txBody>
          <a:bodyPr/>
          <a:lstStyle/>
          <a:p>
            <a:fld id="{CACC7A0F-64EE-6B42-BCCA-7361E28B8959}" type="datetimeFigureOut">
              <a:rPr lang="en-CH" smtClean="0"/>
              <a:t>03.02.2024</a:t>
            </a:fld>
            <a:endParaRPr lang="en-CH"/>
          </a:p>
        </p:txBody>
      </p:sp>
      <p:sp>
        <p:nvSpPr>
          <p:cNvPr id="8" name="Footer Placeholder 7">
            <a:extLst>
              <a:ext uri="{FF2B5EF4-FFF2-40B4-BE49-F238E27FC236}">
                <a16:creationId xmlns:a16="http://schemas.microsoft.com/office/drawing/2014/main" id="{446195D6-8CC3-4F4B-C790-E04F15EFA4FF}"/>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B3C5A9A7-E48A-424F-3E24-E0CC80C139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0197095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7E2F4-8396-7095-73B7-7B9B963CD120}"/>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3CD43163-58A7-796E-32C5-47BBBD16C035}"/>
              </a:ext>
            </a:extLst>
          </p:cNvPr>
          <p:cNvSpPr>
            <a:spLocks noGrp="1"/>
          </p:cNvSpPr>
          <p:nvPr>
            <p:ph type="dt" sz="half" idx="10"/>
          </p:nvPr>
        </p:nvSpPr>
        <p:spPr/>
        <p:txBody>
          <a:bodyPr/>
          <a:lstStyle/>
          <a:p>
            <a:fld id="{CACC7A0F-64EE-6B42-BCCA-7361E28B8959}" type="datetimeFigureOut">
              <a:rPr lang="en-CH" smtClean="0"/>
              <a:t>03.02.2024</a:t>
            </a:fld>
            <a:endParaRPr lang="en-CH"/>
          </a:p>
        </p:txBody>
      </p:sp>
      <p:sp>
        <p:nvSpPr>
          <p:cNvPr id="4" name="Footer Placeholder 3">
            <a:extLst>
              <a:ext uri="{FF2B5EF4-FFF2-40B4-BE49-F238E27FC236}">
                <a16:creationId xmlns:a16="http://schemas.microsoft.com/office/drawing/2014/main" id="{C644F8F1-3856-4AA1-D724-952BD4DB90DC}"/>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2365295-C7B9-A1E8-2B36-7CC32125C9A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110047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AE8FE-C10A-F1E1-1613-31DA00A5DF4E}"/>
              </a:ext>
            </a:extLst>
          </p:cNvPr>
          <p:cNvSpPr>
            <a:spLocks noGrp="1"/>
          </p:cNvSpPr>
          <p:nvPr>
            <p:ph type="dt" sz="half" idx="10"/>
          </p:nvPr>
        </p:nvSpPr>
        <p:spPr/>
        <p:txBody>
          <a:bodyPr/>
          <a:lstStyle/>
          <a:p>
            <a:fld id="{CACC7A0F-64EE-6B42-BCCA-7361E28B8959}" type="datetimeFigureOut">
              <a:rPr lang="en-CH" smtClean="0"/>
              <a:t>03.02.2024</a:t>
            </a:fld>
            <a:endParaRPr lang="en-CH"/>
          </a:p>
        </p:txBody>
      </p:sp>
      <p:sp>
        <p:nvSpPr>
          <p:cNvPr id="3" name="Footer Placeholder 2">
            <a:extLst>
              <a:ext uri="{FF2B5EF4-FFF2-40B4-BE49-F238E27FC236}">
                <a16:creationId xmlns:a16="http://schemas.microsoft.com/office/drawing/2014/main" id="{4E467274-B260-EFCC-652D-F3D0B3ACF378}"/>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3C233683-28CA-3E24-2E66-3052C6C82F4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3388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A3FE4-8E2B-E084-8CD6-0BE187F5494D}"/>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65B6E2AD-AC5B-77ED-351F-DD33A12B418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22239F0-B549-F5F9-288C-F3BAAA2F9A6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3FB05C9C-F57C-25FC-1E2E-8039BBDDE36D}"/>
              </a:ext>
            </a:extLst>
          </p:cNvPr>
          <p:cNvSpPr>
            <a:spLocks noGrp="1"/>
          </p:cNvSpPr>
          <p:nvPr>
            <p:ph type="dt" sz="half" idx="10"/>
          </p:nvPr>
        </p:nvSpPr>
        <p:spPr/>
        <p:txBody>
          <a:bodyPr/>
          <a:lstStyle/>
          <a:p>
            <a:fld id="{CACC7A0F-64EE-6B42-BCCA-7361E28B8959}" type="datetimeFigureOut">
              <a:rPr lang="en-CH" smtClean="0"/>
              <a:t>03.02.2024</a:t>
            </a:fld>
            <a:endParaRPr lang="en-CH"/>
          </a:p>
        </p:txBody>
      </p:sp>
      <p:sp>
        <p:nvSpPr>
          <p:cNvPr id="6" name="Footer Placeholder 5">
            <a:extLst>
              <a:ext uri="{FF2B5EF4-FFF2-40B4-BE49-F238E27FC236}">
                <a16:creationId xmlns:a16="http://schemas.microsoft.com/office/drawing/2014/main" id="{A706DC68-B6EA-0375-391E-9EB769AF7817}"/>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DB4AEA5-EA7D-FF1F-554E-1B74054695B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668233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AD07-1225-2545-39A7-FF0B9F61C1D9}"/>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22D97600-4FEB-3C40-41C4-751B7F761B20}"/>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8D094E45-41D7-B693-F6BB-A74ED3D546B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8D699D53-32AA-B15E-0046-1B2BE694226B}"/>
              </a:ext>
            </a:extLst>
          </p:cNvPr>
          <p:cNvSpPr>
            <a:spLocks noGrp="1"/>
          </p:cNvSpPr>
          <p:nvPr>
            <p:ph type="dt" sz="half" idx="10"/>
          </p:nvPr>
        </p:nvSpPr>
        <p:spPr/>
        <p:txBody>
          <a:bodyPr/>
          <a:lstStyle/>
          <a:p>
            <a:fld id="{CACC7A0F-64EE-6B42-BCCA-7361E28B8959}" type="datetimeFigureOut">
              <a:rPr lang="en-CH" smtClean="0"/>
              <a:t>03.02.2024</a:t>
            </a:fld>
            <a:endParaRPr lang="en-CH"/>
          </a:p>
        </p:txBody>
      </p:sp>
      <p:sp>
        <p:nvSpPr>
          <p:cNvPr id="6" name="Footer Placeholder 5">
            <a:extLst>
              <a:ext uri="{FF2B5EF4-FFF2-40B4-BE49-F238E27FC236}">
                <a16:creationId xmlns:a16="http://schemas.microsoft.com/office/drawing/2014/main" id="{BEE158A5-9E78-9AC4-3C70-2F0C471FA2BC}"/>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D4004A0-BA80-EB17-30D2-E2301448144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91966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D7D576-2820-85F1-533C-C8CE727037DE}"/>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962FD8D8-8F0A-FA2C-42F8-9D128D53E053}"/>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5AB71DE-4131-702E-F0C2-831A5294BED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ACC7A0F-64EE-6B42-BCCA-7361E28B8959}" type="datetimeFigureOut">
              <a:rPr lang="en-CH" smtClean="0"/>
              <a:t>03.02.2024</a:t>
            </a:fld>
            <a:endParaRPr lang="en-CH"/>
          </a:p>
        </p:txBody>
      </p:sp>
      <p:sp>
        <p:nvSpPr>
          <p:cNvPr id="5" name="Footer Placeholder 4">
            <a:extLst>
              <a:ext uri="{FF2B5EF4-FFF2-40B4-BE49-F238E27FC236}">
                <a16:creationId xmlns:a16="http://schemas.microsoft.com/office/drawing/2014/main" id="{DF11A5C3-8274-C03A-5725-463DD3BA7FD1}"/>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C357E3FF-F47F-13BF-1A26-09546FB9252A}"/>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3932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docs.aws.amazon.com/Route53/latest/DeveloperGuide/resolver-forwarding-inbound-queries.html" TargetMode="External"/><Relationship Id="rId2" Type="http://schemas.openxmlformats.org/officeDocument/2006/relationships/hyperlink" Target="https://aws.amazon.com/blogs/aws/dns-over-https-is-now-available-in-amazon-route-53-resolver/" TargetMode="Externa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hyperlink" Target="https://aws.amazon.com/compliance/fips/"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aws.amazon.com/blogs/aws/dns-over-https-is-now-available-in-amazon-route-53-resolver/" TargetMode="Externa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hyperlink" Target="https://aws.amazon.com/blogs/networking-and-content-delivery/configuring-dnssec-signing-and-validation-with-amazon-route-53/" TargetMode="External"/><Relationship Id="rId2" Type="http://schemas.openxmlformats.org/officeDocument/2006/relationships/hyperlink" Target="https://docs.aws.amazon.com/Route53/latest/DeveloperGuide/domain-configure-dnssec.html" TargetMode="Externa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262E669-7774-4EAE-BBCE-F9FFE664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0CD485ED-328F-4350-AB3E-F6EA45149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113" y="628112"/>
            <a:ext cx="7875484" cy="3632321"/>
          </a:xfrm>
          <a:custGeom>
            <a:avLst/>
            <a:gdLst>
              <a:gd name="connsiteX0" fmla="*/ 0 w 10052180"/>
              <a:gd name="connsiteY0" fmla="*/ 0 h 4650769"/>
              <a:gd name="connsiteX1" fmla="*/ 10052180 w 10052180"/>
              <a:gd name="connsiteY1" fmla="*/ 0 h 4650769"/>
              <a:gd name="connsiteX2" fmla="*/ 10052180 w 10052180"/>
              <a:gd name="connsiteY2" fmla="*/ 4571218 h 4650769"/>
              <a:gd name="connsiteX3" fmla="*/ 10050702 w 10052180"/>
              <a:gd name="connsiteY3" fmla="*/ 4571562 h 4650769"/>
              <a:gd name="connsiteX4" fmla="*/ 10001878 w 10052180"/>
              <a:gd name="connsiteY4" fmla="*/ 4572066 h 4650769"/>
              <a:gd name="connsiteX5" fmla="*/ 9969638 w 10052180"/>
              <a:gd name="connsiteY5" fmla="*/ 4575824 h 4650769"/>
              <a:gd name="connsiteX6" fmla="*/ 9864299 w 10052180"/>
              <a:gd name="connsiteY6" fmla="*/ 4580290 h 4650769"/>
              <a:gd name="connsiteX7" fmla="*/ 9796089 w 10052180"/>
              <a:gd name="connsiteY7" fmla="*/ 4591897 h 4650769"/>
              <a:gd name="connsiteX8" fmla="*/ 9658617 w 10052180"/>
              <a:gd name="connsiteY8" fmla="*/ 4628572 h 4650769"/>
              <a:gd name="connsiteX9" fmla="*/ 9605787 w 10052180"/>
              <a:gd name="connsiteY9" fmla="*/ 4633374 h 4650769"/>
              <a:gd name="connsiteX10" fmla="*/ 9408928 w 10052180"/>
              <a:gd name="connsiteY10" fmla="*/ 4634030 h 4650769"/>
              <a:gd name="connsiteX11" fmla="*/ 9290980 w 10052180"/>
              <a:gd name="connsiteY11" fmla="*/ 4628234 h 4650769"/>
              <a:gd name="connsiteX12" fmla="*/ 9195937 w 10052180"/>
              <a:gd name="connsiteY12" fmla="*/ 4629562 h 4650769"/>
              <a:gd name="connsiteX13" fmla="*/ 9091821 w 10052180"/>
              <a:gd name="connsiteY13" fmla="*/ 4619955 h 4650769"/>
              <a:gd name="connsiteX14" fmla="*/ 9005324 w 10052180"/>
              <a:gd name="connsiteY14" fmla="*/ 4627981 h 4650769"/>
              <a:gd name="connsiteX15" fmla="*/ 8911383 w 10052180"/>
              <a:gd name="connsiteY15" fmla="*/ 4634700 h 4650769"/>
              <a:gd name="connsiteX16" fmla="*/ 8853295 w 10052180"/>
              <a:gd name="connsiteY16" fmla="*/ 4644792 h 4650769"/>
              <a:gd name="connsiteX17" fmla="*/ 8813991 w 10052180"/>
              <a:gd name="connsiteY17" fmla="*/ 4634596 h 4650769"/>
              <a:gd name="connsiteX18" fmla="*/ 8687179 w 10052180"/>
              <a:gd name="connsiteY18" fmla="*/ 4588065 h 4650769"/>
              <a:gd name="connsiteX19" fmla="*/ 8623955 w 10052180"/>
              <a:gd name="connsiteY19" fmla="*/ 4578046 h 4650769"/>
              <a:gd name="connsiteX20" fmla="*/ 8622786 w 10052180"/>
              <a:gd name="connsiteY20" fmla="*/ 4577305 h 4650769"/>
              <a:gd name="connsiteX21" fmla="*/ 8600904 w 10052180"/>
              <a:gd name="connsiteY21" fmla="*/ 4582918 h 4650769"/>
              <a:gd name="connsiteX22" fmla="*/ 8433071 w 10052180"/>
              <a:gd name="connsiteY22" fmla="*/ 4606234 h 4650769"/>
              <a:gd name="connsiteX23" fmla="*/ 8318071 w 10052180"/>
              <a:gd name="connsiteY23" fmla="*/ 4586590 h 4650769"/>
              <a:gd name="connsiteX24" fmla="*/ 8242424 w 10052180"/>
              <a:gd name="connsiteY24" fmla="*/ 4566486 h 4650769"/>
              <a:gd name="connsiteX25" fmla="*/ 8193517 w 10052180"/>
              <a:gd name="connsiteY25" fmla="*/ 4551756 h 4650769"/>
              <a:gd name="connsiteX26" fmla="*/ 8156253 w 10052180"/>
              <a:gd name="connsiteY26" fmla="*/ 4539485 h 4650769"/>
              <a:gd name="connsiteX27" fmla="*/ 8105237 w 10052180"/>
              <a:gd name="connsiteY27" fmla="*/ 4530754 h 4650769"/>
              <a:gd name="connsiteX28" fmla="*/ 8012182 w 10052180"/>
              <a:gd name="connsiteY28" fmla="*/ 4569955 h 4650769"/>
              <a:gd name="connsiteX29" fmla="*/ 7873023 w 10052180"/>
              <a:gd name="connsiteY29" fmla="*/ 4594395 h 4650769"/>
              <a:gd name="connsiteX30" fmla="*/ 7766598 w 10052180"/>
              <a:gd name="connsiteY30" fmla="*/ 4583182 h 4650769"/>
              <a:gd name="connsiteX31" fmla="*/ 7739745 w 10052180"/>
              <a:gd name="connsiteY31" fmla="*/ 4588115 h 4650769"/>
              <a:gd name="connsiteX32" fmla="*/ 7616434 w 10052180"/>
              <a:gd name="connsiteY32" fmla="*/ 4564808 h 4650769"/>
              <a:gd name="connsiteX33" fmla="*/ 7431215 w 10052180"/>
              <a:gd name="connsiteY33" fmla="*/ 4552516 h 4650769"/>
              <a:gd name="connsiteX34" fmla="*/ 7237422 w 10052180"/>
              <a:gd name="connsiteY34" fmla="*/ 4498285 h 4650769"/>
              <a:gd name="connsiteX35" fmla="*/ 7011658 w 10052180"/>
              <a:gd name="connsiteY35" fmla="*/ 4451218 h 4650769"/>
              <a:gd name="connsiteX36" fmla="*/ 6867111 w 10052180"/>
              <a:gd name="connsiteY36" fmla="*/ 4419048 h 4650769"/>
              <a:gd name="connsiteX37" fmla="*/ 6712288 w 10052180"/>
              <a:gd name="connsiteY37" fmla="*/ 4430721 h 4650769"/>
              <a:gd name="connsiteX38" fmla="*/ 6543149 w 10052180"/>
              <a:gd name="connsiteY38" fmla="*/ 4429858 h 4650769"/>
              <a:gd name="connsiteX39" fmla="*/ 6393064 w 10052180"/>
              <a:gd name="connsiteY39" fmla="*/ 4406561 h 4650769"/>
              <a:gd name="connsiteX40" fmla="*/ 6303049 w 10052180"/>
              <a:gd name="connsiteY40" fmla="*/ 4399385 h 4650769"/>
              <a:gd name="connsiteX41" fmla="*/ 6268511 w 10052180"/>
              <a:gd name="connsiteY41" fmla="*/ 4407283 h 4650769"/>
              <a:gd name="connsiteX42" fmla="*/ 6220512 w 10052180"/>
              <a:gd name="connsiteY42" fmla="*/ 4411171 h 4650769"/>
              <a:gd name="connsiteX43" fmla="*/ 6135538 w 10052180"/>
              <a:gd name="connsiteY43" fmla="*/ 4426253 h 4650769"/>
              <a:gd name="connsiteX44" fmla="*/ 6031127 w 10052180"/>
              <a:gd name="connsiteY44" fmla="*/ 4420204 h 4650769"/>
              <a:gd name="connsiteX45" fmla="*/ 5969808 w 10052180"/>
              <a:gd name="connsiteY45" fmla="*/ 4408049 h 4650769"/>
              <a:gd name="connsiteX46" fmla="*/ 5944950 w 10052180"/>
              <a:gd name="connsiteY46" fmla="*/ 4393767 h 4650769"/>
              <a:gd name="connsiteX47" fmla="*/ 5509282 w 10052180"/>
              <a:gd name="connsiteY47" fmla="*/ 4393767 h 4650769"/>
              <a:gd name="connsiteX48" fmla="*/ 5488183 w 10052180"/>
              <a:gd name="connsiteY48" fmla="*/ 4398554 h 4650769"/>
              <a:gd name="connsiteX49" fmla="*/ 5481447 w 10052180"/>
              <a:gd name="connsiteY49" fmla="*/ 4395975 h 4650769"/>
              <a:gd name="connsiteX50" fmla="*/ 5473864 w 10052180"/>
              <a:gd name="connsiteY50" fmla="*/ 4393767 h 4650769"/>
              <a:gd name="connsiteX51" fmla="*/ 5441368 w 10052180"/>
              <a:gd name="connsiteY51" fmla="*/ 4393767 h 4650769"/>
              <a:gd name="connsiteX52" fmla="*/ 5427734 w 10052180"/>
              <a:gd name="connsiteY52" fmla="*/ 4401537 h 4650769"/>
              <a:gd name="connsiteX53" fmla="*/ 5412372 w 10052180"/>
              <a:gd name="connsiteY53" fmla="*/ 4394628 h 4650769"/>
              <a:gd name="connsiteX54" fmla="*/ 5412559 w 10052180"/>
              <a:gd name="connsiteY54" fmla="*/ 4393767 h 4650769"/>
              <a:gd name="connsiteX55" fmla="*/ 5182205 w 10052180"/>
              <a:gd name="connsiteY55" fmla="*/ 4393767 h 4650769"/>
              <a:gd name="connsiteX56" fmla="*/ 5167180 w 10052180"/>
              <a:gd name="connsiteY56" fmla="*/ 4401547 h 4650769"/>
              <a:gd name="connsiteX57" fmla="*/ 5116191 w 10052180"/>
              <a:gd name="connsiteY57" fmla="*/ 4410857 h 4650769"/>
              <a:gd name="connsiteX58" fmla="*/ 4978049 w 10052180"/>
              <a:gd name="connsiteY58" fmla="*/ 4444099 h 4650769"/>
              <a:gd name="connsiteX59" fmla="*/ 4918199 w 10052180"/>
              <a:gd name="connsiteY59" fmla="*/ 4475969 h 4650769"/>
              <a:gd name="connsiteX60" fmla="*/ 4819404 w 10052180"/>
              <a:gd name="connsiteY60" fmla="*/ 4498170 h 4650769"/>
              <a:gd name="connsiteX61" fmla="*/ 4748850 w 10052180"/>
              <a:gd name="connsiteY61" fmla="*/ 4510039 h 4650769"/>
              <a:gd name="connsiteX62" fmla="*/ 4728909 w 10052180"/>
              <a:gd name="connsiteY62" fmla="*/ 4533669 h 4650769"/>
              <a:gd name="connsiteX63" fmla="*/ 4728624 w 10052180"/>
              <a:gd name="connsiteY63" fmla="*/ 4534109 h 4650769"/>
              <a:gd name="connsiteX64" fmla="*/ 4685733 w 10052180"/>
              <a:gd name="connsiteY64" fmla="*/ 4537269 h 4650769"/>
              <a:gd name="connsiteX65" fmla="*/ 4591811 w 10052180"/>
              <a:gd name="connsiteY65" fmla="*/ 4562739 h 4650769"/>
              <a:gd name="connsiteX66" fmla="*/ 4562217 w 10052180"/>
              <a:gd name="connsiteY66" fmla="*/ 4569392 h 4650769"/>
              <a:gd name="connsiteX67" fmla="*/ 4546453 w 10052180"/>
              <a:gd name="connsiteY67" fmla="*/ 4575327 h 4650769"/>
              <a:gd name="connsiteX68" fmla="*/ 4522757 w 10052180"/>
              <a:gd name="connsiteY68" fmla="*/ 4559783 h 4650769"/>
              <a:gd name="connsiteX69" fmla="*/ 4493193 w 10052180"/>
              <a:gd name="connsiteY69" fmla="*/ 4566418 h 4650769"/>
              <a:gd name="connsiteX70" fmla="*/ 4486309 w 10052180"/>
              <a:gd name="connsiteY70" fmla="*/ 4568571 h 4650769"/>
              <a:gd name="connsiteX71" fmla="*/ 4434522 w 10052180"/>
              <a:gd name="connsiteY71" fmla="*/ 4553363 h 4650769"/>
              <a:gd name="connsiteX72" fmla="*/ 4429460 w 10052180"/>
              <a:gd name="connsiteY72" fmla="*/ 4547302 h 4650769"/>
              <a:gd name="connsiteX73" fmla="*/ 4403505 w 10052180"/>
              <a:gd name="connsiteY73" fmla="*/ 4544604 h 4650769"/>
              <a:gd name="connsiteX74" fmla="*/ 4400557 w 10052180"/>
              <a:gd name="connsiteY74" fmla="*/ 4546201 h 4650769"/>
              <a:gd name="connsiteX75" fmla="*/ 4379030 w 10052180"/>
              <a:gd name="connsiteY75" fmla="*/ 4536886 h 4650769"/>
              <a:gd name="connsiteX76" fmla="*/ 4292758 w 10052180"/>
              <a:gd name="connsiteY76" fmla="*/ 4520332 h 4650769"/>
              <a:gd name="connsiteX77" fmla="*/ 4126934 w 10052180"/>
              <a:gd name="connsiteY77" fmla="*/ 4511325 h 4650769"/>
              <a:gd name="connsiteX78" fmla="*/ 3954199 w 10052180"/>
              <a:gd name="connsiteY78" fmla="*/ 4486409 h 4650769"/>
              <a:gd name="connsiteX79" fmla="*/ 3790501 w 10052180"/>
              <a:gd name="connsiteY79" fmla="*/ 4495445 h 4650769"/>
              <a:gd name="connsiteX80" fmla="*/ 3492963 w 10052180"/>
              <a:gd name="connsiteY80" fmla="*/ 4468480 h 4650769"/>
              <a:gd name="connsiteX81" fmla="*/ 3390904 w 10052180"/>
              <a:gd name="connsiteY81" fmla="*/ 4465867 h 4650769"/>
              <a:gd name="connsiteX82" fmla="*/ 3322528 w 10052180"/>
              <a:gd name="connsiteY82" fmla="*/ 4464799 h 4650769"/>
              <a:gd name="connsiteX83" fmla="*/ 3317795 w 10052180"/>
              <a:gd name="connsiteY83" fmla="*/ 4467272 h 4650769"/>
              <a:gd name="connsiteX84" fmla="*/ 3298702 w 10052180"/>
              <a:gd name="connsiteY84" fmla="*/ 4468689 h 4650769"/>
              <a:gd name="connsiteX85" fmla="*/ 3293503 w 10052180"/>
              <a:gd name="connsiteY85" fmla="*/ 4479690 h 4650769"/>
              <a:gd name="connsiteX86" fmla="*/ 3229705 w 10052180"/>
              <a:gd name="connsiteY86" fmla="*/ 4489069 h 4650769"/>
              <a:gd name="connsiteX87" fmla="*/ 3076109 w 10052180"/>
              <a:gd name="connsiteY87" fmla="*/ 4492987 h 4650769"/>
              <a:gd name="connsiteX88" fmla="*/ 2962379 w 10052180"/>
              <a:gd name="connsiteY88" fmla="*/ 4474229 h 4650769"/>
              <a:gd name="connsiteX89" fmla="*/ 2924375 w 10052180"/>
              <a:gd name="connsiteY89" fmla="*/ 4484334 h 4650769"/>
              <a:gd name="connsiteX90" fmla="*/ 2871297 w 10052180"/>
              <a:gd name="connsiteY90" fmla="*/ 4491313 h 4650769"/>
              <a:gd name="connsiteX91" fmla="*/ 2700663 w 10052180"/>
              <a:gd name="connsiteY91" fmla="*/ 4485036 h 4650769"/>
              <a:gd name="connsiteX92" fmla="*/ 2560084 w 10052180"/>
              <a:gd name="connsiteY92" fmla="*/ 4489523 h 4650769"/>
              <a:gd name="connsiteX93" fmla="*/ 2479658 w 10052180"/>
              <a:gd name="connsiteY93" fmla="*/ 4499250 h 4650769"/>
              <a:gd name="connsiteX94" fmla="*/ 2309526 w 10052180"/>
              <a:gd name="connsiteY94" fmla="*/ 4471569 h 4650769"/>
              <a:gd name="connsiteX95" fmla="*/ 2143849 w 10052180"/>
              <a:gd name="connsiteY95" fmla="*/ 4458678 h 4650769"/>
              <a:gd name="connsiteX96" fmla="*/ 2054460 w 10052180"/>
              <a:gd name="connsiteY96" fmla="*/ 4444435 h 4650769"/>
              <a:gd name="connsiteX97" fmla="*/ 1875690 w 10052180"/>
              <a:gd name="connsiteY97" fmla="*/ 4462877 h 4650769"/>
              <a:gd name="connsiteX98" fmla="*/ 1829588 w 10052180"/>
              <a:gd name="connsiteY98" fmla="*/ 4463680 h 4650769"/>
              <a:gd name="connsiteX99" fmla="*/ 1729685 w 10052180"/>
              <a:gd name="connsiteY99" fmla="*/ 4483196 h 4650769"/>
              <a:gd name="connsiteX100" fmla="*/ 1672107 w 10052180"/>
              <a:gd name="connsiteY100" fmla="*/ 4487209 h 4650769"/>
              <a:gd name="connsiteX101" fmla="*/ 1514794 w 10052180"/>
              <a:gd name="connsiteY101" fmla="*/ 4506035 h 4650769"/>
              <a:gd name="connsiteX102" fmla="*/ 1375355 w 10052180"/>
              <a:gd name="connsiteY102" fmla="*/ 4535286 h 4650769"/>
              <a:gd name="connsiteX103" fmla="*/ 1281723 w 10052180"/>
              <a:gd name="connsiteY103" fmla="*/ 4557767 h 4650769"/>
              <a:gd name="connsiteX104" fmla="*/ 1152251 w 10052180"/>
              <a:gd name="connsiteY104" fmla="*/ 4596280 h 4650769"/>
              <a:gd name="connsiteX105" fmla="*/ 1112386 w 10052180"/>
              <a:gd name="connsiteY105" fmla="*/ 4603999 h 4650769"/>
              <a:gd name="connsiteX106" fmla="*/ 1055042 w 10052180"/>
              <a:gd name="connsiteY106" fmla="*/ 4590297 h 4650769"/>
              <a:gd name="connsiteX107" fmla="*/ 961705 w 10052180"/>
              <a:gd name="connsiteY107" fmla="*/ 4577719 h 4650769"/>
              <a:gd name="connsiteX108" fmla="*/ 875879 w 10052180"/>
              <a:gd name="connsiteY108" fmla="*/ 4564303 h 4650769"/>
              <a:gd name="connsiteX109" fmla="*/ 771366 w 10052180"/>
              <a:gd name="connsiteY109" fmla="*/ 4567383 h 4650769"/>
              <a:gd name="connsiteX110" fmla="*/ 676592 w 10052180"/>
              <a:gd name="connsiteY110" fmla="*/ 4560117 h 4650769"/>
              <a:gd name="connsiteX111" fmla="*/ 558512 w 10052180"/>
              <a:gd name="connsiteY111" fmla="*/ 4558530 h 4650769"/>
              <a:gd name="connsiteX112" fmla="*/ 362079 w 10052180"/>
              <a:gd name="connsiteY112" fmla="*/ 4545572 h 4650769"/>
              <a:gd name="connsiteX113" fmla="*/ 309653 w 10052180"/>
              <a:gd name="connsiteY113" fmla="*/ 4537476 h 4650769"/>
              <a:gd name="connsiteX114" fmla="*/ 174742 w 10052180"/>
              <a:gd name="connsiteY114" fmla="*/ 4492281 h 4650769"/>
              <a:gd name="connsiteX115" fmla="*/ 107390 w 10052180"/>
              <a:gd name="connsiteY115" fmla="*/ 4476433 h 4650769"/>
              <a:gd name="connsiteX116" fmla="*/ 2537 w 10052180"/>
              <a:gd name="connsiteY116" fmla="*/ 4465393 h 4650769"/>
              <a:gd name="connsiteX117" fmla="*/ 0 w 10052180"/>
              <a:gd name="connsiteY117" fmla="*/ 4463105 h 465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0052180" h="4650769">
                <a:moveTo>
                  <a:pt x="0" y="0"/>
                </a:moveTo>
                <a:lnTo>
                  <a:pt x="10052180" y="0"/>
                </a:lnTo>
                <a:lnTo>
                  <a:pt x="10052180" y="4571218"/>
                </a:lnTo>
                <a:lnTo>
                  <a:pt x="10050702" y="4571562"/>
                </a:lnTo>
                <a:cubicBezTo>
                  <a:pt x="10033695" y="4573943"/>
                  <a:pt x="10017259" y="4574375"/>
                  <a:pt x="10001878" y="4572066"/>
                </a:cubicBezTo>
                <a:cubicBezTo>
                  <a:pt x="9987347" y="4562370"/>
                  <a:pt x="9978539" y="4560848"/>
                  <a:pt x="9969638" y="4575824"/>
                </a:cubicBezTo>
                <a:cubicBezTo>
                  <a:pt x="9931111" y="4571506"/>
                  <a:pt x="9885705" y="4604598"/>
                  <a:pt x="9864299" y="4580290"/>
                </a:cubicBezTo>
                <a:cubicBezTo>
                  <a:pt x="9860644" y="4614890"/>
                  <a:pt x="9811449" y="4560843"/>
                  <a:pt x="9796089" y="4591897"/>
                </a:cubicBezTo>
                <a:cubicBezTo>
                  <a:pt x="9744340" y="4604414"/>
                  <a:pt x="9702353" y="4613016"/>
                  <a:pt x="9658617" y="4628572"/>
                </a:cubicBezTo>
                <a:cubicBezTo>
                  <a:pt x="9625107" y="4639733"/>
                  <a:pt x="9621223" y="4635658"/>
                  <a:pt x="9605787" y="4633374"/>
                </a:cubicBezTo>
                <a:cubicBezTo>
                  <a:pt x="9564172" y="4634284"/>
                  <a:pt x="9459602" y="4639135"/>
                  <a:pt x="9408928" y="4634030"/>
                </a:cubicBezTo>
                <a:cubicBezTo>
                  <a:pt x="9373936" y="4630911"/>
                  <a:pt x="9320962" y="4677031"/>
                  <a:pt x="9290980" y="4628234"/>
                </a:cubicBezTo>
                <a:cubicBezTo>
                  <a:pt x="9269062" y="4638218"/>
                  <a:pt x="9223761" y="4630232"/>
                  <a:pt x="9195937" y="4629562"/>
                </a:cubicBezTo>
                <a:cubicBezTo>
                  <a:pt x="9143088" y="4610116"/>
                  <a:pt x="9133223" y="4633821"/>
                  <a:pt x="9091821" y="4619955"/>
                </a:cubicBezTo>
                <a:cubicBezTo>
                  <a:pt x="9032935" y="4627891"/>
                  <a:pt x="9027183" y="4624471"/>
                  <a:pt x="9005324" y="4627981"/>
                </a:cubicBezTo>
                <a:cubicBezTo>
                  <a:pt x="8967164" y="4640966"/>
                  <a:pt x="8953005" y="4638659"/>
                  <a:pt x="8911383" y="4634700"/>
                </a:cubicBezTo>
                <a:cubicBezTo>
                  <a:pt x="8910140" y="4622209"/>
                  <a:pt x="8861731" y="4642891"/>
                  <a:pt x="8853295" y="4644792"/>
                </a:cubicBezTo>
                <a:cubicBezTo>
                  <a:pt x="8855383" y="4637166"/>
                  <a:pt x="8821677" y="4629387"/>
                  <a:pt x="8813991" y="4634596"/>
                </a:cubicBezTo>
                <a:cubicBezTo>
                  <a:pt x="8714011" y="4640974"/>
                  <a:pt x="8735462" y="4587278"/>
                  <a:pt x="8687179" y="4588065"/>
                </a:cubicBezTo>
                <a:cubicBezTo>
                  <a:pt x="8647941" y="4587885"/>
                  <a:pt x="8644846" y="4590573"/>
                  <a:pt x="8623955" y="4578046"/>
                </a:cubicBezTo>
                <a:lnTo>
                  <a:pt x="8622786" y="4577305"/>
                </a:lnTo>
                <a:lnTo>
                  <a:pt x="8600904" y="4582918"/>
                </a:lnTo>
                <a:cubicBezTo>
                  <a:pt x="8551179" y="4589770"/>
                  <a:pt x="8503007" y="4582778"/>
                  <a:pt x="8433071" y="4606234"/>
                </a:cubicBezTo>
                <a:cubicBezTo>
                  <a:pt x="8391517" y="4597543"/>
                  <a:pt x="8356812" y="4603351"/>
                  <a:pt x="8318071" y="4586590"/>
                </a:cubicBezTo>
                <a:cubicBezTo>
                  <a:pt x="8301780" y="4574528"/>
                  <a:pt x="8258966" y="4594748"/>
                  <a:pt x="8242424" y="4566486"/>
                </a:cubicBezTo>
                <a:cubicBezTo>
                  <a:pt x="8237603" y="4584126"/>
                  <a:pt x="8200783" y="4561583"/>
                  <a:pt x="8193517" y="4551756"/>
                </a:cubicBezTo>
                <a:cubicBezTo>
                  <a:pt x="8181915" y="4557821"/>
                  <a:pt x="8167403" y="4540618"/>
                  <a:pt x="8156253" y="4539485"/>
                </a:cubicBezTo>
                <a:cubicBezTo>
                  <a:pt x="8141597" y="4496572"/>
                  <a:pt x="8127998" y="4557617"/>
                  <a:pt x="8105237" y="4530754"/>
                </a:cubicBezTo>
                <a:cubicBezTo>
                  <a:pt x="8091039" y="4542025"/>
                  <a:pt x="8045973" y="4563365"/>
                  <a:pt x="8012182" y="4569955"/>
                </a:cubicBezTo>
                <a:cubicBezTo>
                  <a:pt x="7945237" y="4585532"/>
                  <a:pt x="7935255" y="4616038"/>
                  <a:pt x="7873023" y="4594395"/>
                </a:cubicBezTo>
                <a:cubicBezTo>
                  <a:pt x="7859384" y="4618199"/>
                  <a:pt x="7761094" y="4535441"/>
                  <a:pt x="7766598" y="4583182"/>
                </a:cubicBezTo>
                <a:cubicBezTo>
                  <a:pt x="7745587" y="4577284"/>
                  <a:pt x="7733182" y="4556528"/>
                  <a:pt x="7739745" y="4588115"/>
                </a:cubicBezTo>
                <a:lnTo>
                  <a:pt x="7616434" y="4564808"/>
                </a:lnTo>
                <a:cubicBezTo>
                  <a:pt x="7546376" y="4561257"/>
                  <a:pt x="7499612" y="4575632"/>
                  <a:pt x="7431215" y="4552516"/>
                </a:cubicBezTo>
                <a:cubicBezTo>
                  <a:pt x="7362500" y="4539342"/>
                  <a:pt x="7331229" y="4514002"/>
                  <a:pt x="7237422" y="4498285"/>
                </a:cubicBezTo>
                <a:cubicBezTo>
                  <a:pt x="7171877" y="4484375"/>
                  <a:pt x="7080174" y="4453116"/>
                  <a:pt x="7011658" y="4451218"/>
                </a:cubicBezTo>
                <a:cubicBezTo>
                  <a:pt x="6935893" y="4414558"/>
                  <a:pt x="6950516" y="4446303"/>
                  <a:pt x="6867111" y="4419048"/>
                </a:cubicBezTo>
                <a:cubicBezTo>
                  <a:pt x="6820640" y="4462144"/>
                  <a:pt x="6759791" y="4426229"/>
                  <a:pt x="6712288" y="4430721"/>
                </a:cubicBezTo>
                <a:cubicBezTo>
                  <a:pt x="6658294" y="4432523"/>
                  <a:pt x="6596353" y="4433885"/>
                  <a:pt x="6543149" y="4429858"/>
                </a:cubicBezTo>
                <a:cubicBezTo>
                  <a:pt x="6505785" y="4400413"/>
                  <a:pt x="6438998" y="4445436"/>
                  <a:pt x="6393064" y="4406561"/>
                </a:cubicBezTo>
                <a:cubicBezTo>
                  <a:pt x="6375470" y="4396073"/>
                  <a:pt x="6316748" y="4386920"/>
                  <a:pt x="6303049" y="4399385"/>
                </a:cubicBezTo>
                <a:cubicBezTo>
                  <a:pt x="6290271" y="4400402"/>
                  <a:pt x="6276955" y="4392864"/>
                  <a:pt x="6268511" y="4407283"/>
                </a:cubicBezTo>
                <a:cubicBezTo>
                  <a:pt x="6255819" y="4424201"/>
                  <a:pt x="6218422" y="4388280"/>
                  <a:pt x="6220512" y="4411171"/>
                </a:cubicBezTo>
                <a:cubicBezTo>
                  <a:pt x="6193829" y="4386375"/>
                  <a:pt x="6162713" y="4421037"/>
                  <a:pt x="6135538" y="4426253"/>
                </a:cubicBezTo>
                <a:cubicBezTo>
                  <a:pt x="6115250" y="4402715"/>
                  <a:pt x="6087532" y="4424859"/>
                  <a:pt x="6031127" y="4420204"/>
                </a:cubicBezTo>
                <a:cubicBezTo>
                  <a:pt x="6014546" y="4399963"/>
                  <a:pt x="5996210" y="4415252"/>
                  <a:pt x="5969808" y="4408049"/>
                </a:cubicBezTo>
                <a:lnTo>
                  <a:pt x="5944950" y="4393767"/>
                </a:lnTo>
                <a:lnTo>
                  <a:pt x="5509282" y="4393767"/>
                </a:lnTo>
                <a:lnTo>
                  <a:pt x="5488183" y="4398554"/>
                </a:lnTo>
                <a:lnTo>
                  <a:pt x="5481447" y="4395975"/>
                </a:lnTo>
                <a:lnTo>
                  <a:pt x="5473864" y="4393767"/>
                </a:lnTo>
                <a:lnTo>
                  <a:pt x="5441368" y="4393767"/>
                </a:lnTo>
                <a:lnTo>
                  <a:pt x="5427734" y="4401537"/>
                </a:lnTo>
                <a:cubicBezTo>
                  <a:pt x="5424659" y="4397308"/>
                  <a:pt x="5420116" y="4394509"/>
                  <a:pt x="5412372" y="4394628"/>
                </a:cubicBezTo>
                <a:lnTo>
                  <a:pt x="5412559" y="4393767"/>
                </a:lnTo>
                <a:lnTo>
                  <a:pt x="5182205" y="4393767"/>
                </a:lnTo>
                <a:lnTo>
                  <a:pt x="5167180" y="4401547"/>
                </a:lnTo>
                <a:cubicBezTo>
                  <a:pt x="5145322" y="4388995"/>
                  <a:pt x="5130136" y="4396666"/>
                  <a:pt x="5116191" y="4410857"/>
                </a:cubicBezTo>
                <a:cubicBezTo>
                  <a:pt x="5069121" y="4410132"/>
                  <a:pt x="5029330" y="4432817"/>
                  <a:pt x="4978049" y="4444099"/>
                </a:cubicBezTo>
                <a:cubicBezTo>
                  <a:pt x="4921746" y="4464946"/>
                  <a:pt x="4952787" y="4460274"/>
                  <a:pt x="4918199" y="4475969"/>
                </a:cubicBezTo>
                <a:lnTo>
                  <a:pt x="4819404" y="4498170"/>
                </a:lnTo>
                <a:lnTo>
                  <a:pt x="4748850" y="4510039"/>
                </a:lnTo>
                <a:lnTo>
                  <a:pt x="4728909" y="4533669"/>
                </a:lnTo>
                <a:lnTo>
                  <a:pt x="4728624" y="4534109"/>
                </a:lnTo>
                <a:lnTo>
                  <a:pt x="4685733" y="4537269"/>
                </a:lnTo>
                <a:cubicBezTo>
                  <a:pt x="4662932" y="4542040"/>
                  <a:pt x="4617689" y="4556675"/>
                  <a:pt x="4591811" y="4562739"/>
                </a:cubicBezTo>
                <a:cubicBezTo>
                  <a:pt x="4568298" y="4558219"/>
                  <a:pt x="4553786" y="4538337"/>
                  <a:pt x="4562217" y="4569392"/>
                </a:cubicBezTo>
                <a:cubicBezTo>
                  <a:pt x="4554496" y="4568788"/>
                  <a:pt x="4549787" y="4571298"/>
                  <a:pt x="4546453" y="4575327"/>
                </a:cubicBezTo>
                <a:lnTo>
                  <a:pt x="4522757" y="4559783"/>
                </a:lnTo>
                <a:lnTo>
                  <a:pt x="4493193" y="4566418"/>
                </a:lnTo>
                <a:lnTo>
                  <a:pt x="4486309" y="4568571"/>
                </a:lnTo>
                <a:lnTo>
                  <a:pt x="4434522" y="4553363"/>
                </a:lnTo>
                <a:lnTo>
                  <a:pt x="4429460" y="4547302"/>
                </a:lnTo>
                <a:cubicBezTo>
                  <a:pt x="4424037" y="4543565"/>
                  <a:pt x="4416331" y="4541821"/>
                  <a:pt x="4403505" y="4544604"/>
                </a:cubicBezTo>
                <a:lnTo>
                  <a:pt x="4400557" y="4546201"/>
                </a:lnTo>
                <a:lnTo>
                  <a:pt x="4379030" y="4536886"/>
                </a:lnTo>
                <a:cubicBezTo>
                  <a:pt x="4372078" y="4532654"/>
                  <a:pt x="4297808" y="4527155"/>
                  <a:pt x="4292758" y="4520332"/>
                </a:cubicBezTo>
                <a:cubicBezTo>
                  <a:pt x="4211493" y="4536974"/>
                  <a:pt x="4205812" y="4507045"/>
                  <a:pt x="4126934" y="4511325"/>
                </a:cubicBezTo>
                <a:cubicBezTo>
                  <a:pt x="4058483" y="4465563"/>
                  <a:pt x="4015465" y="4493211"/>
                  <a:pt x="3954199" y="4486409"/>
                </a:cubicBezTo>
                <a:cubicBezTo>
                  <a:pt x="3895850" y="4481584"/>
                  <a:pt x="3868881" y="4496263"/>
                  <a:pt x="3790501" y="4495445"/>
                </a:cubicBezTo>
                <a:cubicBezTo>
                  <a:pt x="3707431" y="4485284"/>
                  <a:pt x="3586435" y="4490248"/>
                  <a:pt x="3492963" y="4468480"/>
                </a:cubicBezTo>
                <a:cubicBezTo>
                  <a:pt x="3419549" y="4461359"/>
                  <a:pt x="3419311" y="4466480"/>
                  <a:pt x="3390904" y="4465867"/>
                </a:cubicBezTo>
                <a:cubicBezTo>
                  <a:pt x="3381467" y="4468795"/>
                  <a:pt x="3331557" y="4460030"/>
                  <a:pt x="3322528" y="4464799"/>
                </a:cubicBezTo>
                <a:lnTo>
                  <a:pt x="3317795" y="4467272"/>
                </a:lnTo>
                <a:lnTo>
                  <a:pt x="3298702" y="4468689"/>
                </a:lnTo>
                <a:lnTo>
                  <a:pt x="3293503" y="4479690"/>
                </a:lnTo>
                <a:lnTo>
                  <a:pt x="3229705" y="4489069"/>
                </a:lnTo>
                <a:cubicBezTo>
                  <a:pt x="3187202" y="4462144"/>
                  <a:pt x="3151062" y="4494035"/>
                  <a:pt x="3076109" y="4492987"/>
                </a:cubicBezTo>
                <a:cubicBezTo>
                  <a:pt x="3056222" y="4483674"/>
                  <a:pt x="2977114" y="4460921"/>
                  <a:pt x="2962379" y="4474229"/>
                </a:cubicBezTo>
                <a:cubicBezTo>
                  <a:pt x="2948249" y="4476071"/>
                  <a:pt x="2933210" y="4469418"/>
                  <a:pt x="2924375" y="4484334"/>
                </a:cubicBezTo>
                <a:cubicBezTo>
                  <a:pt x="2910921" y="4502015"/>
                  <a:pt x="2868144" y="4468636"/>
                  <a:pt x="2871297" y="4491313"/>
                </a:cubicBezTo>
                <a:cubicBezTo>
                  <a:pt x="2834012" y="4491430"/>
                  <a:pt x="2752532" y="4485335"/>
                  <a:pt x="2700663" y="4485036"/>
                </a:cubicBezTo>
                <a:cubicBezTo>
                  <a:pt x="2675164" y="4459571"/>
                  <a:pt x="2600340" y="4494322"/>
                  <a:pt x="2560084" y="4489523"/>
                </a:cubicBezTo>
                <a:cubicBezTo>
                  <a:pt x="2524760" y="4491171"/>
                  <a:pt x="2521424" y="4504416"/>
                  <a:pt x="2479658" y="4499250"/>
                </a:cubicBezTo>
                <a:cubicBezTo>
                  <a:pt x="2405210" y="4494755"/>
                  <a:pt x="2378207" y="4484444"/>
                  <a:pt x="2309526" y="4471569"/>
                </a:cubicBezTo>
                <a:cubicBezTo>
                  <a:pt x="2231692" y="4461873"/>
                  <a:pt x="2230867" y="4475023"/>
                  <a:pt x="2143849" y="4458678"/>
                </a:cubicBezTo>
                <a:cubicBezTo>
                  <a:pt x="2123776" y="4453795"/>
                  <a:pt x="2075082" y="4453878"/>
                  <a:pt x="2054460" y="4444435"/>
                </a:cubicBezTo>
                <a:cubicBezTo>
                  <a:pt x="2025665" y="4449526"/>
                  <a:pt x="1907402" y="4455434"/>
                  <a:pt x="1875690" y="4462877"/>
                </a:cubicBezTo>
                <a:cubicBezTo>
                  <a:pt x="1830650" y="4467513"/>
                  <a:pt x="1869806" y="4459610"/>
                  <a:pt x="1829588" y="4463680"/>
                </a:cubicBezTo>
                <a:cubicBezTo>
                  <a:pt x="1791050" y="4448543"/>
                  <a:pt x="1782985" y="4472982"/>
                  <a:pt x="1729685" y="4483196"/>
                </a:cubicBezTo>
                <a:cubicBezTo>
                  <a:pt x="1707743" y="4468503"/>
                  <a:pt x="1689784" y="4474556"/>
                  <a:pt x="1672107" y="4487209"/>
                </a:cubicBezTo>
                <a:cubicBezTo>
                  <a:pt x="1620500" y="4481667"/>
                  <a:pt x="1573015" y="4500097"/>
                  <a:pt x="1514794" y="4506035"/>
                </a:cubicBezTo>
                <a:cubicBezTo>
                  <a:pt x="1452269" y="4488005"/>
                  <a:pt x="1437575" y="4529096"/>
                  <a:pt x="1375355" y="4535286"/>
                </a:cubicBezTo>
                <a:cubicBezTo>
                  <a:pt x="1321736" y="4564899"/>
                  <a:pt x="1333953" y="4560797"/>
                  <a:pt x="1281723" y="4557767"/>
                </a:cubicBezTo>
                <a:cubicBezTo>
                  <a:pt x="1233584" y="4553963"/>
                  <a:pt x="1251636" y="4608894"/>
                  <a:pt x="1152251" y="4596280"/>
                </a:cubicBezTo>
                <a:cubicBezTo>
                  <a:pt x="1144905" y="4590601"/>
                  <a:pt x="1110779" y="4596258"/>
                  <a:pt x="1112386" y="4603999"/>
                </a:cubicBezTo>
                <a:cubicBezTo>
                  <a:pt x="1104086" y="4601575"/>
                  <a:pt x="1057064" y="4577908"/>
                  <a:pt x="1055042" y="4590297"/>
                </a:cubicBezTo>
                <a:cubicBezTo>
                  <a:pt x="1013255" y="4591647"/>
                  <a:pt x="998979" y="4593064"/>
                  <a:pt x="961705" y="4577719"/>
                </a:cubicBezTo>
                <a:cubicBezTo>
                  <a:pt x="940108" y="4572850"/>
                  <a:pt x="934154" y="4575904"/>
                  <a:pt x="875879" y="4564303"/>
                </a:cubicBezTo>
                <a:cubicBezTo>
                  <a:pt x="833691" y="4575554"/>
                  <a:pt x="825327" y="4551279"/>
                  <a:pt x="771366" y="4567383"/>
                </a:cubicBezTo>
                <a:cubicBezTo>
                  <a:pt x="743555" y="4566313"/>
                  <a:pt x="697843" y="4571452"/>
                  <a:pt x="676592" y="4560117"/>
                </a:cubicBezTo>
                <a:cubicBezTo>
                  <a:pt x="643619" y="4606945"/>
                  <a:pt x="593631" y="4557605"/>
                  <a:pt x="558512" y="4558530"/>
                </a:cubicBezTo>
                <a:cubicBezTo>
                  <a:pt x="507618" y="4560458"/>
                  <a:pt x="403556" y="4549081"/>
                  <a:pt x="362079" y="4545572"/>
                </a:cubicBezTo>
                <a:cubicBezTo>
                  <a:pt x="346531" y="4546886"/>
                  <a:pt x="342400" y="4550710"/>
                  <a:pt x="309653" y="4537476"/>
                </a:cubicBezTo>
                <a:cubicBezTo>
                  <a:pt x="266974" y="4519218"/>
                  <a:pt x="225607" y="4508008"/>
                  <a:pt x="174742" y="4492281"/>
                </a:cubicBezTo>
                <a:cubicBezTo>
                  <a:pt x="161353" y="4460328"/>
                  <a:pt x="108876" y="4511194"/>
                  <a:pt x="107390" y="4476433"/>
                </a:cubicBezTo>
                <a:cubicBezTo>
                  <a:pt x="84507" y="4499356"/>
                  <a:pt x="41258" y="4463491"/>
                  <a:pt x="2537" y="4465393"/>
                </a:cubicBezTo>
                <a:lnTo>
                  <a:pt x="0" y="4463105"/>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46B358-BEEC-163F-EBBF-4B8114C74C85}"/>
              </a:ext>
            </a:extLst>
          </p:cNvPr>
          <p:cNvSpPr>
            <a:spLocks noGrp="1"/>
          </p:cNvSpPr>
          <p:nvPr>
            <p:ph type="title"/>
          </p:nvPr>
        </p:nvSpPr>
        <p:spPr>
          <a:xfrm>
            <a:off x="1899282" y="1297056"/>
            <a:ext cx="5345436" cy="1579209"/>
          </a:xfrm>
        </p:spPr>
        <p:txBody>
          <a:bodyPr vert="horz" lIns="91440" tIns="45720" rIns="91440" bIns="45720" rtlCol="0" anchor="b">
            <a:normAutofit/>
          </a:bodyPr>
          <a:lstStyle/>
          <a:p>
            <a:pPr defTabSz="914400">
              <a:spcBef>
                <a:spcPct val="0"/>
              </a:spcBef>
            </a:pPr>
            <a:r>
              <a:rPr lang="en-US" kern="1200">
                <a:solidFill>
                  <a:schemeClr val="tx1">
                    <a:lumMod val="85000"/>
                    <a:lumOff val="15000"/>
                  </a:schemeClr>
                </a:solidFill>
                <a:latin typeface="+mj-lt"/>
                <a:ea typeface="+mj-ea"/>
                <a:cs typeface="+mj-cs"/>
              </a:rPr>
              <a:t>Route53</a:t>
            </a:r>
          </a:p>
        </p:txBody>
      </p:sp>
      <p:sp>
        <p:nvSpPr>
          <p:cNvPr id="11" name="Rectangle 6">
            <a:extLst>
              <a:ext uri="{FF2B5EF4-FFF2-40B4-BE49-F238E27FC236}">
                <a16:creationId xmlns:a16="http://schemas.microsoft.com/office/drawing/2014/main" id="{5353D259-DA18-451D-9A95-02198BF55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6295" y="409711"/>
            <a:ext cx="1011410" cy="305853"/>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61875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Geolocation routing</a:t>
            </a:r>
          </a:p>
        </p:txBody>
      </p:sp>
      <p:sp>
        <p:nvSpPr>
          <p:cNvPr id="3" name="Текст 2"/>
          <p:cNvSpPr>
            <a:spLocks noGrp="1"/>
          </p:cNvSpPr>
          <p:nvPr>
            <p:ph type="body" idx="1"/>
          </p:nvPr>
        </p:nvSpPr>
        <p:spPr>
          <a:xfrm>
            <a:off x="852775" y="1648771"/>
            <a:ext cx="3719225" cy="2938330"/>
          </a:xfrm>
        </p:spPr>
        <p:txBody>
          <a:bodyPr vert="horz" lIns="91440" tIns="45720" rIns="91440" bIns="45720" rtlCol="0">
            <a:normAutofit lnSpcReduction="10000"/>
          </a:bodyPr>
          <a:lstStyle/>
          <a:p>
            <a:pPr marL="114300" indent="-228600" defTabSz="914400">
              <a:spcAft>
                <a:spcPts val="600"/>
              </a:spcAft>
              <a:buFont typeface="Arial" panose="020B0604020202020204" pitchFamily="34" charset="0"/>
              <a:buChar char="•"/>
            </a:pPr>
            <a:r>
              <a:rPr lang="en-US" sz="1050" dirty="0"/>
              <a:t>Geolocation routing lets you choose the resources that serve your traffic based on the geographic location of your users, meaning the location that DNS queries originate from. </a:t>
            </a:r>
            <a:endParaRPr lang="ru-RU" sz="1050" dirty="0"/>
          </a:p>
          <a:p>
            <a:pPr marL="114300" indent="-228600" defTabSz="914400">
              <a:spcAft>
                <a:spcPts val="600"/>
              </a:spcAft>
              <a:buFont typeface="Arial" panose="020B0604020202020204" pitchFamily="34" charset="0"/>
              <a:buChar char="•"/>
            </a:pPr>
            <a:r>
              <a:rPr lang="en-US" sz="1050" dirty="0"/>
              <a:t>For example, you might want all queries from Europe to be routed to an Elastic Load Balancing load balancer in the Frankfurt Region.</a:t>
            </a:r>
          </a:p>
          <a:p>
            <a:pPr marL="114300" indent="-228600" defTabSz="914400">
              <a:spcAft>
                <a:spcPts val="600"/>
              </a:spcAft>
              <a:buFont typeface="Arial" panose="020B0604020202020204" pitchFamily="34" charset="0"/>
              <a:buChar char="•"/>
            </a:pPr>
            <a:r>
              <a:rPr lang="en-US" sz="1050" dirty="0"/>
              <a:t>When you use geolocation routing, you can localize your content and present some or all of your website in the language of your users. </a:t>
            </a:r>
            <a:endParaRPr lang="ru-RU" sz="1050" dirty="0"/>
          </a:p>
          <a:p>
            <a:pPr marL="114300" indent="-228600" defTabSz="914400">
              <a:spcAft>
                <a:spcPts val="600"/>
              </a:spcAft>
              <a:buFont typeface="Arial" panose="020B0604020202020204" pitchFamily="34" charset="0"/>
              <a:buChar char="•"/>
            </a:pPr>
            <a:r>
              <a:rPr lang="en-US" sz="1050" dirty="0"/>
              <a:t>You can also use geolocation routing to restrict distribution of content to only the locations in which you have distribution rights. </a:t>
            </a:r>
            <a:endParaRPr lang="ru-RU" sz="1050" dirty="0"/>
          </a:p>
          <a:p>
            <a:pPr marL="114300" indent="-228600" defTabSz="914400">
              <a:spcAft>
                <a:spcPts val="600"/>
              </a:spcAft>
              <a:buFont typeface="Arial" panose="020B0604020202020204" pitchFamily="34" charset="0"/>
              <a:buChar char="•"/>
            </a:pPr>
            <a:r>
              <a:rPr lang="en-US" sz="1050" dirty="0"/>
              <a:t>Another possible use is for balancing load across endpoints in a predictable, easy-to-manage way, so that each user location is consistently routed to the same endpoint.</a:t>
            </a:r>
          </a:p>
          <a:p>
            <a:pPr marL="114300" indent="-228600" defTabSz="914400">
              <a:spcAft>
                <a:spcPts val="600"/>
              </a:spcAft>
              <a:buFont typeface="Arial" panose="020B0604020202020204" pitchFamily="34" charset="0"/>
              <a:buChar char="•"/>
            </a:pPr>
            <a:r>
              <a:rPr lang="en-US" sz="1050" dirty="0"/>
              <a:t>You can use geolocation routing policy for records in a private hosted zone.</a:t>
            </a:r>
          </a:p>
        </p:txBody>
      </p:sp>
      <p:pic>
        <p:nvPicPr>
          <p:cNvPr id="4" name="Рисунок 3"/>
          <p:cNvPicPr>
            <a:picLocks noChangeAspect="1"/>
          </p:cNvPicPr>
          <p:nvPr/>
        </p:nvPicPr>
        <p:blipFill>
          <a:blip r:embed="rId2"/>
          <a:stretch>
            <a:fillRect/>
          </a:stretch>
        </p:blipFill>
        <p:spPr>
          <a:xfrm>
            <a:off x="5039525" y="2046056"/>
            <a:ext cx="3591379" cy="2002193"/>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54335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Freeform: Shape 820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3100" kern="1200">
                <a:solidFill>
                  <a:schemeClr val="tx1"/>
                </a:solidFill>
                <a:latin typeface="+mj-lt"/>
                <a:ea typeface="+mj-ea"/>
                <a:cs typeface="+mj-cs"/>
              </a:rPr>
              <a:t>Geoproximity routing (traffic flow only)</a:t>
            </a:r>
            <a:br>
              <a:rPr lang="en-US" sz="3100" kern="1200">
                <a:solidFill>
                  <a:schemeClr val="tx1"/>
                </a:solidFill>
                <a:latin typeface="+mj-lt"/>
                <a:ea typeface="+mj-ea"/>
                <a:cs typeface="+mj-cs"/>
              </a:rPr>
            </a:br>
            <a:endParaRPr lang="en-US" sz="3100" kern="1200">
              <a:solidFill>
                <a:schemeClr val="tx1"/>
              </a:solidFill>
              <a:latin typeface="+mj-lt"/>
              <a:ea typeface="+mj-ea"/>
              <a:cs typeface="+mj-cs"/>
            </a:endParaRPr>
          </a:p>
        </p:txBody>
      </p:sp>
      <p:sp>
        <p:nvSpPr>
          <p:cNvPr id="3" name="Текст 2"/>
          <p:cNvSpPr>
            <a:spLocks noGrp="1"/>
          </p:cNvSpPr>
          <p:nvPr>
            <p:ph type="body" idx="1"/>
          </p:nvPr>
        </p:nvSpPr>
        <p:spPr>
          <a:xfrm>
            <a:off x="852775" y="1648771"/>
            <a:ext cx="3719225" cy="2938330"/>
          </a:xfrm>
        </p:spPr>
        <p:txBody>
          <a:bodyPr vert="horz" lIns="91440" tIns="45720" rIns="91440" bIns="45720" rtlCol="0">
            <a:normAutofit fontScale="92500"/>
          </a:bodyPr>
          <a:lstStyle/>
          <a:p>
            <a:pPr marL="114300" indent="-228600" defTabSz="914400">
              <a:spcAft>
                <a:spcPts val="600"/>
              </a:spcAft>
              <a:buFont typeface="Arial" panose="020B0604020202020204" pitchFamily="34" charset="0"/>
              <a:buChar char="•"/>
            </a:pPr>
            <a:r>
              <a:rPr lang="en-US" sz="1000" dirty="0" err="1"/>
              <a:t>Geoproximity</a:t>
            </a:r>
            <a:r>
              <a:rPr lang="en-US" sz="1000" dirty="0"/>
              <a:t> routing lets Amazon Route 53 route traffic to your resources based on the geographic location of your users and your resources. </a:t>
            </a:r>
            <a:endParaRPr lang="ru-RU" sz="1000" dirty="0"/>
          </a:p>
          <a:p>
            <a:pPr marL="114300" indent="-228600" defTabSz="914400">
              <a:spcAft>
                <a:spcPts val="600"/>
              </a:spcAft>
              <a:buFont typeface="Arial" panose="020B0604020202020204" pitchFamily="34" charset="0"/>
              <a:buChar char="•"/>
            </a:pPr>
            <a:r>
              <a:rPr lang="en-US" sz="1000" dirty="0"/>
              <a:t>You can also optionally choose to route more traffic or less traffic to a given resource by specifying a value, known as a </a:t>
            </a:r>
            <a:r>
              <a:rPr lang="en-US" sz="1000" i="1" dirty="0"/>
              <a:t>bias</a:t>
            </a:r>
            <a:r>
              <a:rPr lang="en-US" sz="1000" dirty="0"/>
              <a:t>. </a:t>
            </a:r>
            <a:endParaRPr lang="ru-RU" sz="1000" dirty="0"/>
          </a:p>
          <a:p>
            <a:pPr marL="114300" indent="-228600" defTabSz="914400">
              <a:spcAft>
                <a:spcPts val="600"/>
              </a:spcAft>
              <a:buFont typeface="Arial" panose="020B0604020202020204" pitchFamily="34" charset="0"/>
              <a:buChar char="•"/>
            </a:pPr>
            <a:r>
              <a:rPr lang="en-US" sz="1000" dirty="0"/>
              <a:t>A bias expands or shrinks the size of the geographic region from which traffic is routed to a resource.</a:t>
            </a:r>
          </a:p>
          <a:p>
            <a:pPr marL="114300" indent="-228600" defTabSz="914400">
              <a:spcAft>
                <a:spcPts val="600"/>
              </a:spcAft>
              <a:buFont typeface="Arial" panose="020B0604020202020204" pitchFamily="34" charset="0"/>
              <a:buChar char="•"/>
            </a:pPr>
            <a:r>
              <a:rPr lang="en-US" sz="1000" dirty="0"/>
              <a:t>To use </a:t>
            </a:r>
            <a:r>
              <a:rPr lang="en-US" sz="1000" dirty="0" err="1"/>
              <a:t>geoproximity</a:t>
            </a:r>
            <a:r>
              <a:rPr lang="en-US" sz="1000" dirty="0"/>
              <a:t> routing, you must use Route 53 traffic flow. </a:t>
            </a:r>
            <a:endParaRPr lang="ru-RU" sz="1000" dirty="0"/>
          </a:p>
          <a:p>
            <a:pPr marL="114300" indent="-228600" defTabSz="914400">
              <a:spcAft>
                <a:spcPts val="600"/>
              </a:spcAft>
              <a:buFont typeface="Arial" panose="020B0604020202020204" pitchFamily="34" charset="0"/>
              <a:buChar char="•"/>
            </a:pPr>
            <a:r>
              <a:rPr lang="en-US" sz="1000" dirty="0"/>
              <a:t>You create </a:t>
            </a:r>
            <a:r>
              <a:rPr lang="en-US" sz="1000" dirty="0" err="1"/>
              <a:t>geoproximity</a:t>
            </a:r>
            <a:r>
              <a:rPr lang="en-US" sz="1000" dirty="0"/>
              <a:t> rules for your resources and specify one of the following values for each rule:</a:t>
            </a:r>
          </a:p>
          <a:p>
            <a:pPr indent="-228600" defTabSz="914400">
              <a:spcAft>
                <a:spcPts val="600"/>
              </a:spcAft>
              <a:buFont typeface="Arial" panose="020B0604020202020204" pitchFamily="34" charset="0"/>
              <a:buChar char="•"/>
            </a:pPr>
            <a:r>
              <a:rPr lang="en-US" sz="1000" dirty="0"/>
              <a:t>If you're using AWS resources, specify the AWS Region or Local Zone that you created the resource in.</a:t>
            </a:r>
          </a:p>
          <a:p>
            <a:pPr indent="-228600" defTabSz="914400">
              <a:spcAft>
                <a:spcPts val="600"/>
              </a:spcAft>
              <a:buFont typeface="Arial" panose="020B0604020202020204" pitchFamily="34" charset="0"/>
              <a:buChar char="•"/>
            </a:pPr>
            <a:r>
              <a:rPr lang="en-US" sz="1000" dirty="0"/>
              <a:t>If you're using non-AWS resources, specify the latitude and longitude of the resource.</a:t>
            </a:r>
          </a:p>
          <a:p>
            <a:pPr marL="114300" indent="-228600" defTabSz="914400">
              <a:spcAft>
                <a:spcPts val="600"/>
              </a:spcAft>
              <a:buFont typeface="Arial" panose="020B0604020202020204" pitchFamily="34" charset="0"/>
              <a:buChar char="•"/>
            </a:pPr>
            <a:r>
              <a:rPr lang="en-US" sz="1000" dirty="0"/>
              <a:t>To use AWS Local Zones, you have to first enable them. </a:t>
            </a:r>
          </a:p>
          <a:p>
            <a:pPr marL="114300" indent="-228600" defTabSz="914400">
              <a:spcAft>
                <a:spcPts val="600"/>
              </a:spcAft>
              <a:buFont typeface="Arial" panose="020B0604020202020204" pitchFamily="34" charset="0"/>
              <a:buChar char="•"/>
            </a:pPr>
            <a:r>
              <a:rPr lang="en-US" sz="1000" dirty="0"/>
              <a:t>You cannot use </a:t>
            </a:r>
            <a:r>
              <a:rPr lang="en-US" sz="1000" dirty="0" err="1"/>
              <a:t>geoproximity</a:t>
            </a:r>
            <a:r>
              <a:rPr lang="en-US" sz="1000" dirty="0"/>
              <a:t> routing policy for records in a private hosted zone.</a:t>
            </a:r>
          </a:p>
        </p:txBody>
      </p:sp>
      <p:pic>
        <p:nvPicPr>
          <p:cNvPr id="8194" name="Picture 2" descr="Geoproximity routing (traffic flow only) - Amazon Route 5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9525" y="1754257"/>
            <a:ext cx="3591379" cy="2585792"/>
          </a:xfrm>
          <a:prstGeom prst="rect">
            <a:avLst/>
          </a:prstGeom>
          <a:noFill/>
          <a:extLst>
            <a:ext uri="{909E8E84-426E-40DD-AFC4-6F175D3DCCD1}">
              <a14:hiddenFill xmlns:a14="http://schemas.microsoft.com/office/drawing/2010/main">
                <a:solidFill>
                  <a:srgbClr val="FFFFFF"/>
                </a:solidFill>
              </a14:hiddenFill>
            </a:ext>
          </a:extLst>
        </p:spPr>
      </p:pic>
      <p:sp>
        <p:nvSpPr>
          <p:cNvPr id="8203" name="Freeform: Shape 820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94417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Latency-based routing</a:t>
            </a:r>
          </a:p>
        </p:txBody>
      </p:sp>
      <p:sp>
        <p:nvSpPr>
          <p:cNvPr id="3" name="Текст 2"/>
          <p:cNvSpPr>
            <a:spLocks noGrp="1"/>
          </p:cNvSpPr>
          <p:nvPr>
            <p:ph type="body" idx="1"/>
          </p:nvPr>
        </p:nvSpPr>
        <p:spPr>
          <a:xfrm>
            <a:off x="328825" y="1648771"/>
            <a:ext cx="4243176" cy="2938330"/>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200" dirty="0"/>
              <a:t>If your application is hosted in multiple AWS Regions, you can improve performance for your users by serving their requests from the AWS Region that provides the lowest latency.</a:t>
            </a:r>
          </a:p>
          <a:p>
            <a:pPr marL="114300" indent="-228600" defTabSz="914400">
              <a:spcAft>
                <a:spcPts val="600"/>
              </a:spcAft>
              <a:buFont typeface="Arial" panose="020B0604020202020204" pitchFamily="34" charset="0"/>
              <a:buChar char="•"/>
            </a:pPr>
            <a:r>
              <a:rPr lang="en-US" sz="1200" dirty="0"/>
              <a:t>To use latency-based routing, you create latency records for your resources in multiple AWS Regions. </a:t>
            </a:r>
            <a:endParaRPr lang="ru-RU" sz="1200" dirty="0"/>
          </a:p>
          <a:p>
            <a:pPr marL="114300" indent="-228600" defTabSz="914400">
              <a:spcAft>
                <a:spcPts val="600"/>
              </a:spcAft>
              <a:buFont typeface="Arial" panose="020B0604020202020204" pitchFamily="34" charset="0"/>
              <a:buChar char="•"/>
            </a:pPr>
            <a:r>
              <a:rPr lang="en-US" sz="1200" dirty="0"/>
              <a:t>When Route 53 receives a DNS query for your domain or subdomain (</a:t>
            </a:r>
            <a:r>
              <a:rPr lang="en-US" sz="1200" dirty="0" err="1"/>
              <a:t>example.com</a:t>
            </a:r>
            <a:r>
              <a:rPr lang="en-US" sz="1200" dirty="0"/>
              <a:t> or </a:t>
            </a:r>
            <a:r>
              <a:rPr lang="en-US" sz="1200" dirty="0" err="1"/>
              <a:t>acme.example.com</a:t>
            </a:r>
            <a:r>
              <a:rPr lang="en-US" sz="1200" dirty="0"/>
              <a:t>), it determines which AWS Regions you've created latency records for, determines which Region gives the user the lowest latency, and then selects a latency record for that Region. </a:t>
            </a:r>
            <a:endParaRPr lang="ru-RU" sz="1200" dirty="0"/>
          </a:p>
          <a:p>
            <a:pPr marL="114300" indent="-228600" defTabSz="914400">
              <a:spcAft>
                <a:spcPts val="600"/>
              </a:spcAft>
              <a:buFont typeface="Arial" panose="020B0604020202020204" pitchFamily="34" charset="0"/>
              <a:buChar char="•"/>
            </a:pPr>
            <a:r>
              <a:rPr lang="en-US" sz="1200" dirty="0"/>
              <a:t>Route 53 responds with the value from the selected record, such as the IP address for a web server.</a:t>
            </a:r>
          </a:p>
        </p:txBody>
      </p:sp>
      <p:pic>
        <p:nvPicPr>
          <p:cNvPr id="4" name="Рисунок 3"/>
          <p:cNvPicPr>
            <a:picLocks noChangeAspect="1"/>
          </p:cNvPicPr>
          <p:nvPr/>
        </p:nvPicPr>
        <p:blipFill>
          <a:blip r:embed="rId2"/>
          <a:stretch>
            <a:fillRect/>
          </a:stretch>
        </p:blipFill>
        <p:spPr>
          <a:xfrm>
            <a:off x="5039525" y="1965250"/>
            <a:ext cx="3591379" cy="2163805"/>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28484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Freeform: Shape 717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2100" kern="1200" dirty="0" err="1">
                <a:solidFill>
                  <a:schemeClr val="tx1"/>
                </a:solidFill>
                <a:latin typeface="+mj-lt"/>
                <a:ea typeface="+mj-ea"/>
                <a:cs typeface="+mj-cs"/>
              </a:rPr>
              <a:t>Multivalue</a:t>
            </a:r>
            <a:r>
              <a:rPr lang="en-US" sz="2100" kern="1200" dirty="0">
                <a:solidFill>
                  <a:schemeClr val="tx1"/>
                </a:solidFill>
                <a:latin typeface="+mj-lt"/>
                <a:ea typeface="+mj-ea"/>
                <a:cs typeface="+mj-cs"/>
              </a:rPr>
              <a:t> answer routing</a:t>
            </a:r>
            <a:br>
              <a:rPr lang="en-US" sz="2100" kern="1200" dirty="0">
                <a:solidFill>
                  <a:schemeClr val="tx1"/>
                </a:solidFill>
                <a:latin typeface="+mj-lt"/>
                <a:ea typeface="+mj-ea"/>
                <a:cs typeface="+mj-cs"/>
              </a:rPr>
            </a:br>
            <a:br>
              <a:rPr lang="en-US" sz="2100" b="1" kern="1200" dirty="0">
                <a:solidFill>
                  <a:schemeClr val="tx1"/>
                </a:solidFill>
                <a:latin typeface="+mj-lt"/>
                <a:ea typeface="+mj-ea"/>
                <a:cs typeface="+mj-cs"/>
              </a:rPr>
            </a:br>
            <a:endParaRPr lang="en-US" sz="2100" kern="1200" dirty="0">
              <a:solidFill>
                <a:schemeClr val="tx1"/>
              </a:solidFill>
              <a:latin typeface="+mj-lt"/>
              <a:ea typeface="+mj-ea"/>
              <a:cs typeface="+mj-cs"/>
            </a:endParaRPr>
          </a:p>
        </p:txBody>
      </p:sp>
      <p:sp>
        <p:nvSpPr>
          <p:cNvPr id="3" name="Текст 2"/>
          <p:cNvSpPr>
            <a:spLocks noGrp="1"/>
          </p:cNvSpPr>
          <p:nvPr>
            <p:ph type="body" idx="1"/>
          </p:nvPr>
        </p:nvSpPr>
        <p:spPr>
          <a:xfrm>
            <a:off x="134681" y="1546377"/>
            <a:ext cx="4995417" cy="3337638"/>
          </a:xfrm>
        </p:spPr>
        <p:txBody>
          <a:bodyPr vert="horz" lIns="91440" tIns="45720" rIns="91440" bIns="45720" rtlCol="0">
            <a:noAutofit/>
          </a:bodyPr>
          <a:lstStyle/>
          <a:p>
            <a:pPr marL="228600" indent="-228600" defTabSz="914400">
              <a:spcAft>
                <a:spcPts val="600"/>
              </a:spcAft>
            </a:pPr>
            <a:r>
              <a:rPr lang="en-US" sz="1000" dirty="0" err="1"/>
              <a:t>Multivalue</a:t>
            </a:r>
            <a:r>
              <a:rPr lang="en-US" sz="1000" dirty="0"/>
              <a:t> answer routing lets you configure Amazon Route 53 to return multiple values, such as IP addresses for your web servers, in response to DNS queries. </a:t>
            </a:r>
          </a:p>
          <a:p>
            <a:pPr marL="228600" indent="-228600" defTabSz="914400">
              <a:spcAft>
                <a:spcPts val="600"/>
              </a:spcAft>
            </a:pPr>
            <a:r>
              <a:rPr lang="en-US" sz="1000" dirty="0"/>
              <a:t>You can specify multiple values for almost any record, but </a:t>
            </a:r>
            <a:r>
              <a:rPr lang="en-US" sz="1000" dirty="0" err="1"/>
              <a:t>multivalue</a:t>
            </a:r>
            <a:r>
              <a:rPr lang="en-US" sz="1000" dirty="0"/>
              <a:t> answer routing also lets you check the health of each resource, so Route 53 returns only values for healthy resources. </a:t>
            </a:r>
          </a:p>
          <a:p>
            <a:pPr marL="228600" indent="-228600" defTabSz="914400">
              <a:spcAft>
                <a:spcPts val="600"/>
              </a:spcAft>
            </a:pPr>
            <a:r>
              <a:rPr lang="en-US" sz="1000" dirty="0"/>
              <a:t>It's not a substitute for a load balancer, but the ability to return multiple health-checkable IP addresses is a way to use DNS to improve availability and load balancing.</a:t>
            </a:r>
          </a:p>
          <a:p>
            <a:pPr marL="228600" indent="-228600" defTabSz="914400">
              <a:spcAft>
                <a:spcPts val="600"/>
              </a:spcAft>
            </a:pPr>
            <a:r>
              <a:rPr lang="en-US" sz="1000" dirty="0"/>
              <a:t>Note the following:</a:t>
            </a:r>
          </a:p>
          <a:p>
            <a:pPr indent="-228600" defTabSz="914400">
              <a:spcAft>
                <a:spcPts val="600"/>
              </a:spcAft>
            </a:pPr>
            <a:r>
              <a:rPr lang="en-US" sz="1000" dirty="0"/>
              <a:t>If you associate a health check with a </a:t>
            </a:r>
            <a:r>
              <a:rPr lang="en-US" sz="1000" dirty="0" err="1"/>
              <a:t>multivalue</a:t>
            </a:r>
            <a:r>
              <a:rPr lang="en-US" sz="1000" dirty="0"/>
              <a:t> answer record, Route 53 responds to DNS queries with the corresponding IP address only when the health check is healthy.</a:t>
            </a:r>
          </a:p>
          <a:p>
            <a:pPr indent="-228600" defTabSz="914400">
              <a:spcAft>
                <a:spcPts val="600"/>
              </a:spcAft>
            </a:pPr>
            <a:r>
              <a:rPr lang="en-US" sz="1000" dirty="0"/>
              <a:t>If you don't associate a health check with a </a:t>
            </a:r>
            <a:r>
              <a:rPr lang="en-US" sz="1000" dirty="0" err="1"/>
              <a:t>multivalue</a:t>
            </a:r>
            <a:r>
              <a:rPr lang="en-US" sz="1000" dirty="0"/>
              <a:t> answer record, Route 53 always considers the record to be healthy.</a:t>
            </a:r>
          </a:p>
          <a:p>
            <a:pPr indent="-228600" defTabSz="914400">
              <a:spcAft>
                <a:spcPts val="600"/>
              </a:spcAft>
            </a:pPr>
            <a:r>
              <a:rPr lang="en-US" sz="1000" dirty="0"/>
              <a:t>If you have eight or fewer healthy records, Route 53 responds to all DNS queries with all the healthy records.</a:t>
            </a:r>
          </a:p>
          <a:p>
            <a:pPr indent="-228600" defTabSz="914400">
              <a:spcAft>
                <a:spcPts val="600"/>
              </a:spcAft>
            </a:pPr>
            <a:r>
              <a:rPr lang="en-US" sz="1000" dirty="0"/>
              <a:t>When all records are unhealthy, Route 53 responds to DNS queries with up to eight unhealthy records.</a:t>
            </a:r>
          </a:p>
          <a:p>
            <a:pPr indent="-228600" defTabSz="914400">
              <a:spcAft>
                <a:spcPts val="600"/>
              </a:spcAft>
            </a:pPr>
            <a:r>
              <a:rPr lang="en-US" sz="1000" dirty="0"/>
              <a:t>You can use </a:t>
            </a:r>
            <a:r>
              <a:rPr lang="en-US" sz="1000" dirty="0" err="1"/>
              <a:t>multivalue</a:t>
            </a:r>
            <a:r>
              <a:rPr lang="en-US" sz="1000" dirty="0"/>
              <a:t> answer routing policy for records in a private hosted zone.</a:t>
            </a:r>
          </a:p>
        </p:txBody>
      </p:sp>
      <p:pic>
        <p:nvPicPr>
          <p:cNvPr id="7170" name="Picture 2" descr="https://miro.medium.com/v2/resize:fit:611/1*L5P5Dknd_WHlkGTkCavPPw.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49466" y="2003574"/>
            <a:ext cx="3591379" cy="2038107"/>
          </a:xfrm>
          <a:prstGeom prst="rect">
            <a:avLst/>
          </a:prstGeom>
          <a:noFill/>
          <a:extLst>
            <a:ext uri="{909E8E84-426E-40DD-AFC4-6F175D3DCCD1}">
              <a14:hiddenFill xmlns:a14="http://schemas.microsoft.com/office/drawing/2010/main">
                <a:solidFill>
                  <a:srgbClr val="FFFFFF"/>
                </a:solidFill>
              </a14:hiddenFill>
            </a:ext>
          </a:extLst>
        </p:spPr>
      </p:pic>
      <p:sp>
        <p:nvSpPr>
          <p:cNvPr id="7179" name="Freeform: Shape 7178">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38635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3958402" cy="51435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532263" y="1171575"/>
            <a:ext cx="2846731" cy="2800350"/>
          </a:xfrm>
        </p:spPr>
        <p:txBody>
          <a:bodyPr vert="horz" lIns="91440" tIns="45720" rIns="91440" bIns="45720" rtlCol="0" anchor="ctr">
            <a:normAutofit/>
          </a:bodyPr>
          <a:lstStyle/>
          <a:p>
            <a:pPr algn="ctr" defTabSz="914400">
              <a:spcBef>
                <a:spcPct val="0"/>
              </a:spcBef>
            </a:pPr>
            <a:r>
              <a:rPr lang="en-US" sz="4400" kern="1200" dirty="0">
                <a:solidFill>
                  <a:schemeClr val="tx1">
                    <a:lumMod val="85000"/>
                    <a:lumOff val="15000"/>
                  </a:schemeClr>
                </a:solidFill>
                <a:latin typeface="+mj-lt"/>
                <a:ea typeface="+mj-ea"/>
                <a:cs typeface="+mj-cs"/>
              </a:rPr>
              <a:t>IP-based routing</a:t>
            </a:r>
            <a:br>
              <a:rPr lang="en-US" sz="4400" kern="1200" dirty="0">
                <a:solidFill>
                  <a:schemeClr val="tx1">
                    <a:lumMod val="85000"/>
                    <a:lumOff val="15000"/>
                  </a:schemeClr>
                </a:solidFill>
                <a:latin typeface="+mj-lt"/>
                <a:ea typeface="+mj-ea"/>
                <a:cs typeface="+mj-cs"/>
              </a:rPr>
            </a:br>
            <a:endParaRPr lang="en-US" sz="4400" kern="1200" dirty="0">
              <a:solidFill>
                <a:schemeClr val="tx1">
                  <a:lumMod val="85000"/>
                  <a:lumOff val="15000"/>
                </a:schemeClr>
              </a:solidFill>
              <a:latin typeface="+mj-lt"/>
              <a:ea typeface="+mj-ea"/>
              <a:cs typeface="+mj-cs"/>
            </a:endParaRPr>
          </a:p>
        </p:txBody>
      </p:sp>
      <p:sp>
        <p:nvSpPr>
          <p:cNvPr id="3" name="Текст 2"/>
          <p:cNvSpPr>
            <a:spLocks noGrp="1"/>
          </p:cNvSpPr>
          <p:nvPr>
            <p:ph type="body" idx="1"/>
          </p:nvPr>
        </p:nvSpPr>
        <p:spPr>
          <a:xfrm>
            <a:off x="4261195" y="507468"/>
            <a:ext cx="4626052" cy="4085963"/>
          </a:xfrm>
        </p:spPr>
        <p:txBody>
          <a:bodyPr vert="horz" lIns="91440" tIns="45720" rIns="91440" bIns="45720" rtlCol="0" anchor="ctr">
            <a:normAutofit/>
          </a:bodyPr>
          <a:lstStyle/>
          <a:p>
            <a:pPr marL="114300" indent="-228600" defTabSz="914400">
              <a:spcAft>
                <a:spcPts val="600"/>
              </a:spcAft>
              <a:buFont typeface="Arial" panose="020B0604020202020204" pitchFamily="34" charset="0"/>
              <a:buChar char="•"/>
            </a:pPr>
            <a:r>
              <a:rPr lang="en-US" sz="1100" dirty="0">
                <a:solidFill>
                  <a:schemeClr val="tx1">
                    <a:lumMod val="85000"/>
                    <a:lumOff val="15000"/>
                  </a:schemeClr>
                </a:solidFill>
              </a:rPr>
              <a:t>With IP-based routing in Amazon Route 53, you can fine-tune your DNS routing by using your understanding of your network, applications, and clients to make the best DNS routing decisions for your end users. </a:t>
            </a:r>
          </a:p>
          <a:p>
            <a:pPr marL="114300" indent="-228600" defTabSz="914400">
              <a:spcAft>
                <a:spcPts val="600"/>
              </a:spcAft>
              <a:buFont typeface="Arial" panose="020B0604020202020204" pitchFamily="34" charset="0"/>
              <a:buChar char="•"/>
            </a:pPr>
            <a:r>
              <a:rPr lang="en-US" sz="1100" dirty="0">
                <a:solidFill>
                  <a:schemeClr val="tx1">
                    <a:lumMod val="85000"/>
                    <a:lumOff val="15000"/>
                  </a:schemeClr>
                </a:solidFill>
              </a:rPr>
              <a:t>IP-based routing gives you granular control to optimize performance or reduce network costs by uploading your data to Route 53 in the form of user-IP-to-endpoint mappings.</a:t>
            </a:r>
          </a:p>
          <a:p>
            <a:pPr marL="114300" indent="-228600" defTabSz="914400">
              <a:spcAft>
                <a:spcPts val="600"/>
              </a:spcAft>
              <a:buFont typeface="Arial" panose="020B0604020202020204" pitchFamily="34" charset="0"/>
              <a:buChar char="•"/>
            </a:pPr>
            <a:r>
              <a:rPr lang="en-US" sz="1100" dirty="0">
                <a:solidFill>
                  <a:schemeClr val="tx1">
                    <a:lumMod val="85000"/>
                    <a:lumOff val="15000"/>
                  </a:schemeClr>
                </a:solidFill>
              </a:rPr>
              <a:t>Geolocation and latency-based routing is based on data that Route 53 collects and keeps up to date. </a:t>
            </a:r>
          </a:p>
          <a:p>
            <a:pPr marL="114300" indent="-228600" defTabSz="914400">
              <a:spcAft>
                <a:spcPts val="600"/>
              </a:spcAft>
              <a:buFont typeface="Arial" panose="020B0604020202020204" pitchFamily="34" charset="0"/>
              <a:buChar char="•"/>
            </a:pPr>
            <a:r>
              <a:rPr lang="en-US" sz="1100" dirty="0">
                <a:solidFill>
                  <a:schemeClr val="tx1">
                    <a:lumMod val="85000"/>
                    <a:lumOff val="15000"/>
                  </a:schemeClr>
                </a:solidFill>
              </a:rPr>
              <a:t>This approach works well for the majority of customers, but IP-based routing offers you the additional ability to optimize routing based on specific knowledge of your customer base. </a:t>
            </a:r>
          </a:p>
          <a:p>
            <a:pPr marL="114300" indent="-228600" defTabSz="914400">
              <a:spcAft>
                <a:spcPts val="600"/>
              </a:spcAft>
              <a:buFont typeface="Arial" panose="020B0604020202020204" pitchFamily="34" charset="0"/>
              <a:buChar char="•"/>
            </a:pPr>
            <a:r>
              <a:rPr lang="en-US" sz="1100" dirty="0">
                <a:solidFill>
                  <a:schemeClr val="tx1">
                    <a:lumMod val="85000"/>
                    <a:lumOff val="15000"/>
                  </a:schemeClr>
                </a:solidFill>
              </a:rPr>
              <a:t>Common use-cases for IP-based routing are the following:</a:t>
            </a:r>
          </a:p>
          <a:p>
            <a:pPr indent="-228600" defTabSz="914400">
              <a:spcAft>
                <a:spcPts val="600"/>
              </a:spcAft>
              <a:buFont typeface="Arial" panose="020B0604020202020204" pitchFamily="34" charset="0"/>
              <a:buChar char="•"/>
            </a:pPr>
            <a:r>
              <a:rPr lang="en-US" sz="1100" b="1" dirty="0">
                <a:solidFill>
                  <a:schemeClr val="tx1">
                    <a:lumMod val="85000"/>
                    <a:lumOff val="15000"/>
                  </a:schemeClr>
                </a:solidFill>
              </a:rPr>
              <a:t>You want to route end users from certain ISPs to specific endpoints so you can optimize network transit costs or performance.</a:t>
            </a:r>
          </a:p>
          <a:p>
            <a:pPr indent="-228600" defTabSz="914400">
              <a:spcAft>
                <a:spcPts val="600"/>
              </a:spcAft>
              <a:buFont typeface="Arial" panose="020B0604020202020204" pitchFamily="34" charset="0"/>
              <a:buChar char="•"/>
            </a:pPr>
            <a:r>
              <a:rPr lang="en-US" sz="1100" b="1" dirty="0">
                <a:solidFill>
                  <a:schemeClr val="tx1">
                    <a:lumMod val="85000"/>
                    <a:lumOff val="15000"/>
                  </a:schemeClr>
                </a:solidFill>
              </a:rPr>
              <a:t>You want to add overrides to existing Route 53 routing types, such as geolocation routing, based on your knowledge of your clients' physical locations.</a:t>
            </a:r>
          </a:p>
          <a:p>
            <a:pPr marL="114300" indent="-228600" defTabSz="914400">
              <a:spcAft>
                <a:spcPts val="600"/>
              </a:spcAft>
              <a:buFont typeface="Arial" panose="020B0604020202020204" pitchFamily="34" charset="0"/>
              <a:buChar char="•"/>
            </a:pPr>
            <a:endParaRPr lang="en-US" sz="1100" dirty="0">
              <a:solidFill>
                <a:schemeClr val="tx1">
                  <a:lumMod val="85000"/>
                  <a:lumOff val="15000"/>
                </a:schemeClr>
              </a:solidFill>
            </a:endParaRPr>
          </a:p>
        </p:txBody>
      </p:sp>
    </p:spTree>
    <p:extLst>
      <p:ext uri="{BB962C8B-B14F-4D97-AF65-F5344CB8AC3E}">
        <p14:creationId xmlns:p14="http://schemas.microsoft.com/office/powerpoint/2010/main" val="1958046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256CB6-3B80-DAF3-8F95-B98A4315D3B4}"/>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70B88B8-551F-97F1-7428-7B64808F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5858FF33-74B2-3B4F-1651-930359ABB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3958402" cy="51435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75B8793A-F71A-58FF-DF92-42660684203B}"/>
              </a:ext>
            </a:extLst>
          </p:cNvPr>
          <p:cNvSpPr>
            <a:spLocks noGrp="1"/>
          </p:cNvSpPr>
          <p:nvPr>
            <p:ph type="title"/>
          </p:nvPr>
        </p:nvSpPr>
        <p:spPr>
          <a:xfrm>
            <a:off x="532263" y="1171575"/>
            <a:ext cx="2846731" cy="2800350"/>
          </a:xfrm>
        </p:spPr>
        <p:txBody>
          <a:bodyPr vert="horz" lIns="91440" tIns="45720" rIns="91440" bIns="45720" rtlCol="0" anchor="ctr">
            <a:normAutofit/>
          </a:bodyPr>
          <a:lstStyle/>
          <a:p>
            <a:pPr algn="ctr" defTabSz="914400">
              <a:spcBef>
                <a:spcPct val="0"/>
              </a:spcBef>
            </a:pPr>
            <a:r>
              <a:rPr lang="en-US" sz="4400" kern="1200" dirty="0">
                <a:solidFill>
                  <a:schemeClr val="tx1">
                    <a:lumMod val="85000"/>
                    <a:lumOff val="15000"/>
                  </a:schemeClr>
                </a:solidFill>
                <a:latin typeface="+mj-lt"/>
                <a:ea typeface="+mj-ea"/>
                <a:cs typeface="+mj-cs"/>
              </a:rPr>
              <a:t>IP-based routing</a:t>
            </a:r>
            <a:br>
              <a:rPr lang="en-US" sz="4400" kern="1200" dirty="0">
                <a:solidFill>
                  <a:schemeClr val="tx1">
                    <a:lumMod val="85000"/>
                    <a:lumOff val="15000"/>
                  </a:schemeClr>
                </a:solidFill>
                <a:latin typeface="+mj-lt"/>
                <a:ea typeface="+mj-ea"/>
                <a:cs typeface="+mj-cs"/>
              </a:rPr>
            </a:br>
            <a:endParaRPr lang="en-US" sz="4400" kern="1200" dirty="0">
              <a:solidFill>
                <a:schemeClr val="tx1">
                  <a:lumMod val="85000"/>
                  <a:lumOff val="15000"/>
                </a:schemeClr>
              </a:solidFill>
              <a:latin typeface="+mj-lt"/>
              <a:ea typeface="+mj-ea"/>
              <a:cs typeface="+mj-cs"/>
            </a:endParaRPr>
          </a:p>
        </p:txBody>
      </p:sp>
      <p:sp>
        <p:nvSpPr>
          <p:cNvPr id="5" name="TextBox 4">
            <a:extLst>
              <a:ext uri="{FF2B5EF4-FFF2-40B4-BE49-F238E27FC236}">
                <a16:creationId xmlns:a16="http://schemas.microsoft.com/office/drawing/2014/main" id="{3CC1C856-83AB-0305-4051-9F058F630CBC}"/>
              </a:ext>
            </a:extLst>
          </p:cNvPr>
          <p:cNvSpPr txBox="1"/>
          <p:nvPr/>
        </p:nvSpPr>
        <p:spPr>
          <a:xfrm>
            <a:off x="4096284" y="221010"/>
            <a:ext cx="4909833" cy="4637167"/>
          </a:xfrm>
          <a:prstGeom prst="rect">
            <a:avLst/>
          </a:prstGeom>
          <a:noFill/>
        </p:spPr>
        <p:txBody>
          <a:bodyPr wrap="square">
            <a:spAutoFit/>
          </a:bodyPr>
          <a:lstStyle/>
          <a:p>
            <a:pPr marL="171450" indent="-171450">
              <a:spcBef>
                <a:spcPts val="100"/>
              </a:spcBef>
              <a:spcAft>
                <a:spcPts val="100"/>
              </a:spcAft>
              <a:buFont typeface="Arial" panose="020B0604020202020204" pitchFamily="34" charset="0"/>
              <a:buChar char="•"/>
            </a:pPr>
            <a:r>
              <a:rPr lang="en-GB" sz="700" b="1" i="0" dirty="0">
                <a:effectLst/>
              </a:rPr>
              <a:t>Geographic Traffic Control</a:t>
            </a:r>
            <a:r>
              <a:rPr lang="en-GB" sz="700" b="0" i="0" dirty="0">
                <a:effectLst/>
              </a:rPr>
              <a:t>:</a:t>
            </a:r>
          </a:p>
          <a:p>
            <a:pPr marL="742950" lvl="1" indent="-285750">
              <a:spcBef>
                <a:spcPts val="100"/>
              </a:spcBef>
              <a:spcAft>
                <a:spcPts val="100"/>
              </a:spcAft>
              <a:buFont typeface="Arial" panose="020B0604020202020204" pitchFamily="34" charset="0"/>
              <a:buChar char="•"/>
            </a:pPr>
            <a:r>
              <a:rPr lang="en-GB" sz="700" b="0" i="0" dirty="0">
                <a:effectLst/>
              </a:rPr>
              <a:t>IP-based routing can be used to route traffic from specific geographic regions or countries to different resources.</a:t>
            </a:r>
          </a:p>
          <a:p>
            <a:pPr marL="742950" lvl="1" indent="-285750">
              <a:spcBef>
                <a:spcPts val="100"/>
              </a:spcBef>
              <a:spcAft>
                <a:spcPts val="100"/>
              </a:spcAft>
              <a:buFont typeface="Arial" panose="020B0604020202020204" pitchFamily="34" charset="0"/>
              <a:buChar char="•"/>
            </a:pPr>
            <a:r>
              <a:rPr lang="en-GB" sz="700" b="0" i="0" dirty="0">
                <a:effectLst/>
              </a:rPr>
              <a:t>For example, you can route traffic from North America to one set of servers and traffic from Europe to another set. </a:t>
            </a:r>
          </a:p>
          <a:p>
            <a:pPr marL="742950" lvl="1" indent="-285750">
              <a:spcBef>
                <a:spcPts val="100"/>
              </a:spcBef>
              <a:spcAft>
                <a:spcPts val="100"/>
              </a:spcAft>
              <a:buFont typeface="Arial" panose="020B0604020202020204" pitchFamily="34" charset="0"/>
              <a:buChar char="•"/>
            </a:pPr>
            <a:r>
              <a:rPr lang="en-GB" sz="700" b="0" i="0" dirty="0">
                <a:effectLst/>
              </a:rPr>
              <a:t>This allows you to tailor the user experience based on the location of the user.</a:t>
            </a:r>
          </a:p>
          <a:p>
            <a:pPr marL="171450" indent="-171450">
              <a:spcBef>
                <a:spcPts val="100"/>
              </a:spcBef>
              <a:spcAft>
                <a:spcPts val="100"/>
              </a:spcAft>
              <a:buFont typeface="Arial" panose="020B0604020202020204" pitchFamily="34" charset="0"/>
              <a:buChar char="•"/>
            </a:pPr>
            <a:r>
              <a:rPr lang="en-GB" sz="700" b="1" i="0" dirty="0">
                <a:effectLst/>
              </a:rPr>
              <a:t>Regional Failover</a:t>
            </a:r>
            <a:r>
              <a:rPr lang="en-GB" sz="700" b="0" i="0" dirty="0">
                <a:effectLst/>
              </a:rPr>
              <a:t>:</a:t>
            </a:r>
          </a:p>
          <a:p>
            <a:pPr marL="742950" lvl="1" indent="-285750">
              <a:spcBef>
                <a:spcPts val="100"/>
              </a:spcBef>
              <a:spcAft>
                <a:spcPts val="100"/>
              </a:spcAft>
              <a:buFont typeface="Arial" panose="020B0604020202020204" pitchFamily="34" charset="0"/>
              <a:buChar char="•"/>
            </a:pPr>
            <a:r>
              <a:rPr lang="en-GB" sz="700" b="0" i="0" dirty="0">
                <a:effectLst/>
              </a:rPr>
              <a:t>You can use IP-based routing to implement regional failover.</a:t>
            </a:r>
          </a:p>
          <a:p>
            <a:pPr marL="742950" lvl="1" indent="-285750">
              <a:spcBef>
                <a:spcPts val="100"/>
              </a:spcBef>
              <a:spcAft>
                <a:spcPts val="100"/>
              </a:spcAft>
              <a:buFont typeface="Arial" panose="020B0604020202020204" pitchFamily="34" charset="0"/>
              <a:buChar char="•"/>
            </a:pPr>
            <a:r>
              <a:rPr lang="en-GB" sz="700" b="0" i="0" dirty="0">
                <a:effectLst/>
              </a:rPr>
              <a:t>If you have resources in different AWS regions, you can route traffic to a secondary region in the event of a failure in the primary region. </a:t>
            </a:r>
          </a:p>
          <a:p>
            <a:pPr marL="742950" lvl="1" indent="-285750">
              <a:spcBef>
                <a:spcPts val="100"/>
              </a:spcBef>
              <a:spcAft>
                <a:spcPts val="100"/>
              </a:spcAft>
              <a:buFont typeface="Arial" panose="020B0604020202020204" pitchFamily="34" charset="0"/>
              <a:buChar char="•"/>
            </a:pPr>
            <a:r>
              <a:rPr lang="en-GB" sz="700" b="0" i="0" dirty="0">
                <a:effectLst/>
              </a:rPr>
              <a:t>By monitoring the health of your primary region, you can automatically fail over to the secondary region when necessary.</a:t>
            </a:r>
          </a:p>
          <a:p>
            <a:pPr marL="171450" indent="-171450">
              <a:spcBef>
                <a:spcPts val="100"/>
              </a:spcBef>
              <a:spcAft>
                <a:spcPts val="100"/>
              </a:spcAft>
              <a:buFont typeface="Arial" panose="020B0604020202020204" pitchFamily="34" charset="0"/>
              <a:buChar char="•"/>
            </a:pPr>
            <a:r>
              <a:rPr lang="en-GB" sz="700" b="1" i="0" dirty="0">
                <a:effectLst/>
              </a:rPr>
              <a:t>Traffic Segmentation</a:t>
            </a:r>
            <a:r>
              <a:rPr lang="en-GB" sz="700" b="0" i="0" dirty="0">
                <a:effectLst/>
              </a:rPr>
              <a:t>:</a:t>
            </a:r>
          </a:p>
          <a:p>
            <a:pPr marL="742950" lvl="1" indent="-285750">
              <a:spcBef>
                <a:spcPts val="100"/>
              </a:spcBef>
              <a:spcAft>
                <a:spcPts val="100"/>
              </a:spcAft>
              <a:buFont typeface="Arial" panose="020B0604020202020204" pitchFamily="34" charset="0"/>
              <a:buChar char="•"/>
            </a:pPr>
            <a:r>
              <a:rPr lang="en-GB" sz="700" b="0" i="0" dirty="0">
                <a:effectLst/>
              </a:rPr>
              <a:t>If you want to segment your traffic based on specific criteria, such as the type of user or application, IP-based routing can help. </a:t>
            </a:r>
          </a:p>
          <a:p>
            <a:pPr marL="742950" lvl="1" indent="-285750">
              <a:spcBef>
                <a:spcPts val="100"/>
              </a:spcBef>
              <a:spcAft>
                <a:spcPts val="100"/>
              </a:spcAft>
              <a:buFont typeface="Arial" panose="020B0604020202020204" pitchFamily="34" charset="0"/>
              <a:buChar char="•"/>
            </a:pPr>
            <a:r>
              <a:rPr lang="en-GB" sz="700" b="0" i="0" dirty="0">
                <a:effectLst/>
              </a:rPr>
              <a:t>For example, you might route traffic from internal corporate users to one set of servers and traffic from external users to another.</a:t>
            </a:r>
          </a:p>
          <a:p>
            <a:pPr marL="171450" indent="-171450">
              <a:spcBef>
                <a:spcPts val="100"/>
              </a:spcBef>
              <a:spcAft>
                <a:spcPts val="100"/>
              </a:spcAft>
              <a:buFont typeface="Arial" panose="020B0604020202020204" pitchFamily="34" charset="0"/>
              <a:buChar char="•"/>
            </a:pPr>
            <a:r>
              <a:rPr lang="en-GB" sz="700" b="1" i="0" dirty="0">
                <a:effectLst/>
              </a:rPr>
              <a:t>Security and Access Control</a:t>
            </a:r>
            <a:r>
              <a:rPr lang="en-GB" sz="700" b="0" i="0" dirty="0">
                <a:effectLst/>
              </a:rPr>
              <a:t>:</a:t>
            </a:r>
          </a:p>
          <a:p>
            <a:pPr marL="742950" lvl="1" indent="-285750">
              <a:spcBef>
                <a:spcPts val="100"/>
              </a:spcBef>
              <a:spcAft>
                <a:spcPts val="100"/>
              </a:spcAft>
              <a:buFont typeface="Arial" panose="020B0604020202020204" pitchFamily="34" charset="0"/>
              <a:buChar char="•"/>
            </a:pPr>
            <a:r>
              <a:rPr lang="en-GB" sz="700" b="0" i="0" dirty="0">
                <a:effectLst/>
              </a:rPr>
              <a:t>IP-based routing can be used for access control and security purposes. </a:t>
            </a:r>
          </a:p>
          <a:p>
            <a:pPr marL="742950" lvl="1" indent="-285750">
              <a:spcBef>
                <a:spcPts val="100"/>
              </a:spcBef>
              <a:spcAft>
                <a:spcPts val="100"/>
              </a:spcAft>
              <a:buFont typeface="Arial" panose="020B0604020202020204" pitchFamily="34" charset="0"/>
              <a:buChar char="•"/>
            </a:pPr>
            <a:r>
              <a:rPr lang="en-GB" sz="700" b="0" i="0" dirty="0">
                <a:effectLst/>
              </a:rPr>
              <a:t>You can restrict access to specific resources based on the source IP address of the incoming requests. </a:t>
            </a:r>
          </a:p>
          <a:p>
            <a:pPr marL="742950" lvl="1" indent="-285750">
              <a:spcBef>
                <a:spcPts val="100"/>
              </a:spcBef>
              <a:spcAft>
                <a:spcPts val="100"/>
              </a:spcAft>
              <a:buFont typeface="Arial" panose="020B0604020202020204" pitchFamily="34" charset="0"/>
              <a:buChar char="•"/>
            </a:pPr>
            <a:r>
              <a:rPr lang="en-GB" sz="700" b="0" i="0" dirty="0">
                <a:effectLst/>
              </a:rPr>
              <a:t>This can help protect your resources from unauthorized access.</a:t>
            </a:r>
          </a:p>
          <a:p>
            <a:pPr marL="171450" indent="-171450">
              <a:spcBef>
                <a:spcPts val="100"/>
              </a:spcBef>
              <a:spcAft>
                <a:spcPts val="100"/>
              </a:spcAft>
              <a:buFont typeface="Arial" panose="020B0604020202020204" pitchFamily="34" charset="0"/>
              <a:buChar char="•"/>
            </a:pPr>
            <a:r>
              <a:rPr lang="en-GB" sz="700" b="1" i="0" dirty="0">
                <a:effectLst/>
              </a:rPr>
              <a:t>Load Distribution</a:t>
            </a:r>
            <a:r>
              <a:rPr lang="en-GB" sz="700" b="0" i="0" dirty="0">
                <a:effectLst/>
              </a:rPr>
              <a:t>:</a:t>
            </a:r>
          </a:p>
          <a:p>
            <a:pPr marL="742950" lvl="1" indent="-285750">
              <a:spcBef>
                <a:spcPts val="100"/>
              </a:spcBef>
              <a:spcAft>
                <a:spcPts val="100"/>
              </a:spcAft>
              <a:buFont typeface="Arial" panose="020B0604020202020204" pitchFamily="34" charset="0"/>
              <a:buChar char="•"/>
            </a:pPr>
            <a:r>
              <a:rPr lang="en-GB" sz="700" b="0" i="0" dirty="0">
                <a:effectLst/>
              </a:rPr>
              <a:t>By routing traffic based on the source IP address, you can distribute the load across different resources or regions. </a:t>
            </a:r>
          </a:p>
          <a:p>
            <a:pPr marL="742950" lvl="1" indent="-285750">
              <a:spcBef>
                <a:spcPts val="100"/>
              </a:spcBef>
              <a:spcAft>
                <a:spcPts val="100"/>
              </a:spcAft>
              <a:buFont typeface="Arial" panose="020B0604020202020204" pitchFamily="34" charset="0"/>
              <a:buChar char="•"/>
            </a:pPr>
            <a:r>
              <a:rPr lang="en-GB" sz="700" b="0" i="0" dirty="0">
                <a:effectLst/>
              </a:rPr>
              <a:t>This can help balance the traffic and prevent overloading of specific resources.</a:t>
            </a:r>
          </a:p>
          <a:p>
            <a:pPr marL="171450" indent="-171450">
              <a:spcBef>
                <a:spcPts val="100"/>
              </a:spcBef>
              <a:spcAft>
                <a:spcPts val="100"/>
              </a:spcAft>
              <a:buFont typeface="Arial" panose="020B0604020202020204" pitchFamily="34" charset="0"/>
              <a:buChar char="•"/>
            </a:pPr>
            <a:r>
              <a:rPr lang="en-GB" sz="700" b="1" i="0" dirty="0">
                <a:effectLst/>
              </a:rPr>
              <a:t>Customized Experiences</a:t>
            </a:r>
            <a:r>
              <a:rPr lang="en-GB" sz="700" b="0" i="0" dirty="0">
                <a:effectLst/>
              </a:rPr>
              <a:t>:</a:t>
            </a:r>
          </a:p>
          <a:p>
            <a:pPr marL="742950" lvl="1" indent="-285750">
              <a:spcBef>
                <a:spcPts val="100"/>
              </a:spcBef>
              <a:spcAft>
                <a:spcPts val="100"/>
              </a:spcAft>
              <a:buFont typeface="Arial" panose="020B0604020202020204" pitchFamily="34" charset="0"/>
              <a:buChar char="•"/>
            </a:pPr>
            <a:r>
              <a:rPr lang="en-GB" sz="700" b="0" i="0" dirty="0">
                <a:effectLst/>
              </a:rPr>
              <a:t>You can provide customized experiences to different sets of users based on their IP address. </a:t>
            </a:r>
          </a:p>
          <a:p>
            <a:pPr marL="742950" lvl="1" indent="-285750">
              <a:spcBef>
                <a:spcPts val="100"/>
              </a:spcBef>
              <a:spcAft>
                <a:spcPts val="100"/>
              </a:spcAft>
              <a:buFont typeface="Arial" panose="020B0604020202020204" pitchFamily="34" charset="0"/>
              <a:buChar char="•"/>
            </a:pPr>
            <a:r>
              <a:rPr lang="en-GB" sz="700" b="0" i="0" dirty="0">
                <a:effectLst/>
              </a:rPr>
              <a:t>For example, you might serve different content or applications to users from different IP ranges.</a:t>
            </a:r>
          </a:p>
          <a:p>
            <a:pPr marL="171450" indent="-171450">
              <a:spcBef>
                <a:spcPts val="100"/>
              </a:spcBef>
              <a:spcAft>
                <a:spcPts val="100"/>
              </a:spcAft>
              <a:buFont typeface="Arial" panose="020B0604020202020204" pitchFamily="34" charset="0"/>
              <a:buChar char="•"/>
            </a:pPr>
            <a:r>
              <a:rPr lang="en-GB" sz="700" b="1" i="0" dirty="0">
                <a:effectLst/>
              </a:rPr>
              <a:t>IP Whitelisting/Blacklisting</a:t>
            </a:r>
            <a:r>
              <a:rPr lang="en-GB" sz="700" b="0" i="0" dirty="0">
                <a:effectLst/>
              </a:rPr>
              <a:t>:</a:t>
            </a:r>
          </a:p>
          <a:p>
            <a:pPr marL="742950" lvl="1" indent="-285750">
              <a:spcBef>
                <a:spcPts val="100"/>
              </a:spcBef>
              <a:spcAft>
                <a:spcPts val="100"/>
              </a:spcAft>
              <a:buFont typeface="Arial" panose="020B0604020202020204" pitchFamily="34" charset="0"/>
              <a:buChar char="•"/>
            </a:pPr>
            <a:r>
              <a:rPr lang="en-GB" sz="700" b="0" i="0" dirty="0">
                <a:effectLst/>
              </a:rPr>
              <a:t>IP-based routing allows you to whitelist or blacklist specific IP addresses or ranges. </a:t>
            </a:r>
          </a:p>
          <a:p>
            <a:pPr marL="742950" lvl="1" indent="-285750">
              <a:spcBef>
                <a:spcPts val="100"/>
              </a:spcBef>
              <a:spcAft>
                <a:spcPts val="100"/>
              </a:spcAft>
              <a:buFont typeface="Arial" panose="020B0604020202020204" pitchFamily="34" charset="0"/>
              <a:buChar char="•"/>
            </a:pPr>
            <a:r>
              <a:rPr lang="en-GB" sz="700" b="0" i="0" dirty="0">
                <a:effectLst/>
              </a:rPr>
              <a:t>This can be useful for controlling which IP addresses are allowed to access your services or for blocking malicious traffic.</a:t>
            </a:r>
          </a:p>
          <a:p>
            <a:pPr marL="171450" indent="-171450">
              <a:spcBef>
                <a:spcPts val="100"/>
              </a:spcBef>
              <a:spcAft>
                <a:spcPts val="100"/>
              </a:spcAft>
              <a:buFont typeface="Arial" panose="020B0604020202020204" pitchFamily="34" charset="0"/>
              <a:buChar char="•"/>
            </a:pPr>
            <a:r>
              <a:rPr lang="en-GB" sz="700" b="1" i="0" dirty="0">
                <a:effectLst/>
              </a:rPr>
              <a:t>Compliance Requirements</a:t>
            </a:r>
            <a:r>
              <a:rPr lang="en-GB" sz="700" b="0" i="0" dirty="0">
                <a:effectLst/>
              </a:rPr>
              <a:t>:</a:t>
            </a:r>
          </a:p>
          <a:p>
            <a:pPr marL="742950" lvl="1" indent="-285750">
              <a:spcBef>
                <a:spcPts val="100"/>
              </a:spcBef>
              <a:spcAft>
                <a:spcPts val="100"/>
              </a:spcAft>
              <a:buFont typeface="Arial" panose="020B0604020202020204" pitchFamily="34" charset="0"/>
              <a:buChar char="•"/>
            </a:pPr>
            <a:r>
              <a:rPr lang="en-GB" sz="700" b="0" i="0" dirty="0">
                <a:effectLst/>
              </a:rPr>
              <a:t>Some compliance requirements or industry regulations may necessitate routing traffic based on the geographic location of users. </a:t>
            </a:r>
          </a:p>
          <a:p>
            <a:pPr marL="742950" lvl="1" indent="-285750">
              <a:spcBef>
                <a:spcPts val="100"/>
              </a:spcBef>
              <a:spcAft>
                <a:spcPts val="100"/>
              </a:spcAft>
              <a:buFont typeface="Arial" panose="020B0604020202020204" pitchFamily="34" charset="0"/>
              <a:buChar char="•"/>
            </a:pPr>
            <a:r>
              <a:rPr lang="en-GB" sz="700" b="0" i="0" dirty="0">
                <a:effectLst/>
              </a:rPr>
              <a:t>IP-based routing can help you meet these requirements.</a:t>
            </a:r>
          </a:p>
        </p:txBody>
      </p:sp>
    </p:spTree>
    <p:extLst>
      <p:ext uri="{BB962C8B-B14F-4D97-AF65-F5344CB8AC3E}">
        <p14:creationId xmlns:p14="http://schemas.microsoft.com/office/powerpoint/2010/main" val="1382868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Freeform: Shape 6154">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144000" cy="1778350"/>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Заголовок 1"/>
          <p:cNvSpPr>
            <a:spLocks noGrp="1"/>
          </p:cNvSpPr>
          <p:nvPr>
            <p:ph type="title"/>
          </p:nvPr>
        </p:nvSpPr>
        <p:spPr>
          <a:xfrm>
            <a:off x="628650" y="273843"/>
            <a:ext cx="7886700" cy="697707"/>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Weighted routing</a:t>
            </a:r>
          </a:p>
        </p:txBody>
      </p:sp>
      <p:sp>
        <p:nvSpPr>
          <p:cNvPr id="3" name="Текст 2"/>
          <p:cNvSpPr>
            <a:spLocks/>
          </p:cNvSpPr>
          <p:nvPr/>
        </p:nvSpPr>
        <p:spPr>
          <a:xfrm>
            <a:off x="216214" y="1734207"/>
            <a:ext cx="3398300" cy="1717244"/>
          </a:xfrm>
          <a:prstGeom prst="rect">
            <a:avLst/>
          </a:prstGeom>
        </p:spPr>
        <p:txBody>
          <a:bodyPr>
            <a:normAutofit fontScale="92500" lnSpcReduction="10000"/>
          </a:bodyPr>
          <a:lstStyle/>
          <a:p>
            <a:pPr marL="107442" defTabSz="859536">
              <a:lnSpc>
                <a:spcPct val="90000"/>
              </a:lnSpc>
              <a:spcAft>
                <a:spcPts val="600"/>
              </a:spcAft>
            </a:pPr>
            <a:r>
              <a:rPr lang="en-US" sz="900" kern="1200" dirty="0">
                <a:solidFill>
                  <a:schemeClr val="tx1"/>
                </a:solidFill>
                <a:latin typeface="+mn-lt"/>
                <a:ea typeface="+mn-ea"/>
                <a:cs typeface="+mn-cs"/>
              </a:rPr>
              <a:t>Weighted routing lets you associate multiple resources with a single domain name (</a:t>
            </a:r>
            <a:r>
              <a:rPr lang="en-US" sz="900" kern="1200" dirty="0" err="1">
                <a:solidFill>
                  <a:schemeClr val="tx1"/>
                </a:solidFill>
                <a:latin typeface="+mn-lt"/>
                <a:ea typeface="+mn-ea"/>
                <a:cs typeface="+mn-cs"/>
              </a:rPr>
              <a:t>example.com</a:t>
            </a:r>
            <a:r>
              <a:rPr lang="en-US" sz="900" kern="1200" dirty="0">
                <a:solidFill>
                  <a:schemeClr val="tx1"/>
                </a:solidFill>
                <a:latin typeface="+mn-lt"/>
                <a:ea typeface="+mn-ea"/>
                <a:cs typeface="+mn-cs"/>
              </a:rPr>
              <a:t>) or subdomain name (</a:t>
            </a:r>
            <a:r>
              <a:rPr lang="en-US" sz="900" kern="1200" dirty="0" err="1">
                <a:solidFill>
                  <a:schemeClr val="tx1"/>
                </a:solidFill>
                <a:latin typeface="+mn-lt"/>
                <a:ea typeface="+mn-ea"/>
                <a:cs typeface="+mn-cs"/>
              </a:rPr>
              <a:t>acme.example.com</a:t>
            </a:r>
            <a:r>
              <a:rPr lang="en-US" sz="900" kern="1200" dirty="0">
                <a:solidFill>
                  <a:schemeClr val="tx1"/>
                </a:solidFill>
                <a:latin typeface="+mn-lt"/>
                <a:ea typeface="+mn-ea"/>
                <a:cs typeface="+mn-cs"/>
              </a:rPr>
              <a:t>) and choose how much traffic is routed to each resource. </a:t>
            </a:r>
          </a:p>
          <a:p>
            <a:pPr marL="107442" defTabSz="859536">
              <a:lnSpc>
                <a:spcPct val="90000"/>
              </a:lnSpc>
              <a:spcAft>
                <a:spcPts val="600"/>
              </a:spcAft>
            </a:pPr>
            <a:r>
              <a:rPr lang="en-US" sz="900" kern="1200" dirty="0">
                <a:solidFill>
                  <a:schemeClr val="tx1"/>
                </a:solidFill>
                <a:latin typeface="+mn-lt"/>
                <a:ea typeface="+mn-ea"/>
                <a:cs typeface="+mn-cs"/>
              </a:rPr>
              <a:t>This can be useful for a variety of purposes, including load balancing and testing new versions of software.</a:t>
            </a:r>
          </a:p>
          <a:p>
            <a:pPr marL="107442" defTabSz="859536">
              <a:lnSpc>
                <a:spcPct val="90000"/>
              </a:lnSpc>
              <a:spcAft>
                <a:spcPts val="600"/>
              </a:spcAft>
            </a:pPr>
            <a:r>
              <a:rPr lang="en-US" sz="900" kern="1200" dirty="0">
                <a:solidFill>
                  <a:schemeClr val="tx1"/>
                </a:solidFill>
                <a:latin typeface="+mn-lt"/>
                <a:ea typeface="+mn-ea"/>
                <a:cs typeface="+mn-cs"/>
              </a:rPr>
              <a:t>To configure weighted routing, you create records that have the same name and type for each of your resources.</a:t>
            </a:r>
          </a:p>
          <a:p>
            <a:pPr marL="107442" defTabSz="859536">
              <a:lnSpc>
                <a:spcPct val="90000"/>
              </a:lnSpc>
              <a:spcAft>
                <a:spcPts val="600"/>
              </a:spcAft>
            </a:pPr>
            <a:r>
              <a:rPr lang="en-US" sz="900" kern="1200" dirty="0">
                <a:solidFill>
                  <a:schemeClr val="tx1"/>
                </a:solidFill>
                <a:latin typeface="+mn-lt"/>
                <a:ea typeface="+mn-ea"/>
                <a:cs typeface="+mn-cs"/>
              </a:rPr>
              <a:t> You assign each record a relative weight that corresponds with how much traffic you want to send to each resource. </a:t>
            </a:r>
          </a:p>
          <a:p>
            <a:pPr marL="107442" defTabSz="859536">
              <a:lnSpc>
                <a:spcPct val="90000"/>
              </a:lnSpc>
              <a:spcAft>
                <a:spcPts val="600"/>
              </a:spcAft>
            </a:pPr>
            <a:r>
              <a:rPr lang="en-US" sz="900" kern="1200" dirty="0">
                <a:solidFill>
                  <a:schemeClr val="tx1"/>
                </a:solidFill>
                <a:latin typeface="+mn-lt"/>
                <a:ea typeface="+mn-ea"/>
                <a:cs typeface="+mn-cs"/>
              </a:rPr>
              <a:t>Amazon Route 53 sends traffic to a resource based on the weight that you assign to the record as a proportion of the total weight for all records in the group:</a:t>
            </a:r>
          </a:p>
          <a:p>
            <a:pPr>
              <a:lnSpc>
                <a:spcPct val="90000"/>
              </a:lnSpc>
              <a:spcAft>
                <a:spcPts val="600"/>
              </a:spcAft>
            </a:pPr>
            <a:endParaRPr lang="en-US" sz="900" dirty="0"/>
          </a:p>
        </p:txBody>
      </p:sp>
      <p:pic>
        <p:nvPicPr>
          <p:cNvPr id="6146" name="Picture 2" descr="https://miro.medium.com/v2/resize:fit:686/1*nvKnfD9kkDi5DD1m65zam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1295" y="1826725"/>
            <a:ext cx="4814055" cy="248422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10;     Formula for how much traffic is routed to a given resource: &#10;      weight for a specified record / sum of the weights for all records.&#10;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024" y="3451451"/>
            <a:ext cx="2056887" cy="37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655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133778" cy="51435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Заголовок 1"/>
          <p:cNvSpPr>
            <a:spLocks noGrp="1"/>
          </p:cNvSpPr>
          <p:nvPr>
            <p:ph type="title"/>
          </p:nvPr>
        </p:nvSpPr>
        <p:spPr>
          <a:xfrm>
            <a:off x="628650" y="534984"/>
            <a:ext cx="3028950" cy="4073532"/>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Health Checks</a:t>
            </a:r>
            <a:br>
              <a:rPr lang="en-US" sz="4400" kern="1200">
                <a:solidFill>
                  <a:schemeClr val="tx1"/>
                </a:solidFill>
                <a:latin typeface="+mj-lt"/>
                <a:ea typeface="+mj-ea"/>
                <a:cs typeface="+mj-cs"/>
              </a:rPr>
            </a:br>
            <a:endParaRPr lang="en-US" sz="4400" kern="1200">
              <a:solidFill>
                <a:schemeClr val="tx1"/>
              </a:solidFill>
              <a:latin typeface="+mj-lt"/>
              <a:ea typeface="+mj-ea"/>
              <a:cs typeface="+mj-cs"/>
            </a:endParaRPr>
          </a:p>
        </p:txBody>
      </p:sp>
      <p:sp>
        <p:nvSpPr>
          <p:cNvPr id="3" name="Текст 2"/>
          <p:cNvSpPr>
            <a:spLocks noGrp="1"/>
          </p:cNvSpPr>
          <p:nvPr>
            <p:ph type="body" idx="1"/>
          </p:nvPr>
        </p:nvSpPr>
        <p:spPr>
          <a:xfrm>
            <a:off x="4571999" y="534984"/>
            <a:ext cx="3943351" cy="4073532"/>
          </a:xfrm>
        </p:spPr>
        <p:txBody>
          <a:bodyPr vert="horz" lIns="91440" tIns="45720" rIns="91440" bIns="45720" rtlCol="0" anchor="ctr">
            <a:normAutofit/>
          </a:bodyPr>
          <a:lstStyle/>
          <a:p>
            <a:pPr marL="114300" indent="-228600" defTabSz="914400">
              <a:spcAft>
                <a:spcPts val="600"/>
              </a:spcAft>
              <a:buFont typeface="Arial" panose="020B0604020202020204" pitchFamily="34" charset="0"/>
              <a:buChar char="•"/>
            </a:pPr>
            <a:r>
              <a:rPr lang="en-US" sz="1400" dirty="0"/>
              <a:t>Amazon Route 53 health checks monitor the health and performance of your web applications, web servers, and other resources. </a:t>
            </a:r>
          </a:p>
          <a:p>
            <a:pPr marL="114300" indent="-228600" defTabSz="914400">
              <a:spcAft>
                <a:spcPts val="600"/>
              </a:spcAft>
              <a:buFont typeface="Arial" panose="020B0604020202020204" pitchFamily="34" charset="0"/>
              <a:buChar char="•"/>
            </a:pPr>
            <a:r>
              <a:rPr lang="en-US" sz="1400" dirty="0"/>
              <a:t>Each health check that you create can monitor one of the following:</a:t>
            </a:r>
          </a:p>
          <a:p>
            <a:pPr indent="-228600" defTabSz="914400">
              <a:spcAft>
                <a:spcPts val="600"/>
              </a:spcAft>
              <a:buFont typeface="Arial" panose="020B0604020202020204" pitchFamily="34" charset="0"/>
              <a:buChar char="•"/>
            </a:pPr>
            <a:r>
              <a:rPr lang="en-US" sz="1400" b="1" dirty="0"/>
              <a:t>The health of a specified resource, such as a web server.</a:t>
            </a:r>
          </a:p>
          <a:p>
            <a:pPr indent="-228600" defTabSz="914400">
              <a:spcAft>
                <a:spcPts val="600"/>
              </a:spcAft>
              <a:buFont typeface="Arial" panose="020B0604020202020204" pitchFamily="34" charset="0"/>
              <a:buChar char="•"/>
            </a:pPr>
            <a:r>
              <a:rPr lang="en-US" sz="1400" b="1" dirty="0"/>
              <a:t>The status of other health checks.</a:t>
            </a:r>
          </a:p>
          <a:p>
            <a:pPr indent="-228600" defTabSz="914400">
              <a:spcAft>
                <a:spcPts val="600"/>
              </a:spcAft>
              <a:buFont typeface="Arial" panose="020B0604020202020204" pitchFamily="34" charset="0"/>
              <a:buChar char="•"/>
            </a:pPr>
            <a:r>
              <a:rPr lang="en-US" sz="1400" b="1" dirty="0"/>
              <a:t>The status of an Amazon CloudWatch alarm.</a:t>
            </a:r>
          </a:p>
          <a:p>
            <a:pPr indent="-228600" defTabSz="914400">
              <a:spcAft>
                <a:spcPts val="600"/>
              </a:spcAft>
              <a:buFont typeface="Arial" panose="020B0604020202020204" pitchFamily="34" charset="0"/>
              <a:buChar char="•"/>
            </a:pPr>
            <a:r>
              <a:rPr lang="en-US" sz="1400" dirty="0"/>
              <a:t>Additionally, with Amazon Route 53 Application Recovery Controller, you can set up routing control health checks with DNS failover records to manage traffic failover for your application.</a:t>
            </a:r>
          </a:p>
          <a:p>
            <a:pPr indent="-228600" defTabSz="914400">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601839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771525" y="1475449"/>
            <a:ext cx="1971675" cy="1910443"/>
          </a:xfrm>
          <a:noFill/>
        </p:spPr>
        <p:txBody>
          <a:bodyPr vert="horz" lIns="91440" tIns="45720" rIns="91440" bIns="45720" rtlCol="0" anchor="ctr">
            <a:normAutofit/>
          </a:bodyPr>
          <a:lstStyle/>
          <a:p>
            <a:pPr algn="ctr" defTabSz="914400">
              <a:spcBef>
                <a:spcPct val="0"/>
              </a:spcBef>
            </a:pPr>
            <a:r>
              <a:rPr lang="en-US" sz="2700" kern="1200">
                <a:solidFill>
                  <a:srgbClr val="FFFFFF"/>
                </a:solidFill>
                <a:latin typeface="+mj-lt"/>
                <a:ea typeface="+mj-ea"/>
                <a:cs typeface="+mj-cs"/>
              </a:rPr>
              <a:t>Health Checks</a:t>
            </a:r>
          </a:p>
        </p:txBody>
      </p:sp>
      <p:pic>
        <p:nvPicPr>
          <p:cNvPr id="4" name="Рисунок 3"/>
          <p:cNvPicPr>
            <a:picLocks noChangeAspect="1"/>
          </p:cNvPicPr>
          <p:nvPr/>
        </p:nvPicPr>
        <p:blipFill>
          <a:blip r:embed="rId2"/>
          <a:stretch>
            <a:fillRect/>
          </a:stretch>
        </p:blipFill>
        <p:spPr>
          <a:xfrm>
            <a:off x="3582987" y="543023"/>
            <a:ext cx="5085525" cy="4055705"/>
          </a:xfrm>
          <a:prstGeom prst="rect">
            <a:avLst/>
          </a:prstGeom>
        </p:spPr>
      </p:pic>
    </p:spTree>
    <p:extLst>
      <p:ext uri="{BB962C8B-B14F-4D97-AF65-F5344CB8AC3E}">
        <p14:creationId xmlns:p14="http://schemas.microsoft.com/office/powerpoint/2010/main" val="1185950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417399" y="482600"/>
            <a:ext cx="8408193" cy="558627"/>
          </a:xfrm>
        </p:spPr>
        <p:txBody>
          <a:bodyPr vert="horz" lIns="91440" tIns="45720" rIns="91440" bIns="45720" rtlCol="0" anchor="ctr">
            <a:normAutofit/>
          </a:bodyPr>
          <a:lstStyle/>
          <a:p>
            <a:pPr algn="ctr" defTabSz="914400">
              <a:spcBef>
                <a:spcPct val="0"/>
              </a:spcBef>
            </a:pPr>
            <a:r>
              <a:rPr lang="en-US" sz="2400" kern="1200">
                <a:solidFill>
                  <a:schemeClr val="bg1"/>
                </a:solidFill>
                <a:latin typeface="+mj-lt"/>
                <a:ea typeface="+mj-ea"/>
                <a:cs typeface="+mj-cs"/>
              </a:rPr>
              <a:t>Health Checks</a:t>
            </a:r>
          </a:p>
        </p:txBody>
      </p:sp>
      <p:pic>
        <p:nvPicPr>
          <p:cNvPr id="4" name="Picture 2" descr="Amazon Route 53: Health Checks and DNS Failover | StormIT"/>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78992" y="1256420"/>
            <a:ext cx="3586014" cy="3295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373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10EB215C-7839-4CEA-AA02-B8F7755F9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Freeform: Shape 2058">
            <a:extLst>
              <a:ext uri="{FF2B5EF4-FFF2-40B4-BE49-F238E27FC236}">
                <a16:creationId xmlns:a16="http://schemas.microsoft.com/office/drawing/2014/main" id="{91011C6D-05BE-4D99-8C11-A0E478B12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86350" cy="1688542"/>
          </a:xfrm>
          <a:custGeom>
            <a:avLst/>
            <a:gdLst>
              <a:gd name="connsiteX0" fmla="*/ 0 w 10915134"/>
              <a:gd name="connsiteY0" fmla="*/ 0 h 2251389"/>
              <a:gd name="connsiteX1" fmla="*/ 10915134 w 10915134"/>
              <a:gd name="connsiteY1" fmla="*/ 0 h 2251389"/>
              <a:gd name="connsiteX2" fmla="*/ 10882980 w 10915134"/>
              <a:gd name="connsiteY2" fmla="*/ 49990 h 2251389"/>
              <a:gd name="connsiteX3" fmla="*/ 10834795 w 10915134"/>
              <a:gd name="connsiteY3" fmla="*/ 110024 h 2251389"/>
              <a:gd name="connsiteX4" fmla="*/ 10738392 w 10915134"/>
              <a:gd name="connsiteY4" fmla="*/ 165813 h 2251389"/>
              <a:gd name="connsiteX5" fmla="*/ 10633692 w 10915134"/>
              <a:gd name="connsiteY5" fmla="*/ 209264 h 2251389"/>
              <a:gd name="connsiteX6" fmla="*/ 10586800 w 10915134"/>
              <a:gd name="connsiteY6" fmla="*/ 239716 h 2251389"/>
              <a:gd name="connsiteX7" fmla="*/ 10501658 w 10915134"/>
              <a:gd name="connsiteY7" fmla="*/ 307174 h 2251389"/>
              <a:gd name="connsiteX8" fmla="*/ 10404067 w 10915134"/>
              <a:gd name="connsiteY8" fmla="*/ 412395 h 2251389"/>
              <a:gd name="connsiteX9" fmla="*/ 10380953 w 10915134"/>
              <a:gd name="connsiteY9" fmla="*/ 472334 h 2251389"/>
              <a:gd name="connsiteX10" fmla="*/ 10341416 w 10915134"/>
              <a:gd name="connsiteY10" fmla="*/ 504774 h 2251389"/>
              <a:gd name="connsiteX11" fmla="*/ 10326329 w 10915134"/>
              <a:gd name="connsiteY11" fmla="*/ 523459 h 2251389"/>
              <a:gd name="connsiteX12" fmla="*/ 10298289 w 10915134"/>
              <a:gd name="connsiteY12" fmla="*/ 532173 h 2251389"/>
              <a:gd name="connsiteX13" fmla="*/ 10243127 w 10915134"/>
              <a:gd name="connsiteY13" fmla="*/ 540715 h 2251389"/>
              <a:gd name="connsiteX14" fmla="*/ 10141243 w 10915134"/>
              <a:gd name="connsiteY14" fmla="*/ 592343 h 2251389"/>
              <a:gd name="connsiteX15" fmla="*/ 9940352 w 10915134"/>
              <a:gd name="connsiteY15" fmla="*/ 631518 h 2251389"/>
              <a:gd name="connsiteX16" fmla="*/ 9836226 w 10915134"/>
              <a:gd name="connsiteY16" fmla="*/ 660496 h 2251389"/>
              <a:gd name="connsiteX17" fmla="*/ 9686899 w 10915134"/>
              <a:gd name="connsiteY17" fmla="*/ 683782 h 2251389"/>
              <a:gd name="connsiteX18" fmla="*/ 9578209 w 10915134"/>
              <a:gd name="connsiteY18" fmla="*/ 709781 h 2251389"/>
              <a:gd name="connsiteX19" fmla="*/ 9437298 w 10915134"/>
              <a:gd name="connsiteY19" fmla="*/ 757337 h 2251389"/>
              <a:gd name="connsiteX20" fmla="*/ 9435498 w 10915134"/>
              <a:gd name="connsiteY20" fmla="*/ 759689 h 2251389"/>
              <a:gd name="connsiteX21" fmla="*/ 9413910 w 10915134"/>
              <a:gd name="connsiteY21" fmla="*/ 764531 h 2251389"/>
              <a:gd name="connsiteX22" fmla="*/ 9361370 w 10915134"/>
              <a:gd name="connsiteY22" fmla="*/ 760593 h 2251389"/>
              <a:gd name="connsiteX23" fmla="*/ 9356626 w 10915134"/>
              <a:gd name="connsiteY23" fmla="*/ 764594 h 2251389"/>
              <a:gd name="connsiteX24" fmla="*/ 9311281 w 10915134"/>
              <a:gd name="connsiteY24" fmla="*/ 769260 h 2251389"/>
              <a:gd name="connsiteX25" fmla="*/ 9311173 w 10915134"/>
              <a:gd name="connsiteY25" fmla="*/ 771337 h 2251389"/>
              <a:gd name="connsiteX26" fmla="*/ 9300658 w 10915134"/>
              <a:gd name="connsiteY26" fmla="*/ 781452 h 2251389"/>
              <a:gd name="connsiteX27" fmla="*/ 9279376 w 10915134"/>
              <a:gd name="connsiteY27" fmla="*/ 796188 h 2251389"/>
              <a:gd name="connsiteX28" fmla="*/ 9189502 w 10915134"/>
              <a:gd name="connsiteY28" fmla="*/ 860175 h 2251389"/>
              <a:gd name="connsiteX29" fmla="*/ 9180260 w 10915134"/>
              <a:gd name="connsiteY29" fmla="*/ 862300 h 2251389"/>
              <a:gd name="connsiteX30" fmla="*/ 9180186 w 10915134"/>
              <a:gd name="connsiteY30" fmla="*/ 862799 h 2251389"/>
              <a:gd name="connsiteX31" fmla="*/ 9170652 w 10915134"/>
              <a:gd name="connsiteY31" fmla="*/ 865945 h 2251389"/>
              <a:gd name="connsiteX32" fmla="*/ 9145484 w 10915134"/>
              <a:gd name="connsiteY32" fmla="*/ 870300 h 2251389"/>
              <a:gd name="connsiteX33" fmla="*/ 9140031 w 10915134"/>
              <a:gd name="connsiteY33" fmla="*/ 874741 h 2251389"/>
              <a:gd name="connsiteX34" fmla="*/ 9138892 w 10915134"/>
              <a:gd name="connsiteY34" fmla="*/ 880860 h 2251389"/>
              <a:gd name="connsiteX35" fmla="*/ 9107257 w 10915134"/>
              <a:gd name="connsiteY35" fmla="*/ 903704 h 2251389"/>
              <a:gd name="connsiteX36" fmla="*/ 9034880 w 10915134"/>
              <a:gd name="connsiteY36" fmla="*/ 948837 h 2251389"/>
              <a:gd name="connsiteX37" fmla="*/ 8950600 w 10915134"/>
              <a:gd name="connsiteY37" fmla="*/ 994853 h 2251389"/>
              <a:gd name="connsiteX38" fmla="*/ 8753014 w 10915134"/>
              <a:gd name="connsiteY38" fmla="*/ 1118658 h 2251389"/>
              <a:gd name="connsiteX39" fmla="*/ 8581094 w 10915134"/>
              <a:gd name="connsiteY39" fmla="*/ 1153261 h 2251389"/>
              <a:gd name="connsiteX40" fmla="*/ 8498175 w 10915134"/>
              <a:gd name="connsiteY40" fmla="*/ 1187969 h 2251389"/>
              <a:gd name="connsiteX41" fmla="*/ 8448788 w 10915134"/>
              <a:gd name="connsiteY41" fmla="*/ 1206463 h 2251389"/>
              <a:gd name="connsiteX42" fmla="*/ 8367996 w 10915134"/>
              <a:gd name="connsiteY42" fmla="*/ 1232783 h 2251389"/>
              <a:gd name="connsiteX43" fmla="*/ 8367423 w 10915134"/>
              <a:gd name="connsiteY43" fmla="*/ 1238278 h 2251389"/>
              <a:gd name="connsiteX44" fmla="*/ 8359640 w 10915134"/>
              <a:gd name="connsiteY44" fmla="*/ 1246782 h 2251389"/>
              <a:gd name="connsiteX45" fmla="*/ 8346100 w 10915134"/>
              <a:gd name="connsiteY45" fmla="*/ 1266142 h 2251389"/>
              <a:gd name="connsiteX46" fmla="*/ 8318833 w 10915134"/>
              <a:gd name="connsiteY46" fmla="*/ 1292714 h 2251389"/>
              <a:gd name="connsiteX47" fmla="*/ 8317719 w 10915134"/>
              <a:gd name="connsiteY47" fmla="*/ 1291904 h 2251389"/>
              <a:gd name="connsiteX48" fmla="*/ 8307730 w 10915134"/>
              <a:gd name="connsiteY48" fmla="*/ 1293984 h 2251389"/>
              <a:gd name="connsiteX49" fmla="*/ 8240756 w 10915134"/>
              <a:gd name="connsiteY49" fmla="*/ 1301537 h 2251389"/>
              <a:gd name="connsiteX50" fmla="*/ 8216639 w 10915134"/>
              <a:gd name="connsiteY50" fmla="*/ 1327887 h 2251389"/>
              <a:gd name="connsiteX51" fmla="*/ 8211337 w 10915134"/>
              <a:gd name="connsiteY51" fmla="*/ 1332570 h 2251389"/>
              <a:gd name="connsiteX52" fmla="*/ 8211048 w 10915134"/>
              <a:gd name="connsiteY52" fmla="*/ 1332403 h 2251389"/>
              <a:gd name="connsiteX53" fmla="*/ 8205085 w 10915134"/>
              <a:gd name="connsiteY53" fmla="*/ 1336831 h 2251389"/>
              <a:gd name="connsiteX54" fmla="*/ 8137554 w 10915134"/>
              <a:gd name="connsiteY54" fmla="*/ 1342145 h 2251389"/>
              <a:gd name="connsiteX55" fmla="*/ 8054564 w 10915134"/>
              <a:gd name="connsiteY55" fmla="*/ 1367911 h 2251389"/>
              <a:gd name="connsiteX56" fmla="*/ 7973237 w 10915134"/>
              <a:gd name="connsiteY56" fmla="*/ 1397544 h 2251389"/>
              <a:gd name="connsiteX57" fmla="*/ 7944198 w 10915134"/>
              <a:gd name="connsiteY57" fmla="*/ 1410276 h 2251389"/>
              <a:gd name="connsiteX58" fmla="*/ 7890643 w 10915134"/>
              <a:gd name="connsiteY58" fmla="*/ 1424144 h 2251389"/>
              <a:gd name="connsiteX59" fmla="*/ 7864997 w 10915134"/>
              <a:gd name="connsiteY59" fmla="*/ 1425023 h 2251389"/>
              <a:gd name="connsiteX60" fmla="*/ 7864067 w 10915134"/>
              <a:gd name="connsiteY60" fmla="*/ 1426002 h 2251389"/>
              <a:gd name="connsiteX61" fmla="*/ 7861153 w 10915134"/>
              <a:gd name="connsiteY61" fmla="*/ 1423038 h 2251389"/>
              <a:gd name="connsiteX62" fmla="*/ 7844586 w 10915134"/>
              <a:gd name="connsiteY62" fmla="*/ 1429169 h 2251389"/>
              <a:gd name="connsiteX63" fmla="*/ 7840350 w 10915134"/>
              <a:gd name="connsiteY63" fmla="*/ 1432451 h 2251389"/>
              <a:gd name="connsiteX64" fmla="*/ 7833722 w 10915134"/>
              <a:gd name="connsiteY64" fmla="*/ 1435148 h 2251389"/>
              <a:gd name="connsiteX65" fmla="*/ 7833492 w 10915134"/>
              <a:gd name="connsiteY65" fmla="*/ 1434901 h 2251389"/>
              <a:gd name="connsiteX66" fmla="*/ 7827413 w 10915134"/>
              <a:gd name="connsiteY66" fmla="*/ 1438043 h 2251389"/>
              <a:gd name="connsiteX67" fmla="*/ 7798463 w 10915134"/>
              <a:gd name="connsiteY67" fmla="*/ 1457407 h 2251389"/>
              <a:gd name="connsiteX68" fmla="*/ 7759015 w 10915134"/>
              <a:gd name="connsiteY68" fmla="*/ 1458666 h 2251389"/>
              <a:gd name="connsiteX69" fmla="*/ 7752684 w 10915134"/>
              <a:gd name="connsiteY69" fmla="*/ 1444792 h 2251389"/>
              <a:gd name="connsiteX70" fmla="*/ 7747867 w 10915134"/>
              <a:gd name="connsiteY70" fmla="*/ 1447976 h 2251389"/>
              <a:gd name="connsiteX71" fmla="*/ 7738750 w 10915134"/>
              <a:gd name="connsiteY71" fmla="*/ 1456574 h 2251389"/>
              <a:gd name="connsiteX72" fmla="*/ 7735619 w 10915134"/>
              <a:gd name="connsiteY72" fmla="*/ 1456320 h 2251389"/>
              <a:gd name="connsiteX73" fmla="*/ 7705072 w 10915134"/>
              <a:gd name="connsiteY73" fmla="*/ 1465768 h 2251389"/>
              <a:gd name="connsiteX74" fmla="*/ 7696073 w 10915134"/>
              <a:gd name="connsiteY74" fmla="*/ 1462212 h 2251389"/>
              <a:gd name="connsiteX75" fmla="*/ 7692096 w 10915134"/>
              <a:gd name="connsiteY75" fmla="*/ 1462163 h 2251389"/>
              <a:gd name="connsiteX76" fmla="*/ 7674689 w 10915134"/>
              <a:gd name="connsiteY76" fmla="*/ 1477613 h 2251389"/>
              <a:gd name="connsiteX77" fmla="*/ 7665348 w 10915134"/>
              <a:gd name="connsiteY77" fmla="*/ 1483862 h 2251389"/>
              <a:gd name="connsiteX78" fmla="*/ 7606276 w 10915134"/>
              <a:gd name="connsiteY78" fmla="*/ 1538521 h 2251389"/>
              <a:gd name="connsiteX79" fmla="*/ 7504695 w 10915134"/>
              <a:gd name="connsiteY79" fmla="*/ 1566686 h 2251389"/>
              <a:gd name="connsiteX80" fmla="*/ 7401270 w 10915134"/>
              <a:gd name="connsiteY80" fmla="*/ 1597361 h 2251389"/>
              <a:gd name="connsiteX81" fmla="*/ 7320321 w 10915134"/>
              <a:gd name="connsiteY81" fmla="*/ 1619535 h 2251389"/>
              <a:gd name="connsiteX82" fmla="*/ 7149526 w 10915134"/>
              <a:gd name="connsiteY82" fmla="*/ 1743630 h 2251389"/>
              <a:gd name="connsiteX83" fmla="*/ 7105391 w 10915134"/>
              <a:gd name="connsiteY83" fmla="*/ 1752328 h 2251389"/>
              <a:gd name="connsiteX84" fmla="*/ 7071654 w 10915134"/>
              <a:gd name="connsiteY84" fmla="*/ 1785091 h 2251389"/>
              <a:gd name="connsiteX85" fmla="*/ 7054359 w 10915134"/>
              <a:gd name="connsiteY85" fmla="*/ 1782439 h 2251389"/>
              <a:gd name="connsiteX86" fmla="*/ 7051319 w 10915134"/>
              <a:gd name="connsiteY86" fmla="*/ 1781706 h 2251389"/>
              <a:gd name="connsiteX87" fmla="*/ 7040377 w 10915134"/>
              <a:gd name="connsiteY87" fmla="*/ 1784767 h 2251389"/>
              <a:gd name="connsiteX88" fmla="*/ 7035771 w 10915134"/>
              <a:gd name="connsiteY88" fmla="*/ 1778137 h 2251389"/>
              <a:gd name="connsiteX89" fmla="*/ 7018208 w 10915134"/>
              <a:gd name="connsiteY89" fmla="*/ 1777373 h 2251389"/>
              <a:gd name="connsiteX90" fmla="*/ 6998493 w 10915134"/>
              <a:gd name="connsiteY90" fmla="*/ 1785098 h 2251389"/>
              <a:gd name="connsiteX91" fmla="*/ 6928288 w 10915134"/>
              <a:gd name="connsiteY91" fmla="*/ 1811732 h 2251389"/>
              <a:gd name="connsiteX92" fmla="*/ 6917773 w 10915134"/>
              <a:gd name="connsiteY92" fmla="*/ 1820666 h 2251389"/>
              <a:gd name="connsiteX93" fmla="*/ 6881789 w 10915134"/>
              <a:gd name="connsiteY93" fmla="*/ 1828309 h 2251389"/>
              <a:gd name="connsiteX94" fmla="*/ 6879926 w 10915134"/>
              <a:gd name="connsiteY94" fmla="*/ 1830591 h 2251389"/>
              <a:gd name="connsiteX95" fmla="*/ 6845508 w 10915134"/>
              <a:gd name="connsiteY95" fmla="*/ 1841035 h 2251389"/>
              <a:gd name="connsiteX96" fmla="*/ 6786683 w 10915134"/>
              <a:gd name="connsiteY96" fmla="*/ 1868367 h 2251389"/>
              <a:gd name="connsiteX97" fmla="*/ 6773874 w 10915134"/>
              <a:gd name="connsiteY97" fmla="*/ 1863267 h 2251389"/>
              <a:gd name="connsiteX98" fmla="*/ 6771241 w 10915134"/>
              <a:gd name="connsiteY98" fmla="*/ 1859449 h 2251389"/>
              <a:gd name="connsiteX99" fmla="*/ 6755065 w 10915134"/>
              <a:gd name="connsiteY99" fmla="*/ 1866822 h 2251389"/>
              <a:gd name="connsiteX100" fmla="*/ 6740854 w 10915134"/>
              <a:gd name="connsiteY100" fmla="*/ 1865352 h 2251389"/>
              <a:gd name="connsiteX101" fmla="*/ 6730997 w 10915134"/>
              <a:gd name="connsiteY101" fmla="*/ 1874155 h 2251389"/>
              <a:gd name="connsiteX102" fmla="*/ 6714212 w 10915134"/>
              <a:gd name="connsiteY102" fmla="*/ 1876293 h 2251389"/>
              <a:gd name="connsiteX103" fmla="*/ 6693130 w 10915134"/>
              <a:gd name="connsiteY103" fmla="*/ 1876808 h 2251389"/>
              <a:gd name="connsiteX104" fmla="*/ 6674405 w 10915134"/>
              <a:gd name="connsiteY104" fmla="*/ 1873459 h 2251389"/>
              <a:gd name="connsiteX105" fmla="*/ 6647714 w 10915134"/>
              <a:gd name="connsiteY105" fmla="*/ 1878941 h 2251389"/>
              <a:gd name="connsiteX106" fmla="*/ 6586613 w 10915134"/>
              <a:gd name="connsiteY106" fmla="*/ 1887053 h 2251389"/>
              <a:gd name="connsiteX107" fmla="*/ 6540424 w 10915134"/>
              <a:gd name="connsiteY107" fmla="*/ 1893269 h 2251389"/>
              <a:gd name="connsiteX108" fmla="*/ 6460034 w 10915134"/>
              <a:gd name="connsiteY108" fmla="*/ 1911286 h 2251389"/>
              <a:gd name="connsiteX109" fmla="*/ 6445449 w 10915134"/>
              <a:gd name="connsiteY109" fmla="*/ 1926499 h 2251389"/>
              <a:gd name="connsiteX110" fmla="*/ 6407092 w 10915134"/>
              <a:gd name="connsiteY110" fmla="*/ 1921993 h 2251389"/>
              <a:gd name="connsiteX111" fmla="*/ 6396332 w 10915134"/>
              <a:gd name="connsiteY111" fmla="*/ 1907025 h 2251389"/>
              <a:gd name="connsiteX112" fmla="*/ 6347048 w 10915134"/>
              <a:gd name="connsiteY112" fmla="*/ 1912130 h 2251389"/>
              <a:gd name="connsiteX113" fmla="*/ 6302270 w 10915134"/>
              <a:gd name="connsiteY113" fmla="*/ 1933613 h 2251389"/>
              <a:gd name="connsiteX114" fmla="*/ 6243078 w 10915134"/>
              <a:gd name="connsiteY114" fmla="*/ 1945644 h 2251389"/>
              <a:gd name="connsiteX115" fmla="*/ 6207738 w 10915134"/>
              <a:gd name="connsiteY115" fmla="*/ 1953011 h 2251389"/>
              <a:gd name="connsiteX116" fmla="*/ 6108781 w 10915134"/>
              <a:gd name="connsiteY116" fmla="*/ 1959474 h 2251389"/>
              <a:gd name="connsiteX117" fmla="*/ 6103698 w 10915134"/>
              <a:gd name="connsiteY117" fmla="*/ 1959304 h 2251389"/>
              <a:gd name="connsiteX118" fmla="*/ 6087017 w 10915134"/>
              <a:gd name="connsiteY118" fmla="*/ 1969078 h 2251389"/>
              <a:gd name="connsiteX119" fmla="*/ 6086313 w 10915134"/>
              <a:gd name="connsiteY119" fmla="*/ 1971580 h 2251389"/>
              <a:gd name="connsiteX120" fmla="*/ 6024291 w 10915134"/>
              <a:gd name="connsiteY120" fmla="*/ 1966761 h 2251389"/>
              <a:gd name="connsiteX121" fmla="*/ 6016853 w 10915134"/>
              <a:gd name="connsiteY121" fmla="*/ 1970526 h 2251389"/>
              <a:gd name="connsiteX122" fmla="*/ 5975404 w 10915134"/>
              <a:gd name="connsiteY122" fmla="*/ 1961749 h 2251389"/>
              <a:gd name="connsiteX123" fmla="*/ 5954536 w 10915134"/>
              <a:gd name="connsiteY123" fmla="*/ 1960220 h 2251389"/>
              <a:gd name="connsiteX124" fmla="*/ 5917280 w 10915134"/>
              <a:gd name="connsiteY124" fmla="*/ 1954478 h 2251389"/>
              <a:gd name="connsiteX125" fmla="*/ 5914232 w 10915134"/>
              <a:gd name="connsiteY125" fmla="*/ 1956919 h 2251389"/>
              <a:gd name="connsiteX126" fmla="*/ 5906850 w 10915134"/>
              <a:gd name="connsiteY126" fmla="*/ 1954702 h 2251389"/>
              <a:gd name="connsiteX127" fmla="*/ 5901461 w 10915134"/>
              <a:gd name="connsiteY127" fmla="*/ 1957577 h 2251389"/>
              <a:gd name="connsiteX128" fmla="*/ 5895317 w 10915134"/>
              <a:gd name="connsiteY128" fmla="*/ 1956828 h 2251389"/>
              <a:gd name="connsiteX129" fmla="*/ 5831128 w 10915134"/>
              <a:gd name="connsiteY129" fmla="*/ 1968382 h 2251389"/>
              <a:gd name="connsiteX130" fmla="*/ 5817261 w 10915134"/>
              <a:gd name="connsiteY130" fmla="*/ 1966124 h 2251389"/>
              <a:gd name="connsiteX131" fmla="*/ 5806791 w 10915134"/>
              <a:gd name="connsiteY131" fmla="*/ 1974713 h 2251389"/>
              <a:gd name="connsiteX132" fmla="*/ 5762574 w 10915134"/>
              <a:gd name="connsiteY132" fmla="*/ 1976973 h 2251389"/>
              <a:gd name="connsiteX133" fmla="*/ 5747297 w 10915134"/>
              <a:gd name="connsiteY133" fmla="*/ 1970252 h 2251389"/>
              <a:gd name="connsiteX134" fmla="*/ 5733169 w 10915134"/>
              <a:gd name="connsiteY134" fmla="*/ 1965433 h 2251389"/>
              <a:gd name="connsiteX135" fmla="*/ 5731338 w 10915134"/>
              <a:gd name="connsiteY135" fmla="*/ 1965447 h 2251389"/>
              <a:gd name="connsiteX136" fmla="*/ 5712957 w 10915134"/>
              <a:gd name="connsiteY136" fmla="*/ 1965596 h 2251389"/>
              <a:gd name="connsiteX137" fmla="*/ 5678760 w 10915134"/>
              <a:gd name="connsiteY137" fmla="*/ 1965873 h 2251389"/>
              <a:gd name="connsiteX138" fmla="*/ 5612457 w 10915134"/>
              <a:gd name="connsiteY138" fmla="*/ 1972287 h 2251389"/>
              <a:gd name="connsiteX139" fmla="*/ 5462439 w 10915134"/>
              <a:gd name="connsiteY139" fmla="*/ 1941766 h 2251389"/>
              <a:gd name="connsiteX140" fmla="*/ 5249426 w 10915134"/>
              <a:gd name="connsiteY140" fmla="*/ 1957993 h 2251389"/>
              <a:gd name="connsiteX141" fmla="*/ 4795460 w 10915134"/>
              <a:gd name="connsiteY141" fmla="*/ 2018541 h 2251389"/>
              <a:gd name="connsiteX142" fmla="*/ 4698875 w 10915134"/>
              <a:gd name="connsiteY142" fmla="*/ 2031693 h 2251389"/>
              <a:gd name="connsiteX143" fmla="*/ 4635334 w 10915134"/>
              <a:gd name="connsiteY143" fmla="*/ 2035504 h 2251389"/>
              <a:gd name="connsiteX144" fmla="*/ 4529228 w 10915134"/>
              <a:gd name="connsiteY144" fmla="*/ 2076609 h 2251389"/>
              <a:gd name="connsiteX145" fmla="*/ 4408461 w 10915134"/>
              <a:gd name="connsiteY145" fmla="*/ 2090939 h 2251389"/>
              <a:gd name="connsiteX146" fmla="*/ 4254651 w 10915134"/>
              <a:gd name="connsiteY146" fmla="*/ 2101730 h 2251389"/>
              <a:gd name="connsiteX147" fmla="*/ 4213233 w 10915134"/>
              <a:gd name="connsiteY147" fmla="*/ 2120326 h 2251389"/>
              <a:gd name="connsiteX148" fmla="*/ 4153938 w 10915134"/>
              <a:gd name="connsiteY148" fmla="*/ 2137520 h 2251389"/>
              <a:gd name="connsiteX149" fmla="*/ 4050969 w 10915134"/>
              <a:gd name="connsiteY149" fmla="*/ 2177971 h 2251389"/>
              <a:gd name="connsiteX150" fmla="*/ 3933162 w 10915134"/>
              <a:gd name="connsiteY150" fmla="*/ 2199509 h 2251389"/>
              <a:gd name="connsiteX151" fmla="*/ 3797609 w 10915134"/>
              <a:gd name="connsiteY151" fmla="*/ 2185813 h 2251389"/>
              <a:gd name="connsiteX152" fmla="*/ 3723511 w 10915134"/>
              <a:gd name="connsiteY152" fmla="*/ 2185401 h 2251389"/>
              <a:gd name="connsiteX153" fmla="*/ 3478465 w 10915134"/>
              <a:gd name="connsiteY153" fmla="*/ 2181087 h 2251389"/>
              <a:gd name="connsiteX154" fmla="*/ 3308996 w 10915134"/>
              <a:gd name="connsiteY154" fmla="*/ 2177978 h 2251389"/>
              <a:gd name="connsiteX155" fmla="*/ 3260282 w 10915134"/>
              <a:gd name="connsiteY155" fmla="*/ 2194479 h 2251389"/>
              <a:gd name="connsiteX156" fmla="*/ 3178557 w 10915134"/>
              <a:gd name="connsiteY156" fmla="*/ 2221451 h 2251389"/>
              <a:gd name="connsiteX157" fmla="*/ 3097074 w 10915134"/>
              <a:gd name="connsiteY157" fmla="*/ 2229837 h 2251389"/>
              <a:gd name="connsiteX158" fmla="*/ 3029944 w 10915134"/>
              <a:gd name="connsiteY158" fmla="*/ 2248531 h 2251389"/>
              <a:gd name="connsiteX159" fmla="*/ 2964870 w 10915134"/>
              <a:gd name="connsiteY159" fmla="*/ 2251389 h 2251389"/>
              <a:gd name="connsiteX160" fmla="*/ 2931496 w 10915134"/>
              <a:gd name="connsiteY160" fmla="*/ 2243024 h 2251389"/>
              <a:gd name="connsiteX161" fmla="*/ 2892959 w 10915134"/>
              <a:gd name="connsiteY161" fmla="*/ 2233969 h 2251389"/>
              <a:gd name="connsiteX162" fmla="*/ 2839074 w 10915134"/>
              <a:gd name="connsiteY162" fmla="*/ 2225008 h 2251389"/>
              <a:gd name="connsiteX163" fmla="*/ 2693779 w 10915134"/>
              <a:gd name="connsiteY163" fmla="*/ 2231570 h 2251389"/>
              <a:gd name="connsiteX164" fmla="*/ 2523799 w 10915134"/>
              <a:gd name="connsiteY164" fmla="*/ 2236547 h 2251389"/>
              <a:gd name="connsiteX165" fmla="*/ 2340069 w 10915134"/>
              <a:gd name="connsiteY165" fmla="*/ 2220699 h 2251389"/>
              <a:gd name="connsiteX166" fmla="*/ 2076408 w 10915134"/>
              <a:gd name="connsiteY166" fmla="*/ 2194398 h 2251389"/>
              <a:gd name="connsiteX167" fmla="*/ 1983593 w 10915134"/>
              <a:gd name="connsiteY167" fmla="*/ 2219360 h 2251389"/>
              <a:gd name="connsiteX168" fmla="*/ 1853105 w 10915134"/>
              <a:gd name="connsiteY168" fmla="*/ 2214141 h 2251389"/>
              <a:gd name="connsiteX169" fmla="*/ 1748511 w 10915134"/>
              <a:gd name="connsiteY169" fmla="*/ 2178472 h 2251389"/>
              <a:gd name="connsiteX170" fmla="*/ 1633422 w 10915134"/>
              <a:gd name="connsiteY170" fmla="*/ 2143415 h 2251389"/>
              <a:gd name="connsiteX171" fmla="*/ 1558946 w 10915134"/>
              <a:gd name="connsiteY171" fmla="*/ 2128843 h 2251389"/>
              <a:gd name="connsiteX172" fmla="*/ 1385344 w 10915134"/>
              <a:gd name="connsiteY172" fmla="*/ 2124817 h 2251389"/>
              <a:gd name="connsiteX173" fmla="*/ 1227473 w 10915134"/>
              <a:gd name="connsiteY173" fmla="*/ 2113291 h 2251389"/>
              <a:gd name="connsiteX174" fmla="*/ 1088711 w 10915134"/>
              <a:gd name="connsiteY174" fmla="*/ 2097947 h 2251389"/>
              <a:gd name="connsiteX175" fmla="*/ 939259 w 10915134"/>
              <a:gd name="connsiteY175" fmla="*/ 2073411 h 2251389"/>
              <a:gd name="connsiteX176" fmla="*/ 914345 w 10915134"/>
              <a:gd name="connsiteY176" fmla="*/ 2063135 h 2251389"/>
              <a:gd name="connsiteX177" fmla="*/ 879393 w 10915134"/>
              <a:gd name="connsiteY177" fmla="*/ 2068419 h 2251389"/>
              <a:gd name="connsiteX178" fmla="*/ 739242 w 10915134"/>
              <a:gd name="connsiteY178" fmla="*/ 2091539 h 2251389"/>
              <a:gd name="connsiteX179" fmla="*/ 628509 w 10915134"/>
              <a:gd name="connsiteY179" fmla="*/ 2108134 h 2251389"/>
              <a:gd name="connsiteX180" fmla="*/ 508046 w 10915134"/>
              <a:gd name="connsiteY180" fmla="*/ 2109851 h 2251389"/>
              <a:gd name="connsiteX181" fmla="*/ 408793 w 10915134"/>
              <a:gd name="connsiteY181" fmla="*/ 2105335 h 2251389"/>
              <a:gd name="connsiteX182" fmla="*/ 259142 w 10915134"/>
              <a:gd name="connsiteY182" fmla="*/ 2115883 h 2251389"/>
              <a:gd name="connsiteX183" fmla="*/ 91266 w 10915134"/>
              <a:gd name="connsiteY183" fmla="*/ 2135533 h 2251389"/>
              <a:gd name="connsiteX184" fmla="*/ 12251 w 10915134"/>
              <a:gd name="connsiteY184" fmla="*/ 2121489 h 2251389"/>
              <a:gd name="connsiteX185" fmla="*/ 0 w 10915134"/>
              <a:gd name="connsiteY185" fmla="*/ 2122164 h 225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10915134" h="2251389">
                <a:moveTo>
                  <a:pt x="0" y="0"/>
                </a:moveTo>
                <a:lnTo>
                  <a:pt x="10915134" y="0"/>
                </a:lnTo>
                <a:lnTo>
                  <a:pt x="10882980" y="49990"/>
                </a:lnTo>
                <a:cubicBezTo>
                  <a:pt x="10880871" y="52147"/>
                  <a:pt x="10836905" y="107867"/>
                  <a:pt x="10834795" y="110024"/>
                </a:cubicBezTo>
                <a:cubicBezTo>
                  <a:pt x="10820319" y="128194"/>
                  <a:pt x="10762503" y="175620"/>
                  <a:pt x="10738392" y="165813"/>
                </a:cubicBezTo>
                <a:cubicBezTo>
                  <a:pt x="10748670" y="186392"/>
                  <a:pt x="10638347" y="188684"/>
                  <a:pt x="10633692" y="209264"/>
                </a:cubicBezTo>
                <a:cubicBezTo>
                  <a:pt x="10631767" y="225908"/>
                  <a:pt x="10597419" y="233945"/>
                  <a:pt x="10586800" y="239716"/>
                </a:cubicBezTo>
                <a:cubicBezTo>
                  <a:pt x="10579628" y="256520"/>
                  <a:pt x="10520682" y="224915"/>
                  <a:pt x="10501658" y="307174"/>
                </a:cubicBezTo>
                <a:cubicBezTo>
                  <a:pt x="10447727" y="313339"/>
                  <a:pt x="10447126" y="425780"/>
                  <a:pt x="10404067" y="412395"/>
                </a:cubicBezTo>
                <a:cubicBezTo>
                  <a:pt x="10392937" y="413598"/>
                  <a:pt x="10388815" y="467371"/>
                  <a:pt x="10380953" y="472334"/>
                </a:cubicBezTo>
                <a:lnTo>
                  <a:pt x="10341416" y="504774"/>
                </a:lnTo>
                <a:lnTo>
                  <a:pt x="10326329" y="523459"/>
                </a:lnTo>
                <a:lnTo>
                  <a:pt x="10298289" y="532173"/>
                </a:lnTo>
                <a:cubicBezTo>
                  <a:pt x="10284422" y="535049"/>
                  <a:pt x="10265952" y="533199"/>
                  <a:pt x="10243127" y="540715"/>
                </a:cubicBezTo>
                <a:cubicBezTo>
                  <a:pt x="10203910" y="562831"/>
                  <a:pt x="10165274" y="534580"/>
                  <a:pt x="10141243" y="592343"/>
                </a:cubicBezTo>
                <a:cubicBezTo>
                  <a:pt x="10059374" y="598371"/>
                  <a:pt x="10021953" y="650378"/>
                  <a:pt x="9940352" y="631518"/>
                </a:cubicBezTo>
                <a:cubicBezTo>
                  <a:pt x="9959797" y="646419"/>
                  <a:pt x="9860152" y="623282"/>
                  <a:pt x="9836226" y="660496"/>
                </a:cubicBezTo>
                <a:cubicBezTo>
                  <a:pt x="9788121" y="672556"/>
                  <a:pt x="9760988" y="668531"/>
                  <a:pt x="9686899" y="683782"/>
                </a:cubicBezTo>
                <a:cubicBezTo>
                  <a:pt x="9623800" y="700369"/>
                  <a:pt x="9613948" y="700871"/>
                  <a:pt x="9578209" y="709781"/>
                </a:cubicBezTo>
                <a:lnTo>
                  <a:pt x="9437298" y="757337"/>
                </a:lnTo>
                <a:lnTo>
                  <a:pt x="9435498" y="759689"/>
                </a:lnTo>
                <a:cubicBezTo>
                  <a:pt x="9426240" y="765982"/>
                  <a:pt x="9419508" y="766527"/>
                  <a:pt x="9413910" y="764531"/>
                </a:cubicBezTo>
                <a:lnTo>
                  <a:pt x="9361370" y="760593"/>
                </a:lnTo>
                <a:lnTo>
                  <a:pt x="9356626" y="764594"/>
                </a:lnTo>
                <a:lnTo>
                  <a:pt x="9311281" y="769260"/>
                </a:lnTo>
                <a:cubicBezTo>
                  <a:pt x="9311245" y="769953"/>
                  <a:pt x="9311210" y="770644"/>
                  <a:pt x="9311173" y="771337"/>
                </a:cubicBezTo>
                <a:cubicBezTo>
                  <a:pt x="9309900" y="776105"/>
                  <a:pt x="9307010" y="779823"/>
                  <a:pt x="9300658" y="781452"/>
                </a:cubicBezTo>
                <a:cubicBezTo>
                  <a:pt x="9318003" y="808459"/>
                  <a:pt x="9299643" y="793767"/>
                  <a:pt x="9279376" y="796188"/>
                </a:cubicBezTo>
                <a:cubicBezTo>
                  <a:pt x="9260850" y="809309"/>
                  <a:pt x="9206021" y="849156"/>
                  <a:pt x="9189502" y="860175"/>
                </a:cubicBezTo>
                <a:lnTo>
                  <a:pt x="9180260" y="862300"/>
                </a:lnTo>
                <a:cubicBezTo>
                  <a:pt x="9180236" y="862466"/>
                  <a:pt x="9180211" y="862633"/>
                  <a:pt x="9180186" y="862799"/>
                </a:cubicBezTo>
                <a:cubicBezTo>
                  <a:pt x="9178407" y="864232"/>
                  <a:pt x="9175456" y="865295"/>
                  <a:pt x="9170652" y="865945"/>
                </a:cubicBezTo>
                <a:lnTo>
                  <a:pt x="9145484" y="870300"/>
                </a:lnTo>
                <a:lnTo>
                  <a:pt x="9140031" y="874741"/>
                </a:lnTo>
                <a:lnTo>
                  <a:pt x="9138892" y="880860"/>
                </a:lnTo>
                <a:lnTo>
                  <a:pt x="9107257" y="903704"/>
                </a:lnTo>
                <a:cubicBezTo>
                  <a:pt x="9091321" y="899193"/>
                  <a:pt x="9043942" y="941365"/>
                  <a:pt x="9034880" y="948837"/>
                </a:cubicBezTo>
                <a:lnTo>
                  <a:pt x="8950600" y="994853"/>
                </a:lnTo>
                <a:cubicBezTo>
                  <a:pt x="8865196" y="1081843"/>
                  <a:pt x="8818875" y="1077389"/>
                  <a:pt x="8753014" y="1118658"/>
                </a:cubicBezTo>
                <a:cubicBezTo>
                  <a:pt x="8692981" y="1124704"/>
                  <a:pt x="8636332" y="1128410"/>
                  <a:pt x="8581094" y="1153261"/>
                </a:cubicBezTo>
                <a:cubicBezTo>
                  <a:pt x="8538621" y="1164812"/>
                  <a:pt x="8511758" y="1169577"/>
                  <a:pt x="8498175" y="1187969"/>
                </a:cubicBezTo>
                <a:lnTo>
                  <a:pt x="8448788" y="1206463"/>
                </a:lnTo>
                <a:lnTo>
                  <a:pt x="8367996" y="1232783"/>
                </a:lnTo>
                <a:cubicBezTo>
                  <a:pt x="8367806" y="1234615"/>
                  <a:pt x="8367614" y="1236446"/>
                  <a:pt x="8367423" y="1238278"/>
                </a:cubicBezTo>
                <a:lnTo>
                  <a:pt x="8359640" y="1246782"/>
                </a:lnTo>
                <a:lnTo>
                  <a:pt x="8346100" y="1266142"/>
                </a:lnTo>
                <a:lnTo>
                  <a:pt x="8318833" y="1292714"/>
                </a:lnTo>
                <a:lnTo>
                  <a:pt x="8317719" y="1291904"/>
                </a:lnTo>
                <a:cubicBezTo>
                  <a:pt x="8314688" y="1290662"/>
                  <a:pt x="8311461" y="1290840"/>
                  <a:pt x="8307730" y="1293984"/>
                </a:cubicBezTo>
                <a:cubicBezTo>
                  <a:pt x="8294903" y="1295590"/>
                  <a:pt x="8255937" y="1295887"/>
                  <a:pt x="8240756" y="1301537"/>
                </a:cubicBezTo>
                <a:cubicBezTo>
                  <a:pt x="8233324" y="1310481"/>
                  <a:pt x="8225256" y="1319366"/>
                  <a:pt x="8216639" y="1327887"/>
                </a:cubicBezTo>
                <a:lnTo>
                  <a:pt x="8211337" y="1332570"/>
                </a:lnTo>
                <a:lnTo>
                  <a:pt x="8211048" y="1332403"/>
                </a:lnTo>
                <a:cubicBezTo>
                  <a:pt x="8209501" y="1332874"/>
                  <a:pt x="8207607" y="1334206"/>
                  <a:pt x="8205085" y="1336831"/>
                </a:cubicBezTo>
                <a:lnTo>
                  <a:pt x="8137554" y="1342145"/>
                </a:lnTo>
                <a:cubicBezTo>
                  <a:pt x="8105705" y="1354688"/>
                  <a:pt x="8080446" y="1339423"/>
                  <a:pt x="8054564" y="1367911"/>
                </a:cubicBezTo>
                <a:cubicBezTo>
                  <a:pt x="8024726" y="1379555"/>
                  <a:pt x="7996957" y="1380148"/>
                  <a:pt x="7973237" y="1397544"/>
                </a:cubicBezTo>
                <a:cubicBezTo>
                  <a:pt x="7961439" y="1393972"/>
                  <a:pt x="7951168" y="1394796"/>
                  <a:pt x="7944198" y="1410276"/>
                </a:cubicBezTo>
                <a:cubicBezTo>
                  <a:pt x="7915673" y="1417804"/>
                  <a:pt x="7905583" y="1403950"/>
                  <a:pt x="7890643" y="1424144"/>
                </a:cubicBezTo>
                <a:cubicBezTo>
                  <a:pt x="7869590" y="1403678"/>
                  <a:pt x="7870757" y="1414314"/>
                  <a:pt x="7864997" y="1425023"/>
                </a:cubicBezTo>
                <a:lnTo>
                  <a:pt x="7864067" y="1426002"/>
                </a:lnTo>
                <a:lnTo>
                  <a:pt x="7861153" y="1423038"/>
                </a:lnTo>
                <a:lnTo>
                  <a:pt x="7844586" y="1429169"/>
                </a:lnTo>
                <a:lnTo>
                  <a:pt x="7840350" y="1432451"/>
                </a:lnTo>
                <a:cubicBezTo>
                  <a:pt x="7837357" y="1434345"/>
                  <a:pt x="7835272" y="1435129"/>
                  <a:pt x="7833722" y="1435148"/>
                </a:cubicBezTo>
                <a:lnTo>
                  <a:pt x="7833492" y="1434901"/>
                </a:lnTo>
                <a:lnTo>
                  <a:pt x="7827413" y="1438043"/>
                </a:lnTo>
                <a:cubicBezTo>
                  <a:pt x="7817294" y="1444069"/>
                  <a:pt x="7807591" y="1450613"/>
                  <a:pt x="7798463" y="1457407"/>
                </a:cubicBezTo>
                <a:cubicBezTo>
                  <a:pt x="7789625" y="1446704"/>
                  <a:pt x="7769649" y="1464040"/>
                  <a:pt x="7759015" y="1458666"/>
                </a:cubicBezTo>
                <a:lnTo>
                  <a:pt x="7752684" y="1444792"/>
                </a:lnTo>
                <a:lnTo>
                  <a:pt x="7747867" y="1447976"/>
                </a:lnTo>
                <a:lnTo>
                  <a:pt x="7738750" y="1456574"/>
                </a:lnTo>
                <a:cubicBezTo>
                  <a:pt x="7737328" y="1457741"/>
                  <a:pt x="7736297" y="1457914"/>
                  <a:pt x="7735619" y="1456320"/>
                </a:cubicBezTo>
                <a:cubicBezTo>
                  <a:pt x="7730006" y="1457852"/>
                  <a:pt x="7711662" y="1464787"/>
                  <a:pt x="7705072" y="1465768"/>
                </a:cubicBezTo>
                <a:lnTo>
                  <a:pt x="7696073" y="1462212"/>
                </a:lnTo>
                <a:lnTo>
                  <a:pt x="7692096" y="1462163"/>
                </a:lnTo>
                <a:lnTo>
                  <a:pt x="7674689" y="1477613"/>
                </a:lnTo>
                <a:lnTo>
                  <a:pt x="7665348" y="1483862"/>
                </a:lnTo>
                <a:lnTo>
                  <a:pt x="7606276" y="1538521"/>
                </a:lnTo>
                <a:lnTo>
                  <a:pt x="7504695" y="1566686"/>
                </a:lnTo>
                <a:cubicBezTo>
                  <a:pt x="7473718" y="1603709"/>
                  <a:pt x="7404436" y="1554658"/>
                  <a:pt x="7401270" y="1597361"/>
                </a:cubicBezTo>
                <a:cubicBezTo>
                  <a:pt x="7369238" y="1613154"/>
                  <a:pt x="7363418" y="1605164"/>
                  <a:pt x="7320321" y="1619535"/>
                </a:cubicBezTo>
                <a:cubicBezTo>
                  <a:pt x="7280514" y="1668809"/>
                  <a:pt x="7198683" y="1708462"/>
                  <a:pt x="7149526" y="1743630"/>
                </a:cubicBezTo>
                <a:cubicBezTo>
                  <a:pt x="7114410" y="1721934"/>
                  <a:pt x="7136043" y="1746476"/>
                  <a:pt x="7105391" y="1752328"/>
                </a:cubicBezTo>
                <a:cubicBezTo>
                  <a:pt x="7119677" y="1779725"/>
                  <a:pt x="7066212" y="1749779"/>
                  <a:pt x="7071654" y="1785091"/>
                </a:cubicBezTo>
                <a:cubicBezTo>
                  <a:pt x="7065905" y="1785038"/>
                  <a:pt x="7060161" y="1783873"/>
                  <a:pt x="7054359" y="1782439"/>
                </a:cubicBezTo>
                <a:lnTo>
                  <a:pt x="7051319" y="1781706"/>
                </a:lnTo>
                <a:lnTo>
                  <a:pt x="7040377" y="1784767"/>
                </a:lnTo>
                <a:lnTo>
                  <a:pt x="7035771" y="1778137"/>
                </a:lnTo>
                <a:lnTo>
                  <a:pt x="7018208" y="1777373"/>
                </a:lnTo>
                <a:cubicBezTo>
                  <a:pt x="7011866" y="1778247"/>
                  <a:pt x="7005318" y="1780539"/>
                  <a:pt x="6998493" y="1785098"/>
                </a:cubicBezTo>
                <a:cubicBezTo>
                  <a:pt x="6983689" y="1806072"/>
                  <a:pt x="6952865" y="1800516"/>
                  <a:pt x="6928288" y="1811732"/>
                </a:cubicBezTo>
                <a:lnTo>
                  <a:pt x="6917773" y="1820666"/>
                </a:lnTo>
                <a:lnTo>
                  <a:pt x="6881789" y="1828309"/>
                </a:lnTo>
                <a:lnTo>
                  <a:pt x="6879926" y="1830591"/>
                </a:lnTo>
                <a:cubicBezTo>
                  <a:pt x="6873880" y="1832712"/>
                  <a:pt x="6861049" y="1834739"/>
                  <a:pt x="6845508" y="1841035"/>
                </a:cubicBezTo>
                <a:lnTo>
                  <a:pt x="6786683" y="1868367"/>
                </a:lnTo>
                <a:lnTo>
                  <a:pt x="6773874" y="1863267"/>
                </a:lnTo>
                <a:lnTo>
                  <a:pt x="6771241" y="1859449"/>
                </a:lnTo>
                <a:lnTo>
                  <a:pt x="6755065" y="1866822"/>
                </a:lnTo>
                <a:lnTo>
                  <a:pt x="6740854" y="1865352"/>
                </a:lnTo>
                <a:lnTo>
                  <a:pt x="6730997" y="1874155"/>
                </a:lnTo>
                <a:lnTo>
                  <a:pt x="6714212" y="1876293"/>
                </a:lnTo>
                <a:cubicBezTo>
                  <a:pt x="6707919" y="1876308"/>
                  <a:pt x="6700834" y="1876122"/>
                  <a:pt x="6693130" y="1876808"/>
                </a:cubicBezTo>
                <a:lnTo>
                  <a:pt x="6674405" y="1873459"/>
                </a:lnTo>
                <a:lnTo>
                  <a:pt x="6647714" y="1878941"/>
                </a:lnTo>
                <a:cubicBezTo>
                  <a:pt x="6627122" y="1883360"/>
                  <a:pt x="6607220" y="1886896"/>
                  <a:pt x="6586613" y="1887053"/>
                </a:cubicBezTo>
                <a:cubicBezTo>
                  <a:pt x="6572205" y="1895536"/>
                  <a:pt x="6557706" y="1900239"/>
                  <a:pt x="6540424" y="1893269"/>
                </a:cubicBezTo>
                <a:cubicBezTo>
                  <a:pt x="6497538" y="1902769"/>
                  <a:pt x="6490601" y="1917381"/>
                  <a:pt x="6460034" y="1911286"/>
                </a:cubicBezTo>
                <a:cubicBezTo>
                  <a:pt x="6453811" y="1919532"/>
                  <a:pt x="6449254" y="1924158"/>
                  <a:pt x="6445449" y="1926499"/>
                </a:cubicBezTo>
                <a:cubicBezTo>
                  <a:pt x="6434030" y="1933525"/>
                  <a:pt x="6429411" y="1919994"/>
                  <a:pt x="6407092" y="1921993"/>
                </a:cubicBezTo>
                <a:cubicBezTo>
                  <a:pt x="6382682" y="1922166"/>
                  <a:pt x="6418607" y="1903450"/>
                  <a:pt x="6396332" y="1907025"/>
                </a:cubicBezTo>
                <a:cubicBezTo>
                  <a:pt x="6376015" y="1918727"/>
                  <a:pt x="6367614" y="1898795"/>
                  <a:pt x="6347048" y="1912130"/>
                </a:cubicBezTo>
                <a:cubicBezTo>
                  <a:pt x="6360109" y="1925598"/>
                  <a:pt x="6297691" y="1920276"/>
                  <a:pt x="6302270" y="1933613"/>
                </a:cubicBezTo>
                <a:cubicBezTo>
                  <a:pt x="6272680" y="1919839"/>
                  <a:pt x="6273323" y="1945036"/>
                  <a:pt x="6243078" y="1945644"/>
                </a:cubicBezTo>
                <a:cubicBezTo>
                  <a:pt x="6226744" y="1941607"/>
                  <a:pt x="6216828" y="1942552"/>
                  <a:pt x="6207738" y="1953011"/>
                </a:cubicBezTo>
                <a:cubicBezTo>
                  <a:pt x="6131633" y="1932600"/>
                  <a:pt x="6170923" y="1959774"/>
                  <a:pt x="6108781" y="1959474"/>
                </a:cubicBezTo>
                <a:lnTo>
                  <a:pt x="6103698" y="1959304"/>
                </a:lnTo>
                <a:lnTo>
                  <a:pt x="6087017" y="1969078"/>
                </a:lnTo>
                <a:cubicBezTo>
                  <a:pt x="6086783" y="1969912"/>
                  <a:pt x="6086547" y="1970745"/>
                  <a:pt x="6086313" y="1971580"/>
                </a:cubicBezTo>
                <a:lnTo>
                  <a:pt x="6024291" y="1966761"/>
                </a:lnTo>
                <a:lnTo>
                  <a:pt x="6016853" y="1970526"/>
                </a:lnTo>
                <a:lnTo>
                  <a:pt x="5975404" y="1961749"/>
                </a:lnTo>
                <a:lnTo>
                  <a:pt x="5954536" y="1960220"/>
                </a:lnTo>
                <a:lnTo>
                  <a:pt x="5917280" y="1954478"/>
                </a:lnTo>
                <a:lnTo>
                  <a:pt x="5914232" y="1956919"/>
                </a:lnTo>
                <a:lnTo>
                  <a:pt x="5906850" y="1954702"/>
                </a:lnTo>
                <a:lnTo>
                  <a:pt x="5901461" y="1957577"/>
                </a:lnTo>
                <a:lnTo>
                  <a:pt x="5895317" y="1956828"/>
                </a:lnTo>
                <a:cubicBezTo>
                  <a:pt x="5883595" y="1958629"/>
                  <a:pt x="5844137" y="1966833"/>
                  <a:pt x="5831128" y="1968382"/>
                </a:cubicBezTo>
                <a:lnTo>
                  <a:pt x="5817261" y="1966124"/>
                </a:lnTo>
                <a:lnTo>
                  <a:pt x="5806791" y="1974713"/>
                </a:lnTo>
                <a:lnTo>
                  <a:pt x="5762574" y="1976973"/>
                </a:lnTo>
                <a:lnTo>
                  <a:pt x="5747297" y="1970252"/>
                </a:lnTo>
                <a:lnTo>
                  <a:pt x="5733169" y="1965433"/>
                </a:lnTo>
                <a:lnTo>
                  <a:pt x="5731338" y="1965447"/>
                </a:lnTo>
                <a:lnTo>
                  <a:pt x="5712957" y="1965596"/>
                </a:lnTo>
                <a:lnTo>
                  <a:pt x="5678760" y="1965873"/>
                </a:lnTo>
                <a:cubicBezTo>
                  <a:pt x="5656934" y="1966331"/>
                  <a:pt x="5634795" y="1967772"/>
                  <a:pt x="5612457" y="1972287"/>
                </a:cubicBezTo>
                <a:cubicBezTo>
                  <a:pt x="5527023" y="1949966"/>
                  <a:pt x="5534401" y="1947926"/>
                  <a:pt x="5462439" y="1941766"/>
                </a:cubicBezTo>
                <a:cubicBezTo>
                  <a:pt x="5427425" y="1917624"/>
                  <a:pt x="5291183" y="1960519"/>
                  <a:pt x="5249426" y="1957993"/>
                </a:cubicBezTo>
                <a:cubicBezTo>
                  <a:pt x="5146406" y="1973328"/>
                  <a:pt x="4927624" y="2044719"/>
                  <a:pt x="4795460" y="2018541"/>
                </a:cubicBezTo>
                <a:cubicBezTo>
                  <a:pt x="4762844" y="2022395"/>
                  <a:pt x="4718233" y="2031407"/>
                  <a:pt x="4698875" y="2031693"/>
                </a:cubicBezTo>
                <a:lnTo>
                  <a:pt x="4635334" y="2035504"/>
                </a:lnTo>
                <a:lnTo>
                  <a:pt x="4529228" y="2076609"/>
                </a:lnTo>
                <a:cubicBezTo>
                  <a:pt x="4475152" y="2050383"/>
                  <a:pt x="4475600" y="2080729"/>
                  <a:pt x="4408461" y="2090939"/>
                </a:cubicBezTo>
                <a:cubicBezTo>
                  <a:pt x="4383821" y="2082708"/>
                  <a:pt x="4268804" y="2082966"/>
                  <a:pt x="4254651" y="2101730"/>
                </a:cubicBezTo>
                <a:cubicBezTo>
                  <a:pt x="4238862" y="2106286"/>
                  <a:pt x="4220313" y="2100544"/>
                  <a:pt x="4213233" y="2120326"/>
                </a:cubicBezTo>
                <a:cubicBezTo>
                  <a:pt x="4201430" y="2144259"/>
                  <a:pt x="4145731" y="2110137"/>
                  <a:pt x="4153938" y="2137520"/>
                </a:cubicBezTo>
                <a:cubicBezTo>
                  <a:pt x="4114396" y="2114195"/>
                  <a:pt x="4083806" y="2164553"/>
                  <a:pt x="4050969" y="2177971"/>
                </a:cubicBezTo>
                <a:cubicBezTo>
                  <a:pt x="4019767" y="2177378"/>
                  <a:pt x="4005088" y="2190554"/>
                  <a:pt x="3933162" y="2199509"/>
                </a:cubicBezTo>
                <a:cubicBezTo>
                  <a:pt x="3898830" y="2172322"/>
                  <a:pt x="3861284" y="2221170"/>
                  <a:pt x="3797609" y="2185813"/>
                </a:cubicBezTo>
                <a:cubicBezTo>
                  <a:pt x="3795667" y="2189772"/>
                  <a:pt x="3776702" y="2186188"/>
                  <a:pt x="3723511" y="2185401"/>
                </a:cubicBezTo>
                <a:cubicBezTo>
                  <a:pt x="3670320" y="2184613"/>
                  <a:pt x="3558625" y="2184230"/>
                  <a:pt x="3478465" y="2181087"/>
                </a:cubicBezTo>
                <a:cubicBezTo>
                  <a:pt x="3387474" y="2181789"/>
                  <a:pt x="3428499" y="2219948"/>
                  <a:pt x="3308996" y="2177978"/>
                </a:cubicBezTo>
                <a:cubicBezTo>
                  <a:pt x="3299910" y="2200517"/>
                  <a:pt x="3285785" y="2202748"/>
                  <a:pt x="3260282" y="2194479"/>
                </a:cubicBezTo>
                <a:cubicBezTo>
                  <a:pt x="3216295" y="2196427"/>
                  <a:pt x="3227371" y="2250251"/>
                  <a:pt x="3178557" y="2221451"/>
                </a:cubicBezTo>
                <a:cubicBezTo>
                  <a:pt x="3146795" y="2234329"/>
                  <a:pt x="3117401" y="2220418"/>
                  <a:pt x="3097074" y="2229837"/>
                </a:cubicBezTo>
                <a:lnTo>
                  <a:pt x="3029944" y="2248531"/>
                </a:lnTo>
                <a:cubicBezTo>
                  <a:pt x="2992804" y="2254069"/>
                  <a:pt x="2982389" y="2213943"/>
                  <a:pt x="2964870" y="2251389"/>
                </a:cubicBezTo>
                <a:lnTo>
                  <a:pt x="2931496" y="2243024"/>
                </a:lnTo>
                <a:lnTo>
                  <a:pt x="2892959" y="2233969"/>
                </a:lnTo>
                <a:cubicBezTo>
                  <a:pt x="2872669" y="2227791"/>
                  <a:pt x="2882203" y="2234774"/>
                  <a:pt x="2839074" y="2225008"/>
                </a:cubicBezTo>
                <a:cubicBezTo>
                  <a:pt x="2811442" y="2251884"/>
                  <a:pt x="2766379" y="2232117"/>
                  <a:pt x="2693779" y="2231570"/>
                </a:cubicBezTo>
                <a:lnTo>
                  <a:pt x="2523799" y="2236547"/>
                </a:lnTo>
                <a:cubicBezTo>
                  <a:pt x="2466172" y="2242686"/>
                  <a:pt x="2414634" y="2227724"/>
                  <a:pt x="2340069" y="2220699"/>
                </a:cubicBezTo>
                <a:cubicBezTo>
                  <a:pt x="2265503" y="2213674"/>
                  <a:pt x="2139796" y="2191971"/>
                  <a:pt x="2076408" y="2194398"/>
                </a:cubicBezTo>
                <a:cubicBezTo>
                  <a:pt x="2032508" y="2197562"/>
                  <a:pt x="2027933" y="2185141"/>
                  <a:pt x="1983593" y="2219360"/>
                </a:cubicBezTo>
                <a:cubicBezTo>
                  <a:pt x="1947094" y="2209205"/>
                  <a:pt x="1890960" y="2218305"/>
                  <a:pt x="1853105" y="2214141"/>
                </a:cubicBezTo>
                <a:cubicBezTo>
                  <a:pt x="1825748" y="2216625"/>
                  <a:pt x="1783192" y="2179879"/>
                  <a:pt x="1748511" y="2178472"/>
                </a:cubicBezTo>
                <a:cubicBezTo>
                  <a:pt x="1703498" y="2196202"/>
                  <a:pt x="1694831" y="2157630"/>
                  <a:pt x="1633422" y="2143415"/>
                </a:cubicBezTo>
                <a:cubicBezTo>
                  <a:pt x="1607630" y="2161065"/>
                  <a:pt x="1579060" y="2145077"/>
                  <a:pt x="1558946" y="2128843"/>
                </a:cubicBezTo>
                <a:cubicBezTo>
                  <a:pt x="1499069" y="2134267"/>
                  <a:pt x="1452565" y="2133855"/>
                  <a:pt x="1385344" y="2124817"/>
                </a:cubicBezTo>
                <a:cubicBezTo>
                  <a:pt x="1312492" y="2145463"/>
                  <a:pt x="1299315" y="2122756"/>
                  <a:pt x="1227473" y="2113291"/>
                </a:cubicBezTo>
                <a:cubicBezTo>
                  <a:pt x="1199075" y="2120045"/>
                  <a:pt x="1149241" y="2095660"/>
                  <a:pt x="1088711" y="2097947"/>
                </a:cubicBezTo>
                <a:cubicBezTo>
                  <a:pt x="1048569" y="2095382"/>
                  <a:pt x="1091396" y="2061344"/>
                  <a:pt x="939259" y="2073411"/>
                </a:cubicBezTo>
                <a:cubicBezTo>
                  <a:pt x="930603" y="2080267"/>
                  <a:pt x="912274" y="2072716"/>
                  <a:pt x="914345" y="2063135"/>
                </a:cubicBezTo>
                <a:cubicBezTo>
                  <a:pt x="904674" y="2065915"/>
                  <a:pt x="881392" y="2083881"/>
                  <a:pt x="879393" y="2068419"/>
                </a:cubicBezTo>
                <a:cubicBezTo>
                  <a:pt x="831068" y="2065554"/>
                  <a:pt x="782797" y="2073516"/>
                  <a:pt x="739242" y="2091539"/>
                </a:cubicBezTo>
                <a:cubicBezTo>
                  <a:pt x="713063" y="2085924"/>
                  <a:pt x="685973" y="2097939"/>
                  <a:pt x="628509" y="2108134"/>
                </a:cubicBezTo>
                <a:cubicBezTo>
                  <a:pt x="575136" y="2076613"/>
                  <a:pt x="570057" y="2131408"/>
                  <a:pt x="508046" y="2109851"/>
                </a:cubicBezTo>
                <a:cubicBezTo>
                  <a:pt x="473420" y="2105939"/>
                  <a:pt x="433697" y="2091842"/>
                  <a:pt x="408793" y="2105335"/>
                </a:cubicBezTo>
                <a:cubicBezTo>
                  <a:pt x="383633" y="2099507"/>
                  <a:pt x="299763" y="2118030"/>
                  <a:pt x="259142" y="2115883"/>
                </a:cubicBezTo>
                <a:cubicBezTo>
                  <a:pt x="191085" y="2103328"/>
                  <a:pt x="127146" y="2128850"/>
                  <a:pt x="91266" y="2135533"/>
                </a:cubicBezTo>
                <a:cubicBezTo>
                  <a:pt x="55346" y="2131669"/>
                  <a:pt x="37547" y="2122850"/>
                  <a:pt x="12251" y="2121489"/>
                </a:cubicBezTo>
                <a:lnTo>
                  <a:pt x="0" y="2122164"/>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7" y="457200"/>
            <a:ext cx="4436398" cy="997889"/>
          </a:xfrm>
        </p:spPr>
        <p:txBody>
          <a:bodyPr vert="horz" lIns="91440" tIns="45720" rIns="91440" bIns="45720" rtlCol="0" anchor="ctr">
            <a:normAutofit/>
          </a:bodyPr>
          <a:lstStyle/>
          <a:p>
            <a:pPr defTabSz="914400">
              <a:spcBef>
                <a:spcPct val="0"/>
              </a:spcBef>
              <a:buSzPts val="3300"/>
            </a:pPr>
            <a:r>
              <a:rPr lang="en-US" sz="4400" kern="1200">
                <a:solidFill>
                  <a:schemeClr val="tx1"/>
                </a:solidFill>
                <a:latin typeface="+mj-lt"/>
                <a:ea typeface="+mj-ea"/>
                <a:cs typeface="+mj-cs"/>
              </a:rPr>
              <a:t>What is DNS?</a:t>
            </a:r>
          </a:p>
        </p:txBody>
      </p:sp>
      <p:sp>
        <p:nvSpPr>
          <p:cNvPr id="2061" name="Freeform: Shape 2060">
            <a:extLst>
              <a:ext uri="{FF2B5EF4-FFF2-40B4-BE49-F238E27FC236}">
                <a16:creationId xmlns:a16="http://schemas.microsoft.com/office/drawing/2014/main" id="{3B9FD11D-7561-43C8-BE54-00D7DCF0E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1542" y="4350223"/>
            <a:ext cx="4302458" cy="793277"/>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4114838 w 5741575"/>
              <a:gd name="connsiteY74" fmla="*/ 238165 h 955271"/>
              <a:gd name="connsiteX75" fmla="*/ 4271023 w 5741575"/>
              <a:gd name="connsiteY75" fmla="*/ 241959 h 955271"/>
              <a:gd name="connsiteX76" fmla="*/ 4367397 w 5741575"/>
              <a:gd name="connsiteY76" fmla="*/ 271442 h 955271"/>
              <a:gd name="connsiteX77" fmla="*/ 4495366 w 5741575"/>
              <a:gd name="connsiteY77" fmla="*/ 271618 h 955271"/>
              <a:gd name="connsiteX78" fmla="*/ 4517347 w 5741575"/>
              <a:gd name="connsiteY78" fmla="*/ 275639 h 955271"/>
              <a:gd name="connsiteX79" fmla="*/ 4546116 w 5741575"/>
              <a:gd name="connsiteY79" fmla="*/ 268568 h 955271"/>
              <a:gd name="connsiteX80" fmla="*/ 4661259 w 5741575"/>
              <a:gd name="connsiteY80" fmla="*/ 238966 h 955271"/>
              <a:gd name="connsiteX81" fmla="*/ 4750403 w 5741575"/>
              <a:gd name="connsiteY81" fmla="*/ 204364 h 955271"/>
              <a:gd name="connsiteX82" fmla="*/ 4867614 w 5741575"/>
              <a:gd name="connsiteY82" fmla="*/ 208668 h 955271"/>
              <a:gd name="connsiteX83" fmla="*/ 4937036 w 5741575"/>
              <a:gd name="connsiteY83" fmla="*/ 195446 h 955271"/>
              <a:gd name="connsiteX84" fmla="*/ 5047626 w 5741575"/>
              <a:gd name="connsiteY84" fmla="*/ 149604 h 955271"/>
              <a:gd name="connsiteX85" fmla="*/ 5200247 w 5741575"/>
              <a:gd name="connsiteY85" fmla="*/ 142695 h 955271"/>
              <a:gd name="connsiteX86" fmla="*/ 5235691 w 5741575"/>
              <a:gd name="connsiteY86" fmla="*/ 173330 h 955271"/>
              <a:gd name="connsiteX87" fmla="*/ 5280133 w 5741575"/>
              <a:gd name="connsiteY87" fmla="*/ 189342 h 955271"/>
              <a:gd name="connsiteX88" fmla="*/ 5291963 w 5741575"/>
              <a:gd name="connsiteY88" fmla="*/ 139446 h 955271"/>
              <a:gd name="connsiteX89" fmla="*/ 5418472 w 5741575"/>
              <a:gd name="connsiteY89" fmla="*/ 89163 h 955271"/>
              <a:gd name="connsiteX90" fmla="*/ 5482354 w 5741575"/>
              <a:gd name="connsiteY90" fmla="*/ 69470 h 955271"/>
              <a:gd name="connsiteX91" fmla="*/ 5583280 w 5741575"/>
              <a:gd name="connsiteY91" fmla="*/ 49787 h 955271"/>
              <a:gd name="connsiteX92" fmla="*/ 5613766 w 5741575"/>
              <a:gd name="connsiteY92" fmla="*/ 41855 h 955271"/>
              <a:gd name="connsiteX93" fmla="*/ 5684952 w 5741575"/>
              <a:gd name="connsiteY93" fmla="*/ 26088 h 955271"/>
              <a:gd name="connsiteX94" fmla="*/ 5741575 w 5741575"/>
              <a:gd name="connsiteY94"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873778 w 5741575"/>
              <a:gd name="connsiteY38" fmla="*/ 530130 h 955271"/>
              <a:gd name="connsiteX39" fmla="*/ 1988411 w 5741575"/>
              <a:gd name="connsiteY39" fmla="*/ 491599 h 955271"/>
              <a:gd name="connsiteX40" fmla="*/ 2085507 w 5741575"/>
              <a:gd name="connsiteY40" fmla="*/ 498527 h 955271"/>
              <a:gd name="connsiteX41" fmla="*/ 2090767 w 5741575"/>
              <a:gd name="connsiteY41" fmla="*/ 490616 h 955271"/>
              <a:gd name="connsiteX42" fmla="*/ 2151143 w 5741575"/>
              <a:gd name="connsiteY42" fmla="*/ 478332 h 955271"/>
              <a:gd name="connsiteX43" fmla="*/ 2378710 w 5741575"/>
              <a:gd name="connsiteY43" fmla="*/ 477570 h 955271"/>
              <a:gd name="connsiteX44" fmla="*/ 2496256 w 5741575"/>
              <a:gd name="connsiteY44" fmla="*/ 452396 h 955271"/>
              <a:gd name="connsiteX45" fmla="*/ 2535387 w 5741575"/>
              <a:gd name="connsiteY45" fmla="*/ 436645 h 955271"/>
              <a:gd name="connsiteX46" fmla="*/ 2601109 w 5741575"/>
              <a:gd name="connsiteY46" fmla="*/ 410678 h 955271"/>
              <a:gd name="connsiteX47" fmla="*/ 2643855 w 5741575"/>
              <a:gd name="connsiteY47" fmla="*/ 374482 h 955271"/>
              <a:gd name="connsiteX48" fmla="*/ 2657726 w 5741575"/>
              <a:gd name="connsiteY48" fmla="*/ 365841 h 955271"/>
              <a:gd name="connsiteX49" fmla="*/ 2687125 w 5741575"/>
              <a:gd name="connsiteY49" fmla="*/ 366820 h 955271"/>
              <a:gd name="connsiteX50" fmla="*/ 2697479 w 5741575"/>
              <a:gd name="connsiteY50" fmla="*/ 361430 h 955271"/>
              <a:gd name="connsiteX51" fmla="*/ 2701547 w 5741575"/>
              <a:gd name="connsiteY51" fmla="*/ 361545 h 955271"/>
              <a:gd name="connsiteX52" fmla="*/ 2711054 w 5741575"/>
              <a:gd name="connsiteY52" fmla="*/ 360597 h 955271"/>
              <a:gd name="connsiteX53" fmla="*/ 2710438 w 5741575"/>
              <a:gd name="connsiteY53" fmla="*/ 366958 h 955271"/>
              <a:gd name="connsiteX54" fmla="*/ 2722936 w 5741575"/>
              <a:gd name="connsiteY54" fmla="*/ 377633 h 955271"/>
              <a:gd name="connsiteX55" fmla="*/ 2777227 w 5741575"/>
              <a:gd name="connsiteY55" fmla="*/ 368972 h 955271"/>
              <a:gd name="connsiteX56" fmla="*/ 2779510 w 5741575"/>
              <a:gd name="connsiteY56" fmla="*/ 361652 h 955271"/>
              <a:gd name="connsiteX57" fmla="*/ 2786278 w 5741575"/>
              <a:gd name="connsiteY57" fmla="*/ 359869 h 955271"/>
              <a:gd name="connsiteX58" fmla="*/ 2792101 w 5741575"/>
              <a:gd name="connsiteY58" fmla="*/ 365927 h 955271"/>
              <a:gd name="connsiteX59" fmla="*/ 2885545 w 5741575"/>
              <a:gd name="connsiteY59" fmla="*/ 372818 h 955271"/>
              <a:gd name="connsiteX60" fmla="*/ 3009558 w 5741575"/>
              <a:gd name="connsiteY60" fmla="*/ 370573 h 955271"/>
              <a:gd name="connsiteX61" fmla="*/ 3095010 w 5741575"/>
              <a:gd name="connsiteY61" fmla="*/ 332454 h 955271"/>
              <a:gd name="connsiteX62" fmla="*/ 3103742 w 5741575"/>
              <a:gd name="connsiteY62" fmla="*/ 337974 h 955271"/>
              <a:gd name="connsiteX63" fmla="*/ 3165093 w 5741575"/>
              <a:gd name="connsiteY63" fmla="*/ 329459 h 955271"/>
              <a:gd name="connsiteX64" fmla="*/ 3373785 w 5741575"/>
              <a:gd name="connsiteY64" fmla="*/ 255680 h 955271"/>
              <a:gd name="connsiteX65" fmla="*/ 3493851 w 5741575"/>
              <a:gd name="connsiteY65" fmla="*/ 240255 h 955271"/>
              <a:gd name="connsiteX66" fmla="*/ 3537470 w 5741575"/>
              <a:gd name="connsiteY66" fmla="*/ 241867 h 955271"/>
              <a:gd name="connsiteX67" fmla="*/ 3610489 w 5741575"/>
              <a:gd name="connsiteY67" fmla="*/ 244128 h 955271"/>
              <a:gd name="connsiteX68" fmla="*/ 3667539 w 5741575"/>
              <a:gd name="connsiteY68" fmla="*/ 263271 h 955271"/>
              <a:gd name="connsiteX69" fmla="*/ 3727614 w 5741575"/>
              <a:gd name="connsiteY69" fmla="*/ 258245 h 955271"/>
              <a:gd name="connsiteX70" fmla="*/ 3738369 w 5741575"/>
              <a:gd name="connsiteY70" fmla="*/ 234506 h 955271"/>
              <a:gd name="connsiteX71" fmla="*/ 3803670 w 5741575"/>
              <a:gd name="connsiteY71" fmla="*/ 236457 h 955271"/>
              <a:gd name="connsiteX72" fmla="*/ 3903080 w 5741575"/>
              <a:gd name="connsiteY72" fmla="*/ 241890 h 955271"/>
              <a:gd name="connsiteX73" fmla="*/ 4114838 w 5741575"/>
              <a:gd name="connsiteY73" fmla="*/ 238165 h 955271"/>
              <a:gd name="connsiteX74" fmla="*/ 4271023 w 5741575"/>
              <a:gd name="connsiteY74" fmla="*/ 241959 h 955271"/>
              <a:gd name="connsiteX75" fmla="*/ 4367397 w 5741575"/>
              <a:gd name="connsiteY75" fmla="*/ 271442 h 955271"/>
              <a:gd name="connsiteX76" fmla="*/ 4495366 w 5741575"/>
              <a:gd name="connsiteY76" fmla="*/ 271618 h 955271"/>
              <a:gd name="connsiteX77" fmla="*/ 4517347 w 5741575"/>
              <a:gd name="connsiteY77" fmla="*/ 275639 h 955271"/>
              <a:gd name="connsiteX78" fmla="*/ 4546116 w 5741575"/>
              <a:gd name="connsiteY78" fmla="*/ 268568 h 955271"/>
              <a:gd name="connsiteX79" fmla="*/ 4661259 w 5741575"/>
              <a:gd name="connsiteY79" fmla="*/ 238966 h 955271"/>
              <a:gd name="connsiteX80" fmla="*/ 4750403 w 5741575"/>
              <a:gd name="connsiteY80" fmla="*/ 204364 h 955271"/>
              <a:gd name="connsiteX81" fmla="*/ 4867614 w 5741575"/>
              <a:gd name="connsiteY81" fmla="*/ 208668 h 955271"/>
              <a:gd name="connsiteX82" fmla="*/ 4937036 w 5741575"/>
              <a:gd name="connsiteY82" fmla="*/ 195446 h 955271"/>
              <a:gd name="connsiteX83" fmla="*/ 5047626 w 5741575"/>
              <a:gd name="connsiteY83" fmla="*/ 149604 h 955271"/>
              <a:gd name="connsiteX84" fmla="*/ 5200247 w 5741575"/>
              <a:gd name="connsiteY84" fmla="*/ 142695 h 955271"/>
              <a:gd name="connsiteX85" fmla="*/ 5235691 w 5741575"/>
              <a:gd name="connsiteY85" fmla="*/ 173330 h 955271"/>
              <a:gd name="connsiteX86" fmla="*/ 5280133 w 5741575"/>
              <a:gd name="connsiteY86" fmla="*/ 189342 h 955271"/>
              <a:gd name="connsiteX87" fmla="*/ 5291963 w 5741575"/>
              <a:gd name="connsiteY87" fmla="*/ 139446 h 955271"/>
              <a:gd name="connsiteX88" fmla="*/ 5418472 w 5741575"/>
              <a:gd name="connsiteY88" fmla="*/ 89163 h 955271"/>
              <a:gd name="connsiteX89" fmla="*/ 5482354 w 5741575"/>
              <a:gd name="connsiteY89" fmla="*/ 69470 h 955271"/>
              <a:gd name="connsiteX90" fmla="*/ 5583280 w 5741575"/>
              <a:gd name="connsiteY90" fmla="*/ 49787 h 955271"/>
              <a:gd name="connsiteX91" fmla="*/ 5613766 w 5741575"/>
              <a:gd name="connsiteY91" fmla="*/ 41855 h 955271"/>
              <a:gd name="connsiteX92" fmla="*/ 5684952 w 5741575"/>
              <a:gd name="connsiteY92" fmla="*/ 26088 h 955271"/>
              <a:gd name="connsiteX93" fmla="*/ 5741575 w 5741575"/>
              <a:gd name="connsiteY93"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787156 w 5741575"/>
              <a:gd name="connsiteY22" fmla="*/ 838447 h 955271"/>
              <a:gd name="connsiteX23" fmla="*/ 898586 w 5741575"/>
              <a:gd name="connsiteY23" fmla="*/ 808502 h 955271"/>
              <a:gd name="connsiteX24" fmla="*/ 924063 w 5741575"/>
              <a:gd name="connsiteY24" fmla="*/ 770210 h 955271"/>
              <a:gd name="connsiteX25" fmla="*/ 1212574 w 5741575"/>
              <a:gd name="connsiteY25" fmla="*/ 724238 h 955271"/>
              <a:gd name="connsiteX26" fmla="*/ 1280768 w 5741575"/>
              <a:gd name="connsiteY26" fmla="*/ 699122 h 955271"/>
              <a:gd name="connsiteX27" fmla="*/ 1352027 w 5741575"/>
              <a:gd name="connsiteY27" fmla="*/ 704323 h 955271"/>
              <a:gd name="connsiteX28" fmla="*/ 1374314 w 5741575"/>
              <a:gd name="connsiteY28" fmla="*/ 688815 h 955271"/>
              <a:gd name="connsiteX29" fmla="*/ 1378034 w 5741575"/>
              <a:gd name="connsiteY29" fmla="*/ 685842 h 955271"/>
              <a:gd name="connsiteX30" fmla="*/ 1395604 w 5741575"/>
              <a:gd name="connsiteY30" fmla="*/ 680460 h 955271"/>
              <a:gd name="connsiteX31" fmla="*/ 1397206 w 5741575"/>
              <a:gd name="connsiteY31" fmla="*/ 670793 h 955271"/>
              <a:gd name="connsiteX32" fmla="*/ 1421250 w 5741575"/>
              <a:gd name="connsiteY32" fmla="*/ 656855 h 955271"/>
              <a:gd name="connsiteX33" fmla="*/ 1454524 w 5741575"/>
              <a:gd name="connsiteY33" fmla="*/ 649224 h 955271"/>
              <a:gd name="connsiteX34" fmla="*/ 1616217 w 5741575"/>
              <a:gd name="connsiteY34" fmla="*/ 622107 h 955271"/>
              <a:gd name="connsiteX35" fmla="*/ 1710928 w 5741575"/>
              <a:gd name="connsiteY35" fmla="*/ 600666 h 955271"/>
              <a:gd name="connsiteX36" fmla="*/ 1743718 w 5741575"/>
              <a:gd name="connsiteY36" fmla="*/ 584327 h 955271"/>
              <a:gd name="connsiteX37" fmla="*/ 1873778 w 5741575"/>
              <a:gd name="connsiteY37" fmla="*/ 530130 h 955271"/>
              <a:gd name="connsiteX38" fmla="*/ 1988411 w 5741575"/>
              <a:gd name="connsiteY38" fmla="*/ 491599 h 955271"/>
              <a:gd name="connsiteX39" fmla="*/ 2085507 w 5741575"/>
              <a:gd name="connsiteY39" fmla="*/ 498527 h 955271"/>
              <a:gd name="connsiteX40" fmla="*/ 2090767 w 5741575"/>
              <a:gd name="connsiteY40" fmla="*/ 490616 h 955271"/>
              <a:gd name="connsiteX41" fmla="*/ 2151143 w 5741575"/>
              <a:gd name="connsiteY41" fmla="*/ 478332 h 955271"/>
              <a:gd name="connsiteX42" fmla="*/ 2378710 w 5741575"/>
              <a:gd name="connsiteY42" fmla="*/ 477570 h 955271"/>
              <a:gd name="connsiteX43" fmla="*/ 2496256 w 5741575"/>
              <a:gd name="connsiteY43" fmla="*/ 452396 h 955271"/>
              <a:gd name="connsiteX44" fmla="*/ 2535387 w 5741575"/>
              <a:gd name="connsiteY44" fmla="*/ 436645 h 955271"/>
              <a:gd name="connsiteX45" fmla="*/ 2601109 w 5741575"/>
              <a:gd name="connsiteY45" fmla="*/ 410678 h 955271"/>
              <a:gd name="connsiteX46" fmla="*/ 2643855 w 5741575"/>
              <a:gd name="connsiteY46" fmla="*/ 374482 h 955271"/>
              <a:gd name="connsiteX47" fmla="*/ 2657726 w 5741575"/>
              <a:gd name="connsiteY47" fmla="*/ 365841 h 955271"/>
              <a:gd name="connsiteX48" fmla="*/ 2687125 w 5741575"/>
              <a:gd name="connsiteY48" fmla="*/ 366820 h 955271"/>
              <a:gd name="connsiteX49" fmla="*/ 2697479 w 5741575"/>
              <a:gd name="connsiteY49" fmla="*/ 361430 h 955271"/>
              <a:gd name="connsiteX50" fmla="*/ 2701547 w 5741575"/>
              <a:gd name="connsiteY50" fmla="*/ 361545 h 955271"/>
              <a:gd name="connsiteX51" fmla="*/ 2711054 w 5741575"/>
              <a:gd name="connsiteY51" fmla="*/ 360597 h 955271"/>
              <a:gd name="connsiteX52" fmla="*/ 2710438 w 5741575"/>
              <a:gd name="connsiteY52" fmla="*/ 366958 h 955271"/>
              <a:gd name="connsiteX53" fmla="*/ 2722936 w 5741575"/>
              <a:gd name="connsiteY53" fmla="*/ 377633 h 955271"/>
              <a:gd name="connsiteX54" fmla="*/ 2777227 w 5741575"/>
              <a:gd name="connsiteY54" fmla="*/ 368972 h 955271"/>
              <a:gd name="connsiteX55" fmla="*/ 2779510 w 5741575"/>
              <a:gd name="connsiteY55" fmla="*/ 361652 h 955271"/>
              <a:gd name="connsiteX56" fmla="*/ 2786278 w 5741575"/>
              <a:gd name="connsiteY56" fmla="*/ 359869 h 955271"/>
              <a:gd name="connsiteX57" fmla="*/ 2792101 w 5741575"/>
              <a:gd name="connsiteY57" fmla="*/ 365927 h 955271"/>
              <a:gd name="connsiteX58" fmla="*/ 2885545 w 5741575"/>
              <a:gd name="connsiteY58" fmla="*/ 372818 h 955271"/>
              <a:gd name="connsiteX59" fmla="*/ 3009558 w 5741575"/>
              <a:gd name="connsiteY59" fmla="*/ 370573 h 955271"/>
              <a:gd name="connsiteX60" fmla="*/ 3095010 w 5741575"/>
              <a:gd name="connsiteY60" fmla="*/ 332454 h 955271"/>
              <a:gd name="connsiteX61" fmla="*/ 3103742 w 5741575"/>
              <a:gd name="connsiteY61" fmla="*/ 337974 h 955271"/>
              <a:gd name="connsiteX62" fmla="*/ 3165093 w 5741575"/>
              <a:gd name="connsiteY62" fmla="*/ 329459 h 955271"/>
              <a:gd name="connsiteX63" fmla="*/ 3373785 w 5741575"/>
              <a:gd name="connsiteY63" fmla="*/ 255680 h 955271"/>
              <a:gd name="connsiteX64" fmla="*/ 3493851 w 5741575"/>
              <a:gd name="connsiteY64" fmla="*/ 240255 h 955271"/>
              <a:gd name="connsiteX65" fmla="*/ 3537470 w 5741575"/>
              <a:gd name="connsiteY65" fmla="*/ 241867 h 955271"/>
              <a:gd name="connsiteX66" fmla="*/ 3610489 w 5741575"/>
              <a:gd name="connsiteY66" fmla="*/ 244128 h 955271"/>
              <a:gd name="connsiteX67" fmla="*/ 3667539 w 5741575"/>
              <a:gd name="connsiteY67" fmla="*/ 263271 h 955271"/>
              <a:gd name="connsiteX68" fmla="*/ 3727614 w 5741575"/>
              <a:gd name="connsiteY68" fmla="*/ 258245 h 955271"/>
              <a:gd name="connsiteX69" fmla="*/ 3738369 w 5741575"/>
              <a:gd name="connsiteY69" fmla="*/ 234506 h 955271"/>
              <a:gd name="connsiteX70" fmla="*/ 3803670 w 5741575"/>
              <a:gd name="connsiteY70" fmla="*/ 236457 h 955271"/>
              <a:gd name="connsiteX71" fmla="*/ 3903080 w 5741575"/>
              <a:gd name="connsiteY71" fmla="*/ 241890 h 955271"/>
              <a:gd name="connsiteX72" fmla="*/ 4114838 w 5741575"/>
              <a:gd name="connsiteY72" fmla="*/ 238165 h 955271"/>
              <a:gd name="connsiteX73" fmla="*/ 4271023 w 5741575"/>
              <a:gd name="connsiteY73" fmla="*/ 241959 h 955271"/>
              <a:gd name="connsiteX74" fmla="*/ 4367397 w 5741575"/>
              <a:gd name="connsiteY74" fmla="*/ 271442 h 955271"/>
              <a:gd name="connsiteX75" fmla="*/ 4495366 w 5741575"/>
              <a:gd name="connsiteY75" fmla="*/ 271618 h 955271"/>
              <a:gd name="connsiteX76" fmla="*/ 4517347 w 5741575"/>
              <a:gd name="connsiteY76" fmla="*/ 275639 h 955271"/>
              <a:gd name="connsiteX77" fmla="*/ 4546116 w 5741575"/>
              <a:gd name="connsiteY77" fmla="*/ 268568 h 955271"/>
              <a:gd name="connsiteX78" fmla="*/ 4661259 w 5741575"/>
              <a:gd name="connsiteY78" fmla="*/ 238966 h 955271"/>
              <a:gd name="connsiteX79" fmla="*/ 4750403 w 5741575"/>
              <a:gd name="connsiteY79" fmla="*/ 204364 h 955271"/>
              <a:gd name="connsiteX80" fmla="*/ 4867614 w 5741575"/>
              <a:gd name="connsiteY80" fmla="*/ 208668 h 955271"/>
              <a:gd name="connsiteX81" fmla="*/ 4937036 w 5741575"/>
              <a:gd name="connsiteY81" fmla="*/ 195446 h 955271"/>
              <a:gd name="connsiteX82" fmla="*/ 5047626 w 5741575"/>
              <a:gd name="connsiteY82" fmla="*/ 149604 h 955271"/>
              <a:gd name="connsiteX83" fmla="*/ 5200247 w 5741575"/>
              <a:gd name="connsiteY83" fmla="*/ 142695 h 955271"/>
              <a:gd name="connsiteX84" fmla="*/ 5235691 w 5741575"/>
              <a:gd name="connsiteY84" fmla="*/ 173330 h 955271"/>
              <a:gd name="connsiteX85" fmla="*/ 5280133 w 5741575"/>
              <a:gd name="connsiteY85" fmla="*/ 189342 h 955271"/>
              <a:gd name="connsiteX86" fmla="*/ 5291963 w 5741575"/>
              <a:gd name="connsiteY86" fmla="*/ 139446 h 955271"/>
              <a:gd name="connsiteX87" fmla="*/ 5418472 w 5741575"/>
              <a:gd name="connsiteY87" fmla="*/ 89163 h 955271"/>
              <a:gd name="connsiteX88" fmla="*/ 5482354 w 5741575"/>
              <a:gd name="connsiteY88" fmla="*/ 69470 h 955271"/>
              <a:gd name="connsiteX89" fmla="*/ 5583280 w 5741575"/>
              <a:gd name="connsiteY89" fmla="*/ 49787 h 955271"/>
              <a:gd name="connsiteX90" fmla="*/ 5613766 w 5741575"/>
              <a:gd name="connsiteY90" fmla="*/ 41855 h 955271"/>
              <a:gd name="connsiteX91" fmla="*/ 5684952 w 5741575"/>
              <a:gd name="connsiteY91" fmla="*/ 26088 h 955271"/>
              <a:gd name="connsiteX92" fmla="*/ 5741575 w 5741575"/>
              <a:gd name="connsiteY9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898586 w 5741575"/>
              <a:gd name="connsiteY23" fmla="*/ 808502 h 955271"/>
              <a:gd name="connsiteX24" fmla="*/ 924063 w 5741575"/>
              <a:gd name="connsiteY24" fmla="*/ 770210 h 955271"/>
              <a:gd name="connsiteX25" fmla="*/ 1212574 w 5741575"/>
              <a:gd name="connsiteY25" fmla="*/ 724238 h 955271"/>
              <a:gd name="connsiteX26" fmla="*/ 1280768 w 5741575"/>
              <a:gd name="connsiteY26" fmla="*/ 699122 h 955271"/>
              <a:gd name="connsiteX27" fmla="*/ 1352027 w 5741575"/>
              <a:gd name="connsiteY27" fmla="*/ 704323 h 955271"/>
              <a:gd name="connsiteX28" fmla="*/ 1374314 w 5741575"/>
              <a:gd name="connsiteY28" fmla="*/ 688815 h 955271"/>
              <a:gd name="connsiteX29" fmla="*/ 1378034 w 5741575"/>
              <a:gd name="connsiteY29" fmla="*/ 685842 h 955271"/>
              <a:gd name="connsiteX30" fmla="*/ 1395604 w 5741575"/>
              <a:gd name="connsiteY30" fmla="*/ 680460 h 955271"/>
              <a:gd name="connsiteX31" fmla="*/ 1397206 w 5741575"/>
              <a:gd name="connsiteY31" fmla="*/ 670793 h 955271"/>
              <a:gd name="connsiteX32" fmla="*/ 1421250 w 5741575"/>
              <a:gd name="connsiteY32" fmla="*/ 656855 h 955271"/>
              <a:gd name="connsiteX33" fmla="*/ 1454524 w 5741575"/>
              <a:gd name="connsiteY33" fmla="*/ 649224 h 955271"/>
              <a:gd name="connsiteX34" fmla="*/ 1616217 w 5741575"/>
              <a:gd name="connsiteY34" fmla="*/ 622107 h 955271"/>
              <a:gd name="connsiteX35" fmla="*/ 1710928 w 5741575"/>
              <a:gd name="connsiteY35" fmla="*/ 600666 h 955271"/>
              <a:gd name="connsiteX36" fmla="*/ 1743718 w 5741575"/>
              <a:gd name="connsiteY36" fmla="*/ 584327 h 955271"/>
              <a:gd name="connsiteX37" fmla="*/ 1873778 w 5741575"/>
              <a:gd name="connsiteY37" fmla="*/ 530130 h 955271"/>
              <a:gd name="connsiteX38" fmla="*/ 1988411 w 5741575"/>
              <a:gd name="connsiteY38" fmla="*/ 491599 h 955271"/>
              <a:gd name="connsiteX39" fmla="*/ 2085507 w 5741575"/>
              <a:gd name="connsiteY39" fmla="*/ 498527 h 955271"/>
              <a:gd name="connsiteX40" fmla="*/ 2090767 w 5741575"/>
              <a:gd name="connsiteY40" fmla="*/ 490616 h 955271"/>
              <a:gd name="connsiteX41" fmla="*/ 2151143 w 5741575"/>
              <a:gd name="connsiteY41" fmla="*/ 478332 h 955271"/>
              <a:gd name="connsiteX42" fmla="*/ 2378710 w 5741575"/>
              <a:gd name="connsiteY42" fmla="*/ 477570 h 955271"/>
              <a:gd name="connsiteX43" fmla="*/ 2496256 w 5741575"/>
              <a:gd name="connsiteY43" fmla="*/ 452396 h 955271"/>
              <a:gd name="connsiteX44" fmla="*/ 2535387 w 5741575"/>
              <a:gd name="connsiteY44" fmla="*/ 436645 h 955271"/>
              <a:gd name="connsiteX45" fmla="*/ 2601109 w 5741575"/>
              <a:gd name="connsiteY45" fmla="*/ 410678 h 955271"/>
              <a:gd name="connsiteX46" fmla="*/ 2643855 w 5741575"/>
              <a:gd name="connsiteY46" fmla="*/ 374482 h 955271"/>
              <a:gd name="connsiteX47" fmla="*/ 2657726 w 5741575"/>
              <a:gd name="connsiteY47" fmla="*/ 365841 h 955271"/>
              <a:gd name="connsiteX48" fmla="*/ 2687125 w 5741575"/>
              <a:gd name="connsiteY48" fmla="*/ 366820 h 955271"/>
              <a:gd name="connsiteX49" fmla="*/ 2697479 w 5741575"/>
              <a:gd name="connsiteY49" fmla="*/ 361430 h 955271"/>
              <a:gd name="connsiteX50" fmla="*/ 2701547 w 5741575"/>
              <a:gd name="connsiteY50" fmla="*/ 361545 h 955271"/>
              <a:gd name="connsiteX51" fmla="*/ 2711054 w 5741575"/>
              <a:gd name="connsiteY51" fmla="*/ 360597 h 955271"/>
              <a:gd name="connsiteX52" fmla="*/ 2710438 w 5741575"/>
              <a:gd name="connsiteY52" fmla="*/ 366958 h 955271"/>
              <a:gd name="connsiteX53" fmla="*/ 2722936 w 5741575"/>
              <a:gd name="connsiteY53" fmla="*/ 377633 h 955271"/>
              <a:gd name="connsiteX54" fmla="*/ 2777227 w 5741575"/>
              <a:gd name="connsiteY54" fmla="*/ 368972 h 955271"/>
              <a:gd name="connsiteX55" fmla="*/ 2779510 w 5741575"/>
              <a:gd name="connsiteY55" fmla="*/ 361652 h 955271"/>
              <a:gd name="connsiteX56" fmla="*/ 2786278 w 5741575"/>
              <a:gd name="connsiteY56" fmla="*/ 359869 h 955271"/>
              <a:gd name="connsiteX57" fmla="*/ 2792101 w 5741575"/>
              <a:gd name="connsiteY57" fmla="*/ 365927 h 955271"/>
              <a:gd name="connsiteX58" fmla="*/ 2885545 w 5741575"/>
              <a:gd name="connsiteY58" fmla="*/ 372818 h 955271"/>
              <a:gd name="connsiteX59" fmla="*/ 3009558 w 5741575"/>
              <a:gd name="connsiteY59" fmla="*/ 370573 h 955271"/>
              <a:gd name="connsiteX60" fmla="*/ 3095010 w 5741575"/>
              <a:gd name="connsiteY60" fmla="*/ 332454 h 955271"/>
              <a:gd name="connsiteX61" fmla="*/ 3103742 w 5741575"/>
              <a:gd name="connsiteY61" fmla="*/ 337974 h 955271"/>
              <a:gd name="connsiteX62" fmla="*/ 3165093 w 5741575"/>
              <a:gd name="connsiteY62" fmla="*/ 329459 h 955271"/>
              <a:gd name="connsiteX63" fmla="*/ 3373785 w 5741575"/>
              <a:gd name="connsiteY63" fmla="*/ 255680 h 955271"/>
              <a:gd name="connsiteX64" fmla="*/ 3493851 w 5741575"/>
              <a:gd name="connsiteY64" fmla="*/ 240255 h 955271"/>
              <a:gd name="connsiteX65" fmla="*/ 3537470 w 5741575"/>
              <a:gd name="connsiteY65" fmla="*/ 241867 h 955271"/>
              <a:gd name="connsiteX66" fmla="*/ 3610489 w 5741575"/>
              <a:gd name="connsiteY66" fmla="*/ 244128 h 955271"/>
              <a:gd name="connsiteX67" fmla="*/ 3667539 w 5741575"/>
              <a:gd name="connsiteY67" fmla="*/ 263271 h 955271"/>
              <a:gd name="connsiteX68" fmla="*/ 3727614 w 5741575"/>
              <a:gd name="connsiteY68" fmla="*/ 258245 h 955271"/>
              <a:gd name="connsiteX69" fmla="*/ 3738369 w 5741575"/>
              <a:gd name="connsiteY69" fmla="*/ 234506 h 955271"/>
              <a:gd name="connsiteX70" fmla="*/ 3803670 w 5741575"/>
              <a:gd name="connsiteY70" fmla="*/ 236457 h 955271"/>
              <a:gd name="connsiteX71" fmla="*/ 3903080 w 5741575"/>
              <a:gd name="connsiteY71" fmla="*/ 241890 h 955271"/>
              <a:gd name="connsiteX72" fmla="*/ 4114838 w 5741575"/>
              <a:gd name="connsiteY72" fmla="*/ 238165 h 955271"/>
              <a:gd name="connsiteX73" fmla="*/ 4271023 w 5741575"/>
              <a:gd name="connsiteY73" fmla="*/ 241959 h 955271"/>
              <a:gd name="connsiteX74" fmla="*/ 4367397 w 5741575"/>
              <a:gd name="connsiteY74" fmla="*/ 271442 h 955271"/>
              <a:gd name="connsiteX75" fmla="*/ 4495366 w 5741575"/>
              <a:gd name="connsiteY75" fmla="*/ 271618 h 955271"/>
              <a:gd name="connsiteX76" fmla="*/ 4517347 w 5741575"/>
              <a:gd name="connsiteY76" fmla="*/ 275639 h 955271"/>
              <a:gd name="connsiteX77" fmla="*/ 4546116 w 5741575"/>
              <a:gd name="connsiteY77" fmla="*/ 268568 h 955271"/>
              <a:gd name="connsiteX78" fmla="*/ 4661259 w 5741575"/>
              <a:gd name="connsiteY78" fmla="*/ 238966 h 955271"/>
              <a:gd name="connsiteX79" fmla="*/ 4750403 w 5741575"/>
              <a:gd name="connsiteY79" fmla="*/ 204364 h 955271"/>
              <a:gd name="connsiteX80" fmla="*/ 4867614 w 5741575"/>
              <a:gd name="connsiteY80" fmla="*/ 208668 h 955271"/>
              <a:gd name="connsiteX81" fmla="*/ 4937036 w 5741575"/>
              <a:gd name="connsiteY81" fmla="*/ 195446 h 955271"/>
              <a:gd name="connsiteX82" fmla="*/ 5047626 w 5741575"/>
              <a:gd name="connsiteY82" fmla="*/ 149604 h 955271"/>
              <a:gd name="connsiteX83" fmla="*/ 5200247 w 5741575"/>
              <a:gd name="connsiteY83" fmla="*/ 142695 h 955271"/>
              <a:gd name="connsiteX84" fmla="*/ 5235691 w 5741575"/>
              <a:gd name="connsiteY84" fmla="*/ 173330 h 955271"/>
              <a:gd name="connsiteX85" fmla="*/ 5280133 w 5741575"/>
              <a:gd name="connsiteY85" fmla="*/ 189342 h 955271"/>
              <a:gd name="connsiteX86" fmla="*/ 5291963 w 5741575"/>
              <a:gd name="connsiteY86" fmla="*/ 139446 h 955271"/>
              <a:gd name="connsiteX87" fmla="*/ 5418472 w 5741575"/>
              <a:gd name="connsiteY87" fmla="*/ 89163 h 955271"/>
              <a:gd name="connsiteX88" fmla="*/ 5482354 w 5741575"/>
              <a:gd name="connsiteY88" fmla="*/ 69470 h 955271"/>
              <a:gd name="connsiteX89" fmla="*/ 5583280 w 5741575"/>
              <a:gd name="connsiteY89" fmla="*/ 49787 h 955271"/>
              <a:gd name="connsiteX90" fmla="*/ 5613766 w 5741575"/>
              <a:gd name="connsiteY90" fmla="*/ 41855 h 955271"/>
              <a:gd name="connsiteX91" fmla="*/ 5684952 w 5741575"/>
              <a:gd name="connsiteY91" fmla="*/ 26088 h 955271"/>
              <a:gd name="connsiteX92" fmla="*/ 5741575 w 5741575"/>
              <a:gd name="connsiteY9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898586 w 5741575"/>
              <a:gd name="connsiteY23" fmla="*/ 808502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477637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84157 w 5741575"/>
              <a:gd name="connsiteY19" fmla="*/ 867971 h 955271"/>
              <a:gd name="connsiteX20" fmla="*/ 477637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306299 w 5741575"/>
              <a:gd name="connsiteY16" fmla="*/ 873609 h 955271"/>
              <a:gd name="connsiteX17" fmla="*/ 331571 w 5741575"/>
              <a:gd name="connsiteY17" fmla="*/ 869866 h 955271"/>
              <a:gd name="connsiteX18" fmla="*/ 384157 w 5741575"/>
              <a:gd name="connsiteY18" fmla="*/ 867971 h 955271"/>
              <a:gd name="connsiteX19" fmla="*/ 477637 w 5741575"/>
              <a:gd name="connsiteY19" fmla="*/ 870334 h 955271"/>
              <a:gd name="connsiteX20" fmla="*/ 570239 w 5741575"/>
              <a:gd name="connsiteY20" fmla="*/ 829596 h 955271"/>
              <a:gd name="connsiteX21" fmla="*/ 787156 w 5741575"/>
              <a:gd name="connsiteY21" fmla="*/ 838447 h 955271"/>
              <a:gd name="connsiteX22" fmla="*/ 948872 w 5741575"/>
              <a:gd name="connsiteY22" fmla="*/ 772201 h 955271"/>
              <a:gd name="connsiteX23" fmla="*/ 1127089 w 5741575"/>
              <a:gd name="connsiteY23" fmla="*/ 746926 h 955271"/>
              <a:gd name="connsiteX24" fmla="*/ 1220426 w 5741575"/>
              <a:gd name="connsiteY24" fmla="*/ 721810 h 955271"/>
              <a:gd name="connsiteX25" fmla="*/ 1306771 w 5741575"/>
              <a:gd name="connsiteY25" fmla="*/ 717936 h 955271"/>
              <a:gd name="connsiteX26" fmla="*/ 1374314 w 5741575"/>
              <a:gd name="connsiteY26" fmla="*/ 688815 h 955271"/>
              <a:gd name="connsiteX27" fmla="*/ 1378034 w 5741575"/>
              <a:gd name="connsiteY27" fmla="*/ 685842 h 955271"/>
              <a:gd name="connsiteX28" fmla="*/ 1395604 w 5741575"/>
              <a:gd name="connsiteY28" fmla="*/ 680460 h 955271"/>
              <a:gd name="connsiteX29" fmla="*/ 1397206 w 5741575"/>
              <a:gd name="connsiteY29" fmla="*/ 670793 h 955271"/>
              <a:gd name="connsiteX30" fmla="*/ 1421250 w 5741575"/>
              <a:gd name="connsiteY30" fmla="*/ 656855 h 955271"/>
              <a:gd name="connsiteX31" fmla="*/ 1454524 w 5741575"/>
              <a:gd name="connsiteY31" fmla="*/ 649224 h 955271"/>
              <a:gd name="connsiteX32" fmla="*/ 1616217 w 5741575"/>
              <a:gd name="connsiteY32" fmla="*/ 622107 h 955271"/>
              <a:gd name="connsiteX33" fmla="*/ 1710928 w 5741575"/>
              <a:gd name="connsiteY33" fmla="*/ 600666 h 955271"/>
              <a:gd name="connsiteX34" fmla="*/ 1743718 w 5741575"/>
              <a:gd name="connsiteY34" fmla="*/ 584327 h 955271"/>
              <a:gd name="connsiteX35" fmla="*/ 1873778 w 5741575"/>
              <a:gd name="connsiteY35" fmla="*/ 530130 h 955271"/>
              <a:gd name="connsiteX36" fmla="*/ 1988411 w 5741575"/>
              <a:gd name="connsiteY36" fmla="*/ 491599 h 955271"/>
              <a:gd name="connsiteX37" fmla="*/ 2085507 w 5741575"/>
              <a:gd name="connsiteY37" fmla="*/ 498527 h 955271"/>
              <a:gd name="connsiteX38" fmla="*/ 2090767 w 5741575"/>
              <a:gd name="connsiteY38" fmla="*/ 490616 h 955271"/>
              <a:gd name="connsiteX39" fmla="*/ 2151143 w 5741575"/>
              <a:gd name="connsiteY39" fmla="*/ 478332 h 955271"/>
              <a:gd name="connsiteX40" fmla="*/ 2378710 w 5741575"/>
              <a:gd name="connsiteY40" fmla="*/ 477570 h 955271"/>
              <a:gd name="connsiteX41" fmla="*/ 2496256 w 5741575"/>
              <a:gd name="connsiteY41" fmla="*/ 452396 h 955271"/>
              <a:gd name="connsiteX42" fmla="*/ 2535387 w 5741575"/>
              <a:gd name="connsiteY42" fmla="*/ 436645 h 955271"/>
              <a:gd name="connsiteX43" fmla="*/ 2601109 w 5741575"/>
              <a:gd name="connsiteY43" fmla="*/ 410678 h 955271"/>
              <a:gd name="connsiteX44" fmla="*/ 2643855 w 5741575"/>
              <a:gd name="connsiteY44" fmla="*/ 374482 h 955271"/>
              <a:gd name="connsiteX45" fmla="*/ 2657726 w 5741575"/>
              <a:gd name="connsiteY45" fmla="*/ 365841 h 955271"/>
              <a:gd name="connsiteX46" fmla="*/ 2687125 w 5741575"/>
              <a:gd name="connsiteY46" fmla="*/ 366820 h 955271"/>
              <a:gd name="connsiteX47" fmla="*/ 2697479 w 5741575"/>
              <a:gd name="connsiteY47" fmla="*/ 361430 h 955271"/>
              <a:gd name="connsiteX48" fmla="*/ 2701547 w 5741575"/>
              <a:gd name="connsiteY48" fmla="*/ 361545 h 955271"/>
              <a:gd name="connsiteX49" fmla="*/ 2711054 w 5741575"/>
              <a:gd name="connsiteY49" fmla="*/ 360597 h 955271"/>
              <a:gd name="connsiteX50" fmla="*/ 2710438 w 5741575"/>
              <a:gd name="connsiteY50" fmla="*/ 366958 h 955271"/>
              <a:gd name="connsiteX51" fmla="*/ 2722936 w 5741575"/>
              <a:gd name="connsiteY51" fmla="*/ 377633 h 955271"/>
              <a:gd name="connsiteX52" fmla="*/ 2777227 w 5741575"/>
              <a:gd name="connsiteY52" fmla="*/ 368972 h 955271"/>
              <a:gd name="connsiteX53" fmla="*/ 2779510 w 5741575"/>
              <a:gd name="connsiteY53" fmla="*/ 361652 h 955271"/>
              <a:gd name="connsiteX54" fmla="*/ 2786278 w 5741575"/>
              <a:gd name="connsiteY54" fmla="*/ 359869 h 955271"/>
              <a:gd name="connsiteX55" fmla="*/ 2792101 w 5741575"/>
              <a:gd name="connsiteY55" fmla="*/ 365927 h 955271"/>
              <a:gd name="connsiteX56" fmla="*/ 2885545 w 5741575"/>
              <a:gd name="connsiteY56" fmla="*/ 372818 h 955271"/>
              <a:gd name="connsiteX57" fmla="*/ 3009558 w 5741575"/>
              <a:gd name="connsiteY57" fmla="*/ 370573 h 955271"/>
              <a:gd name="connsiteX58" fmla="*/ 3095010 w 5741575"/>
              <a:gd name="connsiteY58" fmla="*/ 332454 h 955271"/>
              <a:gd name="connsiteX59" fmla="*/ 3103742 w 5741575"/>
              <a:gd name="connsiteY59" fmla="*/ 337974 h 955271"/>
              <a:gd name="connsiteX60" fmla="*/ 3165093 w 5741575"/>
              <a:gd name="connsiteY60" fmla="*/ 329459 h 955271"/>
              <a:gd name="connsiteX61" fmla="*/ 3373785 w 5741575"/>
              <a:gd name="connsiteY61" fmla="*/ 255680 h 955271"/>
              <a:gd name="connsiteX62" fmla="*/ 3493851 w 5741575"/>
              <a:gd name="connsiteY62" fmla="*/ 240255 h 955271"/>
              <a:gd name="connsiteX63" fmla="*/ 3537470 w 5741575"/>
              <a:gd name="connsiteY63" fmla="*/ 241867 h 955271"/>
              <a:gd name="connsiteX64" fmla="*/ 3610489 w 5741575"/>
              <a:gd name="connsiteY64" fmla="*/ 244128 h 955271"/>
              <a:gd name="connsiteX65" fmla="*/ 3667539 w 5741575"/>
              <a:gd name="connsiteY65" fmla="*/ 263271 h 955271"/>
              <a:gd name="connsiteX66" fmla="*/ 3727614 w 5741575"/>
              <a:gd name="connsiteY66" fmla="*/ 258245 h 955271"/>
              <a:gd name="connsiteX67" fmla="*/ 3738369 w 5741575"/>
              <a:gd name="connsiteY67" fmla="*/ 234506 h 955271"/>
              <a:gd name="connsiteX68" fmla="*/ 3803670 w 5741575"/>
              <a:gd name="connsiteY68" fmla="*/ 236457 h 955271"/>
              <a:gd name="connsiteX69" fmla="*/ 3903080 w 5741575"/>
              <a:gd name="connsiteY69" fmla="*/ 241890 h 955271"/>
              <a:gd name="connsiteX70" fmla="*/ 4114838 w 5741575"/>
              <a:gd name="connsiteY70" fmla="*/ 238165 h 955271"/>
              <a:gd name="connsiteX71" fmla="*/ 4271023 w 5741575"/>
              <a:gd name="connsiteY71" fmla="*/ 241959 h 955271"/>
              <a:gd name="connsiteX72" fmla="*/ 4367397 w 5741575"/>
              <a:gd name="connsiteY72" fmla="*/ 271442 h 955271"/>
              <a:gd name="connsiteX73" fmla="*/ 4495366 w 5741575"/>
              <a:gd name="connsiteY73" fmla="*/ 271618 h 955271"/>
              <a:gd name="connsiteX74" fmla="*/ 4517347 w 5741575"/>
              <a:gd name="connsiteY74" fmla="*/ 275639 h 955271"/>
              <a:gd name="connsiteX75" fmla="*/ 4546116 w 5741575"/>
              <a:gd name="connsiteY75" fmla="*/ 268568 h 955271"/>
              <a:gd name="connsiteX76" fmla="*/ 4661259 w 5741575"/>
              <a:gd name="connsiteY76" fmla="*/ 238966 h 955271"/>
              <a:gd name="connsiteX77" fmla="*/ 4750403 w 5741575"/>
              <a:gd name="connsiteY77" fmla="*/ 204364 h 955271"/>
              <a:gd name="connsiteX78" fmla="*/ 4867614 w 5741575"/>
              <a:gd name="connsiteY78" fmla="*/ 208668 h 955271"/>
              <a:gd name="connsiteX79" fmla="*/ 4937036 w 5741575"/>
              <a:gd name="connsiteY79" fmla="*/ 195446 h 955271"/>
              <a:gd name="connsiteX80" fmla="*/ 5047626 w 5741575"/>
              <a:gd name="connsiteY80" fmla="*/ 149604 h 955271"/>
              <a:gd name="connsiteX81" fmla="*/ 5200247 w 5741575"/>
              <a:gd name="connsiteY81" fmla="*/ 142695 h 955271"/>
              <a:gd name="connsiteX82" fmla="*/ 5235691 w 5741575"/>
              <a:gd name="connsiteY82" fmla="*/ 173330 h 955271"/>
              <a:gd name="connsiteX83" fmla="*/ 5280133 w 5741575"/>
              <a:gd name="connsiteY83" fmla="*/ 189342 h 955271"/>
              <a:gd name="connsiteX84" fmla="*/ 5291963 w 5741575"/>
              <a:gd name="connsiteY84" fmla="*/ 139446 h 955271"/>
              <a:gd name="connsiteX85" fmla="*/ 5418472 w 5741575"/>
              <a:gd name="connsiteY85" fmla="*/ 89163 h 955271"/>
              <a:gd name="connsiteX86" fmla="*/ 5482354 w 5741575"/>
              <a:gd name="connsiteY86" fmla="*/ 69470 h 955271"/>
              <a:gd name="connsiteX87" fmla="*/ 5583280 w 5741575"/>
              <a:gd name="connsiteY87" fmla="*/ 49787 h 955271"/>
              <a:gd name="connsiteX88" fmla="*/ 5613766 w 5741575"/>
              <a:gd name="connsiteY88" fmla="*/ 41855 h 955271"/>
              <a:gd name="connsiteX89" fmla="*/ 5684952 w 5741575"/>
              <a:gd name="connsiteY89" fmla="*/ 26088 h 955271"/>
              <a:gd name="connsiteX90" fmla="*/ 5741575 w 5741575"/>
              <a:gd name="connsiteY90"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306299 w 5741575"/>
              <a:gd name="connsiteY15" fmla="*/ 873609 h 955271"/>
              <a:gd name="connsiteX16" fmla="*/ 331571 w 5741575"/>
              <a:gd name="connsiteY16" fmla="*/ 869866 h 955271"/>
              <a:gd name="connsiteX17" fmla="*/ 384157 w 5741575"/>
              <a:gd name="connsiteY17" fmla="*/ 867971 h 955271"/>
              <a:gd name="connsiteX18" fmla="*/ 477637 w 5741575"/>
              <a:gd name="connsiteY18" fmla="*/ 870334 h 955271"/>
              <a:gd name="connsiteX19" fmla="*/ 570239 w 5741575"/>
              <a:gd name="connsiteY19" fmla="*/ 829596 h 955271"/>
              <a:gd name="connsiteX20" fmla="*/ 787156 w 5741575"/>
              <a:gd name="connsiteY20" fmla="*/ 838447 h 955271"/>
              <a:gd name="connsiteX21" fmla="*/ 948872 w 5741575"/>
              <a:gd name="connsiteY21" fmla="*/ 772201 h 955271"/>
              <a:gd name="connsiteX22" fmla="*/ 1127089 w 5741575"/>
              <a:gd name="connsiteY22" fmla="*/ 746926 h 955271"/>
              <a:gd name="connsiteX23" fmla="*/ 1220426 w 5741575"/>
              <a:gd name="connsiteY23" fmla="*/ 721810 h 955271"/>
              <a:gd name="connsiteX24" fmla="*/ 1306771 w 5741575"/>
              <a:gd name="connsiteY24" fmla="*/ 717936 h 955271"/>
              <a:gd name="connsiteX25" fmla="*/ 1374314 w 5741575"/>
              <a:gd name="connsiteY25" fmla="*/ 688815 h 955271"/>
              <a:gd name="connsiteX26" fmla="*/ 1378034 w 5741575"/>
              <a:gd name="connsiteY26" fmla="*/ 685842 h 955271"/>
              <a:gd name="connsiteX27" fmla="*/ 1395604 w 5741575"/>
              <a:gd name="connsiteY27" fmla="*/ 680460 h 955271"/>
              <a:gd name="connsiteX28" fmla="*/ 1397206 w 5741575"/>
              <a:gd name="connsiteY28" fmla="*/ 670793 h 955271"/>
              <a:gd name="connsiteX29" fmla="*/ 1421250 w 5741575"/>
              <a:gd name="connsiteY29" fmla="*/ 656855 h 955271"/>
              <a:gd name="connsiteX30" fmla="*/ 1454524 w 5741575"/>
              <a:gd name="connsiteY30" fmla="*/ 649224 h 955271"/>
              <a:gd name="connsiteX31" fmla="*/ 1616217 w 5741575"/>
              <a:gd name="connsiteY31" fmla="*/ 622107 h 955271"/>
              <a:gd name="connsiteX32" fmla="*/ 1710928 w 5741575"/>
              <a:gd name="connsiteY32" fmla="*/ 600666 h 955271"/>
              <a:gd name="connsiteX33" fmla="*/ 1743718 w 5741575"/>
              <a:gd name="connsiteY33" fmla="*/ 584327 h 955271"/>
              <a:gd name="connsiteX34" fmla="*/ 1873778 w 5741575"/>
              <a:gd name="connsiteY34" fmla="*/ 530130 h 955271"/>
              <a:gd name="connsiteX35" fmla="*/ 1988411 w 5741575"/>
              <a:gd name="connsiteY35" fmla="*/ 491599 h 955271"/>
              <a:gd name="connsiteX36" fmla="*/ 2085507 w 5741575"/>
              <a:gd name="connsiteY36" fmla="*/ 498527 h 955271"/>
              <a:gd name="connsiteX37" fmla="*/ 2090767 w 5741575"/>
              <a:gd name="connsiteY37" fmla="*/ 490616 h 955271"/>
              <a:gd name="connsiteX38" fmla="*/ 2151143 w 5741575"/>
              <a:gd name="connsiteY38" fmla="*/ 478332 h 955271"/>
              <a:gd name="connsiteX39" fmla="*/ 2378710 w 5741575"/>
              <a:gd name="connsiteY39" fmla="*/ 477570 h 955271"/>
              <a:gd name="connsiteX40" fmla="*/ 2496256 w 5741575"/>
              <a:gd name="connsiteY40" fmla="*/ 452396 h 955271"/>
              <a:gd name="connsiteX41" fmla="*/ 2535387 w 5741575"/>
              <a:gd name="connsiteY41" fmla="*/ 436645 h 955271"/>
              <a:gd name="connsiteX42" fmla="*/ 2601109 w 5741575"/>
              <a:gd name="connsiteY42" fmla="*/ 410678 h 955271"/>
              <a:gd name="connsiteX43" fmla="*/ 2643855 w 5741575"/>
              <a:gd name="connsiteY43" fmla="*/ 374482 h 955271"/>
              <a:gd name="connsiteX44" fmla="*/ 2657726 w 5741575"/>
              <a:gd name="connsiteY44" fmla="*/ 365841 h 955271"/>
              <a:gd name="connsiteX45" fmla="*/ 2687125 w 5741575"/>
              <a:gd name="connsiteY45" fmla="*/ 366820 h 955271"/>
              <a:gd name="connsiteX46" fmla="*/ 2697479 w 5741575"/>
              <a:gd name="connsiteY46" fmla="*/ 361430 h 955271"/>
              <a:gd name="connsiteX47" fmla="*/ 2701547 w 5741575"/>
              <a:gd name="connsiteY47" fmla="*/ 361545 h 955271"/>
              <a:gd name="connsiteX48" fmla="*/ 2711054 w 5741575"/>
              <a:gd name="connsiteY48" fmla="*/ 360597 h 955271"/>
              <a:gd name="connsiteX49" fmla="*/ 2710438 w 5741575"/>
              <a:gd name="connsiteY49" fmla="*/ 366958 h 955271"/>
              <a:gd name="connsiteX50" fmla="*/ 2722936 w 5741575"/>
              <a:gd name="connsiteY50" fmla="*/ 377633 h 955271"/>
              <a:gd name="connsiteX51" fmla="*/ 2777227 w 5741575"/>
              <a:gd name="connsiteY51" fmla="*/ 368972 h 955271"/>
              <a:gd name="connsiteX52" fmla="*/ 2779510 w 5741575"/>
              <a:gd name="connsiteY52" fmla="*/ 361652 h 955271"/>
              <a:gd name="connsiteX53" fmla="*/ 2786278 w 5741575"/>
              <a:gd name="connsiteY53" fmla="*/ 359869 h 955271"/>
              <a:gd name="connsiteX54" fmla="*/ 2792101 w 5741575"/>
              <a:gd name="connsiteY54" fmla="*/ 365927 h 955271"/>
              <a:gd name="connsiteX55" fmla="*/ 2885545 w 5741575"/>
              <a:gd name="connsiteY55" fmla="*/ 372818 h 955271"/>
              <a:gd name="connsiteX56" fmla="*/ 3009558 w 5741575"/>
              <a:gd name="connsiteY56" fmla="*/ 370573 h 955271"/>
              <a:gd name="connsiteX57" fmla="*/ 3095010 w 5741575"/>
              <a:gd name="connsiteY57" fmla="*/ 332454 h 955271"/>
              <a:gd name="connsiteX58" fmla="*/ 3103742 w 5741575"/>
              <a:gd name="connsiteY58" fmla="*/ 337974 h 955271"/>
              <a:gd name="connsiteX59" fmla="*/ 3165093 w 5741575"/>
              <a:gd name="connsiteY59" fmla="*/ 329459 h 955271"/>
              <a:gd name="connsiteX60" fmla="*/ 3373785 w 5741575"/>
              <a:gd name="connsiteY60" fmla="*/ 255680 h 955271"/>
              <a:gd name="connsiteX61" fmla="*/ 3493851 w 5741575"/>
              <a:gd name="connsiteY61" fmla="*/ 240255 h 955271"/>
              <a:gd name="connsiteX62" fmla="*/ 3537470 w 5741575"/>
              <a:gd name="connsiteY62" fmla="*/ 241867 h 955271"/>
              <a:gd name="connsiteX63" fmla="*/ 3610489 w 5741575"/>
              <a:gd name="connsiteY63" fmla="*/ 244128 h 955271"/>
              <a:gd name="connsiteX64" fmla="*/ 3667539 w 5741575"/>
              <a:gd name="connsiteY64" fmla="*/ 263271 h 955271"/>
              <a:gd name="connsiteX65" fmla="*/ 3727614 w 5741575"/>
              <a:gd name="connsiteY65" fmla="*/ 258245 h 955271"/>
              <a:gd name="connsiteX66" fmla="*/ 3738369 w 5741575"/>
              <a:gd name="connsiteY66" fmla="*/ 234506 h 955271"/>
              <a:gd name="connsiteX67" fmla="*/ 3803670 w 5741575"/>
              <a:gd name="connsiteY67" fmla="*/ 236457 h 955271"/>
              <a:gd name="connsiteX68" fmla="*/ 3903080 w 5741575"/>
              <a:gd name="connsiteY68" fmla="*/ 241890 h 955271"/>
              <a:gd name="connsiteX69" fmla="*/ 4114838 w 5741575"/>
              <a:gd name="connsiteY69" fmla="*/ 238165 h 955271"/>
              <a:gd name="connsiteX70" fmla="*/ 4271023 w 5741575"/>
              <a:gd name="connsiteY70" fmla="*/ 241959 h 955271"/>
              <a:gd name="connsiteX71" fmla="*/ 4367397 w 5741575"/>
              <a:gd name="connsiteY71" fmla="*/ 271442 h 955271"/>
              <a:gd name="connsiteX72" fmla="*/ 4495366 w 5741575"/>
              <a:gd name="connsiteY72" fmla="*/ 271618 h 955271"/>
              <a:gd name="connsiteX73" fmla="*/ 4517347 w 5741575"/>
              <a:gd name="connsiteY73" fmla="*/ 275639 h 955271"/>
              <a:gd name="connsiteX74" fmla="*/ 4546116 w 5741575"/>
              <a:gd name="connsiteY74" fmla="*/ 268568 h 955271"/>
              <a:gd name="connsiteX75" fmla="*/ 4661259 w 5741575"/>
              <a:gd name="connsiteY75" fmla="*/ 238966 h 955271"/>
              <a:gd name="connsiteX76" fmla="*/ 4750403 w 5741575"/>
              <a:gd name="connsiteY76" fmla="*/ 204364 h 955271"/>
              <a:gd name="connsiteX77" fmla="*/ 4867614 w 5741575"/>
              <a:gd name="connsiteY77" fmla="*/ 208668 h 955271"/>
              <a:gd name="connsiteX78" fmla="*/ 4937036 w 5741575"/>
              <a:gd name="connsiteY78" fmla="*/ 195446 h 955271"/>
              <a:gd name="connsiteX79" fmla="*/ 5047626 w 5741575"/>
              <a:gd name="connsiteY79" fmla="*/ 149604 h 955271"/>
              <a:gd name="connsiteX80" fmla="*/ 5200247 w 5741575"/>
              <a:gd name="connsiteY80" fmla="*/ 142695 h 955271"/>
              <a:gd name="connsiteX81" fmla="*/ 5235691 w 5741575"/>
              <a:gd name="connsiteY81" fmla="*/ 173330 h 955271"/>
              <a:gd name="connsiteX82" fmla="*/ 5280133 w 5741575"/>
              <a:gd name="connsiteY82" fmla="*/ 189342 h 955271"/>
              <a:gd name="connsiteX83" fmla="*/ 5291963 w 5741575"/>
              <a:gd name="connsiteY83" fmla="*/ 139446 h 955271"/>
              <a:gd name="connsiteX84" fmla="*/ 5418472 w 5741575"/>
              <a:gd name="connsiteY84" fmla="*/ 89163 h 955271"/>
              <a:gd name="connsiteX85" fmla="*/ 5482354 w 5741575"/>
              <a:gd name="connsiteY85" fmla="*/ 69470 h 955271"/>
              <a:gd name="connsiteX86" fmla="*/ 5583280 w 5741575"/>
              <a:gd name="connsiteY86" fmla="*/ 49787 h 955271"/>
              <a:gd name="connsiteX87" fmla="*/ 5613766 w 5741575"/>
              <a:gd name="connsiteY87" fmla="*/ 41855 h 955271"/>
              <a:gd name="connsiteX88" fmla="*/ 5684952 w 5741575"/>
              <a:gd name="connsiteY88" fmla="*/ 26088 h 955271"/>
              <a:gd name="connsiteX89" fmla="*/ 5741575 w 5741575"/>
              <a:gd name="connsiteY8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22923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306299 w 5741575"/>
              <a:gd name="connsiteY15" fmla="*/ 873609 h 955271"/>
              <a:gd name="connsiteX16" fmla="*/ 331571 w 5741575"/>
              <a:gd name="connsiteY16" fmla="*/ 869866 h 955271"/>
              <a:gd name="connsiteX17" fmla="*/ 384157 w 5741575"/>
              <a:gd name="connsiteY17" fmla="*/ 867971 h 955271"/>
              <a:gd name="connsiteX18" fmla="*/ 477637 w 5741575"/>
              <a:gd name="connsiteY18" fmla="*/ 870334 h 955271"/>
              <a:gd name="connsiteX19" fmla="*/ 570239 w 5741575"/>
              <a:gd name="connsiteY19" fmla="*/ 829596 h 955271"/>
              <a:gd name="connsiteX20" fmla="*/ 787156 w 5741575"/>
              <a:gd name="connsiteY20" fmla="*/ 838447 h 955271"/>
              <a:gd name="connsiteX21" fmla="*/ 948872 w 5741575"/>
              <a:gd name="connsiteY21" fmla="*/ 772201 h 955271"/>
              <a:gd name="connsiteX22" fmla="*/ 1127089 w 5741575"/>
              <a:gd name="connsiteY22" fmla="*/ 746926 h 955271"/>
              <a:gd name="connsiteX23" fmla="*/ 1220426 w 5741575"/>
              <a:gd name="connsiteY23" fmla="*/ 721810 h 955271"/>
              <a:gd name="connsiteX24" fmla="*/ 1306771 w 5741575"/>
              <a:gd name="connsiteY24" fmla="*/ 717936 h 955271"/>
              <a:gd name="connsiteX25" fmla="*/ 1374314 w 5741575"/>
              <a:gd name="connsiteY25" fmla="*/ 688815 h 955271"/>
              <a:gd name="connsiteX26" fmla="*/ 1378034 w 5741575"/>
              <a:gd name="connsiteY26" fmla="*/ 685842 h 955271"/>
              <a:gd name="connsiteX27" fmla="*/ 1395604 w 5741575"/>
              <a:gd name="connsiteY27" fmla="*/ 680460 h 955271"/>
              <a:gd name="connsiteX28" fmla="*/ 1397206 w 5741575"/>
              <a:gd name="connsiteY28" fmla="*/ 670793 h 955271"/>
              <a:gd name="connsiteX29" fmla="*/ 1421250 w 5741575"/>
              <a:gd name="connsiteY29" fmla="*/ 656855 h 955271"/>
              <a:gd name="connsiteX30" fmla="*/ 1454524 w 5741575"/>
              <a:gd name="connsiteY30" fmla="*/ 649224 h 955271"/>
              <a:gd name="connsiteX31" fmla="*/ 1616217 w 5741575"/>
              <a:gd name="connsiteY31" fmla="*/ 622107 h 955271"/>
              <a:gd name="connsiteX32" fmla="*/ 1710928 w 5741575"/>
              <a:gd name="connsiteY32" fmla="*/ 600666 h 955271"/>
              <a:gd name="connsiteX33" fmla="*/ 1743718 w 5741575"/>
              <a:gd name="connsiteY33" fmla="*/ 584327 h 955271"/>
              <a:gd name="connsiteX34" fmla="*/ 1873778 w 5741575"/>
              <a:gd name="connsiteY34" fmla="*/ 530130 h 955271"/>
              <a:gd name="connsiteX35" fmla="*/ 1988411 w 5741575"/>
              <a:gd name="connsiteY35" fmla="*/ 491599 h 955271"/>
              <a:gd name="connsiteX36" fmla="*/ 2085507 w 5741575"/>
              <a:gd name="connsiteY36" fmla="*/ 498527 h 955271"/>
              <a:gd name="connsiteX37" fmla="*/ 2090767 w 5741575"/>
              <a:gd name="connsiteY37" fmla="*/ 490616 h 955271"/>
              <a:gd name="connsiteX38" fmla="*/ 2151143 w 5741575"/>
              <a:gd name="connsiteY38" fmla="*/ 478332 h 955271"/>
              <a:gd name="connsiteX39" fmla="*/ 2378710 w 5741575"/>
              <a:gd name="connsiteY39" fmla="*/ 477570 h 955271"/>
              <a:gd name="connsiteX40" fmla="*/ 2496256 w 5741575"/>
              <a:gd name="connsiteY40" fmla="*/ 452396 h 955271"/>
              <a:gd name="connsiteX41" fmla="*/ 2535387 w 5741575"/>
              <a:gd name="connsiteY41" fmla="*/ 436645 h 955271"/>
              <a:gd name="connsiteX42" fmla="*/ 2601109 w 5741575"/>
              <a:gd name="connsiteY42" fmla="*/ 410678 h 955271"/>
              <a:gd name="connsiteX43" fmla="*/ 2643855 w 5741575"/>
              <a:gd name="connsiteY43" fmla="*/ 374482 h 955271"/>
              <a:gd name="connsiteX44" fmla="*/ 2657726 w 5741575"/>
              <a:gd name="connsiteY44" fmla="*/ 365841 h 955271"/>
              <a:gd name="connsiteX45" fmla="*/ 2687125 w 5741575"/>
              <a:gd name="connsiteY45" fmla="*/ 366820 h 955271"/>
              <a:gd name="connsiteX46" fmla="*/ 2697479 w 5741575"/>
              <a:gd name="connsiteY46" fmla="*/ 361430 h 955271"/>
              <a:gd name="connsiteX47" fmla="*/ 2701547 w 5741575"/>
              <a:gd name="connsiteY47" fmla="*/ 361545 h 955271"/>
              <a:gd name="connsiteX48" fmla="*/ 2711054 w 5741575"/>
              <a:gd name="connsiteY48" fmla="*/ 360597 h 955271"/>
              <a:gd name="connsiteX49" fmla="*/ 2710438 w 5741575"/>
              <a:gd name="connsiteY49" fmla="*/ 366958 h 955271"/>
              <a:gd name="connsiteX50" fmla="*/ 2722936 w 5741575"/>
              <a:gd name="connsiteY50" fmla="*/ 377633 h 955271"/>
              <a:gd name="connsiteX51" fmla="*/ 2777227 w 5741575"/>
              <a:gd name="connsiteY51" fmla="*/ 368972 h 955271"/>
              <a:gd name="connsiteX52" fmla="*/ 2779510 w 5741575"/>
              <a:gd name="connsiteY52" fmla="*/ 361652 h 955271"/>
              <a:gd name="connsiteX53" fmla="*/ 2786278 w 5741575"/>
              <a:gd name="connsiteY53" fmla="*/ 359869 h 955271"/>
              <a:gd name="connsiteX54" fmla="*/ 2792101 w 5741575"/>
              <a:gd name="connsiteY54" fmla="*/ 365927 h 955271"/>
              <a:gd name="connsiteX55" fmla="*/ 2885545 w 5741575"/>
              <a:gd name="connsiteY55" fmla="*/ 372818 h 955271"/>
              <a:gd name="connsiteX56" fmla="*/ 3009558 w 5741575"/>
              <a:gd name="connsiteY56" fmla="*/ 370573 h 955271"/>
              <a:gd name="connsiteX57" fmla="*/ 3095010 w 5741575"/>
              <a:gd name="connsiteY57" fmla="*/ 332454 h 955271"/>
              <a:gd name="connsiteX58" fmla="*/ 3103742 w 5741575"/>
              <a:gd name="connsiteY58" fmla="*/ 337974 h 955271"/>
              <a:gd name="connsiteX59" fmla="*/ 3165093 w 5741575"/>
              <a:gd name="connsiteY59" fmla="*/ 329459 h 955271"/>
              <a:gd name="connsiteX60" fmla="*/ 3373785 w 5741575"/>
              <a:gd name="connsiteY60" fmla="*/ 255680 h 955271"/>
              <a:gd name="connsiteX61" fmla="*/ 3493851 w 5741575"/>
              <a:gd name="connsiteY61" fmla="*/ 240255 h 955271"/>
              <a:gd name="connsiteX62" fmla="*/ 3537470 w 5741575"/>
              <a:gd name="connsiteY62" fmla="*/ 241867 h 955271"/>
              <a:gd name="connsiteX63" fmla="*/ 3610489 w 5741575"/>
              <a:gd name="connsiteY63" fmla="*/ 244128 h 955271"/>
              <a:gd name="connsiteX64" fmla="*/ 3667539 w 5741575"/>
              <a:gd name="connsiteY64" fmla="*/ 263271 h 955271"/>
              <a:gd name="connsiteX65" fmla="*/ 3727614 w 5741575"/>
              <a:gd name="connsiteY65" fmla="*/ 258245 h 955271"/>
              <a:gd name="connsiteX66" fmla="*/ 3738369 w 5741575"/>
              <a:gd name="connsiteY66" fmla="*/ 234506 h 955271"/>
              <a:gd name="connsiteX67" fmla="*/ 3803670 w 5741575"/>
              <a:gd name="connsiteY67" fmla="*/ 236457 h 955271"/>
              <a:gd name="connsiteX68" fmla="*/ 3903080 w 5741575"/>
              <a:gd name="connsiteY68" fmla="*/ 241890 h 955271"/>
              <a:gd name="connsiteX69" fmla="*/ 4114838 w 5741575"/>
              <a:gd name="connsiteY69" fmla="*/ 238165 h 955271"/>
              <a:gd name="connsiteX70" fmla="*/ 4271023 w 5741575"/>
              <a:gd name="connsiteY70" fmla="*/ 241959 h 955271"/>
              <a:gd name="connsiteX71" fmla="*/ 4367397 w 5741575"/>
              <a:gd name="connsiteY71" fmla="*/ 271442 h 955271"/>
              <a:gd name="connsiteX72" fmla="*/ 4495366 w 5741575"/>
              <a:gd name="connsiteY72" fmla="*/ 271618 h 955271"/>
              <a:gd name="connsiteX73" fmla="*/ 4517347 w 5741575"/>
              <a:gd name="connsiteY73" fmla="*/ 275639 h 955271"/>
              <a:gd name="connsiteX74" fmla="*/ 4546116 w 5741575"/>
              <a:gd name="connsiteY74" fmla="*/ 268568 h 955271"/>
              <a:gd name="connsiteX75" fmla="*/ 4661259 w 5741575"/>
              <a:gd name="connsiteY75" fmla="*/ 238966 h 955271"/>
              <a:gd name="connsiteX76" fmla="*/ 4750403 w 5741575"/>
              <a:gd name="connsiteY76" fmla="*/ 204364 h 955271"/>
              <a:gd name="connsiteX77" fmla="*/ 4867614 w 5741575"/>
              <a:gd name="connsiteY77" fmla="*/ 208668 h 955271"/>
              <a:gd name="connsiteX78" fmla="*/ 4937036 w 5741575"/>
              <a:gd name="connsiteY78" fmla="*/ 195446 h 955271"/>
              <a:gd name="connsiteX79" fmla="*/ 5047626 w 5741575"/>
              <a:gd name="connsiteY79" fmla="*/ 149604 h 955271"/>
              <a:gd name="connsiteX80" fmla="*/ 5200247 w 5741575"/>
              <a:gd name="connsiteY80" fmla="*/ 142695 h 955271"/>
              <a:gd name="connsiteX81" fmla="*/ 5235691 w 5741575"/>
              <a:gd name="connsiteY81" fmla="*/ 173330 h 955271"/>
              <a:gd name="connsiteX82" fmla="*/ 5280133 w 5741575"/>
              <a:gd name="connsiteY82" fmla="*/ 189342 h 955271"/>
              <a:gd name="connsiteX83" fmla="*/ 5291963 w 5741575"/>
              <a:gd name="connsiteY83" fmla="*/ 139446 h 955271"/>
              <a:gd name="connsiteX84" fmla="*/ 5418472 w 5741575"/>
              <a:gd name="connsiteY84" fmla="*/ 89163 h 955271"/>
              <a:gd name="connsiteX85" fmla="*/ 5482354 w 5741575"/>
              <a:gd name="connsiteY85" fmla="*/ 69470 h 955271"/>
              <a:gd name="connsiteX86" fmla="*/ 5583280 w 5741575"/>
              <a:gd name="connsiteY86" fmla="*/ 49787 h 955271"/>
              <a:gd name="connsiteX87" fmla="*/ 5613766 w 5741575"/>
              <a:gd name="connsiteY87" fmla="*/ 41855 h 955271"/>
              <a:gd name="connsiteX88" fmla="*/ 5684952 w 5741575"/>
              <a:gd name="connsiteY88" fmla="*/ 26088 h 955271"/>
              <a:gd name="connsiteX89" fmla="*/ 5741575 w 5741575"/>
              <a:gd name="connsiteY8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87156 w 5741575"/>
              <a:gd name="connsiteY19" fmla="*/ 838447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87156 w 5741575"/>
              <a:gd name="connsiteY19" fmla="*/ 838447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94753 w 5741575"/>
              <a:gd name="connsiteY29" fmla="*/ 644686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41364 w 5741575"/>
              <a:gd name="connsiteY28" fmla="*/ 661393 h 955271"/>
              <a:gd name="connsiteX29" fmla="*/ 1494753 w 5741575"/>
              <a:gd name="connsiteY29" fmla="*/ 644686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94753 w 5741575"/>
              <a:gd name="connsiteY28" fmla="*/ 644686 h 955271"/>
              <a:gd name="connsiteX29" fmla="*/ 1616217 w 5741575"/>
              <a:gd name="connsiteY29" fmla="*/ 622107 h 955271"/>
              <a:gd name="connsiteX30" fmla="*/ 1710928 w 5741575"/>
              <a:gd name="connsiteY30" fmla="*/ 600666 h 955271"/>
              <a:gd name="connsiteX31" fmla="*/ 1743718 w 5741575"/>
              <a:gd name="connsiteY31" fmla="*/ 584327 h 955271"/>
              <a:gd name="connsiteX32" fmla="*/ 1873778 w 5741575"/>
              <a:gd name="connsiteY32" fmla="*/ 530130 h 955271"/>
              <a:gd name="connsiteX33" fmla="*/ 1988411 w 5741575"/>
              <a:gd name="connsiteY33" fmla="*/ 491599 h 955271"/>
              <a:gd name="connsiteX34" fmla="*/ 2085507 w 5741575"/>
              <a:gd name="connsiteY34" fmla="*/ 498527 h 955271"/>
              <a:gd name="connsiteX35" fmla="*/ 2090767 w 5741575"/>
              <a:gd name="connsiteY35" fmla="*/ 490616 h 955271"/>
              <a:gd name="connsiteX36" fmla="*/ 2151143 w 5741575"/>
              <a:gd name="connsiteY36" fmla="*/ 478332 h 955271"/>
              <a:gd name="connsiteX37" fmla="*/ 2378710 w 5741575"/>
              <a:gd name="connsiteY37" fmla="*/ 477570 h 955271"/>
              <a:gd name="connsiteX38" fmla="*/ 2496256 w 5741575"/>
              <a:gd name="connsiteY38" fmla="*/ 452396 h 955271"/>
              <a:gd name="connsiteX39" fmla="*/ 2535387 w 5741575"/>
              <a:gd name="connsiteY39" fmla="*/ 436645 h 955271"/>
              <a:gd name="connsiteX40" fmla="*/ 2601109 w 5741575"/>
              <a:gd name="connsiteY40" fmla="*/ 410678 h 955271"/>
              <a:gd name="connsiteX41" fmla="*/ 2643855 w 5741575"/>
              <a:gd name="connsiteY41" fmla="*/ 374482 h 955271"/>
              <a:gd name="connsiteX42" fmla="*/ 2657726 w 5741575"/>
              <a:gd name="connsiteY42" fmla="*/ 365841 h 955271"/>
              <a:gd name="connsiteX43" fmla="*/ 2687125 w 5741575"/>
              <a:gd name="connsiteY43" fmla="*/ 366820 h 955271"/>
              <a:gd name="connsiteX44" fmla="*/ 2697479 w 5741575"/>
              <a:gd name="connsiteY44" fmla="*/ 361430 h 955271"/>
              <a:gd name="connsiteX45" fmla="*/ 2701547 w 5741575"/>
              <a:gd name="connsiteY45" fmla="*/ 361545 h 955271"/>
              <a:gd name="connsiteX46" fmla="*/ 2711054 w 5741575"/>
              <a:gd name="connsiteY46" fmla="*/ 360597 h 955271"/>
              <a:gd name="connsiteX47" fmla="*/ 2710438 w 5741575"/>
              <a:gd name="connsiteY47" fmla="*/ 366958 h 955271"/>
              <a:gd name="connsiteX48" fmla="*/ 2722936 w 5741575"/>
              <a:gd name="connsiteY48" fmla="*/ 377633 h 955271"/>
              <a:gd name="connsiteX49" fmla="*/ 2777227 w 5741575"/>
              <a:gd name="connsiteY49" fmla="*/ 368972 h 955271"/>
              <a:gd name="connsiteX50" fmla="*/ 2779510 w 5741575"/>
              <a:gd name="connsiteY50" fmla="*/ 361652 h 955271"/>
              <a:gd name="connsiteX51" fmla="*/ 2786278 w 5741575"/>
              <a:gd name="connsiteY51" fmla="*/ 359869 h 955271"/>
              <a:gd name="connsiteX52" fmla="*/ 2792101 w 5741575"/>
              <a:gd name="connsiteY52" fmla="*/ 365927 h 955271"/>
              <a:gd name="connsiteX53" fmla="*/ 2885545 w 5741575"/>
              <a:gd name="connsiteY53" fmla="*/ 372818 h 955271"/>
              <a:gd name="connsiteX54" fmla="*/ 3009558 w 5741575"/>
              <a:gd name="connsiteY54" fmla="*/ 370573 h 955271"/>
              <a:gd name="connsiteX55" fmla="*/ 3095010 w 5741575"/>
              <a:gd name="connsiteY55" fmla="*/ 332454 h 955271"/>
              <a:gd name="connsiteX56" fmla="*/ 3103742 w 5741575"/>
              <a:gd name="connsiteY56" fmla="*/ 337974 h 955271"/>
              <a:gd name="connsiteX57" fmla="*/ 3165093 w 5741575"/>
              <a:gd name="connsiteY57" fmla="*/ 329459 h 955271"/>
              <a:gd name="connsiteX58" fmla="*/ 3373785 w 5741575"/>
              <a:gd name="connsiteY58" fmla="*/ 255680 h 955271"/>
              <a:gd name="connsiteX59" fmla="*/ 3493851 w 5741575"/>
              <a:gd name="connsiteY59" fmla="*/ 240255 h 955271"/>
              <a:gd name="connsiteX60" fmla="*/ 3537470 w 5741575"/>
              <a:gd name="connsiteY60" fmla="*/ 241867 h 955271"/>
              <a:gd name="connsiteX61" fmla="*/ 3610489 w 5741575"/>
              <a:gd name="connsiteY61" fmla="*/ 244128 h 955271"/>
              <a:gd name="connsiteX62" fmla="*/ 3667539 w 5741575"/>
              <a:gd name="connsiteY62" fmla="*/ 263271 h 955271"/>
              <a:gd name="connsiteX63" fmla="*/ 3727614 w 5741575"/>
              <a:gd name="connsiteY63" fmla="*/ 258245 h 955271"/>
              <a:gd name="connsiteX64" fmla="*/ 3738369 w 5741575"/>
              <a:gd name="connsiteY64" fmla="*/ 234506 h 955271"/>
              <a:gd name="connsiteX65" fmla="*/ 3803670 w 5741575"/>
              <a:gd name="connsiteY65" fmla="*/ 236457 h 955271"/>
              <a:gd name="connsiteX66" fmla="*/ 3903080 w 5741575"/>
              <a:gd name="connsiteY66" fmla="*/ 241890 h 955271"/>
              <a:gd name="connsiteX67" fmla="*/ 4114838 w 5741575"/>
              <a:gd name="connsiteY67" fmla="*/ 238165 h 955271"/>
              <a:gd name="connsiteX68" fmla="*/ 4271023 w 5741575"/>
              <a:gd name="connsiteY68" fmla="*/ 241959 h 955271"/>
              <a:gd name="connsiteX69" fmla="*/ 4367397 w 5741575"/>
              <a:gd name="connsiteY69" fmla="*/ 271442 h 955271"/>
              <a:gd name="connsiteX70" fmla="*/ 4495366 w 5741575"/>
              <a:gd name="connsiteY70" fmla="*/ 271618 h 955271"/>
              <a:gd name="connsiteX71" fmla="*/ 4517347 w 5741575"/>
              <a:gd name="connsiteY71" fmla="*/ 275639 h 955271"/>
              <a:gd name="connsiteX72" fmla="*/ 4546116 w 5741575"/>
              <a:gd name="connsiteY72" fmla="*/ 268568 h 955271"/>
              <a:gd name="connsiteX73" fmla="*/ 4661259 w 5741575"/>
              <a:gd name="connsiteY73" fmla="*/ 238966 h 955271"/>
              <a:gd name="connsiteX74" fmla="*/ 4750403 w 5741575"/>
              <a:gd name="connsiteY74" fmla="*/ 204364 h 955271"/>
              <a:gd name="connsiteX75" fmla="*/ 4867614 w 5741575"/>
              <a:gd name="connsiteY75" fmla="*/ 208668 h 955271"/>
              <a:gd name="connsiteX76" fmla="*/ 4937036 w 5741575"/>
              <a:gd name="connsiteY76" fmla="*/ 195446 h 955271"/>
              <a:gd name="connsiteX77" fmla="*/ 5047626 w 5741575"/>
              <a:gd name="connsiteY77" fmla="*/ 149604 h 955271"/>
              <a:gd name="connsiteX78" fmla="*/ 5200247 w 5741575"/>
              <a:gd name="connsiteY78" fmla="*/ 142695 h 955271"/>
              <a:gd name="connsiteX79" fmla="*/ 5235691 w 5741575"/>
              <a:gd name="connsiteY79" fmla="*/ 173330 h 955271"/>
              <a:gd name="connsiteX80" fmla="*/ 5280133 w 5741575"/>
              <a:gd name="connsiteY80" fmla="*/ 189342 h 955271"/>
              <a:gd name="connsiteX81" fmla="*/ 5291963 w 5741575"/>
              <a:gd name="connsiteY81" fmla="*/ 139446 h 955271"/>
              <a:gd name="connsiteX82" fmla="*/ 5418472 w 5741575"/>
              <a:gd name="connsiteY82" fmla="*/ 89163 h 955271"/>
              <a:gd name="connsiteX83" fmla="*/ 5482354 w 5741575"/>
              <a:gd name="connsiteY83" fmla="*/ 69470 h 955271"/>
              <a:gd name="connsiteX84" fmla="*/ 5583280 w 5741575"/>
              <a:gd name="connsiteY84" fmla="*/ 49787 h 955271"/>
              <a:gd name="connsiteX85" fmla="*/ 5613766 w 5741575"/>
              <a:gd name="connsiteY85" fmla="*/ 41855 h 955271"/>
              <a:gd name="connsiteX86" fmla="*/ 5684952 w 5741575"/>
              <a:gd name="connsiteY86" fmla="*/ 26088 h 955271"/>
              <a:gd name="connsiteX87" fmla="*/ 5741575 w 5741575"/>
              <a:gd name="connsiteY8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306771 w 5741575"/>
              <a:gd name="connsiteY22" fmla="*/ 717936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397206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397206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42834 w 5741575"/>
              <a:gd name="connsiteY24" fmla="*/ 753906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42834 w 5741575"/>
              <a:gd name="connsiteY24" fmla="*/ 753906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77227 w 5741575"/>
              <a:gd name="connsiteY47" fmla="*/ 368972 h 955271"/>
              <a:gd name="connsiteX48" fmla="*/ 2779510 w 5741575"/>
              <a:gd name="connsiteY48" fmla="*/ 361652 h 955271"/>
              <a:gd name="connsiteX49" fmla="*/ 2786278 w 5741575"/>
              <a:gd name="connsiteY49" fmla="*/ 359869 h 955271"/>
              <a:gd name="connsiteX50" fmla="*/ 2792101 w 5741575"/>
              <a:gd name="connsiteY50" fmla="*/ 365927 h 955271"/>
              <a:gd name="connsiteX51" fmla="*/ 2885545 w 5741575"/>
              <a:gd name="connsiteY51" fmla="*/ 372818 h 955271"/>
              <a:gd name="connsiteX52" fmla="*/ 3009558 w 5741575"/>
              <a:gd name="connsiteY52" fmla="*/ 370573 h 955271"/>
              <a:gd name="connsiteX53" fmla="*/ 3095010 w 5741575"/>
              <a:gd name="connsiteY53" fmla="*/ 332454 h 955271"/>
              <a:gd name="connsiteX54" fmla="*/ 3103742 w 5741575"/>
              <a:gd name="connsiteY54" fmla="*/ 337974 h 955271"/>
              <a:gd name="connsiteX55" fmla="*/ 3165093 w 5741575"/>
              <a:gd name="connsiteY55" fmla="*/ 329459 h 955271"/>
              <a:gd name="connsiteX56" fmla="*/ 3373785 w 5741575"/>
              <a:gd name="connsiteY56" fmla="*/ 255680 h 955271"/>
              <a:gd name="connsiteX57" fmla="*/ 3493851 w 5741575"/>
              <a:gd name="connsiteY57" fmla="*/ 240255 h 955271"/>
              <a:gd name="connsiteX58" fmla="*/ 3537470 w 5741575"/>
              <a:gd name="connsiteY58" fmla="*/ 241867 h 955271"/>
              <a:gd name="connsiteX59" fmla="*/ 3610489 w 5741575"/>
              <a:gd name="connsiteY59" fmla="*/ 244128 h 955271"/>
              <a:gd name="connsiteX60" fmla="*/ 3667539 w 5741575"/>
              <a:gd name="connsiteY60" fmla="*/ 263271 h 955271"/>
              <a:gd name="connsiteX61" fmla="*/ 3727614 w 5741575"/>
              <a:gd name="connsiteY61" fmla="*/ 258245 h 955271"/>
              <a:gd name="connsiteX62" fmla="*/ 3738369 w 5741575"/>
              <a:gd name="connsiteY62" fmla="*/ 234506 h 955271"/>
              <a:gd name="connsiteX63" fmla="*/ 3803670 w 5741575"/>
              <a:gd name="connsiteY63" fmla="*/ 236457 h 955271"/>
              <a:gd name="connsiteX64" fmla="*/ 3903080 w 5741575"/>
              <a:gd name="connsiteY64" fmla="*/ 241890 h 955271"/>
              <a:gd name="connsiteX65" fmla="*/ 4114838 w 5741575"/>
              <a:gd name="connsiteY65" fmla="*/ 238165 h 955271"/>
              <a:gd name="connsiteX66" fmla="*/ 4271023 w 5741575"/>
              <a:gd name="connsiteY66" fmla="*/ 241959 h 955271"/>
              <a:gd name="connsiteX67" fmla="*/ 4367397 w 5741575"/>
              <a:gd name="connsiteY67" fmla="*/ 271442 h 955271"/>
              <a:gd name="connsiteX68" fmla="*/ 4495366 w 5741575"/>
              <a:gd name="connsiteY68" fmla="*/ 271618 h 955271"/>
              <a:gd name="connsiteX69" fmla="*/ 4517347 w 5741575"/>
              <a:gd name="connsiteY69" fmla="*/ 275639 h 955271"/>
              <a:gd name="connsiteX70" fmla="*/ 4546116 w 5741575"/>
              <a:gd name="connsiteY70" fmla="*/ 268568 h 955271"/>
              <a:gd name="connsiteX71" fmla="*/ 4661259 w 5741575"/>
              <a:gd name="connsiteY71" fmla="*/ 238966 h 955271"/>
              <a:gd name="connsiteX72" fmla="*/ 4750403 w 5741575"/>
              <a:gd name="connsiteY72" fmla="*/ 204364 h 955271"/>
              <a:gd name="connsiteX73" fmla="*/ 4867614 w 5741575"/>
              <a:gd name="connsiteY73" fmla="*/ 208668 h 955271"/>
              <a:gd name="connsiteX74" fmla="*/ 4937036 w 5741575"/>
              <a:gd name="connsiteY74" fmla="*/ 195446 h 955271"/>
              <a:gd name="connsiteX75" fmla="*/ 5047626 w 5741575"/>
              <a:gd name="connsiteY75" fmla="*/ 149604 h 955271"/>
              <a:gd name="connsiteX76" fmla="*/ 5200247 w 5741575"/>
              <a:gd name="connsiteY76" fmla="*/ 142695 h 955271"/>
              <a:gd name="connsiteX77" fmla="*/ 5235691 w 5741575"/>
              <a:gd name="connsiteY77" fmla="*/ 173330 h 955271"/>
              <a:gd name="connsiteX78" fmla="*/ 5280133 w 5741575"/>
              <a:gd name="connsiteY78" fmla="*/ 189342 h 955271"/>
              <a:gd name="connsiteX79" fmla="*/ 5291963 w 5741575"/>
              <a:gd name="connsiteY79" fmla="*/ 139446 h 955271"/>
              <a:gd name="connsiteX80" fmla="*/ 5418472 w 5741575"/>
              <a:gd name="connsiteY80" fmla="*/ 89163 h 955271"/>
              <a:gd name="connsiteX81" fmla="*/ 5482354 w 5741575"/>
              <a:gd name="connsiteY81" fmla="*/ 69470 h 955271"/>
              <a:gd name="connsiteX82" fmla="*/ 5583280 w 5741575"/>
              <a:gd name="connsiteY82" fmla="*/ 49787 h 955271"/>
              <a:gd name="connsiteX83" fmla="*/ 5613766 w 5741575"/>
              <a:gd name="connsiteY83" fmla="*/ 41855 h 955271"/>
              <a:gd name="connsiteX84" fmla="*/ 5684952 w 5741575"/>
              <a:gd name="connsiteY84" fmla="*/ 26088 h 955271"/>
              <a:gd name="connsiteX85" fmla="*/ 5741575 w 5741575"/>
              <a:gd name="connsiteY85"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11050 w 5741575"/>
              <a:gd name="connsiteY47" fmla="*/ 358572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77227 w 5741575"/>
              <a:gd name="connsiteY47" fmla="*/ 368972 h 955271"/>
              <a:gd name="connsiteX48" fmla="*/ 2779510 w 5741575"/>
              <a:gd name="connsiteY48" fmla="*/ 361652 h 955271"/>
              <a:gd name="connsiteX49" fmla="*/ 2786278 w 5741575"/>
              <a:gd name="connsiteY49" fmla="*/ 359869 h 955271"/>
              <a:gd name="connsiteX50" fmla="*/ 2792101 w 5741575"/>
              <a:gd name="connsiteY50" fmla="*/ 365927 h 955271"/>
              <a:gd name="connsiteX51" fmla="*/ 2885545 w 5741575"/>
              <a:gd name="connsiteY51" fmla="*/ 372818 h 955271"/>
              <a:gd name="connsiteX52" fmla="*/ 3009558 w 5741575"/>
              <a:gd name="connsiteY52" fmla="*/ 370573 h 955271"/>
              <a:gd name="connsiteX53" fmla="*/ 3095010 w 5741575"/>
              <a:gd name="connsiteY53" fmla="*/ 332454 h 955271"/>
              <a:gd name="connsiteX54" fmla="*/ 3103742 w 5741575"/>
              <a:gd name="connsiteY54" fmla="*/ 337974 h 955271"/>
              <a:gd name="connsiteX55" fmla="*/ 3165093 w 5741575"/>
              <a:gd name="connsiteY55" fmla="*/ 329459 h 955271"/>
              <a:gd name="connsiteX56" fmla="*/ 3373785 w 5741575"/>
              <a:gd name="connsiteY56" fmla="*/ 255680 h 955271"/>
              <a:gd name="connsiteX57" fmla="*/ 3493851 w 5741575"/>
              <a:gd name="connsiteY57" fmla="*/ 240255 h 955271"/>
              <a:gd name="connsiteX58" fmla="*/ 3537470 w 5741575"/>
              <a:gd name="connsiteY58" fmla="*/ 241867 h 955271"/>
              <a:gd name="connsiteX59" fmla="*/ 3610489 w 5741575"/>
              <a:gd name="connsiteY59" fmla="*/ 244128 h 955271"/>
              <a:gd name="connsiteX60" fmla="*/ 3667539 w 5741575"/>
              <a:gd name="connsiteY60" fmla="*/ 263271 h 955271"/>
              <a:gd name="connsiteX61" fmla="*/ 3727614 w 5741575"/>
              <a:gd name="connsiteY61" fmla="*/ 258245 h 955271"/>
              <a:gd name="connsiteX62" fmla="*/ 3738369 w 5741575"/>
              <a:gd name="connsiteY62" fmla="*/ 234506 h 955271"/>
              <a:gd name="connsiteX63" fmla="*/ 3803670 w 5741575"/>
              <a:gd name="connsiteY63" fmla="*/ 236457 h 955271"/>
              <a:gd name="connsiteX64" fmla="*/ 3903080 w 5741575"/>
              <a:gd name="connsiteY64" fmla="*/ 241890 h 955271"/>
              <a:gd name="connsiteX65" fmla="*/ 4114838 w 5741575"/>
              <a:gd name="connsiteY65" fmla="*/ 238165 h 955271"/>
              <a:gd name="connsiteX66" fmla="*/ 4271023 w 5741575"/>
              <a:gd name="connsiteY66" fmla="*/ 241959 h 955271"/>
              <a:gd name="connsiteX67" fmla="*/ 4367397 w 5741575"/>
              <a:gd name="connsiteY67" fmla="*/ 271442 h 955271"/>
              <a:gd name="connsiteX68" fmla="*/ 4495366 w 5741575"/>
              <a:gd name="connsiteY68" fmla="*/ 271618 h 955271"/>
              <a:gd name="connsiteX69" fmla="*/ 4517347 w 5741575"/>
              <a:gd name="connsiteY69" fmla="*/ 275639 h 955271"/>
              <a:gd name="connsiteX70" fmla="*/ 4546116 w 5741575"/>
              <a:gd name="connsiteY70" fmla="*/ 268568 h 955271"/>
              <a:gd name="connsiteX71" fmla="*/ 4661259 w 5741575"/>
              <a:gd name="connsiteY71" fmla="*/ 238966 h 955271"/>
              <a:gd name="connsiteX72" fmla="*/ 4750403 w 5741575"/>
              <a:gd name="connsiteY72" fmla="*/ 204364 h 955271"/>
              <a:gd name="connsiteX73" fmla="*/ 4867614 w 5741575"/>
              <a:gd name="connsiteY73" fmla="*/ 208668 h 955271"/>
              <a:gd name="connsiteX74" fmla="*/ 4937036 w 5741575"/>
              <a:gd name="connsiteY74" fmla="*/ 195446 h 955271"/>
              <a:gd name="connsiteX75" fmla="*/ 5047626 w 5741575"/>
              <a:gd name="connsiteY75" fmla="*/ 149604 h 955271"/>
              <a:gd name="connsiteX76" fmla="*/ 5200247 w 5741575"/>
              <a:gd name="connsiteY76" fmla="*/ 142695 h 955271"/>
              <a:gd name="connsiteX77" fmla="*/ 5235691 w 5741575"/>
              <a:gd name="connsiteY77" fmla="*/ 173330 h 955271"/>
              <a:gd name="connsiteX78" fmla="*/ 5280133 w 5741575"/>
              <a:gd name="connsiteY78" fmla="*/ 189342 h 955271"/>
              <a:gd name="connsiteX79" fmla="*/ 5291963 w 5741575"/>
              <a:gd name="connsiteY79" fmla="*/ 139446 h 955271"/>
              <a:gd name="connsiteX80" fmla="*/ 5418472 w 5741575"/>
              <a:gd name="connsiteY80" fmla="*/ 89163 h 955271"/>
              <a:gd name="connsiteX81" fmla="*/ 5482354 w 5741575"/>
              <a:gd name="connsiteY81" fmla="*/ 69470 h 955271"/>
              <a:gd name="connsiteX82" fmla="*/ 5583280 w 5741575"/>
              <a:gd name="connsiteY82" fmla="*/ 49787 h 955271"/>
              <a:gd name="connsiteX83" fmla="*/ 5613766 w 5741575"/>
              <a:gd name="connsiteY83" fmla="*/ 41855 h 955271"/>
              <a:gd name="connsiteX84" fmla="*/ 5684952 w 5741575"/>
              <a:gd name="connsiteY84" fmla="*/ 26088 h 955271"/>
              <a:gd name="connsiteX85" fmla="*/ 5741575 w 5741575"/>
              <a:gd name="connsiteY85"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786278 w 5741575"/>
              <a:gd name="connsiteY48" fmla="*/ 359869 h 955271"/>
              <a:gd name="connsiteX49" fmla="*/ 2792101 w 5741575"/>
              <a:gd name="connsiteY49" fmla="*/ 365927 h 955271"/>
              <a:gd name="connsiteX50" fmla="*/ 2885545 w 5741575"/>
              <a:gd name="connsiteY50" fmla="*/ 372818 h 955271"/>
              <a:gd name="connsiteX51" fmla="*/ 3009558 w 5741575"/>
              <a:gd name="connsiteY51" fmla="*/ 370573 h 955271"/>
              <a:gd name="connsiteX52" fmla="*/ 3095010 w 5741575"/>
              <a:gd name="connsiteY52" fmla="*/ 332454 h 955271"/>
              <a:gd name="connsiteX53" fmla="*/ 3103742 w 5741575"/>
              <a:gd name="connsiteY53" fmla="*/ 337974 h 955271"/>
              <a:gd name="connsiteX54" fmla="*/ 3165093 w 5741575"/>
              <a:gd name="connsiteY54" fmla="*/ 329459 h 955271"/>
              <a:gd name="connsiteX55" fmla="*/ 3373785 w 5741575"/>
              <a:gd name="connsiteY55" fmla="*/ 255680 h 955271"/>
              <a:gd name="connsiteX56" fmla="*/ 3493851 w 5741575"/>
              <a:gd name="connsiteY56" fmla="*/ 240255 h 955271"/>
              <a:gd name="connsiteX57" fmla="*/ 3537470 w 5741575"/>
              <a:gd name="connsiteY57" fmla="*/ 241867 h 955271"/>
              <a:gd name="connsiteX58" fmla="*/ 3610489 w 5741575"/>
              <a:gd name="connsiteY58" fmla="*/ 244128 h 955271"/>
              <a:gd name="connsiteX59" fmla="*/ 3667539 w 5741575"/>
              <a:gd name="connsiteY59" fmla="*/ 263271 h 955271"/>
              <a:gd name="connsiteX60" fmla="*/ 3727614 w 5741575"/>
              <a:gd name="connsiteY60" fmla="*/ 258245 h 955271"/>
              <a:gd name="connsiteX61" fmla="*/ 3738369 w 5741575"/>
              <a:gd name="connsiteY61" fmla="*/ 234506 h 955271"/>
              <a:gd name="connsiteX62" fmla="*/ 3803670 w 5741575"/>
              <a:gd name="connsiteY62" fmla="*/ 236457 h 955271"/>
              <a:gd name="connsiteX63" fmla="*/ 3903080 w 5741575"/>
              <a:gd name="connsiteY63" fmla="*/ 241890 h 955271"/>
              <a:gd name="connsiteX64" fmla="*/ 4114838 w 5741575"/>
              <a:gd name="connsiteY64" fmla="*/ 238165 h 955271"/>
              <a:gd name="connsiteX65" fmla="*/ 4271023 w 5741575"/>
              <a:gd name="connsiteY65" fmla="*/ 241959 h 955271"/>
              <a:gd name="connsiteX66" fmla="*/ 4367397 w 5741575"/>
              <a:gd name="connsiteY66" fmla="*/ 271442 h 955271"/>
              <a:gd name="connsiteX67" fmla="*/ 4495366 w 5741575"/>
              <a:gd name="connsiteY67" fmla="*/ 271618 h 955271"/>
              <a:gd name="connsiteX68" fmla="*/ 4517347 w 5741575"/>
              <a:gd name="connsiteY68" fmla="*/ 275639 h 955271"/>
              <a:gd name="connsiteX69" fmla="*/ 4546116 w 5741575"/>
              <a:gd name="connsiteY69" fmla="*/ 268568 h 955271"/>
              <a:gd name="connsiteX70" fmla="*/ 4661259 w 5741575"/>
              <a:gd name="connsiteY70" fmla="*/ 238966 h 955271"/>
              <a:gd name="connsiteX71" fmla="*/ 4750403 w 5741575"/>
              <a:gd name="connsiteY71" fmla="*/ 204364 h 955271"/>
              <a:gd name="connsiteX72" fmla="*/ 4867614 w 5741575"/>
              <a:gd name="connsiteY72" fmla="*/ 208668 h 955271"/>
              <a:gd name="connsiteX73" fmla="*/ 4937036 w 5741575"/>
              <a:gd name="connsiteY73" fmla="*/ 195446 h 955271"/>
              <a:gd name="connsiteX74" fmla="*/ 5047626 w 5741575"/>
              <a:gd name="connsiteY74" fmla="*/ 149604 h 955271"/>
              <a:gd name="connsiteX75" fmla="*/ 5200247 w 5741575"/>
              <a:gd name="connsiteY75" fmla="*/ 142695 h 955271"/>
              <a:gd name="connsiteX76" fmla="*/ 5235691 w 5741575"/>
              <a:gd name="connsiteY76" fmla="*/ 173330 h 955271"/>
              <a:gd name="connsiteX77" fmla="*/ 5280133 w 5741575"/>
              <a:gd name="connsiteY77" fmla="*/ 189342 h 955271"/>
              <a:gd name="connsiteX78" fmla="*/ 5291963 w 5741575"/>
              <a:gd name="connsiteY78" fmla="*/ 139446 h 955271"/>
              <a:gd name="connsiteX79" fmla="*/ 5418472 w 5741575"/>
              <a:gd name="connsiteY79" fmla="*/ 89163 h 955271"/>
              <a:gd name="connsiteX80" fmla="*/ 5482354 w 5741575"/>
              <a:gd name="connsiteY80" fmla="*/ 69470 h 955271"/>
              <a:gd name="connsiteX81" fmla="*/ 5583280 w 5741575"/>
              <a:gd name="connsiteY81" fmla="*/ 49787 h 955271"/>
              <a:gd name="connsiteX82" fmla="*/ 5613766 w 5741575"/>
              <a:gd name="connsiteY82" fmla="*/ 41855 h 955271"/>
              <a:gd name="connsiteX83" fmla="*/ 5684952 w 5741575"/>
              <a:gd name="connsiteY83" fmla="*/ 26088 h 955271"/>
              <a:gd name="connsiteX84" fmla="*/ 5741575 w 5741575"/>
              <a:gd name="connsiteY84"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786278 w 5741575"/>
              <a:gd name="connsiteY48" fmla="*/ 359869 h 955271"/>
              <a:gd name="connsiteX49" fmla="*/ 2885545 w 5741575"/>
              <a:gd name="connsiteY49" fmla="*/ 372818 h 955271"/>
              <a:gd name="connsiteX50" fmla="*/ 3009558 w 5741575"/>
              <a:gd name="connsiteY50" fmla="*/ 370573 h 955271"/>
              <a:gd name="connsiteX51" fmla="*/ 3095010 w 5741575"/>
              <a:gd name="connsiteY51" fmla="*/ 332454 h 955271"/>
              <a:gd name="connsiteX52" fmla="*/ 3103742 w 5741575"/>
              <a:gd name="connsiteY52" fmla="*/ 337974 h 955271"/>
              <a:gd name="connsiteX53" fmla="*/ 3165093 w 5741575"/>
              <a:gd name="connsiteY53" fmla="*/ 329459 h 955271"/>
              <a:gd name="connsiteX54" fmla="*/ 3373785 w 5741575"/>
              <a:gd name="connsiteY54" fmla="*/ 255680 h 955271"/>
              <a:gd name="connsiteX55" fmla="*/ 3493851 w 5741575"/>
              <a:gd name="connsiteY55" fmla="*/ 240255 h 955271"/>
              <a:gd name="connsiteX56" fmla="*/ 3537470 w 5741575"/>
              <a:gd name="connsiteY56" fmla="*/ 241867 h 955271"/>
              <a:gd name="connsiteX57" fmla="*/ 3610489 w 5741575"/>
              <a:gd name="connsiteY57" fmla="*/ 244128 h 955271"/>
              <a:gd name="connsiteX58" fmla="*/ 3667539 w 5741575"/>
              <a:gd name="connsiteY58" fmla="*/ 263271 h 955271"/>
              <a:gd name="connsiteX59" fmla="*/ 3727614 w 5741575"/>
              <a:gd name="connsiteY59" fmla="*/ 258245 h 955271"/>
              <a:gd name="connsiteX60" fmla="*/ 3738369 w 5741575"/>
              <a:gd name="connsiteY60" fmla="*/ 234506 h 955271"/>
              <a:gd name="connsiteX61" fmla="*/ 3803670 w 5741575"/>
              <a:gd name="connsiteY61" fmla="*/ 236457 h 955271"/>
              <a:gd name="connsiteX62" fmla="*/ 3903080 w 5741575"/>
              <a:gd name="connsiteY62" fmla="*/ 241890 h 955271"/>
              <a:gd name="connsiteX63" fmla="*/ 4114838 w 5741575"/>
              <a:gd name="connsiteY63" fmla="*/ 238165 h 955271"/>
              <a:gd name="connsiteX64" fmla="*/ 4271023 w 5741575"/>
              <a:gd name="connsiteY64" fmla="*/ 241959 h 955271"/>
              <a:gd name="connsiteX65" fmla="*/ 4367397 w 5741575"/>
              <a:gd name="connsiteY65" fmla="*/ 271442 h 955271"/>
              <a:gd name="connsiteX66" fmla="*/ 4495366 w 5741575"/>
              <a:gd name="connsiteY66" fmla="*/ 271618 h 955271"/>
              <a:gd name="connsiteX67" fmla="*/ 4517347 w 5741575"/>
              <a:gd name="connsiteY67" fmla="*/ 275639 h 955271"/>
              <a:gd name="connsiteX68" fmla="*/ 4546116 w 5741575"/>
              <a:gd name="connsiteY68" fmla="*/ 268568 h 955271"/>
              <a:gd name="connsiteX69" fmla="*/ 4661259 w 5741575"/>
              <a:gd name="connsiteY69" fmla="*/ 238966 h 955271"/>
              <a:gd name="connsiteX70" fmla="*/ 4750403 w 5741575"/>
              <a:gd name="connsiteY70" fmla="*/ 204364 h 955271"/>
              <a:gd name="connsiteX71" fmla="*/ 4867614 w 5741575"/>
              <a:gd name="connsiteY71" fmla="*/ 208668 h 955271"/>
              <a:gd name="connsiteX72" fmla="*/ 4937036 w 5741575"/>
              <a:gd name="connsiteY72" fmla="*/ 195446 h 955271"/>
              <a:gd name="connsiteX73" fmla="*/ 5047626 w 5741575"/>
              <a:gd name="connsiteY73" fmla="*/ 149604 h 955271"/>
              <a:gd name="connsiteX74" fmla="*/ 5200247 w 5741575"/>
              <a:gd name="connsiteY74" fmla="*/ 142695 h 955271"/>
              <a:gd name="connsiteX75" fmla="*/ 5235691 w 5741575"/>
              <a:gd name="connsiteY75" fmla="*/ 173330 h 955271"/>
              <a:gd name="connsiteX76" fmla="*/ 5280133 w 5741575"/>
              <a:gd name="connsiteY76" fmla="*/ 189342 h 955271"/>
              <a:gd name="connsiteX77" fmla="*/ 5291963 w 5741575"/>
              <a:gd name="connsiteY77" fmla="*/ 139446 h 955271"/>
              <a:gd name="connsiteX78" fmla="*/ 5418472 w 5741575"/>
              <a:gd name="connsiteY78" fmla="*/ 89163 h 955271"/>
              <a:gd name="connsiteX79" fmla="*/ 5482354 w 5741575"/>
              <a:gd name="connsiteY79" fmla="*/ 69470 h 955271"/>
              <a:gd name="connsiteX80" fmla="*/ 5583280 w 5741575"/>
              <a:gd name="connsiteY80" fmla="*/ 49787 h 955271"/>
              <a:gd name="connsiteX81" fmla="*/ 5613766 w 5741575"/>
              <a:gd name="connsiteY81" fmla="*/ 41855 h 955271"/>
              <a:gd name="connsiteX82" fmla="*/ 5684952 w 5741575"/>
              <a:gd name="connsiteY82" fmla="*/ 26088 h 955271"/>
              <a:gd name="connsiteX83" fmla="*/ 5741575 w 5741575"/>
              <a:gd name="connsiteY83"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885545 w 5741575"/>
              <a:gd name="connsiteY48" fmla="*/ 372818 h 955271"/>
              <a:gd name="connsiteX49" fmla="*/ 3009558 w 5741575"/>
              <a:gd name="connsiteY49" fmla="*/ 370573 h 955271"/>
              <a:gd name="connsiteX50" fmla="*/ 3095010 w 5741575"/>
              <a:gd name="connsiteY50" fmla="*/ 332454 h 955271"/>
              <a:gd name="connsiteX51" fmla="*/ 3103742 w 5741575"/>
              <a:gd name="connsiteY51" fmla="*/ 337974 h 955271"/>
              <a:gd name="connsiteX52" fmla="*/ 3165093 w 5741575"/>
              <a:gd name="connsiteY52" fmla="*/ 329459 h 955271"/>
              <a:gd name="connsiteX53" fmla="*/ 3373785 w 5741575"/>
              <a:gd name="connsiteY53" fmla="*/ 255680 h 955271"/>
              <a:gd name="connsiteX54" fmla="*/ 3493851 w 5741575"/>
              <a:gd name="connsiteY54" fmla="*/ 240255 h 955271"/>
              <a:gd name="connsiteX55" fmla="*/ 3537470 w 5741575"/>
              <a:gd name="connsiteY55" fmla="*/ 241867 h 955271"/>
              <a:gd name="connsiteX56" fmla="*/ 3610489 w 5741575"/>
              <a:gd name="connsiteY56" fmla="*/ 244128 h 955271"/>
              <a:gd name="connsiteX57" fmla="*/ 3667539 w 5741575"/>
              <a:gd name="connsiteY57" fmla="*/ 263271 h 955271"/>
              <a:gd name="connsiteX58" fmla="*/ 3727614 w 5741575"/>
              <a:gd name="connsiteY58" fmla="*/ 258245 h 955271"/>
              <a:gd name="connsiteX59" fmla="*/ 3738369 w 5741575"/>
              <a:gd name="connsiteY59" fmla="*/ 234506 h 955271"/>
              <a:gd name="connsiteX60" fmla="*/ 3803670 w 5741575"/>
              <a:gd name="connsiteY60" fmla="*/ 236457 h 955271"/>
              <a:gd name="connsiteX61" fmla="*/ 3903080 w 5741575"/>
              <a:gd name="connsiteY61" fmla="*/ 241890 h 955271"/>
              <a:gd name="connsiteX62" fmla="*/ 4114838 w 5741575"/>
              <a:gd name="connsiteY62" fmla="*/ 238165 h 955271"/>
              <a:gd name="connsiteX63" fmla="*/ 4271023 w 5741575"/>
              <a:gd name="connsiteY63" fmla="*/ 241959 h 955271"/>
              <a:gd name="connsiteX64" fmla="*/ 4367397 w 5741575"/>
              <a:gd name="connsiteY64" fmla="*/ 271442 h 955271"/>
              <a:gd name="connsiteX65" fmla="*/ 4495366 w 5741575"/>
              <a:gd name="connsiteY65" fmla="*/ 271618 h 955271"/>
              <a:gd name="connsiteX66" fmla="*/ 4517347 w 5741575"/>
              <a:gd name="connsiteY66" fmla="*/ 275639 h 955271"/>
              <a:gd name="connsiteX67" fmla="*/ 4546116 w 5741575"/>
              <a:gd name="connsiteY67" fmla="*/ 268568 h 955271"/>
              <a:gd name="connsiteX68" fmla="*/ 4661259 w 5741575"/>
              <a:gd name="connsiteY68" fmla="*/ 238966 h 955271"/>
              <a:gd name="connsiteX69" fmla="*/ 4750403 w 5741575"/>
              <a:gd name="connsiteY69" fmla="*/ 204364 h 955271"/>
              <a:gd name="connsiteX70" fmla="*/ 4867614 w 5741575"/>
              <a:gd name="connsiteY70" fmla="*/ 208668 h 955271"/>
              <a:gd name="connsiteX71" fmla="*/ 4937036 w 5741575"/>
              <a:gd name="connsiteY71" fmla="*/ 195446 h 955271"/>
              <a:gd name="connsiteX72" fmla="*/ 5047626 w 5741575"/>
              <a:gd name="connsiteY72" fmla="*/ 149604 h 955271"/>
              <a:gd name="connsiteX73" fmla="*/ 5200247 w 5741575"/>
              <a:gd name="connsiteY73" fmla="*/ 142695 h 955271"/>
              <a:gd name="connsiteX74" fmla="*/ 5235691 w 5741575"/>
              <a:gd name="connsiteY74" fmla="*/ 173330 h 955271"/>
              <a:gd name="connsiteX75" fmla="*/ 5280133 w 5741575"/>
              <a:gd name="connsiteY75" fmla="*/ 189342 h 955271"/>
              <a:gd name="connsiteX76" fmla="*/ 5291963 w 5741575"/>
              <a:gd name="connsiteY76" fmla="*/ 139446 h 955271"/>
              <a:gd name="connsiteX77" fmla="*/ 5418472 w 5741575"/>
              <a:gd name="connsiteY77" fmla="*/ 89163 h 955271"/>
              <a:gd name="connsiteX78" fmla="*/ 5482354 w 5741575"/>
              <a:gd name="connsiteY78" fmla="*/ 69470 h 955271"/>
              <a:gd name="connsiteX79" fmla="*/ 5583280 w 5741575"/>
              <a:gd name="connsiteY79" fmla="*/ 49787 h 955271"/>
              <a:gd name="connsiteX80" fmla="*/ 5613766 w 5741575"/>
              <a:gd name="connsiteY80" fmla="*/ 41855 h 955271"/>
              <a:gd name="connsiteX81" fmla="*/ 5684952 w 5741575"/>
              <a:gd name="connsiteY81" fmla="*/ 26088 h 955271"/>
              <a:gd name="connsiteX82" fmla="*/ 5741575 w 5741575"/>
              <a:gd name="connsiteY8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824768 w 5741575"/>
              <a:gd name="connsiteY47" fmla="*/ 361652 h 955271"/>
              <a:gd name="connsiteX48" fmla="*/ 2885545 w 5741575"/>
              <a:gd name="connsiteY48" fmla="*/ 372818 h 955271"/>
              <a:gd name="connsiteX49" fmla="*/ 3009558 w 5741575"/>
              <a:gd name="connsiteY49" fmla="*/ 370573 h 955271"/>
              <a:gd name="connsiteX50" fmla="*/ 3095010 w 5741575"/>
              <a:gd name="connsiteY50" fmla="*/ 332454 h 955271"/>
              <a:gd name="connsiteX51" fmla="*/ 3103742 w 5741575"/>
              <a:gd name="connsiteY51" fmla="*/ 337974 h 955271"/>
              <a:gd name="connsiteX52" fmla="*/ 3165093 w 5741575"/>
              <a:gd name="connsiteY52" fmla="*/ 329459 h 955271"/>
              <a:gd name="connsiteX53" fmla="*/ 3373785 w 5741575"/>
              <a:gd name="connsiteY53" fmla="*/ 255680 h 955271"/>
              <a:gd name="connsiteX54" fmla="*/ 3493851 w 5741575"/>
              <a:gd name="connsiteY54" fmla="*/ 240255 h 955271"/>
              <a:gd name="connsiteX55" fmla="*/ 3537470 w 5741575"/>
              <a:gd name="connsiteY55" fmla="*/ 241867 h 955271"/>
              <a:gd name="connsiteX56" fmla="*/ 3610489 w 5741575"/>
              <a:gd name="connsiteY56" fmla="*/ 244128 h 955271"/>
              <a:gd name="connsiteX57" fmla="*/ 3667539 w 5741575"/>
              <a:gd name="connsiteY57" fmla="*/ 263271 h 955271"/>
              <a:gd name="connsiteX58" fmla="*/ 3727614 w 5741575"/>
              <a:gd name="connsiteY58" fmla="*/ 258245 h 955271"/>
              <a:gd name="connsiteX59" fmla="*/ 3738369 w 5741575"/>
              <a:gd name="connsiteY59" fmla="*/ 234506 h 955271"/>
              <a:gd name="connsiteX60" fmla="*/ 3803670 w 5741575"/>
              <a:gd name="connsiteY60" fmla="*/ 236457 h 955271"/>
              <a:gd name="connsiteX61" fmla="*/ 3903080 w 5741575"/>
              <a:gd name="connsiteY61" fmla="*/ 241890 h 955271"/>
              <a:gd name="connsiteX62" fmla="*/ 4114838 w 5741575"/>
              <a:gd name="connsiteY62" fmla="*/ 238165 h 955271"/>
              <a:gd name="connsiteX63" fmla="*/ 4271023 w 5741575"/>
              <a:gd name="connsiteY63" fmla="*/ 241959 h 955271"/>
              <a:gd name="connsiteX64" fmla="*/ 4367397 w 5741575"/>
              <a:gd name="connsiteY64" fmla="*/ 271442 h 955271"/>
              <a:gd name="connsiteX65" fmla="*/ 4495366 w 5741575"/>
              <a:gd name="connsiteY65" fmla="*/ 271618 h 955271"/>
              <a:gd name="connsiteX66" fmla="*/ 4517347 w 5741575"/>
              <a:gd name="connsiteY66" fmla="*/ 275639 h 955271"/>
              <a:gd name="connsiteX67" fmla="*/ 4546116 w 5741575"/>
              <a:gd name="connsiteY67" fmla="*/ 268568 h 955271"/>
              <a:gd name="connsiteX68" fmla="*/ 4661259 w 5741575"/>
              <a:gd name="connsiteY68" fmla="*/ 238966 h 955271"/>
              <a:gd name="connsiteX69" fmla="*/ 4750403 w 5741575"/>
              <a:gd name="connsiteY69" fmla="*/ 204364 h 955271"/>
              <a:gd name="connsiteX70" fmla="*/ 4867614 w 5741575"/>
              <a:gd name="connsiteY70" fmla="*/ 208668 h 955271"/>
              <a:gd name="connsiteX71" fmla="*/ 4937036 w 5741575"/>
              <a:gd name="connsiteY71" fmla="*/ 195446 h 955271"/>
              <a:gd name="connsiteX72" fmla="*/ 5047626 w 5741575"/>
              <a:gd name="connsiteY72" fmla="*/ 149604 h 955271"/>
              <a:gd name="connsiteX73" fmla="*/ 5200247 w 5741575"/>
              <a:gd name="connsiteY73" fmla="*/ 142695 h 955271"/>
              <a:gd name="connsiteX74" fmla="*/ 5235691 w 5741575"/>
              <a:gd name="connsiteY74" fmla="*/ 173330 h 955271"/>
              <a:gd name="connsiteX75" fmla="*/ 5280133 w 5741575"/>
              <a:gd name="connsiteY75" fmla="*/ 189342 h 955271"/>
              <a:gd name="connsiteX76" fmla="*/ 5291963 w 5741575"/>
              <a:gd name="connsiteY76" fmla="*/ 139446 h 955271"/>
              <a:gd name="connsiteX77" fmla="*/ 5418472 w 5741575"/>
              <a:gd name="connsiteY77" fmla="*/ 89163 h 955271"/>
              <a:gd name="connsiteX78" fmla="*/ 5482354 w 5741575"/>
              <a:gd name="connsiteY78" fmla="*/ 69470 h 955271"/>
              <a:gd name="connsiteX79" fmla="*/ 5583280 w 5741575"/>
              <a:gd name="connsiteY79" fmla="*/ 49787 h 955271"/>
              <a:gd name="connsiteX80" fmla="*/ 5613766 w 5741575"/>
              <a:gd name="connsiteY80" fmla="*/ 41855 h 955271"/>
              <a:gd name="connsiteX81" fmla="*/ 5684952 w 5741575"/>
              <a:gd name="connsiteY81" fmla="*/ 26088 h 955271"/>
              <a:gd name="connsiteX82" fmla="*/ 5741575 w 5741575"/>
              <a:gd name="connsiteY8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80133 w 5741575"/>
              <a:gd name="connsiteY74" fmla="*/ 189342 h 955271"/>
              <a:gd name="connsiteX75" fmla="*/ 5291963 w 5741575"/>
              <a:gd name="connsiteY75" fmla="*/ 139446 h 955271"/>
              <a:gd name="connsiteX76" fmla="*/ 5418472 w 5741575"/>
              <a:gd name="connsiteY76" fmla="*/ 89163 h 955271"/>
              <a:gd name="connsiteX77" fmla="*/ 5482354 w 5741575"/>
              <a:gd name="connsiteY77" fmla="*/ 69470 h 955271"/>
              <a:gd name="connsiteX78" fmla="*/ 5583280 w 5741575"/>
              <a:gd name="connsiteY78" fmla="*/ 49787 h 955271"/>
              <a:gd name="connsiteX79" fmla="*/ 5613766 w 5741575"/>
              <a:gd name="connsiteY79" fmla="*/ 41855 h 955271"/>
              <a:gd name="connsiteX80" fmla="*/ 5684952 w 5741575"/>
              <a:gd name="connsiteY80" fmla="*/ 26088 h 955271"/>
              <a:gd name="connsiteX81" fmla="*/ 5741575 w 5741575"/>
              <a:gd name="connsiteY8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80133 w 5741575"/>
              <a:gd name="connsiteY74" fmla="*/ 189342 h 955271"/>
              <a:gd name="connsiteX75" fmla="*/ 5291963 w 5741575"/>
              <a:gd name="connsiteY75" fmla="*/ 139446 h 955271"/>
              <a:gd name="connsiteX76" fmla="*/ 5418472 w 5741575"/>
              <a:gd name="connsiteY76" fmla="*/ 89163 h 955271"/>
              <a:gd name="connsiteX77" fmla="*/ 5482354 w 5741575"/>
              <a:gd name="connsiteY77" fmla="*/ 69470 h 955271"/>
              <a:gd name="connsiteX78" fmla="*/ 5583280 w 5741575"/>
              <a:gd name="connsiteY78" fmla="*/ 49787 h 955271"/>
              <a:gd name="connsiteX79" fmla="*/ 5613766 w 5741575"/>
              <a:gd name="connsiteY79" fmla="*/ 41855 h 955271"/>
              <a:gd name="connsiteX80" fmla="*/ 5684952 w 5741575"/>
              <a:gd name="connsiteY80" fmla="*/ 26088 h 955271"/>
              <a:gd name="connsiteX81" fmla="*/ 5741575 w 5741575"/>
              <a:gd name="connsiteY8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91963 w 5741575"/>
              <a:gd name="connsiteY74" fmla="*/ 139446 h 955271"/>
              <a:gd name="connsiteX75" fmla="*/ 5418472 w 5741575"/>
              <a:gd name="connsiteY75" fmla="*/ 89163 h 955271"/>
              <a:gd name="connsiteX76" fmla="*/ 5482354 w 5741575"/>
              <a:gd name="connsiteY76" fmla="*/ 69470 h 955271"/>
              <a:gd name="connsiteX77" fmla="*/ 5583280 w 5741575"/>
              <a:gd name="connsiteY77" fmla="*/ 49787 h 955271"/>
              <a:gd name="connsiteX78" fmla="*/ 5613766 w 5741575"/>
              <a:gd name="connsiteY78" fmla="*/ 41855 h 955271"/>
              <a:gd name="connsiteX79" fmla="*/ 5684952 w 5741575"/>
              <a:gd name="connsiteY79" fmla="*/ 26088 h 955271"/>
              <a:gd name="connsiteX80" fmla="*/ 5741575 w 5741575"/>
              <a:gd name="connsiteY80"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95264 w 5741575"/>
              <a:gd name="connsiteY51" fmla="*/ 293158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48998 w 5741575"/>
              <a:gd name="connsiteY50" fmla="*/ 315286 h 955271"/>
              <a:gd name="connsiteX51" fmla="*/ 3195264 w 5741575"/>
              <a:gd name="connsiteY51" fmla="*/ 293158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77227 w 5741575"/>
              <a:gd name="connsiteY44" fmla="*/ 368972 h 955271"/>
              <a:gd name="connsiteX45" fmla="*/ 2824768 w 5741575"/>
              <a:gd name="connsiteY45" fmla="*/ 361652 h 955271"/>
              <a:gd name="connsiteX46" fmla="*/ 2885545 w 5741575"/>
              <a:gd name="connsiteY46" fmla="*/ 372818 h 955271"/>
              <a:gd name="connsiteX47" fmla="*/ 3009558 w 5741575"/>
              <a:gd name="connsiteY47" fmla="*/ 370573 h 955271"/>
              <a:gd name="connsiteX48" fmla="*/ 3095010 w 5741575"/>
              <a:gd name="connsiteY48" fmla="*/ 332454 h 955271"/>
              <a:gd name="connsiteX49" fmla="*/ 3148998 w 5741575"/>
              <a:gd name="connsiteY49" fmla="*/ 315286 h 955271"/>
              <a:gd name="connsiteX50" fmla="*/ 3195264 w 5741575"/>
              <a:gd name="connsiteY50" fmla="*/ 293158 h 955271"/>
              <a:gd name="connsiteX51" fmla="*/ 3373785 w 5741575"/>
              <a:gd name="connsiteY51" fmla="*/ 255680 h 955271"/>
              <a:gd name="connsiteX52" fmla="*/ 3493851 w 5741575"/>
              <a:gd name="connsiteY52" fmla="*/ 240255 h 955271"/>
              <a:gd name="connsiteX53" fmla="*/ 3537470 w 5741575"/>
              <a:gd name="connsiteY53" fmla="*/ 241867 h 955271"/>
              <a:gd name="connsiteX54" fmla="*/ 3610489 w 5741575"/>
              <a:gd name="connsiteY54" fmla="*/ 244128 h 955271"/>
              <a:gd name="connsiteX55" fmla="*/ 3667539 w 5741575"/>
              <a:gd name="connsiteY55" fmla="*/ 263271 h 955271"/>
              <a:gd name="connsiteX56" fmla="*/ 3727614 w 5741575"/>
              <a:gd name="connsiteY56" fmla="*/ 258245 h 955271"/>
              <a:gd name="connsiteX57" fmla="*/ 3738369 w 5741575"/>
              <a:gd name="connsiteY57" fmla="*/ 234506 h 955271"/>
              <a:gd name="connsiteX58" fmla="*/ 3803670 w 5741575"/>
              <a:gd name="connsiteY58" fmla="*/ 236457 h 955271"/>
              <a:gd name="connsiteX59" fmla="*/ 3903080 w 5741575"/>
              <a:gd name="connsiteY59" fmla="*/ 241890 h 955271"/>
              <a:gd name="connsiteX60" fmla="*/ 4114838 w 5741575"/>
              <a:gd name="connsiteY60" fmla="*/ 238165 h 955271"/>
              <a:gd name="connsiteX61" fmla="*/ 4271023 w 5741575"/>
              <a:gd name="connsiteY61" fmla="*/ 241959 h 955271"/>
              <a:gd name="connsiteX62" fmla="*/ 4367397 w 5741575"/>
              <a:gd name="connsiteY62" fmla="*/ 271442 h 955271"/>
              <a:gd name="connsiteX63" fmla="*/ 4495366 w 5741575"/>
              <a:gd name="connsiteY63" fmla="*/ 271618 h 955271"/>
              <a:gd name="connsiteX64" fmla="*/ 4517347 w 5741575"/>
              <a:gd name="connsiteY64" fmla="*/ 275639 h 955271"/>
              <a:gd name="connsiteX65" fmla="*/ 4546116 w 5741575"/>
              <a:gd name="connsiteY65" fmla="*/ 268568 h 955271"/>
              <a:gd name="connsiteX66" fmla="*/ 4661259 w 5741575"/>
              <a:gd name="connsiteY66" fmla="*/ 238966 h 955271"/>
              <a:gd name="connsiteX67" fmla="*/ 4750403 w 5741575"/>
              <a:gd name="connsiteY67" fmla="*/ 204364 h 955271"/>
              <a:gd name="connsiteX68" fmla="*/ 4867614 w 5741575"/>
              <a:gd name="connsiteY68" fmla="*/ 208668 h 955271"/>
              <a:gd name="connsiteX69" fmla="*/ 4937036 w 5741575"/>
              <a:gd name="connsiteY69" fmla="*/ 195446 h 955271"/>
              <a:gd name="connsiteX70" fmla="*/ 5067740 w 5741575"/>
              <a:gd name="connsiteY70" fmla="*/ 172293 h 955271"/>
              <a:gd name="connsiteX71" fmla="*/ 5200247 w 5741575"/>
              <a:gd name="connsiteY71" fmla="*/ 142695 h 955271"/>
              <a:gd name="connsiteX72" fmla="*/ 5291963 w 5741575"/>
              <a:gd name="connsiteY72" fmla="*/ 139446 h 955271"/>
              <a:gd name="connsiteX73" fmla="*/ 5418472 w 5741575"/>
              <a:gd name="connsiteY73" fmla="*/ 89163 h 955271"/>
              <a:gd name="connsiteX74" fmla="*/ 5482354 w 5741575"/>
              <a:gd name="connsiteY74" fmla="*/ 69470 h 955271"/>
              <a:gd name="connsiteX75" fmla="*/ 5583280 w 5741575"/>
              <a:gd name="connsiteY75" fmla="*/ 49787 h 955271"/>
              <a:gd name="connsiteX76" fmla="*/ 5613766 w 5741575"/>
              <a:gd name="connsiteY76" fmla="*/ 41855 h 955271"/>
              <a:gd name="connsiteX77" fmla="*/ 5684952 w 5741575"/>
              <a:gd name="connsiteY77" fmla="*/ 26088 h 955271"/>
              <a:gd name="connsiteX78" fmla="*/ 5741575 w 5741575"/>
              <a:gd name="connsiteY7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91963 w 5741575"/>
              <a:gd name="connsiteY71" fmla="*/ 139446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91963 w 5741575"/>
              <a:gd name="connsiteY71" fmla="*/ 139446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02777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11851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11851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59229" y="903950"/>
                </a:lnTo>
                <a:cubicBezTo>
                  <a:pt x="79290" y="895144"/>
                  <a:pt x="126084" y="908630"/>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306299" y="873609"/>
                </a:lnTo>
                <a:cubicBezTo>
                  <a:pt x="312531" y="875279"/>
                  <a:pt x="320316" y="874896"/>
                  <a:pt x="331571" y="869866"/>
                </a:cubicBezTo>
                <a:lnTo>
                  <a:pt x="384157" y="867971"/>
                </a:lnTo>
                <a:lnTo>
                  <a:pt x="477637" y="870334"/>
                </a:lnTo>
                <a:cubicBezTo>
                  <a:pt x="485456" y="872042"/>
                  <a:pt x="563433" y="825458"/>
                  <a:pt x="570239" y="829596"/>
                </a:cubicBezTo>
                <a:cubicBezTo>
                  <a:pt x="641939" y="824282"/>
                  <a:pt x="685473" y="832029"/>
                  <a:pt x="772070" y="820296"/>
                </a:cubicBezTo>
                <a:cubicBezTo>
                  <a:pt x="833120" y="817018"/>
                  <a:pt x="871984" y="794388"/>
                  <a:pt x="948872" y="772201"/>
                </a:cubicBezTo>
                <a:cubicBezTo>
                  <a:pt x="1011630" y="801590"/>
                  <a:pt x="1039188" y="762914"/>
                  <a:pt x="1127089" y="746926"/>
                </a:cubicBezTo>
                <a:cubicBezTo>
                  <a:pt x="1186739" y="737882"/>
                  <a:pt x="1185110" y="732158"/>
                  <a:pt x="1226314" y="722473"/>
                </a:cubicBezTo>
                <a:cubicBezTo>
                  <a:pt x="1234331" y="718091"/>
                  <a:pt x="1271693" y="717214"/>
                  <a:pt x="1278773" y="711503"/>
                </a:cubicBezTo>
                <a:lnTo>
                  <a:pt x="1317691" y="708529"/>
                </a:lnTo>
                <a:lnTo>
                  <a:pt x="1360404" y="675922"/>
                </a:lnTo>
                <a:lnTo>
                  <a:pt x="1412292" y="670793"/>
                </a:lnTo>
                <a:lnTo>
                  <a:pt x="1494753" y="644686"/>
                </a:lnTo>
                <a:cubicBezTo>
                  <a:pt x="1542884" y="655944"/>
                  <a:pt x="1556151" y="606226"/>
                  <a:pt x="1616217" y="622107"/>
                </a:cubicBezTo>
                <a:cubicBezTo>
                  <a:pt x="1637755" y="624837"/>
                  <a:pt x="1701030" y="614257"/>
                  <a:pt x="1710928" y="600666"/>
                </a:cubicBezTo>
                <a:cubicBezTo>
                  <a:pt x="1723693" y="596072"/>
                  <a:pt x="1739861" y="597834"/>
                  <a:pt x="1743718" y="584327"/>
                </a:cubicBezTo>
                <a:cubicBezTo>
                  <a:pt x="1770860" y="572571"/>
                  <a:pt x="1832996" y="545585"/>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45486" y="367874"/>
                  <a:pt x="2657726" y="365841"/>
                </a:cubicBezTo>
                <a:cubicBezTo>
                  <a:pt x="2669966" y="363808"/>
                  <a:pt x="2707566" y="363569"/>
                  <a:pt x="2717296" y="362282"/>
                </a:cubicBezTo>
                <a:lnTo>
                  <a:pt x="2777227" y="368972"/>
                </a:lnTo>
                <a:lnTo>
                  <a:pt x="2824768" y="361652"/>
                </a:lnTo>
                <a:lnTo>
                  <a:pt x="2885545" y="372818"/>
                </a:lnTo>
                <a:cubicBezTo>
                  <a:pt x="2905895" y="352581"/>
                  <a:pt x="2948591" y="377825"/>
                  <a:pt x="3009558" y="370573"/>
                </a:cubicBezTo>
                <a:cubicBezTo>
                  <a:pt x="3031640" y="347442"/>
                  <a:pt x="3050695" y="365935"/>
                  <a:pt x="3095010" y="332454"/>
                </a:cubicBezTo>
                <a:cubicBezTo>
                  <a:pt x="3097485" y="334582"/>
                  <a:pt x="3132289" y="321835"/>
                  <a:pt x="3148998" y="315286"/>
                </a:cubicBezTo>
                <a:cubicBezTo>
                  <a:pt x="3165707" y="308737"/>
                  <a:pt x="3180646" y="306766"/>
                  <a:pt x="3195264" y="293158"/>
                </a:cubicBezTo>
                <a:cubicBezTo>
                  <a:pt x="3267122" y="246372"/>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54941" y="242175"/>
                  <a:pt x="4053514" y="238154"/>
                  <a:pt x="4114838" y="238165"/>
                </a:cubicBezTo>
                <a:cubicBezTo>
                  <a:pt x="4173784" y="217210"/>
                  <a:pt x="4209756" y="243378"/>
                  <a:pt x="4271023" y="241959"/>
                </a:cubicBezTo>
                <a:cubicBezTo>
                  <a:pt x="4326191" y="205535"/>
                  <a:pt x="4316856" y="279258"/>
                  <a:pt x="4367397" y="271442"/>
                </a:cubicBezTo>
                <a:cubicBezTo>
                  <a:pt x="4420874" y="2713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33435" y="175163"/>
                  <a:pt x="5067740" y="172293"/>
                </a:cubicBezTo>
                <a:cubicBezTo>
                  <a:pt x="5126160" y="173265"/>
                  <a:pt x="5172786" y="183138"/>
                  <a:pt x="5200247" y="142695"/>
                </a:cubicBezTo>
                <a:cubicBezTo>
                  <a:pt x="5240970" y="141002"/>
                  <a:pt x="5240507" y="134755"/>
                  <a:pt x="5276878" y="125833"/>
                </a:cubicBezTo>
                <a:cubicBezTo>
                  <a:pt x="5316470" y="106736"/>
                  <a:pt x="5327221" y="110178"/>
                  <a:pt x="5373216" y="111851"/>
                </a:cubicBezTo>
                <a:cubicBezTo>
                  <a:pt x="5382801" y="84741"/>
                  <a:pt x="5419294" y="93078"/>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lnTo>
                  <a:pt x="574157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Текст 2"/>
          <p:cNvSpPr>
            <a:spLocks noGrp="1"/>
          </p:cNvSpPr>
          <p:nvPr>
            <p:ph type="body" idx="1"/>
          </p:nvPr>
        </p:nvSpPr>
        <p:spPr>
          <a:xfrm>
            <a:off x="852777" y="1912288"/>
            <a:ext cx="4310893" cy="2664727"/>
          </a:xfrm>
        </p:spPr>
        <p:txBody>
          <a:bodyPr vert="horz" lIns="91440" tIns="45720" rIns="91440" bIns="45720" rtlCol="0">
            <a:normAutofit lnSpcReduction="10000"/>
          </a:bodyPr>
          <a:lstStyle/>
          <a:p>
            <a:pPr marL="114300" indent="-228600" defTabSz="914400">
              <a:spcAft>
                <a:spcPts val="600"/>
              </a:spcAft>
              <a:buFont typeface="Arial" panose="020B0604020202020204" pitchFamily="34" charset="0"/>
              <a:buChar char="•"/>
            </a:pPr>
            <a:r>
              <a:rPr lang="en-US" sz="1300" dirty="0"/>
              <a:t>The domain name system (DNS) is a naming database in which internet domain names are located and translated into IP-addresses. </a:t>
            </a:r>
          </a:p>
          <a:p>
            <a:pPr marL="114300" indent="-228600" defTabSz="914400">
              <a:spcAft>
                <a:spcPts val="600"/>
              </a:spcAft>
              <a:buFont typeface="Arial" panose="020B0604020202020204" pitchFamily="34" charset="0"/>
              <a:buChar char="•"/>
            </a:pPr>
            <a:endParaRPr lang="en-US" sz="1300" dirty="0"/>
          </a:p>
          <a:p>
            <a:pPr marL="114300" indent="-228600" defTabSz="914400">
              <a:spcAft>
                <a:spcPts val="600"/>
              </a:spcAft>
              <a:buFont typeface="Arial" panose="020B0604020202020204" pitchFamily="34" charset="0"/>
              <a:buChar char="•"/>
            </a:pPr>
            <a:r>
              <a:rPr lang="en-US" sz="1300" dirty="0"/>
              <a:t>The domain name system maps the name people use to locate a website to the IP address that a computer uses to locate that website.</a:t>
            </a:r>
          </a:p>
          <a:p>
            <a:pPr marL="114300" indent="-228600" defTabSz="914400">
              <a:spcAft>
                <a:spcPts val="600"/>
              </a:spcAft>
              <a:buFont typeface="Arial" panose="020B0604020202020204" pitchFamily="34" charset="0"/>
              <a:buChar char="•"/>
            </a:pPr>
            <a:endParaRPr lang="en-US" sz="1300" dirty="0"/>
          </a:p>
          <a:p>
            <a:pPr marL="114300" indent="-228600" defTabSz="914400">
              <a:spcAft>
                <a:spcPts val="600"/>
              </a:spcAft>
              <a:buFont typeface="Arial" panose="020B0604020202020204" pitchFamily="34" charset="0"/>
              <a:buChar char="•"/>
            </a:pPr>
            <a:r>
              <a:rPr lang="en-US" sz="1300" dirty="0"/>
              <a:t>For example, if someone types "</a:t>
            </a:r>
            <a:r>
              <a:rPr lang="en-US" sz="1300" dirty="0" err="1"/>
              <a:t>example.com</a:t>
            </a:r>
            <a:r>
              <a:rPr lang="en-US" sz="1300" dirty="0"/>
              <a:t>" into a web browser, a server behind the scenes maps that name to the corresponding IP address. </a:t>
            </a:r>
          </a:p>
          <a:p>
            <a:pPr marL="114300" indent="-228600" defTabSz="914400">
              <a:spcAft>
                <a:spcPts val="600"/>
              </a:spcAft>
              <a:buFont typeface="Arial" panose="020B0604020202020204" pitchFamily="34" charset="0"/>
              <a:buChar char="•"/>
            </a:pPr>
            <a:r>
              <a:rPr lang="en-US" sz="1300" dirty="0"/>
              <a:t>An IP address is similar in structure to 203.0.113.72.</a:t>
            </a:r>
          </a:p>
          <a:p>
            <a:pPr marL="0" indent="-228600" defTabSz="914400" fontAlgn="base">
              <a:spcBef>
                <a:spcPct val="0"/>
              </a:spcBef>
              <a:spcAft>
                <a:spcPts val="600"/>
              </a:spcAft>
              <a:buClrTx/>
              <a:buSzTx/>
              <a:buFont typeface="Arial" panose="020B0604020202020204" pitchFamily="34" charset="0"/>
              <a:buChar char="•"/>
            </a:pPr>
            <a:endParaRPr lang="en-US" sz="1300" dirty="0"/>
          </a:p>
        </p:txBody>
      </p:sp>
      <p:sp>
        <p:nvSpPr>
          <p:cNvPr id="2063" name="Freeform: Shape 2062">
            <a:extLst>
              <a:ext uri="{FF2B5EF4-FFF2-40B4-BE49-F238E27FC236}">
                <a16:creationId xmlns:a16="http://schemas.microsoft.com/office/drawing/2014/main" id="{6BFFEA99-E831-4C3B-8D16-0EA4AB33F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688" y="457887"/>
            <a:ext cx="3008207" cy="422772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2" name="Picture 4" descr="https://d1.awsstatic.com/Route53/how-route-53-routes-traffic.8d313c7da075c3c7303aaef32e89b5d0b7885e7c.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20819" y="1514043"/>
            <a:ext cx="2763425" cy="211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332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771525" y="1475449"/>
            <a:ext cx="1971675" cy="1910443"/>
          </a:xfrm>
          <a:noFill/>
        </p:spPr>
        <p:txBody>
          <a:bodyPr vert="horz" lIns="91440" tIns="45720" rIns="91440" bIns="45720" rtlCol="0" anchor="ctr">
            <a:normAutofit/>
          </a:bodyPr>
          <a:lstStyle/>
          <a:p>
            <a:pPr algn="ctr" defTabSz="914400">
              <a:spcBef>
                <a:spcPct val="0"/>
              </a:spcBef>
            </a:pPr>
            <a:r>
              <a:rPr lang="en-US" sz="2700" kern="1200">
                <a:solidFill>
                  <a:srgbClr val="FFFFFF"/>
                </a:solidFill>
                <a:latin typeface="+mj-lt"/>
                <a:ea typeface="+mj-ea"/>
                <a:cs typeface="+mj-cs"/>
              </a:rPr>
              <a:t>3rd Party Domains &amp; Route 53</a:t>
            </a:r>
            <a:br>
              <a:rPr lang="en-US" sz="2700" kern="1200">
                <a:solidFill>
                  <a:srgbClr val="FFFFFF"/>
                </a:solidFill>
                <a:latin typeface="+mj-lt"/>
                <a:ea typeface="+mj-ea"/>
                <a:cs typeface="+mj-cs"/>
              </a:rPr>
            </a:br>
            <a:endParaRPr lang="en-US" sz="2700" kern="1200">
              <a:solidFill>
                <a:srgbClr val="FFFFFF"/>
              </a:solidFill>
              <a:latin typeface="+mj-lt"/>
              <a:ea typeface="+mj-ea"/>
              <a:cs typeface="+mj-cs"/>
            </a:endParaRPr>
          </a:p>
        </p:txBody>
      </p:sp>
      <p:pic>
        <p:nvPicPr>
          <p:cNvPr id="4" name="Рисунок 3"/>
          <p:cNvPicPr>
            <a:picLocks noChangeAspect="1"/>
          </p:cNvPicPr>
          <p:nvPr/>
        </p:nvPicPr>
        <p:blipFill>
          <a:blip r:embed="rId2"/>
          <a:stretch>
            <a:fillRect/>
          </a:stretch>
        </p:blipFill>
        <p:spPr>
          <a:xfrm>
            <a:off x="3582987" y="1140573"/>
            <a:ext cx="5085525" cy="2860606"/>
          </a:xfrm>
          <a:prstGeom prst="rect">
            <a:avLst/>
          </a:prstGeom>
        </p:spPr>
      </p:pic>
    </p:spTree>
    <p:extLst>
      <p:ext uri="{BB962C8B-B14F-4D97-AF65-F5344CB8AC3E}">
        <p14:creationId xmlns:p14="http://schemas.microsoft.com/office/powerpoint/2010/main" val="1729679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914400"/>
            <a:ext cx="3383128" cy="285341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Заголовок 1"/>
          <p:cNvSpPr>
            <a:spLocks noGrp="1"/>
          </p:cNvSpPr>
          <p:nvPr>
            <p:ph type="title"/>
          </p:nvPr>
        </p:nvSpPr>
        <p:spPr>
          <a:xfrm>
            <a:off x="854283" y="1567585"/>
            <a:ext cx="2537167" cy="1861415"/>
          </a:xfrm>
        </p:spPr>
        <p:txBody>
          <a:bodyPr vert="horz" lIns="91440" tIns="45720" rIns="91440" bIns="45720" rtlCol="0" anchor="ctr">
            <a:normAutofit/>
          </a:bodyPr>
          <a:lstStyle/>
          <a:p>
            <a:pPr algn="ctr" defTabSz="914400">
              <a:spcBef>
                <a:spcPct val="0"/>
              </a:spcBef>
            </a:pPr>
            <a:r>
              <a:rPr lang="en-US" sz="3100" kern="1200">
                <a:solidFill>
                  <a:schemeClr val="tx1"/>
                </a:solidFill>
                <a:latin typeface="+mj-lt"/>
                <a:ea typeface="+mj-ea"/>
                <a:cs typeface="+mj-cs"/>
              </a:rPr>
              <a:t>Import and purchase domains using route53</a:t>
            </a:r>
          </a:p>
        </p:txBody>
      </p:sp>
      <p:sp>
        <p:nvSpPr>
          <p:cNvPr id="3" name="Текст 2"/>
          <p:cNvSpPr>
            <a:spLocks noGrp="1"/>
          </p:cNvSpPr>
          <p:nvPr>
            <p:ph type="body" idx="1"/>
          </p:nvPr>
        </p:nvSpPr>
        <p:spPr>
          <a:xfrm>
            <a:off x="3963760" y="723637"/>
            <a:ext cx="4551590" cy="3696225"/>
          </a:xfrm>
        </p:spPr>
        <p:txBody>
          <a:bodyPr vert="horz" lIns="91440" tIns="45720" rIns="91440" bIns="45720" rtlCol="0" anchor="ctr">
            <a:normAutofit/>
          </a:bodyPr>
          <a:lstStyle/>
          <a:p>
            <a:pPr marL="114300" indent="-228600" defTabSz="914400">
              <a:spcAft>
                <a:spcPts val="600"/>
              </a:spcAft>
              <a:buFont typeface="Arial" panose="020B0604020202020204" pitchFamily="34" charset="0"/>
              <a:buChar char="•"/>
            </a:pPr>
            <a:r>
              <a:rPr lang="en-US" sz="1300" dirty="0"/>
              <a:t>You can use Amazon Route 53 with domains you register with Route 53, and with domains you have registered with other DNS providers. </a:t>
            </a:r>
          </a:p>
          <a:p>
            <a:pPr marL="114300" indent="-228600" defTabSz="914400">
              <a:spcAft>
                <a:spcPts val="600"/>
              </a:spcAft>
              <a:buFont typeface="Arial" panose="020B0604020202020204" pitchFamily="34" charset="0"/>
              <a:buChar char="•"/>
            </a:pPr>
            <a:r>
              <a:rPr lang="en-US" sz="1300" dirty="0"/>
              <a:t>Depending on your DNS provider, choose one of the following procedures to register and use a new domain with Route 53</a:t>
            </a:r>
          </a:p>
          <a:p>
            <a:pPr marL="114300" indent="-228600" defTabSz="914400">
              <a:spcAft>
                <a:spcPts val="600"/>
              </a:spcAft>
              <a:buFont typeface="Arial" panose="020B0604020202020204" pitchFamily="34" charset="0"/>
              <a:buChar char="•"/>
            </a:pPr>
            <a:r>
              <a:rPr lang="en-US" sz="1300" dirty="0"/>
              <a:t>You can transfer domain registration from another registrar to Amazon Route 53, from one AWS account to another, or from Route 53 to another registrar. </a:t>
            </a:r>
          </a:p>
          <a:p>
            <a:pPr marL="114300" indent="-228600" defTabSz="914400">
              <a:spcAft>
                <a:spcPts val="600"/>
              </a:spcAft>
              <a:buFont typeface="Arial" panose="020B0604020202020204" pitchFamily="34" charset="0"/>
              <a:buChar char="•"/>
            </a:pPr>
            <a:r>
              <a:rPr lang="en-US" sz="1300" dirty="0"/>
              <a:t>There is no cost for transferring domains from one AWS account to another.</a:t>
            </a:r>
          </a:p>
          <a:p>
            <a:pPr marL="114300" indent="-228600" defTabSz="914400">
              <a:spcAft>
                <a:spcPts val="600"/>
              </a:spcAft>
              <a:buFont typeface="Arial" panose="020B0604020202020204" pitchFamily="34" charset="0"/>
              <a:buChar char="•"/>
            </a:pPr>
            <a:r>
              <a:rPr lang="en-US" sz="1300" dirty="0"/>
              <a:t>The default maximum number of domains per AWS account is 20. </a:t>
            </a:r>
          </a:p>
          <a:p>
            <a:pPr marL="114300" indent="-228600" defTabSz="914400">
              <a:spcAft>
                <a:spcPts val="600"/>
              </a:spcAft>
              <a:buFont typeface="Arial" panose="020B0604020202020204" pitchFamily="34" charset="0"/>
              <a:buChar char="•"/>
            </a:pPr>
            <a:r>
              <a:rPr lang="en-US" sz="1300" dirty="0"/>
              <a:t>The maximum number of name servers per domain in Route 53 is 6.</a:t>
            </a:r>
          </a:p>
          <a:p>
            <a:pPr marL="114300" indent="-228600" defTabSz="914400">
              <a:spcAft>
                <a:spcPts val="600"/>
              </a:spcAft>
              <a:buFont typeface="Arial" panose="020B0604020202020204" pitchFamily="34" charset="0"/>
              <a:buChar char="•"/>
            </a:pPr>
            <a:endParaRPr lang="en-US" sz="1300" dirty="0"/>
          </a:p>
        </p:txBody>
      </p:sp>
      <p:sp>
        <p:nvSpPr>
          <p:cNvPr id="5" name="Rectangle 2"/>
          <p:cNvSpPr>
            <a:spLocks noChangeArrowheads="1"/>
          </p:cNvSpPr>
          <p:nvPr/>
        </p:nvSpPr>
        <p:spPr bwMode="auto">
          <a:xfrm flipV="1">
            <a:off x="0" y="-264343"/>
            <a:ext cx="5015345" cy="457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6875" tIns="0" rIns="1587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9815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18E52D-D161-23BC-76D6-90C551177171}"/>
              </a:ext>
            </a:extLst>
          </p:cNvPr>
          <p:cNvSpPr>
            <a:spLocks noGrp="1"/>
          </p:cNvSpPr>
          <p:nvPr>
            <p:ph type="title"/>
          </p:nvPr>
        </p:nvSpPr>
        <p:spPr>
          <a:xfrm>
            <a:off x="628650" y="338535"/>
            <a:ext cx="7884414" cy="3049905"/>
          </a:xfrm>
        </p:spPr>
        <p:txBody>
          <a:bodyPr vert="horz" lIns="91440" tIns="45720" rIns="91440" bIns="45720" rtlCol="0" anchor="b">
            <a:normAutofit/>
          </a:bodyPr>
          <a:lstStyle/>
          <a:p>
            <a:pPr defTabSz="914400">
              <a:spcBef>
                <a:spcPct val="0"/>
              </a:spcBef>
            </a:pPr>
            <a:r>
              <a:rPr lang="en-US" sz="5000" kern="1200">
                <a:solidFill>
                  <a:schemeClr val="tx1"/>
                </a:solidFill>
                <a:latin typeface="+mj-lt"/>
                <a:ea typeface="+mj-ea"/>
                <a:cs typeface="+mj-cs"/>
              </a:rPr>
              <a:t>Advanced</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3538946"/>
            <a:ext cx="4057650" cy="13716"/>
          </a:xfrm>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 name="connsiteX0" fmla="*/ 0 w 4057650"/>
              <a:gd name="connsiteY0" fmla="*/ 0 h 13716"/>
              <a:gd name="connsiteX1" fmla="*/ 635698 w 4057650"/>
              <a:gd name="connsiteY1" fmla="*/ 0 h 13716"/>
              <a:gd name="connsiteX2" fmla="*/ 1190244 w 4057650"/>
              <a:gd name="connsiteY2" fmla="*/ 0 h 13716"/>
              <a:gd name="connsiteX3" fmla="*/ 1947672 w 4057650"/>
              <a:gd name="connsiteY3" fmla="*/ 0 h 13716"/>
              <a:gd name="connsiteX4" fmla="*/ 2583370 w 4057650"/>
              <a:gd name="connsiteY4" fmla="*/ 0 h 13716"/>
              <a:gd name="connsiteX5" fmla="*/ 3219069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150555 w 4057650"/>
              <a:gd name="connsiteY10" fmla="*/ 13716 h 13716"/>
              <a:gd name="connsiteX11" fmla="*/ 1474280 w 4057650"/>
              <a:gd name="connsiteY11" fmla="*/ 13716 h 13716"/>
              <a:gd name="connsiteX12" fmla="*/ 838581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67148" y="-8908"/>
                  <a:pt x="517612" y="4501"/>
                  <a:pt x="757428" y="0"/>
                </a:cubicBezTo>
                <a:cubicBezTo>
                  <a:pt x="1032602" y="-7253"/>
                  <a:pt x="1110097" y="-4084"/>
                  <a:pt x="1474279" y="0"/>
                </a:cubicBezTo>
                <a:cubicBezTo>
                  <a:pt x="1838373" y="-7421"/>
                  <a:pt x="1905070" y="-3632"/>
                  <a:pt x="2191131" y="0"/>
                </a:cubicBezTo>
                <a:cubicBezTo>
                  <a:pt x="2479083" y="8044"/>
                  <a:pt x="2590278" y="-15025"/>
                  <a:pt x="2745676" y="0"/>
                </a:cubicBezTo>
                <a:cubicBezTo>
                  <a:pt x="2939709" y="9877"/>
                  <a:pt x="3136017" y="-24028"/>
                  <a:pt x="3340798" y="0"/>
                </a:cubicBezTo>
                <a:cubicBezTo>
                  <a:pt x="3577524" y="19058"/>
                  <a:pt x="3755433" y="-7221"/>
                  <a:pt x="4057650" y="0"/>
                </a:cubicBezTo>
                <a:cubicBezTo>
                  <a:pt x="4057445" y="4501"/>
                  <a:pt x="4058270" y="7438"/>
                  <a:pt x="4057650" y="13716"/>
                </a:cubicBezTo>
                <a:cubicBezTo>
                  <a:pt x="3746991" y="46900"/>
                  <a:pt x="3642040" y="-13712"/>
                  <a:pt x="3381375" y="13716"/>
                </a:cubicBezTo>
                <a:cubicBezTo>
                  <a:pt x="3142532" y="64771"/>
                  <a:pt x="2955382" y="-7162"/>
                  <a:pt x="2826830" y="13716"/>
                </a:cubicBezTo>
                <a:cubicBezTo>
                  <a:pt x="2734164" y="26064"/>
                  <a:pt x="2422331" y="12987"/>
                  <a:pt x="2272284" y="13716"/>
                </a:cubicBezTo>
                <a:cubicBezTo>
                  <a:pt x="2111408" y="20158"/>
                  <a:pt x="1888168" y="21489"/>
                  <a:pt x="1555432" y="13716"/>
                </a:cubicBezTo>
                <a:cubicBezTo>
                  <a:pt x="1389125" y="3117"/>
                  <a:pt x="1177551" y="39730"/>
                  <a:pt x="960310" y="13716"/>
                </a:cubicBezTo>
                <a:cubicBezTo>
                  <a:pt x="875922" y="-39900"/>
                  <a:pt x="323458" y="10262"/>
                  <a:pt x="0" y="13716"/>
                </a:cubicBezTo>
                <a:cubicBezTo>
                  <a:pt x="-331" y="11187"/>
                  <a:pt x="993" y="6491"/>
                  <a:pt x="0" y="0"/>
                </a:cubicBezTo>
                <a:close/>
              </a:path>
              <a:path w="4057650" h="13716" stroke="0" extrusionOk="0">
                <a:moveTo>
                  <a:pt x="0" y="0"/>
                </a:moveTo>
                <a:cubicBezTo>
                  <a:pt x="242151" y="36334"/>
                  <a:pt x="500401" y="29139"/>
                  <a:pt x="635698" y="0"/>
                </a:cubicBezTo>
                <a:cubicBezTo>
                  <a:pt x="783144" y="-32004"/>
                  <a:pt x="950843" y="-4485"/>
                  <a:pt x="1190244" y="0"/>
                </a:cubicBezTo>
                <a:cubicBezTo>
                  <a:pt x="1493739" y="37672"/>
                  <a:pt x="1683931" y="-5135"/>
                  <a:pt x="1947672" y="0"/>
                </a:cubicBezTo>
                <a:cubicBezTo>
                  <a:pt x="2231467" y="29157"/>
                  <a:pt x="2283780" y="-18583"/>
                  <a:pt x="2583370" y="0"/>
                </a:cubicBezTo>
                <a:cubicBezTo>
                  <a:pt x="2879743" y="13186"/>
                  <a:pt x="3001896" y="40538"/>
                  <a:pt x="3219069" y="0"/>
                </a:cubicBezTo>
                <a:cubicBezTo>
                  <a:pt x="3480307" y="-5034"/>
                  <a:pt x="3756341" y="17550"/>
                  <a:pt x="4057650" y="0"/>
                </a:cubicBezTo>
                <a:cubicBezTo>
                  <a:pt x="4056913" y="2900"/>
                  <a:pt x="4056504" y="10718"/>
                  <a:pt x="4057650" y="13716"/>
                </a:cubicBezTo>
                <a:cubicBezTo>
                  <a:pt x="3866391" y="10757"/>
                  <a:pt x="3683092" y="22641"/>
                  <a:pt x="3381375" y="13716"/>
                </a:cubicBezTo>
                <a:cubicBezTo>
                  <a:pt x="3077442" y="-36111"/>
                  <a:pt x="2959293" y="-9904"/>
                  <a:pt x="2826830" y="13716"/>
                </a:cubicBezTo>
                <a:cubicBezTo>
                  <a:pt x="2745586" y="48996"/>
                  <a:pt x="2366651" y="54820"/>
                  <a:pt x="2150555" y="13716"/>
                </a:cubicBezTo>
                <a:cubicBezTo>
                  <a:pt x="1889766" y="-21926"/>
                  <a:pt x="1744011" y="-27260"/>
                  <a:pt x="1474280" y="13716"/>
                </a:cubicBezTo>
                <a:cubicBezTo>
                  <a:pt x="1211536" y="18423"/>
                  <a:pt x="970196" y="30950"/>
                  <a:pt x="838581" y="13716"/>
                </a:cubicBezTo>
                <a:cubicBezTo>
                  <a:pt x="683899" y="-9022"/>
                  <a:pt x="224248" y="-47016"/>
                  <a:pt x="0" y="13716"/>
                </a:cubicBezTo>
                <a:cubicBezTo>
                  <a:pt x="324" y="6999"/>
                  <a:pt x="221" y="2972"/>
                  <a:pt x="0" y="0"/>
                </a:cubicBezTo>
                <a:close/>
              </a:path>
              <a:path w="4057650" h="13716" fill="none" stroke="0" extrusionOk="0">
                <a:moveTo>
                  <a:pt x="0" y="0"/>
                </a:moveTo>
                <a:cubicBezTo>
                  <a:pt x="358409" y="-4652"/>
                  <a:pt x="486702" y="12101"/>
                  <a:pt x="757428" y="0"/>
                </a:cubicBezTo>
                <a:cubicBezTo>
                  <a:pt x="1022678" y="-8760"/>
                  <a:pt x="1108573" y="-4098"/>
                  <a:pt x="1474279" y="0"/>
                </a:cubicBezTo>
                <a:cubicBezTo>
                  <a:pt x="1819257" y="16644"/>
                  <a:pt x="1919656" y="-4532"/>
                  <a:pt x="2191131" y="0"/>
                </a:cubicBezTo>
                <a:cubicBezTo>
                  <a:pt x="2458468" y="10266"/>
                  <a:pt x="2618941" y="-8527"/>
                  <a:pt x="2745676" y="0"/>
                </a:cubicBezTo>
                <a:cubicBezTo>
                  <a:pt x="2931643" y="26136"/>
                  <a:pt x="3158142" y="-56944"/>
                  <a:pt x="3340798" y="0"/>
                </a:cubicBezTo>
                <a:cubicBezTo>
                  <a:pt x="3532039" y="10299"/>
                  <a:pt x="3748090" y="-3814"/>
                  <a:pt x="4057650" y="0"/>
                </a:cubicBezTo>
                <a:cubicBezTo>
                  <a:pt x="4057333" y="4276"/>
                  <a:pt x="4057768" y="7437"/>
                  <a:pt x="4057650" y="13716"/>
                </a:cubicBezTo>
                <a:cubicBezTo>
                  <a:pt x="3759943" y="44812"/>
                  <a:pt x="3655385" y="-12313"/>
                  <a:pt x="3381375" y="13716"/>
                </a:cubicBezTo>
                <a:cubicBezTo>
                  <a:pt x="3117080" y="43667"/>
                  <a:pt x="2965830" y="11179"/>
                  <a:pt x="2826830" y="13716"/>
                </a:cubicBezTo>
                <a:cubicBezTo>
                  <a:pt x="2719180" y="50001"/>
                  <a:pt x="2405341" y="23637"/>
                  <a:pt x="2272284" y="13716"/>
                </a:cubicBezTo>
                <a:cubicBezTo>
                  <a:pt x="2146521" y="37825"/>
                  <a:pt x="1920511" y="43731"/>
                  <a:pt x="1555432" y="13716"/>
                </a:cubicBezTo>
                <a:cubicBezTo>
                  <a:pt x="1341297" y="-14932"/>
                  <a:pt x="1185337" y="6286"/>
                  <a:pt x="960310" y="13716"/>
                </a:cubicBezTo>
                <a:cubicBezTo>
                  <a:pt x="797841" y="-31644"/>
                  <a:pt x="348704" y="-84402"/>
                  <a:pt x="0" y="13716"/>
                </a:cubicBezTo>
                <a:cubicBezTo>
                  <a:pt x="-929" y="10136"/>
                  <a:pt x="7" y="679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378" y="4708"/>
                          <a:pt x="4057987" y="7132"/>
                          <a:pt x="4057650" y="13716"/>
                        </a:cubicBezTo>
                        <a:cubicBezTo>
                          <a:pt x="3743404" y="35553"/>
                          <a:pt x="3625516" y="-19495"/>
                          <a:pt x="3381375" y="13716"/>
                        </a:cubicBezTo>
                        <a:cubicBezTo>
                          <a:pt x="3137235" y="46927"/>
                          <a:pt x="2946571" y="-4571"/>
                          <a:pt x="2826830" y="13716"/>
                        </a:cubicBezTo>
                        <a:cubicBezTo>
                          <a:pt x="2707090" y="32003"/>
                          <a:pt x="2402756" y="-3140"/>
                          <a:pt x="2272284" y="13716"/>
                        </a:cubicBezTo>
                        <a:cubicBezTo>
                          <a:pt x="2141812" y="30572"/>
                          <a:pt x="1895935" y="13627"/>
                          <a:pt x="1555432" y="13716"/>
                        </a:cubicBezTo>
                        <a:cubicBezTo>
                          <a:pt x="1214929" y="13805"/>
                          <a:pt x="1103072" y="9931"/>
                          <a:pt x="960310" y="13716"/>
                        </a:cubicBezTo>
                        <a:cubicBezTo>
                          <a:pt x="817548" y="17501"/>
                          <a:pt x="402272" y="-33931"/>
                          <a:pt x="0" y="13716"/>
                        </a:cubicBezTo>
                        <a:cubicBezTo>
                          <a:pt x="-460" y="10837"/>
                          <a:pt x="38" y="6680"/>
                          <a:pt x="0" y="0"/>
                        </a:cubicBezTo>
                        <a:close/>
                      </a:path>
                      <a:path w="4057650" h="13716"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980" y="3019"/>
                          <a:pt x="4057134" y="10425"/>
                          <a:pt x="4057650" y="13716"/>
                        </a:cubicBezTo>
                        <a:cubicBezTo>
                          <a:pt x="3865148" y="-7885"/>
                          <a:pt x="3702543" y="44896"/>
                          <a:pt x="3381375" y="13716"/>
                        </a:cubicBezTo>
                        <a:cubicBezTo>
                          <a:pt x="3060208" y="-17464"/>
                          <a:pt x="2956571" y="-13250"/>
                          <a:pt x="2826830" y="13716"/>
                        </a:cubicBezTo>
                        <a:cubicBezTo>
                          <a:pt x="2697089" y="40682"/>
                          <a:pt x="2411031" y="38582"/>
                          <a:pt x="2150555" y="13716"/>
                        </a:cubicBezTo>
                        <a:cubicBezTo>
                          <a:pt x="1890080" y="-11150"/>
                          <a:pt x="1741827" y="-5187"/>
                          <a:pt x="1474280" y="13716"/>
                        </a:cubicBezTo>
                        <a:cubicBezTo>
                          <a:pt x="1206734" y="32619"/>
                          <a:pt x="998203" y="28763"/>
                          <a:pt x="838581" y="13716"/>
                        </a:cubicBezTo>
                        <a:cubicBezTo>
                          <a:pt x="678959" y="-1331"/>
                          <a:pt x="187101" y="-17784"/>
                          <a:pt x="0" y="13716"/>
                        </a:cubicBezTo>
                        <a:cubicBezTo>
                          <a:pt x="-114" y="7033"/>
                          <a:pt x="103" y="342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565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72088" cy="51435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D5EE1F-A562-83AD-D72D-52B74941CFDF}"/>
              </a:ext>
            </a:extLst>
          </p:cNvPr>
          <p:cNvSpPr>
            <a:spLocks noGrp="1"/>
          </p:cNvSpPr>
          <p:nvPr>
            <p:ph type="title"/>
          </p:nvPr>
        </p:nvSpPr>
        <p:spPr>
          <a:xfrm>
            <a:off x="628650" y="315040"/>
            <a:ext cx="8094056" cy="551486"/>
          </a:xfrm>
        </p:spPr>
        <p:txBody>
          <a:bodyPr vert="horz" lIns="91440" tIns="45720" rIns="91440" bIns="45720" rtlCol="0" anchor="ctr">
            <a:normAutofit fontScale="90000"/>
          </a:bodyPr>
          <a:lstStyle/>
          <a:p>
            <a:pPr defTabSz="914400">
              <a:spcBef>
                <a:spcPct val="0"/>
              </a:spcBef>
            </a:pPr>
            <a:r>
              <a:rPr lang="en-US" sz="1800" b="1" i="0" kern="1200" dirty="0">
                <a:solidFill>
                  <a:schemeClr val="tx1"/>
                </a:solidFill>
                <a:effectLst/>
                <a:latin typeface="+mj-lt"/>
                <a:ea typeface="+mj-ea"/>
                <a:cs typeface="+mj-cs"/>
              </a:rPr>
              <a:t>Amazon Route 53 Application Recovery Controller</a:t>
            </a:r>
            <a:br>
              <a:rPr lang="en-US" sz="1800" kern="1200" dirty="0">
                <a:solidFill>
                  <a:schemeClr val="tx1"/>
                </a:solidFill>
                <a:latin typeface="+mj-lt"/>
                <a:ea typeface="+mj-ea"/>
                <a:cs typeface="+mj-cs"/>
              </a:rPr>
            </a:br>
            <a:endParaRPr lang="en-US" sz="1800" kern="1200" dirty="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E222ED3F-8495-93A0-5361-4B59E6EA4FE3}"/>
              </a:ext>
            </a:extLst>
          </p:cNvPr>
          <p:cNvSpPr>
            <a:spLocks noGrp="1"/>
          </p:cNvSpPr>
          <p:nvPr>
            <p:ph type="body" idx="1"/>
          </p:nvPr>
        </p:nvSpPr>
        <p:spPr>
          <a:xfrm>
            <a:off x="499892" y="866526"/>
            <a:ext cx="8270240" cy="4056820"/>
          </a:xfrm>
        </p:spPr>
        <p:txBody>
          <a:bodyPr vert="horz" lIns="91440" tIns="45720" rIns="91440" bIns="45720" rtlCol="0">
            <a:noAutofit/>
          </a:bodyPr>
          <a:lstStyle/>
          <a:p>
            <a:pPr marL="400050" indent="-171450" defTabSz="914400">
              <a:spcBef>
                <a:spcPts val="300"/>
              </a:spcBef>
              <a:spcAft>
                <a:spcPts val="300"/>
              </a:spcAft>
            </a:pPr>
            <a:r>
              <a:rPr lang="en-US" sz="1050" b="0" i="0" dirty="0">
                <a:effectLst/>
              </a:rPr>
              <a:t>Route 53 Application Recovery Controller (ARC) is a service offered by AWS that helps customers build and execute recovery plans for their applications. </a:t>
            </a:r>
          </a:p>
          <a:p>
            <a:pPr marL="400050" indent="-171450" defTabSz="914400">
              <a:spcBef>
                <a:spcPts val="300"/>
              </a:spcBef>
              <a:spcAft>
                <a:spcPts val="300"/>
              </a:spcAft>
            </a:pPr>
            <a:r>
              <a:rPr lang="en-US" sz="1050" b="0" i="0" dirty="0">
                <a:effectLst/>
              </a:rPr>
              <a:t>ARC is designed to enhance application availability by allowing users to define and automate recovery strategies.</a:t>
            </a:r>
          </a:p>
          <a:p>
            <a:pPr>
              <a:spcBef>
                <a:spcPts val="300"/>
              </a:spcBef>
              <a:spcAft>
                <a:spcPts val="300"/>
              </a:spcAft>
            </a:pPr>
            <a:r>
              <a:rPr lang="en-GB" sz="1050" b="1" i="0" dirty="0">
                <a:effectLst/>
              </a:rPr>
              <a:t>Health Checking and Monitoring</a:t>
            </a:r>
            <a:r>
              <a:rPr lang="en-GB" sz="1050" b="0" i="0" dirty="0">
                <a:effectLst/>
              </a:rPr>
              <a:t>:</a:t>
            </a:r>
          </a:p>
          <a:p>
            <a:pPr marL="628650" lvl="1" indent="-171450">
              <a:spcBef>
                <a:spcPts val="300"/>
              </a:spcBef>
              <a:spcAft>
                <a:spcPts val="300"/>
              </a:spcAft>
            </a:pPr>
            <a:r>
              <a:rPr lang="en-GB" sz="1050" b="0" i="0" dirty="0">
                <a:effectLst/>
              </a:rPr>
              <a:t>The service continuously monitors the health of your application and its components (like load balancers, EC2 instances, etc.). It uses Amazon Route 53 health checks to assess the status and performance of your applications.</a:t>
            </a:r>
          </a:p>
          <a:p>
            <a:pPr>
              <a:spcBef>
                <a:spcPts val="300"/>
              </a:spcBef>
              <a:spcAft>
                <a:spcPts val="300"/>
              </a:spcAft>
            </a:pPr>
            <a:r>
              <a:rPr lang="en-GB" sz="1050" b="1" i="0" dirty="0">
                <a:effectLst/>
              </a:rPr>
              <a:t>Controlled and Fast Failover</a:t>
            </a:r>
            <a:r>
              <a:rPr lang="en-GB" sz="1050" b="0" i="0" dirty="0">
                <a:effectLst/>
              </a:rPr>
              <a:t>:</a:t>
            </a:r>
          </a:p>
          <a:p>
            <a:pPr marL="628650" lvl="1" indent="-171450">
              <a:spcBef>
                <a:spcPts val="300"/>
              </a:spcBef>
              <a:spcAft>
                <a:spcPts val="300"/>
              </a:spcAft>
            </a:pPr>
            <a:r>
              <a:rPr lang="en-GB" sz="1050" b="0" i="0" dirty="0">
                <a:effectLst/>
              </a:rPr>
              <a:t>In case of any failure or degradation in performance, the Application Recovery Controller allows you to manually or automatically failover to a standby application stack in another AWS Region or Availability Zone. This ensures minimal disruption and maintains the availability of your applications.</a:t>
            </a:r>
          </a:p>
          <a:p>
            <a:pPr>
              <a:spcBef>
                <a:spcPts val="300"/>
              </a:spcBef>
              <a:spcAft>
                <a:spcPts val="300"/>
              </a:spcAft>
            </a:pPr>
            <a:r>
              <a:rPr lang="en-GB" sz="1050" b="1" i="0" dirty="0">
                <a:effectLst/>
              </a:rPr>
              <a:t>Safety Mechanisms for DNS Routing</a:t>
            </a:r>
            <a:r>
              <a:rPr lang="en-GB" sz="1050" b="0" i="0" dirty="0">
                <a:effectLst/>
              </a:rPr>
              <a:t>:</a:t>
            </a:r>
          </a:p>
          <a:p>
            <a:pPr marL="628650" lvl="1" indent="-171450">
              <a:spcBef>
                <a:spcPts val="300"/>
              </a:spcBef>
              <a:spcAft>
                <a:spcPts val="300"/>
              </a:spcAft>
            </a:pPr>
            <a:r>
              <a:rPr lang="en-GB" sz="1050" b="0" i="0" dirty="0">
                <a:effectLst/>
              </a:rPr>
              <a:t>The service integrates with Amazon Route 53 DNS routing to control how user traffic is directed to your application's endpoints. It offers safety mechanisms to prevent "flapping" (frequent, rapid changes in routing state) and ensures that DNS routing changes are conducted safely and predictably.</a:t>
            </a:r>
          </a:p>
          <a:p>
            <a:pPr>
              <a:spcBef>
                <a:spcPts val="300"/>
              </a:spcBef>
              <a:spcAft>
                <a:spcPts val="300"/>
              </a:spcAft>
            </a:pPr>
            <a:r>
              <a:rPr lang="en-GB" sz="1050" b="1" i="0" dirty="0">
                <a:effectLst/>
              </a:rPr>
              <a:t>Readiness Checks</a:t>
            </a:r>
            <a:r>
              <a:rPr lang="en-GB" sz="1050" b="0" i="0" dirty="0">
                <a:effectLst/>
              </a:rPr>
              <a:t>:</a:t>
            </a:r>
          </a:p>
          <a:p>
            <a:pPr marL="628650" lvl="1" indent="-171450">
              <a:spcBef>
                <a:spcPts val="300"/>
              </a:spcBef>
              <a:spcAft>
                <a:spcPts val="300"/>
              </a:spcAft>
            </a:pPr>
            <a:r>
              <a:rPr lang="en-GB" sz="1050" b="0" i="0" dirty="0">
                <a:effectLst/>
              </a:rPr>
              <a:t>The Application Recovery Controller performs readiness checks to ensure that your standby resources are scaled correctly and configured properly to handle traffic when a failover occurs. This helps in maintaining consistent performance and availability standards.</a:t>
            </a:r>
          </a:p>
          <a:p>
            <a:pPr>
              <a:spcBef>
                <a:spcPts val="300"/>
              </a:spcBef>
              <a:spcAft>
                <a:spcPts val="300"/>
              </a:spcAft>
            </a:pPr>
            <a:r>
              <a:rPr lang="en-GB" sz="1050" b="1" i="0" dirty="0">
                <a:effectLst/>
              </a:rPr>
              <a:t>Disaster Recovery and High Availability</a:t>
            </a:r>
            <a:r>
              <a:rPr lang="en-GB" sz="1050" b="0" i="0" dirty="0">
                <a:effectLst/>
              </a:rPr>
              <a:t>:</a:t>
            </a:r>
          </a:p>
          <a:p>
            <a:pPr marL="628650" lvl="1" indent="-171450">
              <a:spcBef>
                <a:spcPts val="300"/>
              </a:spcBef>
              <a:spcAft>
                <a:spcPts val="300"/>
              </a:spcAft>
            </a:pPr>
            <a:r>
              <a:rPr lang="en-GB" sz="1050" b="0" i="0" dirty="0">
                <a:effectLst/>
              </a:rPr>
              <a:t>The service is particularly useful for disaster recovery and high availability strategies. It is designed for mission-critical applications where maintaining continuous availability is a top priority.</a:t>
            </a:r>
          </a:p>
          <a:p>
            <a:pPr marL="400050" indent="-171450" defTabSz="914400">
              <a:spcBef>
                <a:spcPts val="300"/>
              </a:spcBef>
              <a:spcAft>
                <a:spcPts val="300"/>
              </a:spcAft>
            </a:pPr>
            <a:endParaRPr lang="en-US" sz="1050" dirty="0"/>
          </a:p>
        </p:txBody>
      </p:sp>
    </p:spTree>
    <p:extLst>
      <p:ext uri="{BB962C8B-B14F-4D97-AF65-F5344CB8AC3E}">
        <p14:creationId xmlns:p14="http://schemas.microsoft.com/office/powerpoint/2010/main" val="2722527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F86B5-A229-74AE-CDD0-924DA40B2325}"/>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algn="ctr" defTabSz="914400">
              <a:spcBef>
                <a:spcPct val="0"/>
              </a:spcBef>
            </a:pPr>
            <a:r>
              <a:rPr lang="en-US" sz="2400" kern="1200">
                <a:solidFill>
                  <a:schemeClr val="bg1"/>
                </a:solidFill>
                <a:latin typeface="+mj-lt"/>
                <a:ea typeface="+mj-ea"/>
                <a:cs typeface="+mj-cs"/>
              </a:rPr>
              <a:t>Route53 ARC</a:t>
            </a:r>
          </a:p>
        </p:txBody>
      </p:sp>
      <p:pic>
        <p:nvPicPr>
          <p:cNvPr id="4" name="Picture 2" descr="Introducing Amazon Route 53 Application Recovery Controller | AWS News Blog">
            <a:extLst>
              <a:ext uri="{FF2B5EF4-FFF2-40B4-BE49-F238E27FC236}">
                <a16:creationId xmlns:a16="http://schemas.microsoft.com/office/drawing/2014/main" id="{135A1F62-30E6-28DD-9672-10E6E46860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36885" y="1256420"/>
            <a:ext cx="5070229" cy="3295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046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A339DC-F891-4607-F10E-2305FEF6267A}"/>
              </a:ext>
            </a:extLst>
          </p:cNvPr>
          <p:cNvSpPr>
            <a:spLocks noGrp="1"/>
          </p:cNvSpPr>
          <p:nvPr>
            <p:ph type="title"/>
          </p:nvPr>
        </p:nvSpPr>
        <p:spPr>
          <a:xfrm>
            <a:off x="771525" y="1475449"/>
            <a:ext cx="1971675" cy="1910443"/>
          </a:xfrm>
          <a:noFill/>
        </p:spPr>
        <p:txBody>
          <a:bodyPr vert="horz" lIns="91440" tIns="45720" rIns="91440" bIns="45720" rtlCol="0" anchor="ctr">
            <a:normAutofit/>
          </a:bodyPr>
          <a:lstStyle/>
          <a:p>
            <a:pPr algn="ctr" defTabSz="914400">
              <a:spcBef>
                <a:spcPct val="0"/>
              </a:spcBef>
            </a:pPr>
            <a:r>
              <a:rPr lang="en-US" sz="2700" kern="1200">
                <a:solidFill>
                  <a:srgbClr val="FFFFFF"/>
                </a:solidFill>
                <a:latin typeface="+mj-lt"/>
                <a:ea typeface="+mj-ea"/>
                <a:cs typeface="+mj-cs"/>
              </a:rPr>
              <a:t>Route53 ARC</a:t>
            </a:r>
          </a:p>
        </p:txBody>
      </p:sp>
      <p:pic>
        <p:nvPicPr>
          <p:cNvPr id="1028" name="Picture 4" descr="Example Deployment of app with R53 ARC">
            <a:extLst>
              <a:ext uri="{FF2B5EF4-FFF2-40B4-BE49-F238E27FC236}">
                <a16:creationId xmlns:a16="http://schemas.microsoft.com/office/drawing/2014/main" id="{2049C4C1-153B-C789-9D55-9FDC677B06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82987" y="1261353"/>
            <a:ext cx="5085525" cy="261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920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133778" cy="51435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ABA60D0-8D15-574E-D19F-57304D12589C}"/>
              </a:ext>
            </a:extLst>
          </p:cNvPr>
          <p:cNvSpPr>
            <a:spLocks noGrp="1"/>
          </p:cNvSpPr>
          <p:nvPr>
            <p:ph type="title"/>
          </p:nvPr>
        </p:nvSpPr>
        <p:spPr>
          <a:xfrm>
            <a:off x="628650" y="534984"/>
            <a:ext cx="3028950" cy="4073532"/>
          </a:xfrm>
        </p:spPr>
        <p:txBody>
          <a:bodyPr vert="horz" lIns="91440" tIns="45720" rIns="91440" bIns="45720" rtlCol="0" anchor="ctr">
            <a:normAutofit/>
          </a:bodyPr>
          <a:lstStyle/>
          <a:p>
            <a:pPr defTabSz="914400">
              <a:spcBef>
                <a:spcPct val="0"/>
              </a:spcBef>
            </a:pPr>
            <a:r>
              <a:rPr lang="en-US" sz="4400" b="1" i="0" kern="1200">
                <a:solidFill>
                  <a:schemeClr val="tx1"/>
                </a:solidFill>
                <a:effectLst/>
                <a:latin typeface="+mj-lt"/>
                <a:ea typeface="+mj-ea"/>
                <a:cs typeface="+mj-cs"/>
              </a:rPr>
              <a:t>Amazon Route 53 ARC Features</a:t>
            </a:r>
            <a:br>
              <a:rPr lang="en-US" sz="4400" b="1" i="0" kern="1200">
                <a:solidFill>
                  <a:schemeClr val="tx1"/>
                </a:solidFill>
                <a:effectLst/>
                <a:latin typeface="+mj-lt"/>
                <a:ea typeface="+mj-ea"/>
                <a:cs typeface="+mj-cs"/>
              </a:rPr>
            </a:br>
            <a:br>
              <a:rPr lang="en-US" sz="4400" kern="1200">
                <a:solidFill>
                  <a:schemeClr val="tx1"/>
                </a:solidFill>
                <a:latin typeface="+mj-lt"/>
                <a:ea typeface="+mj-ea"/>
                <a:cs typeface="+mj-cs"/>
              </a:rPr>
            </a:br>
            <a:endParaRPr lang="en-US" sz="4400" kern="120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B4D0700D-832C-A41F-BBE1-38C5E557A137}"/>
              </a:ext>
            </a:extLst>
          </p:cNvPr>
          <p:cNvSpPr>
            <a:spLocks noGrp="1"/>
          </p:cNvSpPr>
          <p:nvPr>
            <p:ph type="body" idx="1"/>
          </p:nvPr>
        </p:nvSpPr>
        <p:spPr>
          <a:xfrm>
            <a:off x="3856107" y="315970"/>
            <a:ext cx="5177781" cy="4461890"/>
          </a:xfrm>
        </p:spPr>
        <p:txBody>
          <a:bodyPr vert="horz" lIns="91440" tIns="45720" rIns="91440" bIns="45720" rtlCol="0" anchor="ctr">
            <a:noAutofit/>
          </a:bodyPr>
          <a:lstStyle/>
          <a:p>
            <a:pPr indent="-228600" defTabSz="914400">
              <a:spcAft>
                <a:spcPts val="400"/>
              </a:spcAft>
              <a:buFont typeface="Arial" panose="020B0604020202020204" pitchFamily="34" charset="0"/>
              <a:buChar char="•"/>
            </a:pPr>
            <a:r>
              <a:rPr lang="en-US" sz="900" b="1" dirty="0">
                <a:highlight>
                  <a:srgbClr val="FFFF00"/>
                </a:highlight>
              </a:rPr>
              <a:t>Recovery Plans</a:t>
            </a:r>
            <a:r>
              <a:rPr lang="en-US" sz="900" dirty="0"/>
              <a:t>:</a:t>
            </a:r>
          </a:p>
          <a:p>
            <a:pPr marL="742950" lvl="1" indent="-228600" defTabSz="914400">
              <a:spcAft>
                <a:spcPts val="400"/>
              </a:spcAft>
              <a:buFont typeface="Arial" panose="020B0604020202020204" pitchFamily="34" charset="0"/>
              <a:buChar char="•"/>
            </a:pPr>
            <a:r>
              <a:rPr lang="en-US" sz="900" dirty="0"/>
              <a:t>ARC enables users to create recovery plans that define the steps and procedures to be executed during application recovery.</a:t>
            </a:r>
          </a:p>
          <a:p>
            <a:pPr marL="742950" lvl="1" indent="-228600" defTabSz="914400">
              <a:spcAft>
                <a:spcPts val="400"/>
              </a:spcAft>
              <a:buFont typeface="Arial" panose="020B0604020202020204" pitchFamily="34" charset="0"/>
              <a:buChar char="•"/>
            </a:pPr>
            <a:r>
              <a:rPr lang="en-US" sz="900" dirty="0"/>
              <a:t>Recovery plans can include actions such as redirecting traffic, adjusting configurations, and launching additional instances.</a:t>
            </a:r>
          </a:p>
          <a:p>
            <a:pPr indent="-228600" defTabSz="914400">
              <a:spcAft>
                <a:spcPts val="400"/>
              </a:spcAft>
              <a:buFont typeface="Arial" panose="020B0604020202020204" pitchFamily="34" charset="0"/>
              <a:buChar char="•"/>
            </a:pPr>
            <a:r>
              <a:rPr lang="en-US" sz="900" b="1" dirty="0">
                <a:highlight>
                  <a:srgbClr val="FFFF00"/>
                </a:highlight>
              </a:rPr>
              <a:t>Real-Time Monitoring</a:t>
            </a:r>
            <a:r>
              <a:rPr lang="en-US" sz="900" dirty="0"/>
              <a:t>:</a:t>
            </a:r>
          </a:p>
          <a:p>
            <a:pPr marL="742950" lvl="1" indent="-228600" defTabSz="914400">
              <a:spcAft>
                <a:spcPts val="400"/>
              </a:spcAft>
              <a:buFont typeface="Arial" panose="020B0604020202020204" pitchFamily="34" charset="0"/>
              <a:buChar char="•"/>
            </a:pPr>
            <a:r>
              <a:rPr lang="en-US" sz="900" dirty="0"/>
              <a:t>ARC continuously monitors the health of applications and their dependencies in real-time.</a:t>
            </a:r>
          </a:p>
          <a:p>
            <a:pPr marL="742950" lvl="1" indent="-228600" defTabSz="914400">
              <a:spcAft>
                <a:spcPts val="400"/>
              </a:spcAft>
              <a:buFont typeface="Arial" panose="020B0604020202020204" pitchFamily="34" charset="0"/>
              <a:buChar char="•"/>
            </a:pPr>
            <a:r>
              <a:rPr lang="en-US" sz="900" dirty="0"/>
              <a:t>It uses health checks and other metrics to assess the status of resources involved in application operation.</a:t>
            </a:r>
          </a:p>
          <a:p>
            <a:pPr indent="-228600" defTabSz="914400">
              <a:spcAft>
                <a:spcPts val="400"/>
              </a:spcAft>
              <a:buFont typeface="Arial" panose="020B0604020202020204" pitchFamily="34" charset="0"/>
              <a:buChar char="•"/>
            </a:pPr>
            <a:r>
              <a:rPr lang="en-US" sz="900" b="1" dirty="0">
                <a:highlight>
                  <a:srgbClr val="FFFF00"/>
                </a:highlight>
              </a:rPr>
              <a:t>Automated Recovery</a:t>
            </a:r>
            <a:r>
              <a:rPr lang="en-US" sz="900" dirty="0"/>
              <a:t>:</a:t>
            </a:r>
          </a:p>
          <a:p>
            <a:pPr marL="742950" lvl="1" indent="-228600" defTabSz="914400">
              <a:spcAft>
                <a:spcPts val="400"/>
              </a:spcAft>
              <a:buFont typeface="Arial" panose="020B0604020202020204" pitchFamily="34" charset="0"/>
              <a:buChar char="•"/>
            </a:pPr>
            <a:r>
              <a:rPr lang="en-US" sz="900" dirty="0"/>
              <a:t>In the event of an application or infrastructure failure, ARC can automatically execute recovery plans to restore the application's functionality.</a:t>
            </a:r>
          </a:p>
          <a:p>
            <a:pPr marL="742950" lvl="1" indent="-228600" defTabSz="914400">
              <a:spcAft>
                <a:spcPts val="400"/>
              </a:spcAft>
              <a:buFont typeface="Arial" panose="020B0604020202020204" pitchFamily="34" charset="0"/>
              <a:buChar char="•"/>
            </a:pPr>
            <a:r>
              <a:rPr lang="en-US" sz="900" dirty="0"/>
              <a:t>This automation helps minimize downtime and accelerate the recovery process.</a:t>
            </a:r>
          </a:p>
          <a:p>
            <a:pPr indent="-228600" defTabSz="914400">
              <a:spcAft>
                <a:spcPts val="400"/>
              </a:spcAft>
              <a:buFont typeface="Arial" panose="020B0604020202020204" pitchFamily="34" charset="0"/>
              <a:buChar char="•"/>
            </a:pPr>
            <a:r>
              <a:rPr lang="en-US" sz="900" b="1" dirty="0">
                <a:highlight>
                  <a:srgbClr val="FFFF00"/>
                </a:highlight>
              </a:rPr>
              <a:t>Integration with AWS Services</a:t>
            </a:r>
            <a:r>
              <a:rPr lang="en-US" sz="900" dirty="0"/>
              <a:t>:</a:t>
            </a:r>
          </a:p>
          <a:p>
            <a:pPr marL="742950" lvl="1" indent="-228600" defTabSz="914400">
              <a:spcAft>
                <a:spcPts val="400"/>
              </a:spcAft>
              <a:buFont typeface="Arial" panose="020B0604020202020204" pitchFamily="34" charset="0"/>
              <a:buChar char="•"/>
            </a:pPr>
            <a:r>
              <a:rPr lang="en-US" sz="900" dirty="0"/>
              <a:t>ARC integrates with other AWS services, such as Amazon Route 53 for DNS management and AWS Elastic Load Balancing for traffic distribution.</a:t>
            </a:r>
          </a:p>
          <a:p>
            <a:pPr marL="742950" lvl="1" indent="-228600" defTabSz="914400">
              <a:spcAft>
                <a:spcPts val="400"/>
              </a:spcAft>
              <a:buFont typeface="Arial" panose="020B0604020202020204" pitchFamily="34" charset="0"/>
              <a:buChar char="•"/>
            </a:pPr>
            <a:r>
              <a:rPr lang="en-US" sz="900" dirty="0"/>
              <a:t>Integration with AWS services enhances the coordination of recovery actions.</a:t>
            </a:r>
          </a:p>
          <a:p>
            <a:pPr indent="-228600" defTabSz="914400">
              <a:spcAft>
                <a:spcPts val="400"/>
              </a:spcAft>
              <a:buFont typeface="Arial" panose="020B0604020202020204" pitchFamily="34" charset="0"/>
              <a:buChar char="•"/>
            </a:pPr>
            <a:r>
              <a:rPr lang="en-US" sz="900" b="1" dirty="0">
                <a:highlight>
                  <a:srgbClr val="FFFF00"/>
                </a:highlight>
              </a:rPr>
              <a:t>Visibility and Reporting</a:t>
            </a:r>
            <a:r>
              <a:rPr lang="en-US" sz="900" dirty="0"/>
              <a:t>:</a:t>
            </a:r>
          </a:p>
          <a:p>
            <a:pPr marL="742950" lvl="1" indent="-228600" defTabSz="914400">
              <a:spcAft>
                <a:spcPts val="400"/>
              </a:spcAft>
              <a:buFont typeface="Arial" panose="020B0604020202020204" pitchFamily="34" charset="0"/>
              <a:buChar char="•"/>
            </a:pPr>
            <a:r>
              <a:rPr lang="en-US" sz="900" dirty="0"/>
              <a:t>ARC provides visibility into the recovery process by offering detailed reports and metrics.</a:t>
            </a:r>
          </a:p>
          <a:p>
            <a:pPr marL="742950" lvl="1" indent="-228600" defTabSz="914400">
              <a:spcAft>
                <a:spcPts val="400"/>
              </a:spcAft>
              <a:buFont typeface="Arial" panose="020B0604020202020204" pitchFamily="34" charset="0"/>
              <a:buChar char="•"/>
            </a:pPr>
            <a:r>
              <a:rPr lang="en-US" sz="900" dirty="0"/>
              <a:t>Users can gain insights into the effectiveness of recovery plans and identify areas for improvement.</a:t>
            </a:r>
          </a:p>
          <a:p>
            <a:pPr indent="-228600" defTabSz="914400">
              <a:spcAft>
                <a:spcPts val="400"/>
              </a:spcAft>
              <a:buFont typeface="Arial" panose="020B0604020202020204" pitchFamily="34" charset="0"/>
              <a:buChar char="•"/>
            </a:pPr>
            <a:r>
              <a:rPr lang="en-US" sz="900" b="1" dirty="0">
                <a:highlight>
                  <a:srgbClr val="FFFF00"/>
                </a:highlight>
              </a:rPr>
              <a:t>Customizable Recovery Strategies</a:t>
            </a:r>
            <a:r>
              <a:rPr lang="en-US" sz="900" dirty="0"/>
              <a:t>:</a:t>
            </a:r>
          </a:p>
          <a:p>
            <a:pPr marL="742950" lvl="1" indent="-228600" defTabSz="914400">
              <a:spcAft>
                <a:spcPts val="400"/>
              </a:spcAft>
              <a:buFont typeface="Arial" panose="020B0604020202020204" pitchFamily="34" charset="0"/>
              <a:buChar char="•"/>
            </a:pPr>
            <a:r>
              <a:rPr lang="en-US" sz="900" dirty="0"/>
              <a:t>Users can define custom recovery strategies based on their application's specific requirements.</a:t>
            </a:r>
          </a:p>
          <a:p>
            <a:pPr marL="742950" lvl="1" indent="-228600" defTabSz="914400">
              <a:spcAft>
                <a:spcPts val="400"/>
              </a:spcAft>
              <a:buFont typeface="Arial" panose="020B0604020202020204" pitchFamily="34" charset="0"/>
              <a:buChar char="•"/>
            </a:pPr>
            <a:r>
              <a:rPr lang="en-US" sz="900" dirty="0"/>
              <a:t>This customization allows for flexibility in designing recovery plans tailored to different use cases.</a:t>
            </a:r>
          </a:p>
        </p:txBody>
      </p:sp>
    </p:spTree>
    <p:extLst>
      <p:ext uri="{BB962C8B-B14F-4D97-AF65-F5344CB8AC3E}">
        <p14:creationId xmlns:p14="http://schemas.microsoft.com/office/powerpoint/2010/main" val="2299200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707BFF-C32D-F903-A46F-448380F1D137}"/>
              </a:ext>
            </a:extLst>
          </p:cNvPr>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Route53 Resolver</a:t>
            </a:r>
          </a:p>
        </p:txBody>
      </p:sp>
      <p:sp>
        <p:nvSpPr>
          <p:cNvPr id="3" name="Text Placeholder 2">
            <a:extLst>
              <a:ext uri="{FF2B5EF4-FFF2-40B4-BE49-F238E27FC236}">
                <a16:creationId xmlns:a16="http://schemas.microsoft.com/office/drawing/2014/main" id="{68CB6F2A-31D4-29DC-6A00-67D1C58DB35C}"/>
              </a:ext>
            </a:extLst>
          </p:cNvPr>
          <p:cNvSpPr>
            <a:spLocks noGrp="1"/>
          </p:cNvSpPr>
          <p:nvPr>
            <p:ph type="body" idx="1"/>
          </p:nvPr>
        </p:nvSpPr>
        <p:spPr>
          <a:xfrm>
            <a:off x="524529" y="1376762"/>
            <a:ext cx="8094941" cy="3606957"/>
          </a:xfrm>
        </p:spPr>
        <p:txBody>
          <a:bodyPr vert="horz" lIns="91440" tIns="45720" rIns="91440" bIns="45720" rtlCol="0">
            <a:noAutofit/>
          </a:bodyPr>
          <a:lstStyle/>
          <a:p>
            <a:pPr indent="-228600" defTabSz="914400">
              <a:spcAft>
                <a:spcPts val="600"/>
              </a:spcAft>
              <a:buFont typeface="Arial" panose="020B0604020202020204" pitchFamily="34" charset="0"/>
              <a:buChar char="•"/>
            </a:pPr>
            <a:r>
              <a:rPr lang="en-US" sz="1000" b="1" i="0" dirty="0">
                <a:effectLst/>
                <a:highlight>
                  <a:srgbClr val="FFFF00"/>
                </a:highlight>
              </a:rPr>
              <a:t>Amazon Route 53 Resolver responds recursively to DNS queries from AWS resources for public records, Amazon VPC-specific DNS names, and Amazon Route 53 private hosted zones, and is available by default in all VPCs</a:t>
            </a:r>
          </a:p>
          <a:p>
            <a:pPr indent="-228600" defTabSz="914400">
              <a:spcAft>
                <a:spcPts val="600"/>
              </a:spcAft>
              <a:buFont typeface="Arial" panose="020B0604020202020204" pitchFamily="34" charset="0"/>
              <a:buChar char="•"/>
            </a:pPr>
            <a:r>
              <a:rPr lang="en-US" sz="1000" b="0" i="0" dirty="0">
                <a:effectLst/>
              </a:rPr>
              <a:t>An Amazon VPC connects to a Route 53 Resolver at a VPC+2 IP address. This VPC+2 address connects to a Route 53 Resolver within an Availability Zone.</a:t>
            </a:r>
            <a:endParaRPr lang="ru-RU" sz="1000" dirty="0"/>
          </a:p>
          <a:p>
            <a:pPr lvl="1" indent="-228600" defTabSz="914400">
              <a:spcAft>
                <a:spcPts val="600"/>
              </a:spcAft>
              <a:buFont typeface="Arial" panose="020B0604020202020204" pitchFamily="34" charset="0"/>
              <a:buChar char="•"/>
            </a:pPr>
            <a:r>
              <a:rPr lang="en-GB" sz="900" b="0" i="0" dirty="0">
                <a:effectLst/>
              </a:rPr>
              <a:t>if your VPC's CIDR block is </a:t>
            </a:r>
            <a:r>
              <a:rPr lang="en-GB" sz="900" dirty="0"/>
              <a:t>10.0.0.0/16</a:t>
            </a:r>
            <a:r>
              <a:rPr lang="en-GB" sz="900" b="0" i="0" dirty="0">
                <a:effectLst/>
              </a:rPr>
              <a:t>, the VPC+2 address would likely be </a:t>
            </a:r>
            <a:r>
              <a:rPr lang="en-GB" sz="900" dirty="0"/>
              <a:t>10.0.0.2</a:t>
            </a:r>
            <a:r>
              <a:rPr lang="en-GB" sz="900" b="0" i="0" dirty="0">
                <a:effectLst/>
              </a:rPr>
              <a:t>.</a:t>
            </a:r>
            <a:endParaRPr lang="en-US" sz="700" b="0" i="0" dirty="0">
              <a:effectLst/>
            </a:endParaRPr>
          </a:p>
          <a:p>
            <a:pPr indent="-228600" defTabSz="914400">
              <a:spcAft>
                <a:spcPts val="600"/>
              </a:spcAft>
              <a:buFont typeface="Arial" panose="020B0604020202020204" pitchFamily="34" charset="0"/>
              <a:buChar char="•"/>
            </a:pPr>
            <a:r>
              <a:rPr lang="en-US" sz="1000" b="0" i="0" dirty="0">
                <a:effectLst/>
              </a:rPr>
              <a:t>A Route 53 Resolver automatically answers DNS queries for:</a:t>
            </a:r>
          </a:p>
          <a:p>
            <a:pPr lvl="1" indent="-228600" defTabSz="914400">
              <a:spcAft>
                <a:spcPts val="600"/>
              </a:spcAft>
              <a:buFont typeface="Arial" panose="020B0604020202020204" pitchFamily="34" charset="0"/>
              <a:buChar char="•"/>
            </a:pPr>
            <a:r>
              <a:rPr lang="en-US" sz="1000" b="0" i="0" dirty="0">
                <a:effectLst/>
              </a:rPr>
              <a:t>Local VPC domain names for EC2 instances (for example, ec2-192-0-2-44.compute-1.amazonaws.com).</a:t>
            </a:r>
          </a:p>
          <a:p>
            <a:pPr lvl="1" indent="-228600" defTabSz="914400">
              <a:spcAft>
                <a:spcPts val="600"/>
              </a:spcAft>
              <a:buFont typeface="Arial" panose="020B0604020202020204" pitchFamily="34" charset="0"/>
              <a:buChar char="•"/>
            </a:pPr>
            <a:r>
              <a:rPr lang="en-US" sz="1000" b="0" i="0" dirty="0">
                <a:effectLst/>
              </a:rPr>
              <a:t>Records in private hosted zones (for example, </a:t>
            </a:r>
            <a:r>
              <a:rPr lang="en-US" sz="1000" b="0" i="0" dirty="0" err="1">
                <a:effectLst/>
              </a:rPr>
              <a:t>acme.example.com</a:t>
            </a:r>
            <a:r>
              <a:rPr lang="en-US" sz="1000" b="0" i="0" dirty="0">
                <a:effectLst/>
              </a:rPr>
              <a:t>).</a:t>
            </a:r>
          </a:p>
          <a:p>
            <a:pPr lvl="1" indent="-228600" defTabSz="914400">
              <a:spcAft>
                <a:spcPts val="600"/>
              </a:spcAft>
              <a:buFont typeface="Arial" panose="020B0604020202020204" pitchFamily="34" charset="0"/>
              <a:buChar char="•"/>
            </a:pPr>
            <a:r>
              <a:rPr lang="en-US" sz="1000" b="0" i="0" dirty="0">
                <a:effectLst/>
              </a:rPr>
              <a:t>For public domain names, Route 53 Resolver performs recursive lookups against public name servers on the internet.</a:t>
            </a:r>
          </a:p>
          <a:p>
            <a:pPr indent="-228600" defTabSz="914400">
              <a:spcAft>
                <a:spcPts val="600"/>
              </a:spcAft>
              <a:buFont typeface="Arial" panose="020B0604020202020204" pitchFamily="34" charset="0"/>
              <a:buChar char="•"/>
            </a:pPr>
            <a:r>
              <a:rPr lang="en-US" sz="1000" b="1" i="0" dirty="0">
                <a:effectLst/>
                <a:highlight>
                  <a:srgbClr val="FFFF00"/>
                </a:highlight>
              </a:rPr>
              <a:t>If you have workloads that leverage both VPCs and on-premises resources, you also need to resolve DNS records hosted on-premises. </a:t>
            </a:r>
            <a:endParaRPr lang="ru-RU" sz="1000" b="1" i="0" dirty="0">
              <a:effectLst/>
              <a:highlight>
                <a:srgbClr val="FFFF00"/>
              </a:highlight>
            </a:endParaRPr>
          </a:p>
          <a:p>
            <a:pPr indent="-228600" defTabSz="914400">
              <a:spcAft>
                <a:spcPts val="600"/>
              </a:spcAft>
              <a:buFont typeface="Arial" panose="020B0604020202020204" pitchFamily="34" charset="0"/>
              <a:buChar char="•"/>
            </a:pPr>
            <a:r>
              <a:rPr lang="en-US" sz="1000" b="1" i="0" dirty="0">
                <a:effectLst/>
                <a:highlight>
                  <a:srgbClr val="FFFF00"/>
                </a:highlight>
              </a:rPr>
              <a:t>Similarly, these on-premises resources may need to resolve names hosted on AWS</a:t>
            </a:r>
            <a:r>
              <a:rPr lang="en-US" sz="1000" b="0" i="0" dirty="0">
                <a:effectLst/>
              </a:rPr>
              <a:t>. </a:t>
            </a:r>
            <a:endParaRPr lang="ru-RU" sz="1000" b="0" i="0" dirty="0">
              <a:effectLst/>
            </a:endParaRPr>
          </a:p>
          <a:p>
            <a:pPr indent="-228600" defTabSz="914400">
              <a:spcAft>
                <a:spcPts val="600"/>
              </a:spcAft>
              <a:buFont typeface="Arial" panose="020B0604020202020204" pitchFamily="34" charset="0"/>
              <a:buChar char="•"/>
            </a:pPr>
            <a:r>
              <a:rPr lang="en-US" sz="1000" b="0" i="0" dirty="0">
                <a:effectLst/>
              </a:rPr>
              <a:t>Through Resolver endpoints and conditional forwarding rules, you can resolve DNS queries between your on-premises resources and VPCs to create a hybrid cloud setup over VPN or Direct Connect (DX). Specifically:</a:t>
            </a:r>
          </a:p>
          <a:p>
            <a:pPr lvl="1" indent="-228600" defTabSz="914400">
              <a:spcAft>
                <a:spcPts val="600"/>
              </a:spcAft>
              <a:buFont typeface="Arial" panose="020B0604020202020204" pitchFamily="34" charset="0"/>
              <a:buChar char="•"/>
            </a:pPr>
            <a:r>
              <a:rPr lang="en-US" sz="1000" b="1" i="0" dirty="0">
                <a:effectLst/>
                <a:highlight>
                  <a:srgbClr val="FFFF00"/>
                </a:highlight>
              </a:rPr>
              <a:t>Inbound Resolver endpoints allow DNS queries to your VPC from your on-premises network or another VPC.</a:t>
            </a:r>
          </a:p>
          <a:p>
            <a:pPr lvl="1" indent="-228600" defTabSz="914400">
              <a:spcAft>
                <a:spcPts val="600"/>
              </a:spcAft>
              <a:buFont typeface="Arial" panose="020B0604020202020204" pitchFamily="34" charset="0"/>
              <a:buChar char="•"/>
            </a:pPr>
            <a:r>
              <a:rPr lang="en-US" sz="1000" b="1" i="0" dirty="0">
                <a:effectLst/>
                <a:highlight>
                  <a:srgbClr val="FFFF00"/>
                </a:highlight>
              </a:rPr>
              <a:t>Outbound Resolver endpoints allow DNS queries from your VPC to your on-premises network or another VPC.</a:t>
            </a:r>
          </a:p>
          <a:p>
            <a:pPr lvl="1" indent="-228600" defTabSz="914400">
              <a:spcAft>
                <a:spcPts val="600"/>
              </a:spcAft>
              <a:buFont typeface="Arial" panose="020B0604020202020204" pitchFamily="34" charset="0"/>
              <a:buChar char="•"/>
            </a:pPr>
            <a:r>
              <a:rPr lang="en-US" sz="1000" b="0" i="0" dirty="0">
                <a:effectLst/>
              </a:rPr>
              <a:t>Resolver rules enable you to create one forwarding rule for each domain name and specify the name of the domain for which you want to forward DNS queries from your VPC to an on-premises DNS resolver and from your on-premises to your VPC. </a:t>
            </a:r>
          </a:p>
          <a:p>
            <a:pPr lvl="1" indent="-228600" defTabSz="914400">
              <a:spcAft>
                <a:spcPts val="600"/>
              </a:spcAft>
              <a:buFont typeface="Arial" panose="020B0604020202020204" pitchFamily="34" charset="0"/>
              <a:buChar char="•"/>
            </a:pPr>
            <a:r>
              <a:rPr lang="en-US" sz="1000" b="0" i="0" dirty="0">
                <a:effectLst/>
              </a:rPr>
              <a:t>Rules are applied directly to your VPC and can be shared across multiple accounts.</a:t>
            </a:r>
          </a:p>
        </p:txBody>
      </p:sp>
      <p:sp>
        <p:nvSpPr>
          <p:cNvPr id="1035" name="Freeform: Shape 103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81411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34E515-734B-A47F-0538-33AAF1813C6E}"/>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algn="ctr" defTabSz="914400">
              <a:spcBef>
                <a:spcPct val="0"/>
              </a:spcBef>
            </a:pPr>
            <a:r>
              <a:rPr lang="en-GB" sz="2400" kern="1200" dirty="0">
                <a:solidFill>
                  <a:schemeClr val="bg1"/>
                </a:solidFill>
                <a:latin typeface="+mj-lt"/>
                <a:ea typeface="+mj-ea"/>
                <a:cs typeface="+mj-cs"/>
              </a:rPr>
              <a:t>Route53 Resolver</a:t>
            </a:r>
            <a:endParaRPr lang="en-US" sz="2400" kern="1200" dirty="0">
              <a:solidFill>
                <a:schemeClr val="bg1"/>
              </a:solidFill>
              <a:latin typeface="+mj-lt"/>
              <a:ea typeface="+mj-ea"/>
              <a:cs typeface="+mj-cs"/>
            </a:endParaRPr>
          </a:p>
        </p:txBody>
      </p:sp>
      <p:pic>
        <p:nvPicPr>
          <p:cNvPr id="2050" name="Picture 2" descr="&#10;   Conceptual graphic that shows the path of a DNS query from your VPC to your on-premises &#10;    data storage through an Amazon Route 53 Resolver outbound endpoint and the path from a DNS resolver on your network &#10;    inbound endpoint back to the VPC.&#10;  ">
            <a:extLst>
              <a:ext uri="{FF2B5EF4-FFF2-40B4-BE49-F238E27FC236}">
                <a16:creationId xmlns:a16="http://schemas.microsoft.com/office/drawing/2014/main" id="{6871D059-64B7-513D-57B4-CA10BCE6C5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27880" y="1266278"/>
            <a:ext cx="5273037" cy="32956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11045B7-BB90-7AF0-333C-8AA4E4DC44A6}"/>
              </a:ext>
            </a:extLst>
          </p:cNvPr>
          <p:cNvSpPr txBox="1"/>
          <p:nvPr/>
        </p:nvSpPr>
        <p:spPr>
          <a:xfrm flipH="1">
            <a:off x="43082" y="1103586"/>
            <a:ext cx="3695597" cy="3857466"/>
          </a:xfrm>
          <a:prstGeom prst="rect">
            <a:avLst/>
          </a:prstGeom>
          <a:noFill/>
        </p:spPr>
        <p:txBody>
          <a:bodyPr wrap="square">
            <a:spAutoFit/>
          </a:bodyPr>
          <a:lstStyle/>
          <a:p>
            <a:pPr algn="l">
              <a:spcBef>
                <a:spcPts val="200"/>
              </a:spcBef>
              <a:spcAft>
                <a:spcPts val="200"/>
              </a:spcAft>
            </a:pPr>
            <a:r>
              <a:rPr lang="en-GB" sz="800" b="1" i="0" dirty="0">
                <a:solidFill>
                  <a:srgbClr val="16191F"/>
                </a:solidFill>
                <a:effectLst/>
                <a:latin typeface="Amazon Ember"/>
              </a:rPr>
              <a:t>Outbound (solid arrows 1–5):</a:t>
            </a:r>
            <a:endParaRPr lang="en-GB" sz="800" b="0" i="0" dirty="0">
              <a:solidFill>
                <a:srgbClr val="16191F"/>
              </a:solidFill>
              <a:effectLst/>
              <a:latin typeface="Amazon Ember"/>
            </a:endParaRPr>
          </a:p>
          <a:p>
            <a:pPr marL="171450" indent="-171450" algn="l">
              <a:spcBef>
                <a:spcPts val="200"/>
              </a:spcBef>
              <a:spcAft>
                <a:spcPts val="200"/>
              </a:spcAft>
              <a:buFont typeface="Arial" panose="020B0604020202020204" pitchFamily="34" charset="0"/>
              <a:buChar char="•"/>
            </a:pPr>
            <a:r>
              <a:rPr lang="en-GB" sz="800" b="0" i="0" dirty="0">
                <a:solidFill>
                  <a:srgbClr val="16191F"/>
                </a:solidFill>
                <a:effectLst/>
                <a:latin typeface="Amazon Ember"/>
              </a:rPr>
              <a:t>An Amazon EC2 instance needs to resolve a DNS query to the domain </a:t>
            </a:r>
            <a:r>
              <a:rPr lang="en-GB" sz="800" b="0" i="0" dirty="0" err="1">
                <a:solidFill>
                  <a:srgbClr val="16191F"/>
                </a:solidFill>
                <a:effectLst/>
                <a:latin typeface="Amazon Ember"/>
              </a:rPr>
              <a:t>internal.example.com</a:t>
            </a:r>
            <a:r>
              <a:rPr lang="en-GB" sz="800" b="0" i="0" dirty="0">
                <a:solidFill>
                  <a:srgbClr val="16191F"/>
                </a:solidFill>
                <a:effectLst/>
                <a:latin typeface="Amazon Ember"/>
              </a:rPr>
              <a:t>. The authoritative DNS server is in the on-premises data </a:t>
            </a:r>
            <a:r>
              <a:rPr lang="en-GB" sz="800" b="0" i="0" dirty="0" err="1">
                <a:solidFill>
                  <a:srgbClr val="16191F"/>
                </a:solidFill>
                <a:effectLst/>
                <a:latin typeface="Amazon Ember"/>
              </a:rPr>
              <a:t>center</a:t>
            </a:r>
            <a:r>
              <a:rPr lang="en-GB" sz="800" b="0" i="0" dirty="0">
                <a:solidFill>
                  <a:srgbClr val="16191F"/>
                </a:solidFill>
                <a:effectLst/>
                <a:latin typeface="Amazon Ember"/>
              </a:rPr>
              <a:t>. This DNS query is sent to the VPC+2 in the VPC that connects to Route 53 Resolver.</a:t>
            </a:r>
          </a:p>
          <a:p>
            <a:pPr marL="171450" indent="-171450" algn="l">
              <a:spcBef>
                <a:spcPts val="200"/>
              </a:spcBef>
              <a:spcAft>
                <a:spcPts val="200"/>
              </a:spcAft>
              <a:buFont typeface="Arial" panose="020B0604020202020204" pitchFamily="34" charset="0"/>
              <a:buChar char="•"/>
            </a:pPr>
            <a:r>
              <a:rPr lang="en-GB" sz="800" b="0" i="0" dirty="0">
                <a:solidFill>
                  <a:srgbClr val="16191F"/>
                </a:solidFill>
                <a:effectLst/>
                <a:latin typeface="Amazon Ember"/>
              </a:rPr>
              <a:t>A Route 53 Resolver forwarding rule is configured to forward queries to </a:t>
            </a:r>
            <a:r>
              <a:rPr lang="en-GB" sz="800" b="0" i="0" dirty="0" err="1">
                <a:solidFill>
                  <a:srgbClr val="16191F"/>
                </a:solidFill>
                <a:effectLst/>
                <a:latin typeface="Amazon Ember"/>
              </a:rPr>
              <a:t>internal.example.com</a:t>
            </a:r>
            <a:r>
              <a:rPr lang="en-GB" sz="800" b="0" i="0" dirty="0">
                <a:solidFill>
                  <a:srgbClr val="16191F"/>
                </a:solidFill>
                <a:effectLst/>
                <a:latin typeface="Amazon Ember"/>
              </a:rPr>
              <a:t> in the on-premises data </a:t>
            </a:r>
            <a:r>
              <a:rPr lang="en-GB" sz="800" b="0" i="0" dirty="0" err="1">
                <a:solidFill>
                  <a:srgbClr val="16191F"/>
                </a:solidFill>
                <a:effectLst/>
                <a:latin typeface="Amazon Ember"/>
              </a:rPr>
              <a:t>center</a:t>
            </a:r>
            <a:r>
              <a:rPr lang="en-GB" sz="800" b="0" i="0" dirty="0">
                <a:solidFill>
                  <a:srgbClr val="16191F"/>
                </a:solidFill>
                <a:effectLst/>
                <a:latin typeface="Amazon Ember"/>
              </a:rPr>
              <a:t>.</a:t>
            </a:r>
          </a:p>
          <a:p>
            <a:pPr marL="171450" indent="-171450" algn="l">
              <a:spcBef>
                <a:spcPts val="200"/>
              </a:spcBef>
              <a:spcAft>
                <a:spcPts val="200"/>
              </a:spcAft>
              <a:buFont typeface="Arial" panose="020B0604020202020204" pitchFamily="34" charset="0"/>
              <a:buChar char="•"/>
            </a:pPr>
            <a:r>
              <a:rPr lang="en-GB" sz="800" b="0" i="0" dirty="0">
                <a:solidFill>
                  <a:srgbClr val="16191F"/>
                </a:solidFill>
                <a:effectLst/>
                <a:latin typeface="Amazon Ember"/>
              </a:rPr>
              <a:t>The query is forwarded to an outbound endpoint.</a:t>
            </a:r>
          </a:p>
          <a:p>
            <a:pPr marL="171450" indent="-171450" algn="l">
              <a:spcBef>
                <a:spcPts val="200"/>
              </a:spcBef>
              <a:spcAft>
                <a:spcPts val="200"/>
              </a:spcAft>
              <a:buFont typeface="Arial" panose="020B0604020202020204" pitchFamily="34" charset="0"/>
              <a:buChar char="•"/>
            </a:pPr>
            <a:r>
              <a:rPr lang="en-GB" sz="800" b="0" i="0" dirty="0">
                <a:solidFill>
                  <a:srgbClr val="16191F"/>
                </a:solidFill>
                <a:effectLst/>
                <a:latin typeface="Amazon Ember"/>
              </a:rPr>
              <a:t>The outbound endpoint forwards the query to the on-premises DNS resolver through a private connection between AWS and the data </a:t>
            </a:r>
            <a:r>
              <a:rPr lang="en-GB" sz="800" b="0" i="0" dirty="0" err="1">
                <a:solidFill>
                  <a:srgbClr val="16191F"/>
                </a:solidFill>
                <a:effectLst/>
                <a:latin typeface="Amazon Ember"/>
              </a:rPr>
              <a:t>center</a:t>
            </a:r>
            <a:r>
              <a:rPr lang="en-GB" sz="800" b="0" i="0" dirty="0">
                <a:solidFill>
                  <a:srgbClr val="16191F"/>
                </a:solidFill>
                <a:effectLst/>
                <a:latin typeface="Amazon Ember"/>
              </a:rPr>
              <a:t>. The connection can be either AWS Direct Connect or AWS Site-to-Site VPN, depicted as a virtual private gateway.</a:t>
            </a:r>
          </a:p>
          <a:p>
            <a:pPr marL="171450" indent="-171450" algn="l">
              <a:spcBef>
                <a:spcPts val="200"/>
              </a:spcBef>
              <a:spcAft>
                <a:spcPts val="200"/>
              </a:spcAft>
              <a:buFont typeface="Arial" panose="020B0604020202020204" pitchFamily="34" charset="0"/>
              <a:buChar char="•"/>
            </a:pPr>
            <a:r>
              <a:rPr lang="en-GB" sz="800" b="0" i="0" dirty="0">
                <a:solidFill>
                  <a:srgbClr val="16191F"/>
                </a:solidFill>
                <a:effectLst/>
                <a:latin typeface="Amazon Ember"/>
              </a:rPr>
              <a:t>The on-premises DNS resolver resolves the DNS query for </a:t>
            </a:r>
            <a:r>
              <a:rPr lang="en-GB" sz="800" b="0" i="0" dirty="0" err="1">
                <a:solidFill>
                  <a:srgbClr val="16191F"/>
                </a:solidFill>
                <a:effectLst/>
                <a:latin typeface="Amazon Ember"/>
              </a:rPr>
              <a:t>internal.example.com</a:t>
            </a:r>
            <a:r>
              <a:rPr lang="en-GB" sz="800" b="0" i="0" dirty="0">
                <a:solidFill>
                  <a:srgbClr val="16191F"/>
                </a:solidFill>
                <a:effectLst/>
                <a:latin typeface="Amazon Ember"/>
              </a:rPr>
              <a:t> and returns the answer to the Amazon EC2 instance via the same path in reverse.</a:t>
            </a:r>
            <a:endParaRPr lang="ru-RU" sz="800" b="1" i="0" dirty="0">
              <a:solidFill>
                <a:srgbClr val="16191F"/>
              </a:solidFill>
              <a:effectLst/>
              <a:latin typeface="Amazon Ember"/>
            </a:endParaRPr>
          </a:p>
          <a:p>
            <a:pPr algn="l">
              <a:spcBef>
                <a:spcPts val="200"/>
              </a:spcBef>
              <a:spcAft>
                <a:spcPts val="200"/>
              </a:spcAft>
            </a:pPr>
            <a:r>
              <a:rPr lang="en-GB" sz="800" b="1" i="0" dirty="0">
                <a:solidFill>
                  <a:srgbClr val="16191F"/>
                </a:solidFill>
                <a:effectLst/>
                <a:latin typeface="Amazon Ember"/>
              </a:rPr>
              <a:t>Inbound (dashed arrows a–e):</a:t>
            </a:r>
            <a:endParaRPr lang="en-GB" sz="800" b="0" i="0" dirty="0">
              <a:solidFill>
                <a:srgbClr val="16191F"/>
              </a:solidFill>
              <a:effectLst/>
              <a:latin typeface="Amazon Ember"/>
            </a:endParaRPr>
          </a:p>
          <a:p>
            <a:pPr marL="171450" indent="-171450" algn="l">
              <a:spcBef>
                <a:spcPts val="200"/>
              </a:spcBef>
              <a:spcAft>
                <a:spcPts val="200"/>
              </a:spcAft>
              <a:buFont typeface="Arial" panose="020B0604020202020204" pitchFamily="34" charset="0"/>
              <a:buChar char="•"/>
            </a:pPr>
            <a:r>
              <a:rPr lang="en-GB" sz="800" b="0" i="0" dirty="0">
                <a:solidFill>
                  <a:srgbClr val="16191F"/>
                </a:solidFill>
                <a:effectLst/>
                <a:latin typeface="Amazon Ember"/>
              </a:rPr>
              <a:t>A client in the on-premises data </a:t>
            </a:r>
            <a:r>
              <a:rPr lang="en-GB" sz="800" b="0" i="0" dirty="0" err="1">
                <a:solidFill>
                  <a:srgbClr val="16191F"/>
                </a:solidFill>
                <a:effectLst/>
                <a:latin typeface="Amazon Ember"/>
              </a:rPr>
              <a:t>center</a:t>
            </a:r>
            <a:r>
              <a:rPr lang="en-GB" sz="800" b="0" i="0" dirty="0">
                <a:solidFill>
                  <a:srgbClr val="16191F"/>
                </a:solidFill>
                <a:effectLst/>
                <a:latin typeface="Amazon Ember"/>
              </a:rPr>
              <a:t> needs to resolve a DNS query to an AWS resource for the domain </a:t>
            </a:r>
            <a:r>
              <a:rPr lang="en-GB" sz="800" b="0" i="0" dirty="0" err="1">
                <a:solidFill>
                  <a:srgbClr val="16191F"/>
                </a:solidFill>
                <a:effectLst/>
                <a:latin typeface="Amazon Ember"/>
              </a:rPr>
              <a:t>dev.example.com</a:t>
            </a:r>
            <a:r>
              <a:rPr lang="en-GB" sz="800" b="0" i="0" dirty="0">
                <a:solidFill>
                  <a:srgbClr val="16191F"/>
                </a:solidFill>
                <a:effectLst/>
                <a:latin typeface="Amazon Ember"/>
              </a:rPr>
              <a:t>. It sends the query to the on-premises DNS resolver.</a:t>
            </a:r>
          </a:p>
          <a:p>
            <a:pPr marL="171450" indent="-171450" algn="l">
              <a:spcBef>
                <a:spcPts val="200"/>
              </a:spcBef>
              <a:spcAft>
                <a:spcPts val="200"/>
              </a:spcAft>
              <a:buFont typeface="Arial" panose="020B0604020202020204" pitchFamily="34" charset="0"/>
              <a:buChar char="•"/>
            </a:pPr>
            <a:r>
              <a:rPr lang="en-GB" sz="800" b="0" i="0" dirty="0">
                <a:solidFill>
                  <a:srgbClr val="16191F"/>
                </a:solidFill>
                <a:effectLst/>
                <a:latin typeface="Amazon Ember"/>
              </a:rPr>
              <a:t>The on-premises DNS resolver has a forwarding rule that points queries to </a:t>
            </a:r>
            <a:r>
              <a:rPr lang="en-GB" sz="800" b="0" i="0" dirty="0" err="1">
                <a:solidFill>
                  <a:srgbClr val="16191F"/>
                </a:solidFill>
                <a:effectLst/>
                <a:latin typeface="Amazon Ember"/>
              </a:rPr>
              <a:t>dev.example.com</a:t>
            </a:r>
            <a:r>
              <a:rPr lang="en-GB" sz="800" b="0" i="0" dirty="0">
                <a:solidFill>
                  <a:srgbClr val="16191F"/>
                </a:solidFill>
                <a:effectLst/>
                <a:latin typeface="Amazon Ember"/>
              </a:rPr>
              <a:t> to an inbound endpoint.</a:t>
            </a:r>
          </a:p>
          <a:p>
            <a:pPr marL="171450" indent="-171450" algn="l">
              <a:spcBef>
                <a:spcPts val="200"/>
              </a:spcBef>
              <a:spcAft>
                <a:spcPts val="200"/>
              </a:spcAft>
              <a:buFont typeface="Arial" panose="020B0604020202020204" pitchFamily="34" charset="0"/>
              <a:buChar char="•"/>
            </a:pPr>
            <a:r>
              <a:rPr lang="en-GB" sz="800" b="0" i="0" dirty="0">
                <a:solidFill>
                  <a:srgbClr val="16191F"/>
                </a:solidFill>
                <a:effectLst/>
                <a:latin typeface="Amazon Ember"/>
              </a:rPr>
              <a:t>The query arrives at the inbound endpoint through a private connection, such as AWS Direct Connect or AWS Site-to-Site VPN, depicted as a virtual gateway.</a:t>
            </a:r>
          </a:p>
          <a:p>
            <a:pPr marL="171450" indent="-171450" algn="l">
              <a:spcBef>
                <a:spcPts val="200"/>
              </a:spcBef>
              <a:spcAft>
                <a:spcPts val="200"/>
              </a:spcAft>
              <a:buFont typeface="Arial" panose="020B0604020202020204" pitchFamily="34" charset="0"/>
              <a:buChar char="•"/>
            </a:pPr>
            <a:r>
              <a:rPr lang="en-GB" sz="800" b="0" i="0" dirty="0">
                <a:solidFill>
                  <a:srgbClr val="16191F"/>
                </a:solidFill>
                <a:effectLst/>
                <a:latin typeface="Amazon Ember"/>
              </a:rPr>
              <a:t>The inbound endpoint sends the query to Route 53 Resolver at the VPC +2.</a:t>
            </a:r>
          </a:p>
          <a:p>
            <a:pPr marL="171450" indent="-171450" algn="l">
              <a:spcBef>
                <a:spcPts val="200"/>
              </a:spcBef>
              <a:spcAft>
                <a:spcPts val="200"/>
              </a:spcAft>
              <a:buFont typeface="Arial" panose="020B0604020202020204" pitchFamily="34" charset="0"/>
              <a:buChar char="•"/>
            </a:pPr>
            <a:r>
              <a:rPr lang="en-GB" sz="800" b="0" i="0" dirty="0">
                <a:solidFill>
                  <a:srgbClr val="16191F"/>
                </a:solidFill>
                <a:effectLst/>
                <a:latin typeface="Amazon Ember"/>
              </a:rPr>
              <a:t>Route 53 Resolver resolves the DNS query for </a:t>
            </a:r>
            <a:r>
              <a:rPr lang="en-GB" sz="800" b="0" i="0" dirty="0" err="1">
                <a:solidFill>
                  <a:srgbClr val="16191F"/>
                </a:solidFill>
                <a:effectLst/>
                <a:latin typeface="Amazon Ember"/>
              </a:rPr>
              <a:t>dev.example.com</a:t>
            </a:r>
            <a:r>
              <a:rPr lang="en-GB" sz="800" b="0" i="0" dirty="0">
                <a:solidFill>
                  <a:srgbClr val="16191F"/>
                </a:solidFill>
                <a:effectLst/>
                <a:latin typeface="Amazon Ember"/>
              </a:rPr>
              <a:t> and returns the answer to the client via the same path in reverse.</a:t>
            </a:r>
          </a:p>
        </p:txBody>
      </p:sp>
    </p:spTree>
    <p:extLst>
      <p:ext uri="{BB962C8B-B14F-4D97-AF65-F5344CB8AC3E}">
        <p14:creationId xmlns:p14="http://schemas.microsoft.com/office/powerpoint/2010/main" val="2109308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B2D8E2D-DE47-5383-7F94-414EA1A2F584}"/>
              </a:ext>
            </a:extLst>
          </p:cNvPr>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4400" kern="1200" dirty="0">
                <a:solidFill>
                  <a:schemeClr val="tx1"/>
                </a:solidFill>
                <a:latin typeface="+mj-lt"/>
                <a:ea typeface="+mj-ea"/>
                <a:cs typeface="+mj-cs"/>
              </a:rPr>
              <a:t>Route53 Resolver Strategies</a:t>
            </a:r>
          </a:p>
        </p:txBody>
      </p:sp>
      <p:sp>
        <p:nvSpPr>
          <p:cNvPr id="3" name="Text Placeholder 2">
            <a:extLst>
              <a:ext uri="{FF2B5EF4-FFF2-40B4-BE49-F238E27FC236}">
                <a16:creationId xmlns:a16="http://schemas.microsoft.com/office/drawing/2014/main" id="{3F7C093F-47A4-8AB6-F9A4-98AD357E786C}"/>
              </a:ext>
            </a:extLst>
          </p:cNvPr>
          <p:cNvSpPr>
            <a:spLocks noGrp="1"/>
          </p:cNvSpPr>
          <p:nvPr>
            <p:ph type="body" idx="1"/>
          </p:nvPr>
        </p:nvSpPr>
        <p:spPr>
          <a:xfrm>
            <a:off x="340520" y="1639195"/>
            <a:ext cx="4834697" cy="3215263"/>
          </a:xfrm>
        </p:spPr>
        <p:txBody>
          <a:bodyPr vert="horz" lIns="91440" tIns="45720" rIns="91440" bIns="45720" rtlCol="0">
            <a:normAutofit fontScale="92500" lnSpcReduction="10000"/>
          </a:bodyPr>
          <a:lstStyle/>
          <a:p>
            <a:pPr>
              <a:spcBef>
                <a:spcPts val="200"/>
              </a:spcBef>
              <a:spcAft>
                <a:spcPts val="200"/>
              </a:spcAft>
            </a:pPr>
            <a:r>
              <a:rPr lang="en-GB" sz="1000" b="1" i="0" dirty="0">
                <a:effectLst/>
              </a:rPr>
              <a:t>Inbound and Outbound (Both)</a:t>
            </a:r>
            <a:r>
              <a:rPr lang="en-GB" sz="1000" b="0" i="0" dirty="0">
                <a:effectLst/>
              </a:rPr>
              <a:t>:</a:t>
            </a:r>
          </a:p>
          <a:p>
            <a:pPr marL="742950" lvl="1" indent="-285750">
              <a:spcBef>
                <a:spcPts val="200"/>
              </a:spcBef>
              <a:spcAft>
                <a:spcPts val="200"/>
              </a:spcAft>
            </a:pPr>
            <a:r>
              <a:rPr lang="en-GB" sz="900" b="0" i="0" dirty="0">
                <a:effectLst/>
              </a:rPr>
              <a:t>This configuration involves setting up both Inbound and Outbound Resolver endpoints.</a:t>
            </a:r>
          </a:p>
          <a:p>
            <a:pPr marL="742950" lvl="1" indent="-285750">
              <a:spcBef>
                <a:spcPts val="200"/>
              </a:spcBef>
              <a:spcAft>
                <a:spcPts val="200"/>
              </a:spcAft>
            </a:pPr>
            <a:r>
              <a:rPr lang="en-GB" sz="900" b="1" i="0" dirty="0">
                <a:effectLst/>
              </a:rPr>
              <a:t>Inbound Resolver Endpoint</a:t>
            </a:r>
            <a:r>
              <a:rPr lang="en-GB" sz="900" b="0" i="0" dirty="0">
                <a:effectLst/>
              </a:rPr>
              <a:t>: Allows DNS queries from your on-premises network to be resolved by AWS resources in your VPC.</a:t>
            </a:r>
          </a:p>
          <a:p>
            <a:pPr marL="742950" lvl="1" indent="-285750">
              <a:spcBef>
                <a:spcPts val="200"/>
              </a:spcBef>
              <a:spcAft>
                <a:spcPts val="200"/>
              </a:spcAft>
            </a:pPr>
            <a:r>
              <a:rPr lang="en-GB" sz="900" b="0" i="0" dirty="0">
                <a:effectLst/>
              </a:rPr>
              <a:t>It's used when on-premises systems need to resolve DNS names of resources in AWS.</a:t>
            </a:r>
          </a:p>
          <a:p>
            <a:pPr marL="742950" lvl="1" indent="-285750">
              <a:spcBef>
                <a:spcPts val="200"/>
              </a:spcBef>
              <a:spcAft>
                <a:spcPts val="200"/>
              </a:spcAft>
            </a:pPr>
            <a:r>
              <a:rPr lang="en-GB" sz="900" b="1" i="0" dirty="0">
                <a:effectLst/>
              </a:rPr>
              <a:t>Outbound Resolver Endpoint</a:t>
            </a:r>
            <a:r>
              <a:rPr lang="en-GB" sz="900" b="0" i="0" dirty="0">
                <a:effectLst/>
              </a:rPr>
              <a:t>: Allows DNS queries originating from your VPC to be resolved by on-premises or external DNS servers. </a:t>
            </a:r>
          </a:p>
          <a:p>
            <a:pPr marL="742950" lvl="1" indent="-285750">
              <a:spcBef>
                <a:spcPts val="200"/>
              </a:spcBef>
              <a:spcAft>
                <a:spcPts val="200"/>
              </a:spcAft>
            </a:pPr>
            <a:r>
              <a:rPr lang="en-GB" sz="900" b="0" i="0" dirty="0">
                <a:effectLst/>
              </a:rPr>
              <a:t>This is useful when you have resources in AWS that need to resolve domain names hosted outside of AWS, such as in your on-premises data </a:t>
            </a:r>
            <a:r>
              <a:rPr lang="en-GB" sz="900" b="0" i="0" dirty="0" err="1">
                <a:effectLst/>
              </a:rPr>
              <a:t>center</a:t>
            </a:r>
            <a:r>
              <a:rPr lang="en-GB" sz="900" b="0" i="0" dirty="0">
                <a:effectLst/>
              </a:rPr>
              <a:t>.</a:t>
            </a:r>
          </a:p>
          <a:p>
            <a:pPr>
              <a:spcBef>
                <a:spcPts val="200"/>
              </a:spcBef>
              <a:spcAft>
                <a:spcPts val="200"/>
              </a:spcAft>
            </a:pPr>
            <a:r>
              <a:rPr lang="en-GB" sz="1000" b="1" i="0" dirty="0">
                <a:effectLst/>
              </a:rPr>
              <a:t>Inbound Only</a:t>
            </a:r>
            <a:r>
              <a:rPr lang="en-GB" sz="1000" b="0" i="0" dirty="0">
                <a:effectLst/>
              </a:rPr>
              <a:t>:</a:t>
            </a:r>
          </a:p>
          <a:p>
            <a:pPr marL="742950" lvl="1" indent="-285750">
              <a:spcBef>
                <a:spcPts val="200"/>
              </a:spcBef>
              <a:spcAft>
                <a:spcPts val="200"/>
              </a:spcAft>
            </a:pPr>
            <a:r>
              <a:rPr lang="en-GB" sz="900" b="0" i="0" dirty="0">
                <a:effectLst/>
              </a:rPr>
              <a:t>In this setup, you only configure an Inbound Resolver endpoint.</a:t>
            </a:r>
          </a:p>
          <a:p>
            <a:pPr marL="742950" lvl="1" indent="-285750">
              <a:spcBef>
                <a:spcPts val="200"/>
              </a:spcBef>
              <a:spcAft>
                <a:spcPts val="200"/>
              </a:spcAft>
            </a:pPr>
            <a:r>
              <a:rPr lang="en-GB" sz="900" b="0" i="0" dirty="0">
                <a:effectLst/>
              </a:rPr>
              <a:t>It allows on-premises systems to resolve DNS names of AWS resources, but it does not allow AWS resources to use external DNS servers for name resolution.</a:t>
            </a:r>
          </a:p>
          <a:p>
            <a:pPr marL="742950" lvl="1" indent="-285750">
              <a:spcBef>
                <a:spcPts val="200"/>
              </a:spcBef>
              <a:spcAft>
                <a:spcPts val="200"/>
              </a:spcAft>
            </a:pPr>
            <a:r>
              <a:rPr lang="en-GB" sz="900" b="0" i="0" dirty="0">
                <a:effectLst/>
              </a:rPr>
              <a:t>This might be suitable in scenarios where only one-way DNS resolution is required – from on-premises to AWS.</a:t>
            </a:r>
          </a:p>
          <a:p>
            <a:pPr>
              <a:spcBef>
                <a:spcPts val="200"/>
              </a:spcBef>
              <a:spcAft>
                <a:spcPts val="200"/>
              </a:spcAft>
            </a:pPr>
            <a:r>
              <a:rPr lang="en-GB" sz="1000" b="1" i="0" dirty="0">
                <a:effectLst/>
              </a:rPr>
              <a:t>Outbound Only</a:t>
            </a:r>
            <a:r>
              <a:rPr lang="en-GB" sz="1000" b="0" i="0" dirty="0">
                <a:effectLst/>
              </a:rPr>
              <a:t>:</a:t>
            </a:r>
          </a:p>
          <a:p>
            <a:pPr marL="742950" lvl="1" indent="-285750">
              <a:spcBef>
                <a:spcPts val="200"/>
              </a:spcBef>
              <a:spcAft>
                <a:spcPts val="200"/>
              </a:spcAft>
            </a:pPr>
            <a:r>
              <a:rPr lang="en-GB" sz="900" b="0" i="0" dirty="0">
                <a:effectLst/>
              </a:rPr>
              <a:t>Here, only an Outbound Resolver endpoint is configured.</a:t>
            </a:r>
          </a:p>
          <a:p>
            <a:pPr marL="742950" lvl="1" indent="-285750">
              <a:spcBef>
                <a:spcPts val="200"/>
              </a:spcBef>
              <a:spcAft>
                <a:spcPts val="200"/>
              </a:spcAft>
            </a:pPr>
            <a:r>
              <a:rPr lang="en-GB" sz="900" b="0" i="0" dirty="0">
                <a:effectLst/>
              </a:rPr>
              <a:t>It allows AWS resources to resolve DNS names outside the VPC (like on-premises or internet resources) but does not support queries from on-premises systems to AWS resources.</a:t>
            </a:r>
          </a:p>
          <a:p>
            <a:pPr marL="742950" lvl="1" indent="-285750">
              <a:spcBef>
                <a:spcPts val="200"/>
              </a:spcBef>
              <a:spcAft>
                <a:spcPts val="200"/>
              </a:spcAft>
            </a:pPr>
            <a:r>
              <a:rPr lang="en-GB" sz="900" b="0" i="0" dirty="0">
                <a:effectLst/>
              </a:rPr>
              <a:t>This configuration is useful when the primary requirement is for AWS resources to access external or on-premises services and there's no need for on-premises systems to resolve AWS resource names.</a:t>
            </a:r>
          </a:p>
        </p:txBody>
      </p:sp>
      <p:pic>
        <p:nvPicPr>
          <p:cNvPr id="4" name="Picture 3" descr="A cloud computing and server&#10;&#10;Description automatically generated with medium confidence">
            <a:extLst>
              <a:ext uri="{FF2B5EF4-FFF2-40B4-BE49-F238E27FC236}">
                <a16:creationId xmlns:a16="http://schemas.microsoft.com/office/drawing/2014/main" id="{1F5F972D-7E57-FE42-D26A-375C94C3DB19}"/>
              </a:ext>
            </a:extLst>
          </p:cNvPr>
          <p:cNvPicPr>
            <a:picLocks noChangeAspect="1"/>
          </p:cNvPicPr>
          <p:nvPr/>
        </p:nvPicPr>
        <p:blipFill>
          <a:blip r:embed="rId2"/>
          <a:stretch>
            <a:fillRect/>
          </a:stretch>
        </p:blipFill>
        <p:spPr>
          <a:xfrm>
            <a:off x="5839686" y="2178271"/>
            <a:ext cx="3040165" cy="545779"/>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06500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33">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200"/>
            <a:ext cx="3588597" cy="998130"/>
          </a:xfrm>
        </p:spPr>
        <p:txBody>
          <a:bodyPr vert="horz" lIns="91440" tIns="45720" rIns="91440" bIns="45720" rtlCol="0" anchor="ctr">
            <a:normAutofit/>
          </a:bodyPr>
          <a:lstStyle/>
          <a:p>
            <a:pPr defTabSz="914400">
              <a:spcBef>
                <a:spcPct val="0"/>
              </a:spcBef>
            </a:pPr>
            <a:r>
              <a:rPr lang="en-US" sz="2400" kern="1200" dirty="0">
                <a:solidFill>
                  <a:schemeClr val="tx1"/>
                </a:solidFill>
                <a:latin typeface="+mj-lt"/>
                <a:ea typeface="+mj-ea"/>
                <a:cs typeface="+mj-cs"/>
              </a:rPr>
              <a:t>What is Amazon Route 53?</a:t>
            </a:r>
            <a:br>
              <a:rPr lang="en-US" sz="2400" kern="1200" dirty="0">
                <a:solidFill>
                  <a:schemeClr val="tx1"/>
                </a:solidFill>
                <a:latin typeface="+mj-lt"/>
                <a:ea typeface="+mj-ea"/>
                <a:cs typeface="+mj-cs"/>
              </a:rPr>
            </a:br>
            <a:endParaRPr lang="en-US" sz="2400" kern="1200" dirty="0">
              <a:solidFill>
                <a:schemeClr val="tx1"/>
              </a:solidFill>
              <a:latin typeface="+mj-lt"/>
              <a:ea typeface="+mj-ea"/>
              <a:cs typeface="+mj-cs"/>
            </a:endParaRPr>
          </a:p>
        </p:txBody>
      </p:sp>
      <p:sp>
        <p:nvSpPr>
          <p:cNvPr id="4" name="Rectangle 1"/>
          <p:cNvSpPr>
            <a:spLocks noGrp="1" noChangeArrowheads="1"/>
          </p:cNvSpPr>
          <p:nvPr>
            <p:ph type="body" idx="1"/>
          </p:nvPr>
        </p:nvSpPr>
        <p:spPr bwMode="auto">
          <a:xfrm>
            <a:off x="129261" y="1455330"/>
            <a:ext cx="4375715" cy="318848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fontScale="92500"/>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0" i="0" u="none" strike="noStrike" cap="none" normalizeH="0" baseline="0" dirty="0">
                <a:ln>
                  <a:noFill/>
                </a:ln>
                <a:effectLst/>
                <a:latin typeface="+mn-lt"/>
              </a:rPr>
              <a:t>Amazon Route 53 is a highly available and scalable Domain Name System (DNS) web service. </a:t>
            </a:r>
          </a:p>
          <a:p>
            <a:pPr marL="0" marR="0" lvl="0"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0" i="0" u="none" strike="noStrike" cap="none" normalizeH="0" baseline="0" dirty="0">
                <a:ln>
                  <a:noFill/>
                </a:ln>
                <a:effectLst/>
                <a:latin typeface="+mn-lt"/>
              </a:rPr>
              <a:t>You can use Route 53 to perform three main functions in any combination: domain registration, DNS routing, and health checking.</a:t>
            </a:r>
          </a:p>
          <a:p>
            <a:pPr marL="0" marR="0" lvl="0"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0" i="0" u="none" strike="noStrike" cap="none" normalizeH="0" baseline="0" dirty="0">
                <a:ln>
                  <a:noFill/>
                </a:ln>
                <a:effectLst/>
                <a:latin typeface="+mn-lt"/>
              </a:rPr>
              <a:t>If you choose to use Route 53 for all three functions, be sure to follow the order below:</a:t>
            </a:r>
          </a:p>
          <a:p>
            <a:pPr marL="0" marR="0" lvl="0"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1" i="0" u="none" strike="noStrike" cap="none" normalizeH="0" baseline="0" dirty="0">
                <a:ln>
                  <a:noFill/>
                </a:ln>
                <a:effectLst/>
                <a:latin typeface="+mn-lt"/>
              </a:rPr>
              <a:t>1. Register domain names</a:t>
            </a:r>
            <a:endParaRPr kumimoji="0" lang="en-US" altLang="en-US" sz="1000" b="0" i="0" u="none" strike="noStrike" cap="none" normalizeH="0" baseline="0" dirty="0">
              <a:ln>
                <a:noFill/>
              </a:ln>
              <a:effectLst/>
              <a:latin typeface="+mn-lt"/>
            </a:endParaRPr>
          </a:p>
          <a:p>
            <a:pPr marL="457200" marR="0" lvl="1"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0" i="0" u="none" strike="noStrike" cap="none" normalizeH="0" baseline="0" dirty="0">
                <a:ln>
                  <a:noFill/>
                </a:ln>
                <a:effectLst/>
                <a:latin typeface="+mn-lt"/>
              </a:rPr>
              <a:t>Your website needs a name, such as </a:t>
            </a:r>
            <a:r>
              <a:rPr kumimoji="0" lang="en-US" altLang="en-US" sz="1000" b="0" i="0" u="none" strike="noStrike" cap="none" normalizeH="0" baseline="0" dirty="0" err="1">
                <a:ln>
                  <a:noFill/>
                </a:ln>
                <a:effectLst/>
                <a:latin typeface="+mn-lt"/>
              </a:rPr>
              <a:t>example.com</a:t>
            </a:r>
            <a:r>
              <a:rPr kumimoji="0" lang="en-US" altLang="en-US" sz="1000" b="0" i="0" u="none" strike="noStrike" cap="none" normalizeH="0" baseline="0" dirty="0">
                <a:ln>
                  <a:noFill/>
                </a:ln>
                <a:effectLst/>
                <a:latin typeface="+mn-lt"/>
              </a:rPr>
              <a:t>. Route 53 lets you register a name for your website</a:t>
            </a:r>
            <a:r>
              <a:rPr kumimoji="0" lang="en-US" altLang="en-US" sz="1000" b="0" i="0" u="none" strike="noStrike" cap="none" normalizeH="0" dirty="0">
                <a:ln>
                  <a:noFill/>
                </a:ln>
                <a:effectLst/>
                <a:latin typeface="+mn-lt"/>
              </a:rPr>
              <a:t> </a:t>
            </a:r>
            <a:r>
              <a:rPr kumimoji="0" lang="en-US" altLang="en-US" sz="1000" b="0" i="0" u="none" strike="noStrike" cap="none" normalizeH="0" baseline="0" dirty="0">
                <a:ln>
                  <a:noFill/>
                </a:ln>
                <a:effectLst/>
                <a:latin typeface="+mn-lt"/>
              </a:rPr>
              <a:t>or web application, known as a </a:t>
            </a:r>
            <a:r>
              <a:rPr kumimoji="0" lang="en-US" altLang="en-US" sz="1000" b="0" i="1" u="none" strike="noStrike" cap="none" normalizeH="0" baseline="0" dirty="0">
                <a:ln>
                  <a:noFill/>
                </a:ln>
                <a:effectLst/>
                <a:latin typeface="+mn-lt"/>
              </a:rPr>
              <a:t>domain name</a:t>
            </a:r>
            <a:r>
              <a:rPr kumimoji="0" lang="en-US" altLang="en-US" sz="1000" b="0" i="0" u="none" strike="noStrike" cap="none" normalizeH="0" baseline="0" dirty="0">
                <a:ln>
                  <a:noFill/>
                </a:ln>
                <a:effectLst/>
                <a:latin typeface="+mn-lt"/>
              </a:rPr>
              <a:t>.</a:t>
            </a:r>
            <a:endParaRPr kumimoji="0" lang="en-US" altLang="en-US" sz="1000" b="1" i="0" u="none" strike="noStrike" cap="none" normalizeH="0" baseline="0" dirty="0">
              <a:ln>
                <a:noFill/>
              </a:ln>
              <a:effectLst/>
              <a:latin typeface="+mn-lt"/>
            </a:endParaRPr>
          </a:p>
          <a:p>
            <a:pPr marL="0" marR="0" lvl="0"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1" i="0" u="none" strike="noStrike" cap="none" normalizeH="0" baseline="0" dirty="0">
                <a:ln>
                  <a:noFill/>
                </a:ln>
                <a:effectLst/>
                <a:latin typeface="+mn-lt"/>
              </a:rPr>
              <a:t>2. Route internet traffic to the resources for your domain</a:t>
            </a:r>
            <a:endParaRPr kumimoji="0" lang="en-US" altLang="en-US" sz="1000" b="0" i="0" u="none" strike="noStrike" cap="none" normalizeH="0" baseline="0" dirty="0">
              <a:ln>
                <a:noFill/>
              </a:ln>
              <a:effectLst/>
              <a:latin typeface="+mn-lt"/>
            </a:endParaRPr>
          </a:p>
          <a:p>
            <a:pPr marL="457200" marR="0" lvl="1" indent="-228600" defTabSz="914400" eaLnBrk="1" fontAlgn="base" hangingPunct="1">
              <a:spcBef>
                <a:spcPct val="0"/>
              </a:spcBef>
              <a:spcAft>
                <a:spcPts val="600"/>
              </a:spcAft>
              <a:buClrTx/>
              <a:buSzTx/>
              <a:buFont typeface="Arial" panose="020B0604020202020204" pitchFamily="34" charset="0"/>
              <a:buChar char="•"/>
              <a:tabLst/>
            </a:pPr>
            <a:r>
              <a:rPr lang="en-US" altLang="en-US" sz="1000" dirty="0">
                <a:latin typeface="+mn-lt"/>
              </a:rPr>
              <a:t>When a user opens a web browser and enters your domain name (</a:t>
            </a:r>
            <a:r>
              <a:rPr lang="en-US" altLang="en-US" sz="1000" dirty="0" err="1">
                <a:latin typeface="+mn-lt"/>
              </a:rPr>
              <a:t>example.com</a:t>
            </a:r>
            <a:r>
              <a:rPr lang="en-US" altLang="en-US" sz="1000" dirty="0">
                <a:latin typeface="+mn-lt"/>
              </a:rPr>
              <a:t>) or subdomain name (</a:t>
            </a:r>
            <a:r>
              <a:rPr lang="en-US" altLang="en-US" sz="1000" dirty="0" err="1">
                <a:latin typeface="+mn-lt"/>
              </a:rPr>
              <a:t>acme.example.com</a:t>
            </a:r>
            <a:r>
              <a:rPr lang="en-US" altLang="en-US" sz="1000" dirty="0">
                <a:latin typeface="+mn-lt"/>
              </a:rPr>
              <a:t>) in the address bar, Route 53 helps connect the browser with your website or web application.</a:t>
            </a:r>
            <a:endParaRPr kumimoji="0" lang="en-US" altLang="en-US" sz="1000" b="0" i="0" u="none" strike="noStrike" cap="none" normalizeH="0" baseline="0" dirty="0">
              <a:ln>
                <a:noFill/>
              </a:ln>
              <a:effectLst/>
              <a:latin typeface="+mn-lt"/>
            </a:endParaRPr>
          </a:p>
          <a:p>
            <a:pPr marL="0" marR="0" lvl="0"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1" i="0" u="none" strike="noStrike" cap="none" normalizeH="0" baseline="0" dirty="0">
                <a:ln>
                  <a:noFill/>
                </a:ln>
                <a:effectLst/>
                <a:latin typeface="+mn-lt"/>
              </a:rPr>
              <a:t>3. Check the health of your resources</a:t>
            </a:r>
            <a:endParaRPr kumimoji="0" lang="en-US" altLang="en-US" sz="1000" b="0" i="0" u="none" strike="noStrike" cap="none" normalizeH="0" baseline="0" dirty="0">
              <a:ln>
                <a:noFill/>
              </a:ln>
              <a:effectLst/>
              <a:latin typeface="+mn-lt"/>
            </a:endParaRPr>
          </a:p>
          <a:p>
            <a:pPr marL="457200" marR="0" lvl="1"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0" i="0" u="none" strike="noStrike" cap="none" normalizeH="0" baseline="0" dirty="0">
                <a:ln>
                  <a:noFill/>
                </a:ln>
                <a:effectLst/>
                <a:latin typeface="+mn-lt"/>
              </a:rPr>
              <a:t>Route 53 sends automated requests over the internet to a resource, such as a web server, to verify that it's reachable, available, and functional. </a:t>
            </a:r>
          </a:p>
          <a:p>
            <a:pPr marL="457200" marR="0" lvl="1"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0" i="0" u="none" strike="noStrike" cap="none" normalizeH="0" baseline="0" dirty="0">
                <a:ln>
                  <a:noFill/>
                </a:ln>
                <a:effectLst/>
                <a:latin typeface="+mn-lt"/>
              </a:rPr>
              <a:t>You also can choose to receive notifications when a resource becomes unavailable and choose to route internet traffic away from unhealthy resources.</a:t>
            </a:r>
          </a:p>
        </p:txBody>
      </p:sp>
      <p:pic>
        <p:nvPicPr>
          <p:cNvPr id="1027" name="Picture 3" descr="What is Route53 in AWS and Why you consider it as your DNS?"/>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60457" y="1691771"/>
            <a:ext cx="3553238" cy="1776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627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88E4C3-4880-9C52-9FE8-24B8D6D450D1}"/>
              </a:ext>
            </a:extLst>
          </p:cNvPr>
          <p:cNvSpPr>
            <a:spLocks noGrp="1"/>
          </p:cNvSpPr>
          <p:nvPr>
            <p:ph type="title"/>
          </p:nvPr>
        </p:nvSpPr>
        <p:spPr>
          <a:xfrm>
            <a:off x="628650" y="273843"/>
            <a:ext cx="7886700" cy="994173"/>
          </a:xfrm>
        </p:spPr>
        <p:txBody>
          <a:bodyPr vert="horz" lIns="91440" tIns="45720" rIns="91440" bIns="45720" rtlCol="0" anchor="ctr">
            <a:normAutofit/>
          </a:bodyPr>
          <a:lstStyle/>
          <a:p>
            <a:pPr defTabSz="914400">
              <a:spcBef>
                <a:spcPct val="0"/>
              </a:spcBef>
            </a:pPr>
            <a:r>
              <a:rPr lang="en-US" sz="4100" kern="1200">
                <a:solidFill>
                  <a:schemeClr val="tx1"/>
                </a:solidFill>
                <a:latin typeface="+mj-lt"/>
                <a:ea typeface="+mj-ea"/>
                <a:cs typeface="+mj-cs"/>
              </a:rPr>
              <a:t>When to use Route53 Resolver?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826414D-D875-D7AD-B25E-266C7E57B69A}"/>
              </a:ext>
            </a:extLst>
          </p:cNvPr>
          <p:cNvSpPr>
            <a:spLocks noGrp="1"/>
          </p:cNvSpPr>
          <p:nvPr>
            <p:ph type="body" idx="1"/>
          </p:nvPr>
        </p:nvSpPr>
        <p:spPr>
          <a:xfrm>
            <a:off x="628649" y="1447037"/>
            <a:ext cx="8013573" cy="3300635"/>
          </a:xfrm>
        </p:spPr>
        <p:txBody>
          <a:bodyPr vert="horz" lIns="91440" tIns="45720" rIns="91440" bIns="45720" rtlCol="0">
            <a:normAutofit lnSpcReduction="10000"/>
          </a:bodyPr>
          <a:lstStyle/>
          <a:p>
            <a:pPr indent="-228600" defTabSz="914400">
              <a:spcBef>
                <a:spcPts val="200"/>
              </a:spcBef>
              <a:spcAft>
                <a:spcPts val="200"/>
              </a:spcAft>
              <a:buFont typeface="Arial" panose="020B0604020202020204" pitchFamily="34" charset="0"/>
              <a:buChar char="•"/>
            </a:pPr>
            <a:r>
              <a:rPr lang="en-US" sz="1200" b="1" i="0" dirty="0">
                <a:effectLst/>
              </a:rPr>
              <a:t>Using Direct Connect</a:t>
            </a:r>
            <a:r>
              <a:rPr lang="en-US" sz="1200" b="0" i="0" dirty="0">
                <a:effectLst/>
              </a:rPr>
              <a:t>:</a:t>
            </a:r>
          </a:p>
          <a:p>
            <a:pPr marL="742950" lvl="1" indent="-228600" defTabSz="914400">
              <a:spcBef>
                <a:spcPts val="200"/>
              </a:spcBef>
              <a:spcAft>
                <a:spcPts val="200"/>
              </a:spcAft>
              <a:buFont typeface="Arial" panose="020B0604020202020204" pitchFamily="34" charset="0"/>
              <a:buChar char="•"/>
            </a:pPr>
            <a:r>
              <a:rPr lang="en-US" sz="1200" b="1" i="0" dirty="0">
                <a:effectLst/>
              </a:rPr>
              <a:t>DNS Resolution for AWS Resources</a:t>
            </a:r>
            <a:r>
              <a:rPr lang="en-US" sz="1200" b="0" i="0" dirty="0">
                <a:effectLst/>
              </a:rPr>
              <a:t>: If you need on-premises systems to resolve DNS names of AWS resources (like EC2 instances, load balancers, etc.), Route 53 Resolver can facilitate this. </a:t>
            </a:r>
          </a:p>
          <a:p>
            <a:pPr marL="742950" lvl="1" indent="-228600" defTabSz="914400">
              <a:spcBef>
                <a:spcPts val="200"/>
              </a:spcBef>
              <a:spcAft>
                <a:spcPts val="200"/>
              </a:spcAft>
              <a:buFont typeface="Arial" panose="020B0604020202020204" pitchFamily="34" charset="0"/>
              <a:buChar char="•"/>
            </a:pPr>
            <a:r>
              <a:rPr lang="en-US" sz="1200" b="0" i="0" dirty="0">
                <a:effectLst/>
              </a:rPr>
              <a:t>It can handle DNS queries from your on-premises network for AWS resources.</a:t>
            </a:r>
          </a:p>
          <a:p>
            <a:pPr marL="742950" lvl="1" indent="-228600" defTabSz="914400">
              <a:spcBef>
                <a:spcPts val="200"/>
              </a:spcBef>
              <a:spcAft>
                <a:spcPts val="200"/>
              </a:spcAft>
              <a:buFont typeface="Arial" panose="020B0604020202020204" pitchFamily="34" charset="0"/>
              <a:buChar char="•"/>
            </a:pPr>
            <a:r>
              <a:rPr lang="en-US" sz="1200" b="1" i="0" dirty="0">
                <a:effectLst/>
              </a:rPr>
              <a:t>Private DNS Names in AWS</a:t>
            </a:r>
            <a:r>
              <a:rPr lang="en-US" sz="1200" b="0" i="0" dirty="0">
                <a:effectLst/>
              </a:rPr>
              <a:t>: If you're using Amazon Route 53 private hosted zones for internal DNS names within your VPCs, and you want these DNS names to be resolvable from your on-premises network, Route 53 Resolver is required.</a:t>
            </a:r>
          </a:p>
          <a:p>
            <a:pPr marL="742950" lvl="1" indent="-228600" defTabSz="914400">
              <a:spcBef>
                <a:spcPts val="200"/>
              </a:spcBef>
              <a:spcAft>
                <a:spcPts val="200"/>
              </a:spcAft>
              <a:buFont typeface="Arial" panose="020B0604020202020204" pitchFamily="34" charset="0"/>
              <a:buChar char="•"/>
            </a:pPr>
            <a:r>
              <a:rPr lang="en-US" sz="1200" b="1" i="0" dirty="0">
                <a:effectLst/>
              </a:rPr>
              <a:t>Custom DNS Forwarding</a:t>
            </a:r>
            <a:r>
              <a:rPr lang="en-US" sz="1200" b="0" i="0" dirty="0">
                <a:effectLst/>
              </a:rPr>
              <a:t>: If you have custom DNS forwarding rules that need to be applied (e.g., forwarding certain DNS queries to specific on-premises DNS servers), Route 53 Resolver can be configured to handle these.</a:t>
            </a:r>
          </a:p>
          <a:p>
            <a:pPr indent="-228600" defTabSz="914400">
              <a:spcBef>
                <a:spcPts val="200"/>
              </a:spcBef>
              <a:spcAft>
                <a:spcPts val="200"/>
              </a:spcAft>
              <a:buFont typeface="Arial" panose="020B0604020202020204" pitchFamily="34" charset="0"/>
              <a:buChar char="•"/>
            </a:pPr>
            <a:r>
              <a:rPr lang="en-US" sz="1200" b="1" i="0" dirty="0">
                <a:effectLst/>
              </a:rPr>
              <a:t>Using Site-to-Site VPN</a:t>
            </a:r>
            <a:r>
              <a:rPr lang="en-US" sz="1200" b="0" i="0" dirty="0">
                <a:effectLst/>
              </a:rPr>
              <a:t>:</a:t>
            </a:r>
          </a:p>
          <a:p>
            <a:pPr marL="742950" lvl="1" indent="-228600" defTabSz="914400">
              <a:spcBef>
                <a:spcPts val="200"/>
              </a:spcBef>
              <a:spcAft>
                <a:spcPts val="200"/>
              </a:spcAft>
              <a:buFont typeface="Arial" panose="020B0604020202020204" pitchFamily="34" charset="0"/>
              <a:buChar char="•"/>
            </a:pPr>
            <a:r>
              <a:rPr lang="en-US" sz="1200" b="1" i="0" dirty="0">
                <a:effectLst/>
              </a:rPr>
              <a:t>DNS Queries Between On-premises and AWS</a:t>
            </a:r>
            <a:r>
              <a:rPr lang="en-US" sz="1200" b="0" i="0" dirty="0">
                <a:effectLst/>
              </a:rPr>
              <a:t>: Similar to Direct Connect, if you need to resolve DNS names between your on-premises network and AWS resources, Route 53 Resolver can manage these queries.</a:t>
            </a:r>
          </a:p>
          <a:p>
            <a:pPr marL="742950" lvl="1" indent="-228600" defTabSz="914400">
              <a:spcBef>
                <a:spcPts val="200"/>
              </a:spcBef>
              <a:spcAft>
                <a:spcPts val="200"/>
              </a:spcAft>
              <a:buFont typeface="Arial" panose="020B0604020202020204" pitchFamily="34" charset="0"/>
              <a:buChar char="•"/>
            </a:pPr>
            <a:r>
              <a:rPr lang="en-US" sz="1200" b="1" i="0" dirty="0">
                <a:effectLst/>
              </a:rPr>
              <a:t>Split-View DNS</a:t>
            </a:r>
            <a:r>
              <a:rPr lang="en-US" sz="1200" b="0" i="0" dirty="0">
                <a:effectLst/>
              </a:rPr>
              <a:t>: In some cases, you might use split-view DNS (different DNS responses based on query origin) for on-premises and cloud environments. </a:t>
            </a:r>
          </a:p>
          <a:p>
            <a:pPr marL="742950" lvl="1" indent="-228600" defTabSz="914400">
              <a:spcBef>
                <a:spcPts val="200"/>
              </a:spcBef>
              <a:spcAft>
                <a:spcPts val="200"/>
              </a:spcAft>
              <a:buFont typeface="Arial" panose="020B0604020202020204" pitchFamily="34" charset="0"/>
              <a:buChar char="•"/>
            </a:pPr>
            <a:r>
              <a:rPr lang="en-US" sz="1200" b="0" i="0" dirty="0">
                <a:effectLst/>
              </a:rPr>
              <a:t>Route 53 Resolver can help manage this by directing queries to the correct DNS server based on the origin of the request.</a:t>
            </a:r>
          </a:p>
          <a:p>
            <a:pPr marL="742950" lvl="1" indent="-228600" defTabSz="914400">
              <a:spcBef>
                <a:spcPts val="200"/>
              </a:spcBef>
              <a:spcAft>
                <a:spcPts val="200"/>
              </a:spcAft>
              <a:buFont typeface="Arial" panose="020B0604020202020204" pitchFamily="34" charset="0"/>
              <a:buChar char="•"/>
            </a:pPr>
            <a:r>
              <a:rPr lang="en-US" sz="1200" b="1" i="0" dirty="0">
                <a:effectLst/>
              </a:rPr>
              <a:t>Centralized DNS Management</a:t>
            </a:r>
            <a:r>
              <a:rPr lang="en-US" sz="1200" b="0" i="0" dirty="0">
                <a:effectLst/>
              </a:rPr>
              <a:t>: For a setup involving multiple VPCs connected via Site-to-Site VPN, Route 53 Resolver can simplify the management of DNS across these VPCs.</a:t>
            </a:r>
          </a:p>
        </p:txBody>
      </p:sp>
    </p:spTree>
    <p:extLst>
      <p:ext uri="{BB962C8B-B14F-4D97-AF65-F5344CB8AC3E}">
        <p14:creationId xmlns:p14="http://schemas.microsoft.com/office/powerpoint/2010/main" val="3332841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D20E93-4687-1489-19C5-D0BCC442C441}"/>
              </a:ext>
            </a:extLst>
          </p:cNvPr>
          <p:cNvSpPr>
            <a:spLocks noGrp="1"/>
          </p:cNvSpPr>
          <p:nvPr>
            <p:ph type="title"/>
          </p:nvPr>
        </p:nvSpPr>
        <p:spPr>
          <a:xfrm>
            <a:off x="429369" y="178904"/>
            <a:ext cx="8263890" cy="1075811"/>
          </a:xfrm>
        </p:spPr>
        <p:txBody>
          <a:bodyPr vert="horz" lIns="91440" tIns="45720" rIns="91440" bIns="45720" rtlCol="0" anchor="b">
            <a:noAutofit/>
          </a:bodyPr>
          <a:lstStyle/>
          <a:p>
            <a:pPr defTabSz="914400">
              <a:spcBef>
                <a:spcPct val="0"/>
              </a:spcBef>
            </a:pPr>
            <a:r>
              <a:rPr lang="en-US" sz="3200" dirty="0"/>
              <a:t>Route53 Resolver Protocols for Inbound endpoint</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 name="connsiteX0" fmla="*/ 0 w 8229600"/>
              <a:gd name="connsiteY0" fmla="*/ 0 h 13716"/>
              <a:gd name="connsiteX1" fmla="*/ 521208 w 8229600"/>
              <a:gd name="connsiteY1" fmla="*/ 0 h 13716"/>
              <a:gd name="connsiteX2" fmla="*/ 960120 w 8229600"/>
              <a:gd name="connsiteY2" fmla="*/ 0 h 13716"/>
              <a:gd name="connsiteX3" fmla="*/ 1481328 w 8229600"/>
              <a:gd name="connsiteY3" fmla="*/ 0 h 13716"/>
              <a:gd name="connsiteX4" fmla="*/ 2167128 w 8229600"/>
              <a:gd name="connsiteY4" fmla="*/ 0 h 13716"/>
              <a:gd name="connsiteX5" fmla="*/ 2935224 w 8229600"/>
              <a:gd name="connsiteY5" fmla="*/ 0 h 13716"/>
              <a:gd name="connsiteX6" fmla="*/ 3785616 w 8229600"/>
              <a:gd name="connsiteY6" fmla="*/ 0 h 13716"/>
              <a:gd name="connsiteX7" fmla="*/ 4636008 w 8229600"/>
              <a:gd name="connsiteY7" fmla="*/ 0 h 13716"/>
              <a:gd name="connsiteX8" fmla="*/ 5239512 w 8229600"/>
              <a:gd name="connsiteY8" fmla="*/ 0 h 13716"/>
              <a:gd name="connsiteX9" fmla="*/ 6007608 w 8229600"/>
              <a:gd name="connsiteY9" fmla="*/ 0 h 13716"/>
              <a:gd name="connsiteX10" fmla="*/ 6693408 w 8229600"/>
              <a:gd name="connsiteY10" fmla="*/ 0 h 13716"/>
              <a:gd name="connsiteX11" fmla="*/ 7296912 w 8229600"/>
              <a:gd name="connsiteY11" fmla="*/ 0 h 13716"/>
              <a:gd name="connsiteX12" fmla="*/ 8229600 w 8229600"/>
              <a:gd name="connsiteY12" fmla="*/ 0 h 13716"/>
              <a:gd name="connsiteX13" fmla="*/ 8229600 w 8229600"/>
              <a:gd name="connsiteY13" fmla="*/ 13716 h 13716"/>
              <a:gd name="connsiteX14" fmla="*/ 7626096 w 8229600"/>
              <a:gd name="connsiteY14" fmla="*/ 13716 h 13716"/>
              <a:gd name="connsiteX15" fmla="*/ 7022592 w 8229600"/>
              <a:gd name="connsiteY15" fmla="*/ 13716 h 13716"/>
              <a:gd name="connsiteX16" fmla="*/ 6172200 w 8229600"/>
              <a:gd name="connsiteY16" fmla="*/ 13716 h 13716"/>
              <a:gd name="connsiteX17" fmla="*/ 5650992 w 8229600"/>
              <a:gd name="connsiteY17" fmla="*/ 13716 h 13716"/>
              <a:gd name="connsiteX18" fmla="*/ 4882896 w 8229600"/>
              <a:gd name="connsiteY18" fmla="*/ 13716 h 13716"/>
              <a:gd name="connsiteX19" fmla="*/ 4443984 w 8229600"/>
              <a:gd name="connsiteY19" fmla="*/ 13716 h 13716"/>
              <a:gd name="connsiteX20" fmla="*/ 3758184 w 8229600"/>
              <a:gd name="connsiteY20" fmla="*/ 13716 h 13716"/>
              <a:gd name="connsiteX21" fmla="*/ 3236976 w 8229600"/>
              <a:gd name="connsiteY21" fmla="*/ 13716 h 13716"/>
              <a:gd name="connsiteX22" fmla="*/ 2386584 w 8229600"/>
              <a:gd name="connsiteY22" fmla="*/ 13716 h 13716"/>
              <a:gd name="connsiteX23" fmla="*/ 1947672 w 8229600"/>
              <a:gd name="connsiteY23" fmla="*/ 13716 h 13716"/>
              <a:gd name="connsiteX24" fmla="*/ 1261872 w 8229600"/>
              <a:gd name="connsiteY24" fmla="*/ 13716 h 13716"/>
              <a:gd name="connsiteX25" fmla="*/ 822960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997" y="6635"/>
                  <a:pt x="8229550" y="9822"/>
                  <a:pt x="8229600" y="13716"/>
                </a:cubicBezTo>
                <a:cubicBezTo>
                  <a:pt x="7945777" y="15373"/>
                  <a:pt x="7812308" y="-13083"/>
                  <a:pt x="7461504" y="13716"/>
                </a:cubicBezTo>
                <a:cubicBezTo>
                  <a:pt x="7129391" y="48613"/>
                  <a:pt x="7087333" y="37334"/>
                  <a:pt x="6940296" y="13716"/>
                </a:cubicBezTo>
                <a:cubicBezTo>
                  <a:pt x="6810862" y="-27592"/>
                  <a:pt x="6701312" y="14789"/>
                  <a:pt x="6419088" y="13716"/>
                </a:cubicBezTo>
                <a:cubicBezTo>
                  <a:pt x="6152777" y="14283"/>
                  <a:pt x="5868611" y="44230"/>
                  <a:pt x="5650992" y="13716"/>
                </a:cubicBezTo>
                <a:cubicBezTo>
                  <a:pt x="5439747" y="10678"/>
                  <a:pt x="5334901" y="-5616"/>
                  <a:pt x="5129784" y="13716"/>
                </a:cubicBezTo>
                <a:cubicBezTo>
                  <a:pt x="4955906" y="35886"/>
                  <a:pt x="4793216" y="29316"/>
                  <a:pt x="4690872" y="13716"/>
                </a:cubicBezTo>
                <a:cubicBezTo>
                  <a:pt x="4552374" y="26515"/>
                  <a:pt x="4318742" y="1676"/>
                  <a:pt x="4087368" y="13716"/>
                </a:cubicBezTo>
                <a:cubicBezTo>
                  <a:pt x="3849418" y="28053"/>
                  <a:pt x="3751577" y="25116"/>
                  <a:pt x="3401568" y="13716"/>
                </a:cubicBezTo>
                <a:cubicBezTo>
                  <a:pt x="3067953" y="15837"/>
                  <a:pt x="3012425" y="22307"/>
                  <a:pt x="2798064" y="13716"/>
                </a:cubicBezTo>
                <a:cubicBezTo>
                  <a:pt x="2565154" y="11948"/>
                  <a:pt x="2426719" y="-36366"/>
                  <a:pt x="2276856" y="13716"/>
                </a:cubicBezTo>
                <a:cubicBezTo>
                  <a:pt x="2090980" y="-190"/>
                  <a:pt x="1702030" y="-12752"/>
                  <a:pt x="1426464" y="13716"/>
                </a:cubicBezTo>
                <a:cubicBezTo>
                  <a:pt x="1104481" y="65071"/>
                  <a:pt x="985013" y="-12262"/>
                  <a:pt x="740664" y="13716"/>
                </a:cubicBezTo>
                <a:cubicBezTo>
                  <a:pt x="507391" y="37071"/>
                  <a:pt x="191740" y="-16226"/>
                  <a:pt x="0" y="13716"/>
                </a:cubicBezTo>
                <a:cubicBezTo>
                  <a:pt x="503" y="9208"/>
                  <a:pt x="165" y="5575"/>
                  <a:pt x="0" y="0"/>
                </a:cubicBezTo>
                <a:close/>
              </a:path>
              <a:path w="8229600" h="13716"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29236" y="7266"/>
                  <a:pt x="8229919" y="9308"/>
                  <a:pt x="8229600" y="13716"/>
                </a:cubicBezTo>
                <a:cubicBezTo>
                  <a:pt x="8094333" y="-9824"/>
                  <a:pt x="7850928" y="32876"/>
                  <a:pt x="7626096" y="13716"/>
                </a:cubicBezTo>
                <a:cubicBezTo>
                  <a:pt x="7448378" y="-5141"/>
                  <a:pt x="7315174" y="-6416"/>
                  <a:pt x="7022592" y="13716"/>
                </a:cubicBezTo>
                <a:cubicBezTo>
                  <a:pt x="6686163" y="45927"/>
                  <a:pt x="6352629" y="18938"/>
                  <a:pt x="6172200" y="13716"/>
                </a:cubicBezTo>
                <a:cubicBezTo>
                  <a:pt x="6015590" y="37773"/>
                  <a:pt x="5770309" y="16706"/>
                  <a:pt x="5650992" y="13716"/>
                </a:cubicBezTo>
                <a:cubicBezTo>
                  <a:pt x="5483975" y="7520"/>
                  <a:pt x="5165324" y="64376"/>
                  <a:pt x="4882896" y="13716"/>
                </a:cubicBezTo>
                <a:cubicBezTo>
                  <a:pt x="4568934" y="2481"/>
                  <a:pt x="4556334" y="23104"/>
                  <a:pt x="4443984" y="13716"/>
                </a:cubicBezTo>
                <a:cubicBezTo>
                  <a:pt x="4320775" y="6004"/>
                  <a:pt x="4034988" y="-8062"/>
                  <a:pt x="3758184" y="13716"/>
                </a:cubicBezTo>
                <a:cubicBezTo>
                  <a:pt x="3445155" y="-5570"/>
                  <a:pt x="3367892" y="9252"/>
                  <a:pt x="3236976" y="13716"/>
                </a:cubicBezTo>
                <a:cubicBezTo>
                  <a:pt x="3093796" y="21836"/>
                  <a:pt x="2635824" y="19560"/>
                  <a:pt x="2386584" y="13716"/>
                </a:cubicBezTo>
                <a:cubicBezTo>
                  <a:pt x="2139815" y="-7869"/>
                  <a:pt x="2105958" y="21373"/>
                  <a:pt x="1947672" y="13716"/>
                </a:cubicBezTo>
                <a:cubicBezTo>
                  <a:pt x="1801011" y="-24483"/>
                  <a:pt x="1533636" y="10074"/>
                  <a:pt x="1261872" y="13716"/>
                </a:cubicBezTo>
                <a:cubicBezTo>
                  <a:pt x="989528" y="27655"/>
                  <a:pt x="1025848" y="10113"/>
                  <a:pt x="822960" y="13716"/>
                </a:cubicBezTo>
                <a:cubicBezTo>
                  <a:pt x="653456" y="16384"/>
                  <a:pt x="304027" y="3429"/>
                  <a:pt x="0" y="13716"/>
                </a:cubicBezTo>
                <a:cubicBezTo>
                  <a:pt x="326" y="10292"/>
                  <a:pt x="-17" y="5199"/>
                  <a:pt x="0" y="0"/>
                </a:cubicBezTo>
                <a:close/>
              </a:path>
              <a:path w="8229600" h="13716"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815" y="6665"/>
                  <a:pt x="8229309" y="10133"/>
                  <a:pt x="8229600" y="13716"/>
                </a:cubicBezTo>
                <a:cubicBezTo>
                  <a:pt x="7944174" y="-33676"/>
                  <a:pt x="7795646" y="-38977"/>
                  <a:pt x="7461504" y="13716"/>
                </a:cubicBezTo>
                <a:cubicBezTo>
                  <a:pt x="7129776" y="46515"/>
                  <a:pt x="7082769" y="26874"/>
                  <a:pt x="6940296" y="13716"/>
                </a:cubicBezTo>
                <a:cubicBezTo>
                  <a:pt x="6799665" y="-20447"/>
                  <a:pt x="6652769" y="27211"/>
                  <a:pt x="6419088" y="13716"/>
                </a:cubicBezTo>
                <a:cubicBezTo>
                  <a:pt x="6143970" y="47703"/>
                  <a:pt x="5863165" y="-21103"/>
                  <a:pt x="5650992" y="13716"/>
                </a:cubicBezTo>
                <a:cubicBezTo>
                  <a:pt x="5419172" y="36034"/>
                  <a:pt x="5309448" y="-4977"/>
                  <a:pt x="5129784" y="13716"/>
                </a:cubicBezTo>
                <a:cubicBezTo>
                  <a:pt x="4947928" y="21451"/>
                  <a:pt x="4795021" y="1288"/>
                  <a:pt x="4690872" y="13716"/>
                </a:cubicBezTo>
                <a:cubicBezTo>
                  <a:pt x="4564358" y="-14151"/>
                  <a:pt x="4295485" y="-29852"/>
                  <a:pt x="4087368" y="13716"/>
                </a:cubicBezTo>
                <a:cubicBezTo>
                  <a:pt x="3871704" y="35834"/>
                  <a:pt x="3732927" y="-15470"/>
                  <a:pt x="3401568" y="13716"/>
                </a:cubicBezTo>
                <a:cubicBezTo>
                  <a:pt x="3075889" y="15088"/>
                  <a:pt x="3025898" y="39828"/>
                  <a:pt x="2798064" y="13716"/>
                </a:cubicBezTo>
                <a:cubicBezTo>
                  <a:pt x="2581856" y="-25441"/>
                  <a:pt x="2428311" y="-9472"/>
                  <a:pt x="2276856" y="13716"/>
                </a:cubicBezTo>
                <a:cubicBezTo>
                  <a:pt x="2098246" y="48711"/>
                  <a:pt x="1737531" y="51387"/>
                  <a:pt x="1426464" y="13716"/>
                </a:cubicBezTo>
                <a:cubicBezTo>
                  <a:pt x="1104708" y="21917"/>
                  <a:pt x="1006595" y="11356"/>
                  <a:pt x="740664" y="13716"/>
                </a:cubicBezTo>
                <a:cubicBezTo>
                  <a:pt x="480378" y="28512"/>
                  <a:pt x="202592" y="-16929"/>
                  <a:pt x="0" y="13716"/>
                </a:cubicBezTo>
                <a:cubicBezTo>
                  <a:pt x="244" y="8978"/>
                  <a:pt x="436" y="641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CAD2D3E-D0CC-F904-EEAC-B9D39A72C791}"/>
              </a:ext>
            </a:extLst>
          </p:cNvPr>
          <p:cNvSpPr>
            <a:spLocks noGrp="1"/>
          </p:cNvSpPr>
          <p:nvPr>
            <p:ph type="body" idx="1"/>
          </p:nvPr>
        </p:nvSpPr>
        <p:spPr>
          <a:xfrm>
            <a:off x="429369" y="1553487"/>
            <a:ext cx="5035164" cy="3089379"/>
          </a:xfrm>
        </p:spPr>
        <p:txBody>
          <a:bodyPr vert="horz" lIns="91440" tIns="45720" rIns="91440" bIns="45720" rtlCol="0" anchor="t">
            <a:normAutofit/>
          </a:bodyPr>
          <a:lstStyle/>
          <a:p>
            <a:pPr indent="-228600" defTabSz="914400">
              <a:spcBef>
                <a:spcPts val="200"/>
              </a:spcBef>
              <a:spcAft>
                <a:spcPts val="200"/>
              </a:spcAft>
              <a:buFont typeface="Arial" panose="020B0604020202020204" pitchFamily="34" charset="0"/>
              <a:buChar char="•"/>
            </a:pPr>
            <a:r>
              <a:rPr lang="en-US" sz="1300" b="0" i="0" dirty="0">
                <a:effectLst/>
                <a:hlinkClick r:id="rId2"/>
              </a:rPr>
              <a:t>https://aws.amazon.com/blogs/aws/dns-over-https-is-now-available-in-amazon-route-53-resolver/</a:t>
            </a:r>
            <a:endParaRPr lang="en-US" sz="1300" b="0" i="0" dirty="0">
              <a:effectLst/>
            </a:endParaRPr>
          </a:p>
          <a:p>
            <a:pPr indent="-228600" defTabSz="914400">
              <a:spcBef>
                <a:spcPts val="200"/>
              </a:spcBef>
              <a:spcAft>
                <a:spcPts val="200"/>
              </a:spcAft>
              <a:buFont typeface="Arial" panose="020B0604020202020204" pitchFamily="34" charset="0"/>
              <a:buChar char="•"/>
            </a:pPr>
            <a:r>
              <a:rPr lang="en-US" sz="1300" dirty="0">
                <a:hlinkClick r:id="rId3"/>
              </a:rPr>
              <a:t>https://docs.aws.amazon.com/Route53/latest/DeveloperGuide/resolver-forwarding-inbound-queries.html</a:t>
            </a:r>
            <a:endParaRPr lang="en-US" sz="1300" dirty="0"/>
          </a:p>
          <a:p>
            <a:pPr indent="-228600" defTabSz="914400">
              <a:spcBef>
                <a:spcPts val="200"/>
              </a:spcBef>
              <a:spcAft>
                <a:spcPts val="200"/>
              </a:spcAft>
              <a:buFont typeface="Arial" panose="020B0604020202020204" pitchFamily="34" charset="0"/>
              <a:buChar char="•"/>
            </a:pPr>
            <a:r>
              <a:rPr lang="en-US" sz="1300" b="0" i="0" dirty="0">
                <a:effectLst/>
              </a:rPr>
              <a:t>when you create or update an inbound or outbound Resolver endpoint, you can specify which protocols to use:</a:t>
            </a:r>
          </a:p>
          <a:p>
            <a:pPr lvl="1" indent="-228600" defTabSz="914400">
              <a:spcBef>
                <a:spcPts val="200"/>
              </a:spcBef>
              <a:spcAft>
                <a:spcPts val="200"/>
              </a:spcAft>
              <a:buFont typeface="Arial" panose="020B0604020202020204" pitchFamily="34" charset="0"/>
              <a:buChar char="•"/>
            </a:pPr>
            <a:r>
              <a:rPr lang="en-US" sz="1300" b="1" i="0" dirty="0">
                <a:effectLst/>
              </a:rPr>
              <a:t>DNS</a:t>
            </a:r>
            <a:r>
              <a:rPr lang="en-US" sz="1300" b="0" i="0" dirty="0">
                <a:effectLst/>
              </a:rPr>
              <a:t> over port 53 (</a:t>
            </a:r>
            <a:r>
              <a:rPr lang="en-US" sz="1300" b="1" i="0" dirty="0">
                <a:effectLst/>
                <a:highlight>
                  <a:srgbClr val="FFFF00"/>
                </a:highlight>
              </a:rPr>
              <a:t>Do53</a:t>
            </a:r>
            <a:r>
              <a:rPr lang="en-US" sz="1300" b="0" i="0" dirty="0">
                <a:effectLst/>
              </a:rPr>
              <a:t>), which is using either UDP or TCP to send the packets.</a:t>
            </a:r>
          </a:p>
          <a:p>
            <a:pPr lvl="1" indent="-228600" defTabSz="914400">
              <a:spcBef>
                <a:spcPts val="200"/>
              </a:spcBef>
              <a:spcAft>
                <a:spcPts val="200"/>
              </a:spcAft>
              <a:buFont typeface="Arial" panose="020B0604020202020204" pitchFamily="34" charset="0"/>
              <a:buChar char="•"/>
            </a:pPr>
            <a:r>
              <a:rPr lang="en-US" sz="1300" b="1" i="0" dirty="0">
                <a:effectLst/>
              </a:rPr>
              <a:t>DNS</a:t>
            </a:r>
            <a:r>
              <a:rPr lang="en-US" sz="1300" b="0" i="0" dirty="0">
                <a:effectLst/>
              </a:rPr>
              <a:t> over HTTPS (</a:t>
            </a:r>
            <a:r>
              <a:rPr lang="en-US" sz="1300" b="1" i="0" dirty="0" err="1">
                <a:effectLst/>
                <a:highlight>
                  <a:srgbClr val="FFFF00"/>
                </a:highlight>
              </a:rPr>
              <a:t>DoH</a:t>
            </a:r>
            <a:r>
              <a:rPr lang="en-US" sz="1300" b="0" i="0" dirty="0">
                <a:effectLst/>
              </a:rPr>
              <a:t>), which is using TLS to encrypt the data.</a:t>
            </a:r>
          </a:p>
          <a:p>
            <a:pPr lvl="1" indent="-228600" defTabSz="914400">
              <a:spcBef>
                <a:spcPts val="200"/>
              </a:spcBef>
              <a:spcAft>
                <a:spcPts val="200"/>
              </a:spcAft>
              <a:buFont typeface="Arial" panose="020B0604020202020204" pitchFamily="34" charset="0"/>
              <a:buChar char="•"/>
            </a:pPr>
            <a:r>
              <a:rPr lang="en-US" sz="1300" b="0" i="0" dirty="0">
                <a:effectLst/>
              </a:rPr>
              <a:t>Both, depending on which one is used by the DNS client.</a:t>
            </a:r>
          </a:p>
          <a:p>
            <a:pPr lvl="1" indent="-228600" defTabSz="914400">
              <a:spcBef>
                <a:spcPts val="200"/>
              </a:spcBef>
              <a:spcAft>
                <a:spcPts val="200"/>
              </a:spcAft>
              <a:buFont typeface="Arial" panose="020B0604020202020204" pitchFamily="34" charset="0"/>
              <a:buChar char="•"/>
            </a:pPr>
            <a:r>
              <a:rPr lang="en-US" sz="1300" b="0" i="0" dirty="0">
                <a:effectLst/>
              </a:rPr>
              <a:t>For </a:t>
            </a:r>
            <a:r>
              <a:rPr lang="en-US" sz="1300" b="0" i="0" u="sng" dirty="0">
                <a:effectLst/>
                <a:hlinkClick r:id="rId4"/>
              </a:rPr>
              <a:t>FIPS compliance</a:t>
            </a:r>
            <a:r>
              <a:rPr lang="en-US" sz="1300" b="0" i="0" dirty="0">
                <a:effectLst/>
              </a:rPr>
              <a:t>, there is a specific implementation (</a:t>
            </a:r>
            <a:r>
              <a:rPr lang="en-US" sz="1300" b="1" i="0" dirty="0" err="1">
                <a:effectLst/>
                <a:highlight>
                  <a:srgbClr val="FFFF00"/>
                </a:highlight>
              </a:rPr>
              <a:t>DoH</a:t>
            </a:r>
            <a:r>
              <a:rPr lang="en-US" sz="1300" b="1" i="0" dirty="0">
                <a:effectLst/>
                <a:highlight>
                  <a:srgbClr val="FFFF00"/>
                </a:highlight>
              </a:rPr>
              <a:t>-FIPS</a:t>
            </a:r>
            <a:r>
              <a:rPr lang="en-US" sz="1300" b="0" i="0" dirty="0">
                <a:effectLst/>
              </a:rPr>
              <a:t>) for inbound endpoint </a:t>
            </a:r>
          </a:p>
          <a:p>
            <a:pPr lvl="2" indent="-228600" defTabSz="914400">
              <a:spcBef>
                <a:spcPts val="200"/>
              </a:spcBef>
              <a:spcAft>
                <a:spcPts val="200"/>
              </a:spcAft>
              <a:buFont typeface="Arial" panose="020B0604020202020204" pitchFamily="34" charset="0"/>
              <a:buChar char="•"/>
            </a:pPr>
            <a:r>
              <a:rPr lang="en-US" sz="1300" b="0" i="0" dirty="0">
                <a:effectLst/>
              </a:rPr>
              <a:t>(Federal Information Processing Standards)</a:t>
            </a:r>
          </a:p>
          <a:p>
            <a:pPr lvl="2" indent="-228600" defTabSz="914400">
              <a:spcBef>
                <a:spcPts val="200"/>
              </a:spcBef>
              <a:spcAft>
                <a:spcPts val="200"/>
              </a:spcAft>
              <a:buFont typeface="Arial" panose="020B0604020202020204" pitchFamily="34" charset="0"/>
              <a:buChar char="•"/>
            </a:pPr>
            <a:endParaRPr lang="en-US" sz="1300" b="0" i="0" dirty="0">
              <a:effectLst/>
            </a:endParaRPr>
          </a:p>
        </p:txBody>
      </p:sp>
      <p:pic>
        <p:nvPicPr>
          <p:cNvPr id="5" name="Picture 4" descr="A screenshot of a computer&#10;&#10;Description automatically generated">
            <a:extLst>
              <a:ext uri="{FF2B5EF4-FFF2-40B4-BE49-F238E27FC236}">
                <a16:creationId xmlns:a16="http://schemas.microsoft.com/office/drawing/2014/main" id="{56EB01F2-B28E-734A-4B5D-71E074610D81}"/>
              </a:ext>
            </a:extLst>
          </p:cNvPr>
          <p:cNvPicPr>
            <a:picLocks noChangeAspect="1"/>
          </p:cNvPicPr>
          <p:nvPr/>
        </p:nvPicPr>
        <p:blipFill rotWithShape="1">
          <a:blip r:embed="rId5"/>
          <a:srcRect r="13411" b="-5"/>
          <a:stretch/>
        </p:blipFill>
        <p:spPr>
          <a:xfrm>
            <a:off x="5756743" y="1570482"/>
            <a:ext cx="2955798" cy="3072384"/>
          </a:xfrm>
          <a:prstGeom prst="rect">
            <a:avLst/>
          </a:prstGeom>
        </p:spPr>
      </p:pic>
    </p:spTree>
    <p:extLst>
      <p:ext uri="{BB962C8B-B14F-4D97-AF65-F5344CB8AC3E}">
        <p14:creationId xmlns:p14="http://schemas.microsoft.com/office/powerpoint/2010/main" val="1466788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D20E93-4687-1489-19C5-D0BCC442C441}"/>
              </a:ext>
            </a:extLst>
          </p:cNvPr>
          <p:cNvSpPr>
            <a:spLocks noGrp="1"/>
          </p:cNvSpPr>
          <p:nvPr>
            <p:ph type="title"/>
          </p:nvPr>
        </p:nvSpPr>
        <p:spPr>
          <a:xfrm>
            <a:off x="429369" y="178904"/>
            <a:ext cx="8263890" cy="1075811"/>
          </a:xfrm>
        </p:spPr>
        <p:txBody>
          <a:bodyPr vert="horz" lIns="91440" tIns="45720" rIns="91440" bIns="45720" rtlCol="0" anchor="b">
            <a:normAutofit/>
          </a:bodyPr>
          <a:lstStyle/>
          <a:p>
            <a:pPr defTabSz="914400">
              <a:spcBef>
                <a:spcPct val="0"/>
              </a:spcBef>
            </a:pPr>
            <a:r>
              <a:rPr lang="en-US" sz="2800" dirty="0"/>
              <a:t>Route53 Resolver Protocols for Outbound endpoint</a:t>
            </a:r>
          </a:p>
        </p:txBody>
      </p:sp>
      <p:sp>
        <p:nvSpPr>
          <p:cNvPr id="1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 name="connsiteX0" fmla="*/ 0 w 8229600"/>
              <a:gd name="connsiteY0" fmla="*/ 0 h 13716"/>
              <a:gd name="connsiteX1" fmla="*/ 521208 w 8229600"/>
              <a:gd name="connsiteY1" fmla="*/ 0 h 13716"/>
              <a:gd name="connsiteX2" fmla="*/ 960120 w 8229600"/>
              <a:gd name="connsiteY2" fmla="*/ 0 h 13716"/>
              <a:gd name="connsiteX3" fmla="*/ 1481328 w 8229600"/>
              <a:gd name="connsiteY3" fmla="*/ 0 h 13716"/>
              <a:gd name="connsiteX4" fmla="*/ 2167128 w 8229600"/>
              <a:gd name="connsiteY4" fmla="*/ 0 h 13716"/>
              <a:gd name="connsiteX5" fmla="*/ 2935224 w 8229600"/>
              <a:gd name="connsiteY5" fmla="*/ 0 h 13716"/>
              <a:gd name="connsiteX6" fmla="*/ 3785616 w 8229600"/>
              <a:gd name="connsiteY6" fmla="*/ 0 h 13716"/>
              <a:gd name="connsiteX7" fmla="*/ 4636008 w 8229600"/>
              <a:gd name="connsiteY7" fmla="*/ 0 h 13716"/>
              <a:gd name="connsiteX8" fmla="*/ 5239512 w 8229600"/>
              <a:gd name="connsiteY8" fmla="*/ 0 h 13716"/>
              <a:gd name="connsiteX9" fmla="*/ 6007608 w 8229600"/>
              <a:gd name="connsiteY9" fmla="*/ 0 h 13716"/>
              <a:gd name="connsiteX10" fmla="*/ 6693408 w 8229600"/>
              <a:gd name="connsiteY10" fmla="*/ 0 h 13716"/>
              <a:gd name="connsiteX11" fmla="*/ 7296912 w 8229600"/>
              <a:gd name="connsiteY11" fmla="*/ 0 h 13716"/>
              <a:gd name="connsiteX12" fmla="*/ 8229600 w 8229600"/>
              <a:gd name="connsiteY12" fmla="*/ 0 h 13716"/>
              <a:gd name="connsiteX13" fmla="*/ 8229600 w 8229600"/>
              <a:gd name="connsiteY13" fmla="*/ 13716 h 13716"/>
              <a:gd name="connsiteX14" fmla="*/ 7626096 w 8229600"/>
              <a:gd name="connsiteY14" fmla="*/ 13716 h 13716"/>
              <a:gd name="connsiteX15" fmla="*/ 7022592 w 8229600"/>
              <a:gd name="connsiteY15" fmla="*/ 13716 h 13716"/>
              <a:gd name="connsiteX16" fmla="*/ 6172200 w 8229600"/>
              <a:gd name="connsiteY16" fmla="*/ 13716 h 13716"/>
              <a:gd name="connsiteX17" fmla="*/ 5650992 w 8229600"/>
              <a:gd name="connsiteY17" fmla="*/ 13716 h 13716"/>
              <a:gd name="connsiteX18" fmla="*/ 4882896 w 8229600"/>
              <a:gd name="connsiteY18" fmla="*/ 13716 h 13716"/>
              <a:gd name="connsiteX19" fmla="*/ 4443984 w 8229600"/>
              <a:gd name="connsiteY19" fmla="*/ 13716 h 13716"/>
              <a:gd name="connsiteX20" fmla="*/ 3758184 w 8229600"/>
              <a:gd name="connsiteY20" fmla="*/ 13716 h 13716"/>
              <a:gd name="connsiteX21" fmla="*/ 3236976 w 8229600"/>
              <a:gd name="connsiteY21" fmla="*/ 13716 h 13716"/>
              <a:gd name="connsiteX22" fmla="*/ 2386584 w 8229600"/>
              <a:gd name="connsiteY22" fmla="*/ 13716 h 13716"/>
              <a:gd name="connsiteX23" fmla="*/ 1947672 w 8229600"/>
              <a:gd name="connsiteY23" fmla="*/ 13716 h 13716"/>
              <a:gd name="connsiteX24" fmla="*/ 1261872 w 8229600"/>
              <a:gd name="connsiteY24" fmla="*/ 13716 h 13716"/>
              <a:gd name="connsiteX25" fmla="*/ 822960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997" y="6635"/>
                  <a:pt x="8229550" y="9822"/>
                  <a:pt x="8229600" y="13716"/>
                </a:cubicBezTo>
                <a:cubicBezTo>
                  <a:pt x="7945777" y="15373"/>
                  <a:pt x="7812308" y="-13083"/>
                  <a:pt x="7461504" y="13716"/>
                </a:cubicBezTo>
                <a:cubicBezTo>
                  <a:pt x="7129391" y="48613"/>
                  <a:pt x="7087333" y="37334"/>
                  <a:pt x="6940296" y="13716"/>
                </a:cubicBezTo>
                <a:cubicBezTo>
                  <a:pt x="6810862" y="-27592"/>
                  <a:pt x="6701312" y="14789"/>
                  <a:pt x="6419088" y="13716"/>
                </a:cubicBezTo>
                <a:cubicBezTo>
                  <a:pt x="6152777" y="14283"/>
                  <a:pt x="5868611" y="44230"/>
                  <a:pt x="5650992" y="13716"/>
                </a:cubicBezTo>
                <a:cubicBezTo>
                  <a:pt x="5439747" y="10678"/>
                  <a:pt x="5334901" y="-5616"/>
                  <a:pt x="5129784" y="13716"/>
                </a:cubicBezTo>
                <a:cubicBezTo>
                  <a:pt x="4955906" y="35886"/>
                  <a:pt x="4793216" y="29316"/>
                  <a:pt x="4690872" y="13716"/>
                </a:cubicBezTo>
                <a:cubicBezTo>
                  <a:pt x="4552374" y="26515"/>
                  <a:pt x="4318742" y="1676"/>
                  <a:pt x="4087368" y="13716"/>
                </a:cubicBezTo>
                <a:cubicBezTo>
                  <a:pt x="3849418" y="28053"/>
                  <a:pt x="3751577" y="25116"/>
                  <a:pt x="3401568" y="13716"/>
                </a:cubicBezTo>
                <a:cubicBezTo>
                  <a:pt x="3067953" y="15837"/>
                  <a:pt x="3012425" y="22307"/>
                  <a:pt x="2798064" y="13716"/>
                </a:cubicBezTo>
                <a:cubicBezTo>
                  <a:pt x="2565154" y="11948"/>
                  <a:pt x="2426719" y="-36366"/>
                  <a:pt x="2276856" y="13716"/>
                </a:cubicBezTo>
                <a:cubicBezTo>
                  <a:pt x="2090980" y="-190"/>
                  <a:pt x="1702030" y="-12752"/>
                  <a:pt x="1426464" y="13716"/>
                </a:cubicBezTo>
                <a:cubicBezTo>
                  <a:pt x="1104481" y="65071"/>
                  <a:pt x="985013" y="-12262"/>
                  <a:pt x="740664" y="13716"/>
                </a:cubicBezTo>
                <a:cubicBezTo>
                  <a:pt x="507391" y="37071"/>
                  <a:pt x="191740" y="-16226"/>
                  <a:pt x="0" y="13716"/>
                </a:cubicBezTo>
                <a:cubicBezTo>
                  <a:pt x="503" y="9208"/>
                  <a:pt x="165" y="5575"/>
                  <a:pt x="0" y="0"/>
                </a:cubicBezTo>
                <a:close/>
              </a:path>
              <a:path w="8229600" h="13716"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29236" y="7266"/>
                  <a:pt x="8229919" y="9308"/>
                  <a:pt x="8229600" y="13716"/>
                </a:cubicBezTo>
                <a:cubicBezTo>
                  <a:pt x="8094333" y="-9824"/>
                  <a:pt x="7850928" y="32876"/>
                  <a:pt x="7626096" y="13716"/>
                </a:cubicBezTo>
                <a:cubicBezTo>
                  <a:pt x="7448378" y="-5141"/>
                  <a:pt x="7315174" y="-6416"/>
                  <a:pt x="7022592" y="13716"/>
                </a:cubicBezTo>
                <a:cubicBezTo>
                  <a:pt x="6686163" y="45927"/>
                  <a:pt x="6352629" y="18938"/>
                  <a:pt x="6172200" y="13716"/>
                </a:cubicBezTo>
                <a:cubicBezTo>
                  <a:pt x="6015590" y="37773"/>
                  <a:pt x="5770309" y="16706"/>
                  <a:pt x="5650992" y="13716"/>
                </a:cubicBezTo>
                <a:cubicBezTo>
                  <a:pt x="5483975" y="7520"/>
                  <a:pt x="5165324" y="64376"/>
                  <a:pt x="4882896" y="13716"/>
                </a:cubicBezTo>
                <a:cubicBezTo>
                  <a:pt x="4568934" y="2481"/>
                  <a:pt x="4556334" y="23104"/>
                  <a:pt x="4443984" y="13716"/>
                </a:cubicBezTo>
                <a:cubicBezTo>
                  <a:pt x="4320775" y="6004"/>
                  <a:pt x="4034988" y="-8062"/>
                  <a:pt x="3758184" y="13716"/>
                </a:cubicBezTo>
                <a:cubicBezTo>
                  <a:pt x="3445155" y="-5570"/>
                  <a:pt x="3367892" y="9252"/>
                  <a:pt x="3236976" y="13716"/>
                </a:cubicBezTo>
                <a:cubicBezTo>
                  <a:pt x="3093796" y="21836"/>
                  <a:pt x="2635824" y="19560"/>
                  <a:pt x="2386584" y="13716"/>
                </a:cubicBezTo>
                <a:cubicBezTo>
                  <a:pt x="2139815" y="-7869"/>
                  <a:pt x="2105958" y="21373"/>
                  <a:pt x="1947672" y="13716"/>
                </a:cubicBezTo>
                <a:cubicBezTo>
                  <a:pt x="1801011" y="-24483"/>
                  <a:pt x="1533636" y="10074"/>
                  <a:pt x="1261872" y="13716"/>
                </a:cubicBezTo>
                <a:cubicBezTo>
                  <a:pt x="989528" y="27655"/>
                  <a:pt x="1025848" y="10113"/>
                  <a:pt x="822960" y="13716"/>
                </a:cubicBezTo>
                <a:cubicBezTo>
                  <a:pt x="653456" y="16384"/>
                  <a:pt x="304027" y="3429"/>
                  <a:pt x="0" y="13716"/>
                </a:cubicBezTo>
                <a:cubicBezTo>
                  <a:pt x="326" y="10292"/>
                  <a:pt x="-17" y="5199"/>
                  <a:pt x="0" y="0"/>
                </a:cubicBezTo>
                <a:close/>
              </a:path>
              <a:path w="8229600" h="13716"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815" y="6665"/>
                  <a:pt x="8229309" y="10133"/>
                  <a:pt x="8229600" y="13716"/>
                </a:cubicBezTo>
                <a:cubicBezTo>
                  <a:pt x="7944174" y="-33676"/>
                  <a:pt x="7795646" y="-38977"/>
                  <a:pt x="7461504" y="13716"/>
                </a:cubicBezTo>
                <a:cubicBezTo>
                  <a:pt x="7129776" y="46515"/>
                  <a:pt x="7082769" y="26874"/>
                  <a:pt x="6940296" y="13716"/>
                </a:cubicBezTo>
                <a:cubicBezTo>
                  <a:pt x="6799665" y="-20447"/>
                  <a:pt x="6652769" y="27211"/>
                  <a:pt x="6419088" y="13716"/>
                </a:cubicBezTo>
                <a:cubicBezTo>
                  <a:pt x="6143970" y="47703"/>
                  <a:pt x="5863165" y="-21103"/>
                  <a:pt x="5650992" y="13716"/>
                </a:cubicBezTo>
                <a:cubicBezTo>
                  <a:pt x="5419172" y="36034"/>
                  <a:pt x="5309448" y="-4977"/>
                  <a:pt x="5129784" y="13716"/>
                </a:cubicBezTo>
                <a:cubicBezTo>
                  <a:pt x="4947928" y="21451"/>
                  <a:pt x="4795021" y="1288"/>
                  <a:pt x="4690872" y="13716"/>
                </a:cubicBezTo>
                <a:cubicBezTo>
                  <a:pt x="4564358" y="-14151"/>
                  <a:pt x="4295485" y="-29852"/>
                  <a:pt x="4087368" y="13716"/>
                </a:cubicBezTo>
                <a:cubicBezTo>
                  <a:pt x="3871704" y="35834"/>
                  <a:pt x="3732927" y="-15470"/>
                  <a:pt x="3401568" y="13716"/>
                </a:cubicBezTo>
                <a:cubicBezTo>
                  <a:pt x="3075889" y="15088"/>
                  <a:pt x="3025898" y="39828"/>
                  <a:pt x="2798064" y="13716"/>
                </a:cubicBezTo>
                <a:cubicBezTo>
                  <a:pt x="2581856" y="-25441"/>
                  <a:pt x="2428311" y="-9472"/>
                  <a:pt x="2276856" y="13716"/>
                </a:cubicBezTo>
                <a:cubicBezTo>
                  <a:pt x="2098246" y="48711"/>
                  <a:pt x="1737531" y="51387"/>
                  <a:pt x="1426464" y="13716"/>
                </a:cubicBezTo>
                <a:cubicBezTo>
                  <a:pt x="1104708" y="21917"/>
                  <a:pt x="1006595" y="11356"/>
                  <a:pt x="740664" y="13716"/>
                </a:cubicBezTo>
                <a:cubicBezTo>
                  <a:pt x="480378" y="28512"/>
                  <a:pt x="202592" y="-16929"/>
                  <a:pt x="0" y="13716"/>
                </a:cubicBezTo>
                <a:cubicBezTo>
                  <a:pt x="244" y="8978"/>
                  <a:pt x="436" y="641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CAD2D3E-D0CC-F904-EEAC-B9D39A72C791}"/>
              </a:ext>
            </a:extLst>
          </p:cNvPr>
          <p:cNvSpPr>
            <a:spLocks noGrp="1"/>
          </p:cNvSpPr>
          <p:nvPr>
            <p:ph type="body" idx="1"/>
          </p:nvPr>
        </p:nvSpPr>
        <p:spPr>
          <a:xfrm>
            <a:off x="429369" y="1553487"/>
            <a:ext cx="5035164" cy="3089379"/>
          </a:xfrm>
        </p:spPr>
        <p:txBody>
          <a:bodyPr vert="horz" lIns="91440" tIns="45720" rIns="91440" bIns="45720" rtlCol="0" anchor="t">
            <a:normAutofit/>
          </a:bodyPr>
          <a:lstStyle/>
          <a:p>
            <a:pPr indent="-228600" defTabSz="914400">
              <a:spcBef>
                <a:spcPts val="200"/>
              </a:spcBef>
              <a:spcAft>
                <a:spcPts val="200"/>
              </a:spcAft>
              <a:buFont typeface="Arial" panose="020B0604020202020204" pitchFamily="34" charset="0"/>
              <a:buChar char="•"/>
            </a:pPr>
            <a:r>
              <a:rPr lang="en-US" sz="1300" b="0" i="0" dirty="0">
                <a:effectLst/>
                <a:hlinkClick r:id="rId2">
                  <a:extLst>
                    <a:ext uri="{A12FA001-AC4F-418D-AE19-62706E023703}">
                      <ahyp:hlinkClr xmlns:ahyp="http://schemas.microsoft.com/office/drawing/2018/hyperlinkcolor" val="tx"/>
                    </a:ext>
                  </a:extLst>
                </a:hlinkClick>
              </a:rPr>
              <a:t>https://aws.amazon.com/blogs/aws/dns-over-https-is-now-available-in-amazon-route-53-resolver/</a:t>
            </a:r>
            <a:endParaRPr lang="en-US" sz="1300" b="0" i="0" dirty="0">
              <a:effectLst/>
            </a:endParaRPr>
          </a:p>
          <a:p>
            <a:pPr indent="-228600" defTabSz="914400">
              <a:spcBef>
                <a:spcPts val="200"/>
              </a:spcBef>
              <a:spcAft>
                <a:spcPts val="200"/>
              </a:spcAft>
              <a:buFont typeface="Arial" panose="020B0604020202020204" pitchFamily="34" charset="0"/>
              <a:buChar char="•"/>
            </a:pPr>
            <a:r>
              <a:rPr lang="en-US" sz="1300" b="0" i="0" dirty="0">
                <a:effectLst/>
              </a:rPr>
              <a:t>https://</a:t>
            </a:r>
            <a:r>
              <a:rPr lang="en-US" sz="1300" b="0" i="0" dirty="0" err="1">
                <a:effectLst/>
              </a:rPr>
              <a:t>docs.aws.amazon.com</a:t>
            </a:r>
            <a:r>
              <a:rPr lang="en-US" sz="1300" b="0" i="0" dirty="0">
                <a:effectLst/>
              </a:rPr>
              <a:t>/Route53/latest/</a:t>
            </a:r>
            <a:r>
              <a:rPr lang="en-US" sz="1300" b="0" i="0" dirty="0" err="1">
                <a:effectLst/>
              </a:rPr>
              <a:t>DeveloperGuide</a:t>
            </a:r>
            <a:r>
              <a:rPr lang="en-US" sz="1300" b="0" i="0" dirty="0">
                <a:effectLst/>
              </a:rPr>
              <a:t>/resolver-forwarding-outbound-</a:t>
            </a:r>
            <a:r>
              <a:rPr lang="en-US" sz="1300" b="0" i="0" dirty="0" err="1">
                <a:effectLst/>
              </a:rPr>
              <a:t>queries.html</a:t>
            </a:r>
            <a:endParaRPr lang="en-US" sz="1300" b="0" i="0" dirty="0">
              <a:effectLst/>
            </a:endParaRPr>
          </a:p>
          <a:p>
            <a:pPr marL="228600" indent="0" defTabSz="914400">
              <a:spcBef>
                <a:spcPts val="200"/>
              </a:spcBef>
              <a:spcAft>
                <a:spcPts val="200"/>
              </a:spcAft>
              <a:buNone/>
            </a:pPr>
            <a:endParaRPr lang="en-US" sz="1300" dirty="0"/>
          </a:p>
          <a:p>
            <a:pPr indent="-228600" defTabSz="914400">
              <a:spcBef>
                <a:spcPts val="200"/>
              </a:spcBef>
              <a:spcAft>
                <a:spcPts val="200"/>
              </a:spcAft>
              <a:buFont typeface="Arial" panose="020B0604020202020204" pitchFamily="34" charset="0"/>
              <a:buChar char="•"/>
            </a:pPr>
            <a:r>
              <a:rPr lang="en-US" sz="1300" b="0" i="0" dirty="0">
                <a:effectLst/>
              </a:rPr>
              <a:t>when you create or update an inbound or outbound Resolver endpoint, you can specify which protocols to use:</a:t>
            </a:r>
          </a:p>
          <a:p>
            <a:pPr lvl="1" indent="-228600" defTabSz="914400">
              <a:spcBef>
                <a:spcPts val="200"/>
              </a:spcBef>
              <a:spcAft>
                <a:spcPts val="200"/>
              </a:spcAft>
              <a:buFont typeface="Arial" panose="020B0604020202020204" pitchFamily="34" charset="0"/>
              <a:buChar char="•"/>
            </a:pPr>
            <a:r>
              <a:rPr lang="en-US" sz="1300" b="1" i="0" dirty="0">
                <a:effectLst/>
              </a:rPr>
              <a:t>DNS</a:t>
            </a:r>
            <a:r>
              <a:rPr lang="en-US" sz="1300" b="0" i="0" dirty="0">
                <a:effectLst/>
              </a:rPr>
              <a:t> over port 53 (</a:t>
            </a:r>
            <a:r>
              <a:rPr lang="en-US" sz="1300" b="1" i="0" dirty="0">
                <a:effectLst/>
                <a:highlight>
                  <a:srgbClr val="FFFF00"/>
                </a:highlight>
              </a:rPr>
              <a:t>Do53</a:t>
            </a:r>
            <a:r>
              <a:rPr lang="en-US" sz="1300" b="0" i="0" dirty="0">
                <a:effectLst/>
              </a:rPr>
              <a:t>), which is using either UDP or TCP to send the packets.</a:t>
            </a:r>
          </a:p>
          <a:p>
            <a:pPr lvl="1" indent="-228600" defTabSz="914400">
              <a:spcBef>
                <a:spcPts val="200"/>
              </a:spcBef>
              <a:spcAft>
                <a:spcPts val="200"/>
              </a:spcAft>
              <a:buFont typeface="Arial" panose="020B0604020202020204" pitchFamily="34" charset="0"/>
              <a:buChar char="•"/>
            </a:pPr>
            <a:r>
              <a:rPr lang="en-US" sz="1300" b="1" i="0" dirty="0">
                <a:effectLst/>
              </a:rPr>
              <a:t>DNS</a:t>
            </a:r>
            <a:r>
              <a:rPr lang="en-US" sz="1300" b="0" i="0" dirty="0">
                <a:effectLst/>
              </a:rPr>
              <a:t> over HTTPS (</a:t>
            </a:r>
            <a:r>
              <a:rPr lang="en-US" sz="1300" b="1" i="0" dirty="0" err="1">
                <a:effectLst/>
                <a:highlight>
                  <a:srgbClr val="FFFF00"/>
                </a:highlight>
              </a:rPr>
              <a:t>DoH</a:t>
            </a:r>
            <a:r>
              <a:rPr lang="en-US" sz="1300" b="0" i="0" dirty="0">
                <a:effectLst/>
              </a:rPr>
              <a:t>), which is using TLS to encrypt the data.</a:t>
            </a:r>
          </a:p>
          <a:p>
            <a:pPr lvl="1" indent="-228600" defTabSz="914400">
              <a:spcBef>
                <a:spcPts val="200"/>
              </a:spcBef>
              <a:spcAft>
                <a:spcPts val="200"/>
              </a:spcAft>
              <a:buFont typeface="Arial" panose="020B0604020202020204" pitchFamily="34" charset="0"/>
              <a:buChar char="•"/>
            </a:pPr>
            <a:r>
              <a:rPr lang="en-GB" sz="1400" b="1" i="0" dirty="0" err="1">
                <a:effectLst/>
              </a:rPr>
              <a:t>DoH</a:t>
            </a:r>
            <a:r>
              <a:rPr lang="en-GB" sz="1400" b="1" i="0" dirty="0">
                <a:effectLst/>
              </a:rPr>
              <a:t>-FIPS </a:t>
            </a:r>
            <a:r>
              <a:rPr lang="en-GB" sz="1400" b="0" i="0" dirty="0">
                <a:effectLst/>
              </a:rPr>
              <a:t>is not available for outbound</a:t>
            </a:r>
            <a:endParaRPr lang="en-US" sz="1300" b="0" i="0" dirty="0">
              <a:effectLst/>
            </a:endParaRPr>
          </a:p>
        </p:txBody>
      </p:sp>
      <p:pic>
        <p:nvPicPr>
          <p:cNvPr id="4" name="Picture 3" descr="A screenshot of a computer&#10;&#10;Description automatically generated">
            <a:extLst>
              <a:ext uri="{FF2B5EF4-FFF2-40B4-BE49-F238E27FC236}">
                <a16:creationId xmlns:a16="http://schemas.microsoft.com/office/drawing/2014/main" id="{4D8B55B9-75CD-98F3-A2D7-D23D31422A50}"/>
              </a:ext>
            </a:extLst>
          </p:cNvPr>
          <p:cNvPicPr>
            <a:picLocks noChangeAspect="1"/>
          </p:cNvPicPr>
          <p:nvPr/>
        </p:nvPicPr>
        <p:blipFill rotWithShape="1">
          <a:blip r:embed="rId3"/>
          <a:srcRect r="12932" b="-3"/>
          <a:stretch/>
        </p:blipFill>
        <p:spPr>
          <a:xfrm>
            <a:off x="5756743" y="1570482"/>
            <a:ext cx="2955798" cy="3072384"/>
          </a:xfrm>
          <a:prstGeom prst="rect">
            <a:avLst/>
          </a:prstGeom>
        </p:spPr>
      </p:pic>
    </p:spTree>
    <p:extLst>
      <p:ext uri="{BB962C8B-B14F-4D97-AF65-F5344CB8AC3E}">
        <p14:creationId xmlns:p14="http://schemas.microsoft.com/office/powerpoint/2010/main" val="1991047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37E09-809A-558D-054E-A1D54242AEFC}"/>
              </a:ext>
            </a:extLst>
          </p:cNvPr>
          <p:cNvSpPr>
            <a:spLocks noGrp="1"/>
          </p:cNvSpPr>
          <p:nvPr>
            <p:ph type="title"/>
          </p:nvPr>
        </p:nvSpPr>
        <p:spPr>
          <a:xfrm>
            <a:off x="628650" y="273843"/>
            <a:ext cx="7886700" cy="994173"/>
          </a:xfrm>
        </p:spPr>
        <p:txBody>
          <a:bodyPr vert="horz" lIns="91440" tIns="45720" rIns="91440" bIns="45720" rtlCol="0" anchor="ctr">
            <a:normAutofit/>
          </a:bodyPr>
          <a:lstStyle/>
          <a:p>
            <a:pPr defTabSz="914400">
              <a:spcBef>
                <a:spcPct val="0"/>
              </a:spcBef>
            </a:pPr>
            <a:r>
              <a:rPr lang="en-US" sz="4100" b="1" i="0" kern="1200">
                <a:solidFill>
                  <a:schemeClr val="tx1"/>
                </a:solidFill>
                <a:effectLst/>
                <a:latin typeface="+mj-lt"/>
                <a:ea typeface="+mj-ea"/>
                <a:cs typeface="+mj-cs"/>
              </a:rPr>
              <a:t>DNSSEC</a:t>
            </a:r>
            <a:endParaRPr lang="en-US" sz="4100" kern="120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FD4D70C8-BC68-6809-F63F-F13EEC6B075B}"/>
              </a:ext>
            </a:extLst>
          </p:cNvPr>
          <p:cNvSpPr>
            <a:spLocks noGrp="1"/>
          </p:cNvSpPr>
          <p:nvPr>
            <p:ph type="body" idx="1"/>
          </p:nvPr>
        </p:nvSpPr>
        <p:spPr>
          <a:xfrm>
            <a:off x="628649" y="1447037"/>
            <a:ext cx="7925269" cy="3341175"/>
          </a:xfrm>
        </p:spPr>
        <p:txBody>
          <a:bodyPr vert="horz" lIns="91440" tIns="45720" rIns="91440" bIns="45720" rtlCol="0">
            <a:normAutofit fontScale="92500"/>
          </a:bodyPr>
          <a:lstStyle/>
          <a:p>
            <a:pPr indent="-228600" defTabSz="914400">
              <a:spcBef>
                <a:spcPts val="200"/>
              </a:spcBef>
              <a:spcAft>
                <a:spcPts val="200"/>
              </a:spcAft>
              <a:buFont typeface="Arial" panose="020B0604020202020204" pitchFamily="34" charset="0"/>
              <a:buChar char="•"/>
            </a:pPr>
            <a:r>
              <a:rPr lang="en-US" sz="900" b="0" i="0" dirty="0">
                <a:effectLst/>
              </a:rPr>
              <a:t>DNSSEC adds layers of authentication to the DNS protocol by enabling DNS responses to be digitally signed. </a:t>
            </a:r>
          </a:p>
          <a:p>
            <a:pPr indent="-228600" defTabSz="914400">
              <a:spcBef>
                <a:spcPts val="200"/>
              </a:spcBef>
              <a:spcAft>
                <a:spcPts val="200"/>
              </a:spcAft>
              <a:buFont typeface="Arial" panose="020B0604020202020204" pitchFamily="34" charset="0"/>
              <a:buChar char="•"/>
            </a:pPr>
            <a:r>
              <a:rPr lang="en-US" sz="900" b="0" i="0" dirty="0">
                <a:effectLst/>
              </a:rPr>
              <a:t>By checking the digital signature, a DNS resolver is able to verify if the information is authentic, meaning it hasn't been tampered with and is from a legitimate source. </a:t>
            </a:r>
            <a:endParaRPr lang="en-US" sz="900" b="1" dirty="0"/>
          </a:p>
          <a:p>
            <a:pPr indent="-228600" defTabSz="914400">
              <a:spcBef>
                <a:spcPts val="200"/>
              </a:spcBef>
              <a:spcAft>
                <a:spcPts val="200"/>
              </a:spcAft>
              <a:buFont typeface="Arial" panose="020B0604020202020204" pitchFamily="34" charset="0"/>
              <a:buChar char="•"/>
            </a:pPr>
            <a:r>
              <a:rPr lang="en-US" sz="900" b="1" dirty="0"/>
              <a:t>Why</a:t>
            </a:r>
            <a:endParaRPr lang="en-US" sz="900" b="1" i="0" dirty="0">
              <a:effectLst/>
            </a:endParaRPr>
          </a:p>
          <a:p>
            <a:pPr lvl="1" indent="-228600" defTabSz="914400">
              <a:spcBef>
                <a:spcPts val="200"/>
              </a:spcBef>
              <a:spcAft>
                <a:spcPts val="200"/>
              </a:spcAft>
              <a:buFont typeface="Arial" panose="020B0604020202020204" pitchFamily="34" charset="0"/>
              <a:buChar char="•"/>
            </a:pPr>
            <a:r>
              <a:rPr lang="en-US" sz="900" b="1" i="0" dirty="0">
                <a:effectLst/>
              </a:rPr>
              <a:t>Prevent DNS Spoofing and Cache Poisoning Attacks</a:t>
            </a:r>
            <a:r>
              <a:rPr lang="en-US" sz="900" b="0" i="0" dirty="0">
                <a:effectLst/>
              </a:rPr>
              <a:t>: Traditional DNS does not include authentication, making it vulnerable to attacks where a user is unknowingly redirected to a malicious website. DNSSEC protects against such attacks by verifying the authenticity of the response to a DNS query.</a:t>
            </a:r>
          </a:p>
          <a:p>
            <a:pPr lvl="2" indent="-228600" defTabSz="914400">
              <a:spcBef>
                <a:spcPts val="200"/>
              </a:spcBef>
              <a:spcAft>
                <a:spcPts val="200"/>
              </a:spcAft>
              <a:buFont typeface="Arial" panose="020B0604020202020204" pitchFamily="34" charset="0"/>
              <a:buChar char="•"/>
            </a:pPr>
            <a:r>
              <a:rPr lang="en-US" sz="900" b="0" i="0" dirty="0">
                <a:effectLst/>
              </a:rPr>
              <a:t>DNS Spoofing (DNS hijacking) introducing corrupt DNS cache data or by maliciously modifying DNS communication</a:t>
            </a:r>
          </a:p>
          <a:p>
            <a:pPr lvl="2" indent="-228600" defTabSz="914400">
              <a:spcBef>
                <a:spcPts val="200"/>
              </a:spcBef>
              <a:spcAft>
                <a:spcPts val="200"/>
              </a:spcAft>
              <a:buFont typeface="Arial" panose="020B0604020202020204" pitchFamily="34" charset="0"/>
              <a:buChar char="•"/>
            </a:pPr>
            <a:r>
              <a:rPr lang="en-US" sz="900" b="0" i="0" dirty="0">
                <a:effectLst/>
              </a:rPr>
              <a:t>DNS Cache Poisoning is a specific type of DNS Spoofing where the attacker corrupts the DNS cache stored on a DNS server</a:t>
            </a:r>
          </a:p>
          <a:p>
            <a:pPr lvl="1" indent="-228600" defTabSz="914400">
              <a:spcBef>
                <a:spcPts val="200"/>
              </a:spcBef>
              <a:spcAft>
                <a:spcPts val="200"/>
              </a:spcAft>
              <a:buFont typeface="Arial" panose="020B0604020202020204" pitchFamily="34" charset="0"/>
              <a:buChar char="•"/>
            </a:pPr>
            <a:r>
              <a:rPr lang="en-US" sz="900" b="1" i="0" dirty="0">
                <a:effectLst/>
              </a:rPr>
              <a:t>Integrity of DNS Data</a:t>
            </a:r>
            <a:r>
              <a:rPr lang="en-US" sz="900" b="0" i="0" dirty="0">
                <a:effectLst/>
              </a:rPr>
              <a:t>: DNSSEC ensures that the data you receive from a DNS query hasn't been tampered with in transit. It guarantees the integrity of the data, so you can trust that the IP address you receive for a website is actually the correct one.</a:t>
            </a:r>
          </a:p>
          <a:p>
            <a:pPr indent="-228600" defTabSz="914400">
              <a:spcBef>
                <a:spcPts val="200"/>
              </a:spcBef>
              <a:spcAft>
                <a:spcPts val="200"/>
              </a:spcAft>
              <a:buFont typeface="Arial" panose="020B0604020202020204" pitchFamily="34" charset="0"/>
              <a:buChar char="•"/>
            </a:pPr>
            <a:r>
              <a:rPr lang="en-US" sz="900" b="1" i="0" dirty="0">
                <a:effectLst/>
              </a:rPr>
              <a:t>How DNSSEC Works</a:t>
            </a:r>
          </a:p>
          <a:p>
            <a:pPr lvl="1" indent="-228600" defTabSz="914400">
              <a:spcBef>
                <a:spcPts val="200"/>
              </a:spcBef>
              <a:spcAft>
                <a:spcPts val="200"/>
              </a:spcAft>
              <a:buFont typeface="Arial" panose="020B0604020202020204" pitchFamily="34" charset="0"/>
              <a:buChar char="•"/>
            </a:pPr>
            <a:r>
              <a:rPr lang="en-US" sz="900" b="1" i="0" dirty="0">
                <a:effectLst/>
              </a:rPr>
              <a:t>Digital Signatures</a:t>
            </a:r>
            <a:r>
              <a:rPr lang="en-US" sz="900" b="0" i="0" dirty="0">
                <a:effectLst/>
              </a:rPr>
              <a:t>: DNSSEC adds digital signatures to DNS data. When a DNS resolver queries for a DNS record, it receives both the record and a digital signature.</a:t>
            </a:r>
          </a:p>
          <a:p>
            <a:pPr lvl="1" indent="-228600" defTabSz="914400">
              <a:spcBef>
                <a:spcPts val="200"/>
              </a:spcBef>
              <a:spcAft>
                <a:spcPts val="200"/>
              </a:spcAft>
              <a:buFont typeface="Arial" panose="020B0604020202020204" pitchFamily="34" charset="0"/>
              <a:buChar char="•"/>
            </a:pPr>
            <a:r>
              <a:rPr lang="en-US" sz="900" b="1" i="0" dirty="0">
                <a:effectLst/>
              </a:rPr>
              <a:t>Public Key Infrastructure (PKI)</a:t>
            </a:r>
            <a:r>
              <a:rPr lang="en-US" sz="900" b="0" i="0" dirty="0">
                <a:effectLst/>
              </a:rPr>
              <a:t>: The authenticity of these digital signatures is verified using a PKI. Each DNS zone has a private key to sign DNS records and a public key to verify the signatures. The public key of a zone is signed by the parent zone, creating a chain of trust up to the root DNS zone.</a:t>
            </a:r>
          </a:p>
          <a:p>
            <a:pPr lvl="1" indent="-228600" defTabSz="914400">
              <a:spcBef>
                <a:spcPts val="200"/>
              </a:spcBef>
              <a:spcAft>
                <a:spcPts val="200"/>
              </a:spcAft>
              <a:buFont typeface="Arial" panose="020B0604020202020204" pitchFamily="34" charset="0"/>
              <a:buChar char="•"/>
            </a:pPr>
            <a:r>
              <a:rPr lang="en-US" sz="900" b="1" i="0" dirty="0">
                <a:effectLst/>
              </a:rPr>
              <a:t>Validation of Responses</a:t>
            </a:r>
            <a:r>
              <a:rPr lang="en-US" sz="900" b="0" i="0" dirty="0">
                <a:effectLst/>
              </a:rPr>
              <a:t>: A DNS resolver that is DNSSEC-aware can validate these signatures using the public key, ensuring the response is authentic and has not been tampered with.</a:t>
            </a:r>
          </a:p>
          <a:p>
            <a:pPr indent="-228600" defTabSz="914400">
              <a:spcBef>
                <a:spcPts val="200"/>
              </a:spcBef>
              <a:spcAft>
                <a:spcPts val="200"/>
              </a:spcAft>
              <a:buFont typeface="Arial" panose="020B0604020202020204" pitchFamily="34" charset="0"/>
              <a:buChar char="•"/>
            </a:pPr>
            <a:r>
              <a:rPr lang="en-US" sz="900" b="1" i="0" dirty="0">
                <a:effectLst/>
              </a:rPr>
              <a:t>Use Cases</a:t>
            </a:r>
          </a:p>
          <a:p>
            <a:pPr lvl="1" indent="-228600" defTabSz="914400">
              <a:spcBef>
                <a:spcPts val="200"/>
              </a:spcBef>
              <a:spcAft>
                <a:spcPts val="200"/>
              </a:spcAft>
              <a:buFont typeface="Arial" panose="020B0604020202020204" pitchFamily="34" charset="0"/>
              <a:buChar char="•"/>
            </a:pPr>
            <a:r>
              <a:rPr lang="en-US" sz="900" b="1" i="0" dirty="0">
                <a:effectLst/>
              </a:rPr>
              <a:t>Securing Websites</a:t>
            </a:r>
            <a:r>
              <a:rPr lang="en-US" sz="900" b="0" i="0" dirty="0">
                <a:effectLst/>
              </a:rPr>
              <a:t>: Protects users from being redirected to fraudulent websites, crucial for e-commerce, banking, and other sensitive online activities.</a:t>
            </a:r>
          </a:p>
          <a:p>
            <a:pPr lvl="1" indent="-228600" defTabSz="914400">
              <a:spcBef>
                <a:spcPts val="200"/>
              </a:spcBef>
              <a:spcAft>
                <a:spcPts val="200"/>
              </a:spcAft>
              <a:buFont typeface="Arial" panose="020B0604020202020204" pitchFamily="34" charset="0"/>
              <a:buChar char="•"/>
            </a:pPr>
            <a:r>
              <a:rPr lang="en-US" sz="900" b="1" i="0" dirty="0">
                <a:effectLst/>
              </a:rPr>
              <a:t>Protecting Email Servers</a:t>
            </a:r>
            <a:r>
              <a:rPr lang="en-US" sz="900" b="0" i="0" dirty="0">
                <a:effectLst/>
              </a:rPr>
              <a:t>: Ensures that emails are routed to the correct server, guarding against man-in-the-middle attacks.</a:t>
            </a:r>
          </a:p>
          <a:p>
            <a:pPr lvl="1" indent="-228600" defTabSz="914400">
              <a:spcBef>
                <a:spcPts val="200"/>
              </a:spcBef>
              <a:spcAft>
                <a:spcPts val="200"/>
              </a:spcAft>
              <a:buFont typeface="Arial" panose="020B0604020202020204" pitchFamily="34" charset="0"/>
              <a:buChar char="•"/>
            </a:pPr>
            <a:r>
              <a:rPr lang="en-US" sz="900" b="1" i="0" dirty="0">
                <a:effectLst/>
              </a:rPr>
              <a:t>Secure Cloud Services</a:t>
            </a:r>
            <a:r>
              <a:rPr lang="en-US" sz="900" b="0" i="0" dirty="0">
                <a:effectLst/>
              </a:rPr>
              <a:t>: In cloud computing, where resources are dynamically allocated, DNSSEC ensures that domain names reliably point to the correct resources.</a:t>
            </a:r>
          </a:p>
          <a:p>
            <a:pPr lvl="1" indent="-228600" defTabSz="914400">
              <a:spcBef>
                <a:spcPts val="200"/>
              </a:spcBef>
              <a:spcAft>
                <a:spcPts val="200"/>
              </a:spcAft>
              <a:buFont typeface="Arial" panose="020B0604020202020204" pitchFamily="34" charset="0"/>
              <a:buChar char="•"/>
            </a:pPr>
            <a:r>
              <a:rPr lang="en-US" sz="900" b="1" i="0" dirty="0">
                <a:effectLst/>
              </a:rPr>
              <a:t>Internet of Things (IoT)</a:t>
            </a:r>
            <a:r>
              <a:rPr lang="en-US" sz="900" b="0" i="0" dirty="0">
                <a:effectLst/>
              </a:rPr>
              <a:t>: As IoT devices often rely on domain names for communicating with central servers, DNSSEC can be crucial for securing these communications.</a:t>
            </a:r>
          </a:p>
        </p:txBody>
      </p:sp>
    </p:spTree>
    <p:extLst>
      <p:ext uri="{BB962C8B-B14F-4D97-AF65-F5344CB8AC3E}">
        <p14:creationId xmlns:p14="http://schemas.microsoft.com/office/powerpoint/2010/main" val="2645840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40078" cy="51435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027FA50-806D-EB6B-AE14-5592DDC37A17}"/>
              </a:ext>
            </a:extLst>
          </p:cNvPr>
          <p:cNvSpPr>
            <a:spLocks noGrp="1"/>
          </p:cNvSpPr>
          <p:nvPr>
            <p:ph type="title"/>
          </p:nvPr>
        </p:nvSpPr>
        <p:spPr>
          <a:xfrm>
            <a:off x="628650" y="457200"/>
            <a:ext cx="2804505" cy="998129"/>
          </a:xfrm>
        </p:spPr>
        <p:txBody>
          <a:bodyPr vert="horz" lIns="91440" tIns="45720" rIns="91440" bIns="45720" rtlCol="0" anchor="ctr">
            <a:normAutofit/>
          </a:bodyPr>
          <a:lstStyle/>
          <a:p>
            <a:pPr defTabSz="914400">
              <a:spcBef>
                <a:spcPct val="0"/>
              </a:spcBef>
            </a:pPr>
            <a:r>
              <a:rPr lang="en-US" sz="3100" kern="1200">
                <a:solidFill>
                  <a:schemeClr val="tx1"/>
                </a:solidFill>
                <a:latin typeface="+mj-lt"/>
                <a:ea typeface="+mj-ea"/>
                <a:cs typeface="+mj-cs"/>
              </a:rPr>
              <a:t>Route53 DNSSEC singing</a:t>
            </a:r>
          </a:p>
        </p:txBody>
      </p:sp>
      <p:sp>
        <p:nvSpPr>
          <p:cNvPr id="3" name="Text Placeholder 2">
            <a:extLst>
              <a:ext uri="{FF2B5EF4-FFF2-40B4-BE49-F238E27FC236}">
                <a16:creationId xmlns:a16="http://schemas.microsoft.com/office/drawing/2014/main" id="{5D6B0ADA-C46B-BBB7-1E45-35755F6C64DF}"/>
              </a:ext>
            </a:extLst>
          </p:cNvPr>
          <p:cNvSpPr>
            <a:spLocks noGrp="1"/>
          </p:cNvSpPr>
          <p:nvPr>
            <p:ph type="body" idx="1"/>
          </p:nvPr>
        </p:nvSpPr>
        <p:spPr>
          <a:xfrm>
            <a:off x="443551" y="1645575"/>
            <a:ext cx="2950739" cy="3237608"/>
          </a:xfrm>
        </p:spPr>
        <p:txBody>
          <a:bodyPr vert="horz" lIns="91440" tIns="45720" rIns="91440" bIns="45720" rtlCol="0">
            <a:normAutofit lnSpcReduction="10000"/>
          </a:bodyPr>
          <a:lstStyle/>
          <a:p>
            <a:pPr indent="-228600" defTabSz="914400">
              <a:buFont typeface="Arial" panose="020B0604020202020204" pitchFamily="34" charset="0"/>
              <a:buChar char="•"/>
            </a:pPr>
            <a:r>
              <a:rPr lang="en-US" sz="1200" dirty="0">
                <a:hlinkClick r:id="rId2"/>
              </a:rPr>
              <a:t>https://docs.aws.amazon.com/Route53/latest/DeveloperGuide/domain-configure-dnssec.html</a:t>
            </a:r>
            <a:endParaRPr lang="en-US" sz="1200" dirty="0"/>
          </a:p>
          <a:p>
            <a:pPr indent="-228600" defTabSz="914400">
              <a:buFont typeface="Arial" panose="020B0604020202020204" pitchFamily="34" charset="0"/>
              <a:buChar char="•"/>
            </a:pPr>
            <a:r>
              <a:rPr lang="en-US" sz="1200" dirty="0">
                <a:hlinkClick r:id="rId3"/>
              </a:rPr>
              <a:t>https://aws.amazon.com/blogs/networking-and-content-delivery/configuring-dnssec-signing-and-validation-with-amazon-route-53/</a:t>
            </a:r>
            <a:endParaRPr lang="en-US" sz="1200" dirty="0"/>
          </a:p>
          <a:p>
            <a:pPr marL="228600" indent="0" defTabSz="914400">
              <a:buNone/>
            </a:pPr>
            <a:endParaRPr lang="en-US" sz="1200" dirty="0"/>
          </a:p>
          <a:p>
            <a:pPr indent="-228600" defTabSz="914400">
              <a:spcBef>
                <a:spcPts val="200"/>
              </a:spcBef>
              <a:spcAft>
                <a:spcPts val="200"/>
              </a:spcAft>
              <a:buFont typeface="Arial" panose="020B0604020202020204" pitchFamily="34" charset="0"/>
              <a:buChar char="•"/>
            </a:pPr>
            <a:r>
              <a:rPr lang="en-GB" sz="1000" b="0" i="0" dirty="0">
                <a:solidFill>
                  <a:srgbClr val="16191F"/>
                </a:solidFill>
                <a:effectLst/>
              </a:rPr>
              <a:t>When you configure DNSSEC for your domain, a DNS resolver establishes a chain of trust for responses from intermediate resolvers.</a:t>
            </a:r>
          </a:p>
          <a:p>
            <a:pPr indent="-228600" defTabSz="914400">
              <a:spcBef>
                <a:spcPts val="200"/>
              </a:spcBef>
              <a:spcAft>
                <a:spcPts val="200"/>
              </a:spcAft>
              <a:buFont typeface="Arial" panose="020B0604020202020204" pitchFamily="34" charset="0"/>
              <a:buChar char="•"/>
            </a:pPr>
            <a:r>
              <a:rPr lang="en-GB" sz="1000" b="0" i="0" dirty="0">
                <a:solidFill>
                  <a:srgbClr val="16191F"/>
                </a:solidFill>
                <a:effectLst/>
              </a:rPr>
              <a:t>The chain of trust begins with the TLD registry for the domain (your domain's parent zone) and ends with the authoritative name servers at your DNS service provider. </a:t>
            </a:r>
          </a:p>
          <a:p>
            <a:pPr indent="-228600" defTabSz="914400">
              <a:spcBef>
                <a:spcPts val="200"/>
              </a:spcBef>
              <a:spcAft>
                <a:spcPts val="200"/>
              </a:spcAft>
              <a:buFont typeface="Arial" panose="020B0604020202020204" pitchFamily="34" charset="0"/>
              <a:buChar char="•"/>
            </a:pPr>
            <a:r>
              <a:rPr lang="en-GB" sz="1000" b="0" i="0" dirty="0">
                <a:solidFill>
                  <a:srgbClr val="16191F"/>
                </a:solidFill>
                <a:effectLst/>
              </a:rPr>
              <a:t>Not all DNS resolvers support DNSSEC. </a:t>
            </a:r>
          </a:p>
          <a:p>
            <a:pPr indent="-228600" defTabSz="914400">
              <a:spcBef>
                <a:spcPts val="200"/>
              </a:spcBef>
              <a:spcAft>
                <a:spcPts val="200"/>
              </a:spcAft>
              <a:buFont typeface="Arial" panose="020B0604020202020204" pitchFamily="34" charset="0"/>
              <a:buChar char="•"/>
            </a:pPr>
            <a:r>
              <a:rPr lang="en-GB" sz="1000" b="0" i="0" dirty="0">
                <a:solidFill>
                  <a:srgbClr val="16191F"/>
                </a:solidFill>
                <a:effectLst/>
              </a:rPr>
              <a:t>Only resolvers that support DNSSEC perform any signature or authenticity validation.</a:t>
            </a:r>
            <a:endParaRPr lang="en-US" sz="1200" dirty="0"/>
          </a:p>
        </p:txBody>
      </p:sp>
      <p:pic>
        <p:nvPicPr>
          <p:cNvPr id="4" name="Picture 3" descr="A screenshot of a sign up page&#10;&#10;Description automatically generated">
            <a:extLst>
              <a:ext uri="{FF2B5EF4-FFF2-40B4-BE49-F238E27FC236}">
                <a16:creationId xmlns:a16="http://schemas.microsoft.com/office/drawing/2014/main" id="{A46BDAD7-4052-3F7C-23F0-D33D37486B4B}"/>
              </a:ext>
            </a:extLst>
          </p:cNvPr>
          <p:cNvPicPr>
            <a:picLocks noChangeAspect="1"/>
          </p:cNvPicPr>
          <p:nvPr/>
        </p:nvPicPr>
        <p:blipFill>
          <a:blip r:embed="rId4"/>
          <a:stretch>
            <a:fillRect/>
          </a:stretch>
        </p:blipFill>
        <p:spPr>
          <a:xfrm>
            <a:off x="4084092" y="549456"/>
            <a:ext cx="4616356" cy="4062393"/>
          </a:xfrm>
          <a:prstGeom prst="rect">
            <a:avLst/>
          </a:prstGeom>
        </p:spPr>
      </p:pic>
    </p:spTree>
    <p:extLst>
      <p:ext uri="{BB962C8B-B14F-4D97-AF65-F5344CB8AC3E}">
        <p14:creationId xmlns:p14="http://schemas.microsoft.com/office/powerpoint/2010/main" val="2557142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200"/>
            <a:ext cx="3588597" cy="998130"/>
          </a:xfrm>
        </p:spPr>
        <p:txBody>
          <a:bodyPr vert="horz" lIns="91440" tIns="45720" rIns="91440" bIns="45720" rtlCol="0" anchor="ctr">
            <a:normAutofit/>
          </a:bodyPr>
          <a:lstStyle/>
          <a:p>
            <a:pPr defTabSz="914400">
              <a:spcBef>
                <a:spcPct val="0"/>
              </a:spcBef>
            </a:pPr>
            <a:r>
              <a:rPr lang="en-US" sz="3100" kern="1200">
                <a:solidFill>
                  <a:schemeClr val="tx1"/>
                </a:solidFill>
                <a:latin typeface="+mj-lt"/>
                <a:ea typeface="+mj-ea"/>
                <a:cs typeface="+mj-cs"/>
              </a:rPr>
              <a:t>What is Amazon Route 53?</a:t>
            </a:r>
          </a:p>
        </p:txBody>
      </p:sp>
      <p:sp>
        <p:nvSpPr>
          <p:cNvPr id="3" name="Текст 2"/>
          <p:cNvSpPr>
            <a:spLocks noGrp="1"/>
          </p:cNvSpPr>
          <p:nvPr>
            <p:ph type="body" idx="1"/>
          </p:nvPr>
        </p:nvSpPr>
        <p:spPr>
          <a:xfrm>
            <a:off x="852775" y="1645576"/>
            <a:ext cx="3328527" cy="2931439"/>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900" dirty="0"/>
              <a:t>Amazon Route 53 is a highly available and scalable Domain Name System (DNS) web service. </a:t>
            </a:r>
          </a:p>
          <a:p>
            <a:pPr marL="114300" indent="-228600" defTabSz="914400">
              <a:spcAft>
                <a:spcPts val="600"/>
              </a:spcAft>
              <a:buFont typeface="Arial" panose="020B0604020202020204" pitchFamily="34" charset="0"/>
              <a:buChar char="•"/>
            </a:pPr>
            <a:r>
              <a:rPr lang="en-US" sz="900" dirty="0"/>
              <a:t>Route 53 performs four main functions:</a:t>
            </a:r>
          </a:p>
          <a:p>
            <a:pPr marL="114300" indent="-228600" defTabSz="914400">
              <a:spcAft>
                <a:spcPts val="600"/>
              </a:spcAft>
              <a:buFont typeface="Arial" panose="020B0604020202020204" pitchFamily="34" charset="0"/>
              <a:buChar char="•"/>
            </a:pPr>
            <a:endParaRPr lang="en-US" sz="900" dirty="0"/>
          </a:p>
          <a:p>
            <a:pPr indent="-228600" defTabSz="914400">
              <a:spcAft>
                <a:spcPts val="600"/>
              </a:spcAft>
              <a:buFont typeface="Arial" panose="020B0604020202020204" pitchFamily="34" charset="0"/>
              <a:buChar char="•"/>
            </a:pPr>
            <a:r>
              <a:rPr lang="en-US" sz="900" b="1" dirty="0"/>
              <a:t>Domain registration</a:t>
            </a:r>
            <a:r>
              <a:rPr lang="en-US" sz="900" dirty="0"/>
              <a:t> – Route 53 helps lets you register domain names such as </a:t>
            </a:r>
            <a:r>
              <a:rPr lang="en-US" sz="900" dirty="0" err="1"/>
              <a:t>example.com</a:t>
            </a:r>
            <a:r>
              <a:rPr lang="en-US" sz="900" dirty="0"/>
              <a:t>.</a:t>
            </a:r>
          </a:p>
          <a:p>
            <a:pPr indent="-228600" defTabSz="914400">
              <a:spcAft>
                <a:spcPts val="600"/>
              </a:spcAft>
              <a:buFont typeface="Arial" panose="020B0604020202020204" pitchFamily="34" charset="0"/>
              <a:buChar char="•"/>
            </a:pPr>
            <a:r>
              <a:rPr lang="en-US" sz="900" b="1" dirty="0"/>
              <a:t>Domain Name System (DNS) service</a:t>
            </a:r>
            <a:r>
              <a:rPr lang="en-US" sz="900" dirty="0"/>
              <a:t> – Route 53 translates friendly domains names like </a:t>
            </a:r>
            <a:r>
              <a:rPr lang="en-US" sz="900" dirty="0" err="1"/>
              <a:t>www.example.com</a:t>
            </a:r>
            <a:r>
              <a:rPr lang="en-US" sz="900" dirty="0"/>
              <a:t> into IP addresses like 192.0.2.1. Route 53 responds to DNS queries using a global network of authoritative DNS servers, which reduces latency.</a:t>
            </a:r>
          </a:p>
          <a:p>
            <a:pPr indent="-228600" defTabSz="914400">
              <a:spcAft>
                <a:spcPts val="600"/>
              </a:spcAft>
              <a:buFont typeface="Arial" panose="020B0604020202020204" pitchFamily="34" charset="0"/>
              <a:buChar char="•"/>
            </a:pPr>
            <a:r>
              <a:rPr lang="en-US" sz="900" b="1" dirty="0"/>
              <a:t>Health checking</a:t>
            </a:r>
            <a:r>
              <a:rPr lang="en-US" sz="900" dirty="0"/>
              <a:t> – Route 53 sends automated requests over the internet to your application to verify that it's reachable, available, and functional.</a:t>
            </a:r>
          </a:p>
          <a:p>
            <a:pPr indent="-228600" defTabSz="914400">
              <a:spcAft>
                <a:spcPts val="600"/>
              </a:spcAft>
              <a:buFont typeface="Arial" panose="020B0604020202020204" pitchFamily="34" charset="0"/>
              <a:buChar char="•"/>
            </a:pPr>
            <a:r>
              <a:rPr lang="en-US" sz="900" b="1" dirty="0"/>
              <a:t>Resolver</a:t>
            </a:r>
            <a:r>
              <a:rPr lang="en-US" sz="900" dirty="0"/>
              <a:t> – Route 53 Resolver lets you forward DNS queries from a VPC that you created using Amazon VPC to DNS resolvers in your network, and from your network to resolvers in your VPC.</a:t>
            </a:r>
          </a:p>
          <a:p>
            <a:pPr indent="-228600" defTabSz="914400">
              <a:spcAft>
                <a:spcPts val="600"/>
              </a:spcAft>
              <a:buFont typeface="Arial" panose="020B0604020202020204" pitchFamily="34" charset="0"/>
              <a:buChar char="•"/>
            </a:pPr>
            <a:endParaRPr lang="en-US" sz="900" dirty="0"/>
          </a:p>
        </p:txBody>
      </p:sp>
      <p:pic>
        <p:nvPicPr>
          <p:cNvPr id="5" name="Рисунок 4"/>
          <p:cNvPicPr>
            <a:picLocks noChangeAspect="1"/>
          </p:cNvPicPr>
          <p:nvPr/>
        </p:nvPicPr>
        <p:blipFill>
          <a:blip r:embed="rId2"/>
          <a:stretch>
            <a:fillRect/>
          </a:stretch>
        </p:blipFill>
        <p:spPr>
          <a:xfrm>
            <a:off x="5160457" y="1816135"/>
            <a:ext cx="3553238" cy="1527891"/>
          </a:xfrm>
          <a:prstGeom prst="rect">
            <a:avLst/>
          </a:prstGeom>
        </p:spPr>
      </p:pic>
    </p:spTree>
    <p:extLst>
      <p:ext uri="{BB962C8B-B14F-4D97-AF65-F5344CB8AC3E}">
        <p14:creationId xmlns:p14="http://schemas.microsoft.com/office/powerpoint/2010/main" val="3151303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200"/>
            <a:ext cx="3588597" cy="998130"/>
          </a:xfrm>
        </p:spPr>
        <p:txBody>
          <a:bodyPr vert="horz" lIns="91440" tIns="45720" rIns="91440" bIns="45720" rtlCol="0" anchor="ctr">
            <a:normAutofit/>
          </a:bodyPr>
          <a:lstStyle/>
          <a:p>
            <a:pPr defTabSz="914400">
              <a:spcBef>
                <a:spcPct val="0"/>
              </a:spcBef>
            </a:pPr>
            <a:r>
              <a:rPr lang="en-US" sz="3100" kern="1200">
                <a:solidFill>
                  <a:schemeClr val="tx1"/>
                </a:solidFill>
                <a:latin typeface="+mj-lt"/>
                <a:ea typeface="+mj-ea"/>
                <a:cs typeface="+mj-cs"/>
              </a:rPr>
              <a:t>Record type</a:t>
            </a:r>
            <a:br>
              <a:rPr lang="en-US" sz="3100" b="1" kern="1200">
                <a:solidFill>
                  <a:schemeClr val="tx1"/>
                </a:solidFill>
                <a:latin typeface="+mj-lt"/>
                <a:ea typeface="+mj-ea"/>
                <a:cs typeface="+mj-cs"/>
              </a:rPr>
            </a:br>
            <a:endParaRPr lang="en-US" sz="3100" kern="1200">
              <a:solidFill>
                <a:schemeClr val="tx1"/>
              </a:solidFill>
              <a:latin typeface="+mj-lt"/>
              <a:ea typeface="+mj-ea"/>
              <a:cs typeface="+mj-cs"/>
            </a:endParaRPr>
          </a:p>
        </p:txBody>
      </p:sp>
      <p:sp>
        <p:nvSpPr>
          <p:cNvPr id="3" name="Текст 2"/>
          <p:cNvSpPr>
            <a:spLocks noGrp="1"/>
          </p:cNvSpPr>
          <p:nvPr>
            <p:ph type="body" idx="1"/>
          </p:nvPr>
        </p:nvSpPr>
        <p:spPr>
          <a:xfrm>
            <a:off x="852775" y="1645576"/>
            <a:ext cx="3328527" cy="2931439"/>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500" dirty="0"/>
              <a:t>Route 53 provides an extension to DNS functionality known as alias records. </a:t>
            </a:r>
          </a:p>
          <a:p>
            <a:pPr marL="114300" indent="-228600" defTabSz="914400">
              <a:spcAft>
                <a:spcPts val="600"/>
              </a:spcAft>
              <a:buFont typeface="Arial" panose="020B0604020202020204" pitchFamily="34" charset="0"/>
              <a:buChar char="•"/>
            </a:pPr>
            <a:r>
              <a:rPr lang="en-US" sz="1500" dirty="0"/>
              <a:t>Similar to CNAME records, alias records let you route traffic to selected AWS resources, such as CloudFront distributions and Amazon S3 buckets.</a:t>
            </a:r>
          </a:p>
        </p:txBody>
      </p:sp>
      <p:pic>
        <p:nvPicPr>
          <p:cNvPr id="4" name="Рисунок 3"/>
          <p:cNvPicPr>
            <a:picLocks noChangeAspect="1"/>
          </p:cNvPicPr>
          <p:nvPr/>
        </p:nvPicPr>
        <p:blipFill>
          <a:blip r:embed="rId2"/>
          <a:stretch>
            <a:fillRect/>
          </a:stretch>
        </p:blipFill>
        <p:spPr>
          <a:xfrm>
            <a:off x="5160457" y="1127695"/>
            <a:ext cx="3553238" cy="2904771"/>
          </a:xfrm>
          <a:prstGeom prst="rect">
            <a:avLst/>
          </a:prstGeom>
        </p:spPr>
      </p:pic>
    </p:spTree>
    <p:extLst>
      <p:ext uri="{BB962C8B-B14F-4D97-AF65-F5344CB8AC3E}">
        <p14:creationId xmlns:p14="http://schemas.microsoft.com/office/powerpoint/2010/main" val="1485330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28650" y="540714"/>
            <a:ext cx="7886700" cy="4062071"/>
          </a:xfrm>
          <a:custGeom>
            <a:avLst/>
            <a:gdLst>
              <a:gd name="connsiteX0" fmla="*/ 0 w 7886700"/>
              <a:gd name="connsiteY0" fmla="*/ 0 h 4062071"/>
              <a:gd name="connsiteX1" fmla="*/ 578358 w 7886700"/>
              <a:gd name="connsiteY1" fmla="*/ 0 h 4062071"/>
              <a:gd name="connsiteX2" fmla="*/ 998982 w 7886700"/>
              <a:gd name="connsiteY2" fmla="*/ 0 h 4062071"/>
              <a:gd name="connsiteX3" fmla="*/ 1813941 w 7886700"/>
              <a:gd name="connsiteY3" fmla="*/ 0 h 4062071"/>
              <a:gd name="connsiteX4" fmla="*/ 2392299 w 7886700"/>
              <a:gd name="connsiteY4" fmla="*/ 0 h 4062071"/>
              <a:gd name="connsiteX5" fmla="*/ 2970657 w 7886700"/>
              <a:gd name="connsiteY5" fmla="*/ 0 h 4062071"/>
              <a:gd name="connsiteX6" fmla="*/ 3785616 w 7886700"/>
              <a:gd name="connsiteY6" fmla="*/ 0 h 4062071"/>
              <a:gd name="connsiteX7" fmla="*/ 4285107 w 7886700"/>
              <a:gd name="connsiteY7" fmla="*/ 0 h 4062071"/>
              <a:gd name="connsiteX8" fmla="*/ 5100066 w 7886700"/>
              <a:gd name="connsiteY8" fmla="*/ 0 h 4062071"/>
              <a:gd name="connsiteX9" fmla="*/ 5915025 w 7886700"/>
              <a:gd name="connsiteY9" fmla="*/ 0 h 4062071"/>
              <a:gd name="connsiteX10" fmla="*/ 6572250 w 7886700"/>
              <a:gd name="connsiteY10" fmla="*/ 0 h 4062071"/>
              <a:gd name="connsiteX11" fmla="*/ 7886700 w 7886700"/>
              <a:gd name="connsiteY11" fmla="*/ 0 h 4062071"/>
              <a:gd name="connsiteX12" fmla="*/ 7886700 w 7886700"/>
              <a:gd name="connsiteY12" fmla="*/ 636391 h 4062071"/>
              <a:gd name="connsiteX13" fmla="*/ 7886700 w 7886700"/>
              <a:gd name="connsiteY13" fmla="*/ 1191541 h 4062071"/>
              <a:gd name="connsiteX14" fmla="*/ 7886700 w 7886700"/>
              <a:gd name="connsiteY14" fmla="*/ 1868553 h 4062071"/>
              <a:gd name="connsiteX15" fmla="*/ 7886700 w 7886700"/>
              <a:gd name="connsiteY15" fmla="*/ 2545564 h 4062071"/>
              <a:gd name="connsiteX16" fmla="*/ 7886700 w 7886700"/>
              <a:gd name="connsiteY16" fmla="*/ 3222576 h 4062071"/>
              <a:gd name="connsiteX17" fmla="*/ 7886700 w 7886700"/>
              <a:gd name="connsiteY17" fmla="*/ 4062071 h 4062071"/>
              <a:gd name="connsiteX18" fmla="*/ 7150608 w 7886700"/>
              <a:gd name="connsiteY18" fmla="*/ 4062071 h 4062071"/>
              <a:gd name="connsiteX19" fmla="*/ 6729984 w 7886700"/>
              <a:gd name="connsiteY19" fmla="*/ 4062071 h 4062071"/>
              <a:gd name="connsiteX20" fmla="*/ 6230493 w 7886700"/>
              <a:gd name="connsiteY20" fmla="*/ 4062071 h 4062071"/>
              <a:gd name="connsiteX21" fmla="*/ 5415534 w 7886700"/>
              <a:gd name="connsiteY21" fmla="*/ 4062071 h 4062071"/>
              <a:gd name="connsiteX22" fmla="*/ 4758309 w 7886700"/>
              <a:gd name="connsiteY22" fmla="*/ 4062071 h 4062071"/>
              <a:gd name="connsiteX23" fmla="*/ 4258818 w 7886700"/>
              <a:gd name="connsiteY23" fmla="*/ 4062071 h 4062071"/>
              <a:gd name="connsiteX24" fmla="*/ 3601593 w 7886700"/>
              <a:gd name="connsiteY24" fmla="*/ 4062071 h 4062071"/>
              <a:gd name="connsiteX25" fmla="*/ 3180969 w 7886700"/>
              <a:gd name="connsiteY25" fmla="*/ 4062071 h 4062071"/>
              <a:gd name="connsiteX26" fmla="*/ 2760345 w 7886700"/>
              <a:gd name="connsiteY26" fmla="*/ 4062071 h 4062071"/>
              <a:gd name="connsiteX27" fmla="*/ 2103120 w 7886700"/>
              <a:gd name="connsiteY27" fmla="*/ 4062071 h 4062071"/>
              <a:gd name="connsiteX28" fmla="*/ 1603629 w 7886700"/>
              <a:gd name="connsiteY28" fmla="*/ 4062071 h 4062071"/>
              <a:gd name="connsiteX29" fmla="*/ 867537 w 7886700"/>
              <a:gd name="connsiteY29" fmla="*/ 4062071 h 4062071"/>
              <a:gd name="connsiteX30" fmla="*/ 0 w 7886700"/>
              <a:gd name="connsiteY30" fmla="*/ 4062071 h 4062071"/>
              <a:gd name="connsiteX31" fmla="*/ 0 w 7886700"/>
              <a:gd name="connsiteY31" fmla="*/ 3344438 h 4062071"/>
              <a:gd name="connsiteX32" fmla="*/ 0 w 7886700"/>
              <a:gd name="connsiteY32" fmla="*/ 2626806 h 4062071"/>
              <a:gd name="connsiteX33" fmla="*/ 0 w 7886700"/>
              <a:gd name="connsiteY33" fmla="*/ 2031036 h 4062071"/>
              <a:gd name="connsiteX34" fmla="*/ 0 w 7886700"/>
              <a:gd name="connsiteY34" fmla="*/ 1313403 h 4062071"/>
              <a:gd name="connsiteX35" fmla="*/ 0 w 7886700"/>
              <a:gd name="connsiteY35" fmla="*/ 0 h 406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886700" h="4062071" extrusionOk="0">
                <a:moveTo>
                  <a:pt x="0" y="0"/>
                </a:moveTo>
                <a:cubicBezTo>
                  <a:pt x="139873" y="-36890"/>
                  <a:pt x="289244" y="-9562"/>
                  <a:pt x="578358" y="0"/>
                </a:cubicBezTo>
                <a:cubicBezTo>
                  <a:pt x="847064" y="24657"/>
                  <a:pt x="880681" y="-4887"/>
                  <a:pt x="998982" y="0"/>
                </a:cubicBezTo>
                <a:cubicBezTo>
                  <a:pt x="1105496" y="8991"/>
                  <a:pt x="1621733" y="-31737"/>
                  <a:pt x="1813941" y="0"/>
                </a:cubicBezTo>
                <a:cubicBezTo>
                  <a:pt x="1973330" y="19047"/>
                  <a:pt x="2194836" y="27334"/>
                  <a:pt x="2392299" y="0"/>
                </a:cubicBezTo>
                <a:cubicBezTo>
                  <a:pt x="2647282" y="-14327"/>
                  <a:pt x="2792350" y="-29596"/>
                  <a:pt x="2970657" y="0"/>
                </a:cubicBezTo>
                <a:cubicBezTo>
                  <a:pt x="3147904" y="21045"/>
                  <a:pt x="3587221" y="27684"/>
                  <a:pt x="3785616" y="0"/>
                </a:cubicBezTo>
                <a:cubicBezTo>
                  <a:pt x="3970964" y="-52390"/>
                  <a:pt x="4115919" y="38588"/>
                  <a:pt x="4285107" y="0"/>
                </a:cubicBezTo>
                <a:cubicBezTo>
                  <a:pt x="4447779" y="-2110"/>
                  <a:pt x="4724122" y="-2905"/>
                  <a:pt x="5100066" y="0"/>
                </a:cubicBezTo>
                <a:cubicBezTo>
                  <a:pt x="5460611" y="1474"/>
                  <a:pt x="5711040" y="11734"/>
                  <a:pt x="5915025" y="0"/>
                </a:cubicBezTo>
                <a:cubicBezTo>
                  <a:pt x="6130646" y="788"/>
                  <a:pt x="6309484" y="37469"/>
                  <a:pt x="6572250" y="0"/>
                </a:cubicBezTo>
                <a:cubicBezTo>
                  <a:pt x="6867825" y="19129"/>
                  <a:pt x="7346334" y="77623"/>
                  <a:pt x="7886700" y="0"/>
                </a:cubicBezTo>
                <a:cubicBezTo>
                  <a:pt x="7905829" y="206089"/>
                  <a:pt x="7887779" y="336291"/>
                  <a:pt x="7886700" y="636391"/>
                </a:cubicBezTo>
                <a:cubicBezTo>
                  <a:pt x="7889193" y="914961"/>
                  <a:pt x="7902082" y="951117"/>
                  <a:pt x="7886700" y="1191541"/>
                </a:cubicBezTo>
                <a:cubicBezTo>
                  <a:pt x="7859622" y="1430133"/>
                  <a:pt x="7858126" y="1543144"/>
                  <a:pt x="7886700" y="1868553"/>
                </a:cubicBezTo>
                <a:cubicBezTo>
                  <a:pt x="7912845" y="2149142"/>
                  <a:pt x="7878707" y="2341861"/>
                  <a:pt x="7886700" y="2545564"/>
                </a:cubicBezTo>
                <a:cubicBezTo>
                  <a:pt x="7863692" y="2783347"/>
                  <a:pt x="7935302" y="3024728"/>
                  <a:pt x="7886700" y="3222576"/>
                </a:cubicBezTo>
                <a:cubicBezTo>
                  <a:pt x="7872394" y="3493916"/>
                  <a:pt x="7875877" y="3837160"/>
                  <a:pt x="7886700" y="4062071"/>
                </a:cubicBezTo>
                <a:cubicBezTo>
                  <a:pt x="7656608" y="4142821"/>
                  <a:pt x="7379538" y="4084477"/>
                  <a:pt x="7150608" y="4062071"/>
                </a:cubicBezTo>
                <a:cubicBezTo>
                  <a:pt x="6864812" y="4046275"/>
                  <a:pt x="6843809" y="4085245"/>
                  <a:pt x="6729984" y="4062071"/>
                </a:cubicBezTo>
                <a:cubicBezTo>
                  <a:pt x="6610042" y="4030489"/>
                  <a:pt x="6391905" y="4053936"/>
                  <a:pt x="6230493" y="4062071"/>
                </a:cubicBezTo>
                <a:cubicBezTo>
                  <a:pt x="6071868" y="4088950"/>
                  <a:pt x="5590244" y="4086751"/>
                  <a:pt x="5415534" y="4062071"/>
                </a:cubicBezTo>
                <a:cubicBezTo>
                  <a:pt x="5229926" y="4064869"/>
                  <a:pt x="4916184" y="4079527"/>
                  <a:pt x="4758309" y="4062071"/>
                </a:cubicBezTo>
                <a:cubicBezTo>
                  <a:pt x="4611864" y="4036992"/>
                  <a:pt x="4451308" y="4044682"/>
                  <a:pt x="4258818" y="4062071"/>
                </a:cubicBezTo>
                <a:cubicBezTo>
                  <a:pt x="4092523" y="4071847"/>
                  <a:pt x="3786153" y="4089457"/>
                  <a:pt x="3601593" y="4062071"/>
                </a:cubicBezTo>
                <a:cubicBezTo>
                  <a:pt x="3399773" y="4040361"/>
                  <a:pt x="3308418" y="4050000"/>
                  <a:pt x="3180969" y="4062071"/>
                </a:cubicBezTo>
                <a:cubicBezTo>
                  <a:pt x="3057387" y="4058644"/>
                  <a:pt x="2966463" y="4035812"/>
                  <a:pt x="2760345" y="4062071"/>
                </a:cubicBezTo>
                <a:cubicBezTo>
                  <a:pt x="2549413" y="4076778"/>
                  <a:pt x="2292028" y="4015810"/>
                  <a:pt x="2103120" y="4062071"/>
                </a:cubicBezTo>
                <a:cubicBezTo>
                  <a:pt x="1909211" y="4104613"/>
                  <a:pt x="1732345" y="4064606"/>
                  <a:pt x="1603629" y="4062071"/>
                </a:cubicBezTo>
                <a:cubicBezTo>
                  <a:pt x="1489627" y="4074316"/>
                  <a:pt x="1016493" y="4069443"/>
                  <a:pt x="867537" y="4062071"/>
                </a:cubicBezTo>
                <a:cubicBezTo>
                  <a:pt x="761755" y="4101548"/>
                  <a:pt x="387440" y="3976320"/>
                  <a:pt x="0" y="4062071"/>
                </a:cubicBezTo>
                <a:cubicBezTo>
                  <a:pt x="18470" y="3749046"/>
                  <a:pt x="-27165" y="3580377"/>
                  <a:pt x="0" y="3344438"/>
                </a:cubicBezTo>
                <a:cubicBezTo>
                  <a:pt x="58072" y="3138382"/>
                  <a:pt x="46858" y="2856502"/>
                  <a:pt x="0" y="2626806"/>
                </a:cubicBezTo>
                <a:cubicBezTo>
                  <a:pt x="1260" y="2468730"/>
                  <a:pt x="1671" y="2225690"/>
                  <a:pt x="0" y="2031036"/>
                </a:cubicBezTo>
                <a:cubicBezTo>
                  <a:pt x="-50700" y="1827026"/>
                  <a:pt x="28495" y="1538727"/>
                  <a:pt x="0" y="1313403"/>
                </a:cubicBezTo>
                <a:cubicBezTo>
                  <a:pt x="30529" y="1073310"/>
                  <a:pt x="16086" y="366677"/>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custGeom>
                    <a:avLst/>
                    <a:gdLst>
                      <a:gd name="connsiteX0" fmla="*/ 0 w 7886700"/>
                      <a:gd name="connsiteY0" fmla="*/ 0 h 4062071"/>
                      <a:gd name="connsiteX1" fmla="*/ 578358 w 7886700"/>
                      <a:gd name="connsiteY1" fmla="*/ 0 h 4062071"/>
                      <a:gd name="connsiteX2" fmla="*/ 998982 w 7886700"/>
                      <a:gd name="connsiteY2" fmla="*/ 0 h 4062071"/>
                      <a:gd name="connsiteX3" fmla="*/ 1813941 w 7886700"/>
                      <a:gd name="connsiteY3" fmla="*/ 0 h 4062071"/>
                      <a:gd name="connsiteX4" fmla="*/ 2392299 w 7886700"/>
                      <a:gd name="connsiteY4" fmla="*/ 0 h 4062071"/>
                      <a:gd name="connsiteX5" fmla="*/ 2970657 w 7886700"/>
                      <a:gd name="connsiteY5" fmla="*/ 0 h 4062071"/>
                      <a:gd name="connsiteX6" fmla="*/ 3785616 w 7886700"/>
                      <a:gd name="connsiteY6" fmla="*/ 0 h 4062071"/>
                      <a:gd name="connsiteX7" fmla="*/ 4285107 w 7886700"/>
                      <a:gd name="connsiteY7" fmla="*/ 0 h 4062071"/>
                      <a:gd name="connsiteX8" fmla="*/ 5100066 w 7886700"/>
                      <a:gd name="connsiteY8" fmla="*/ 0 h 4062071"/>
                      <a:gd name="connsiteX9" fmla="*/ 5915025 w 7886700"/>
                      <a:gd name="connsiteY9" fmla="*/ 0 h 4062071"/>
                      <a:gd name="connsiteX10" fmla="*/ 6572250 w 7886700"/>
                      <a:gd name="connsiteY10" fmla="*/ 0 h 4062071"/>
                      <a:gd name="connsiteX11" fmla="*/ 7886700 w 7886700"/>
                      <a:gd name="connsiteY11" fmla="*/ 0 h 4062071"/>
                      <a:gd name="connsiteX12" fmla="*/ 7886700 w 7886700"/>
                      <a:gd name="connsiteY12" fmla="*/ 636391 h 4062071"/>
                      <a:gd name="connsiteX13" fmla="*/ 7886700 w 7886700"/>
                      <a:gd name="connsiteY13" fmla="*/ 1191541 h 4062071"/>
                      <a:gd name="connsiteX14" fmla="*/ 7886700 w 7886700"/>
                      <a:gd name="connsiteY14" fmla="*/ 1868553 h 4062071"/>
                      <a:gd name="connsiteX15" fmla="*/ 7886700 w 7886700"/>
                      <a:gd name="connsiteY15" fmla="*/ 2545564 h 4062071"/>
                      <a:gd name="connsiteX16" fmla="*/ 7886700 w 7886700"/>
                      <a:gd name="connsiteY16" fmla="*/ 3222576 h 4062071"/>
                      <a:gd name="connsiteX17" fmla="*/ 7886700 w 7886700"/>
                      <a:gd name="connsiteY17" fmla="*/ 4062071 h 4062071"/>
                      <a:gd name="connsiteX18" fmla="*/ 7150608 w 7886700"/>
                      <a:gd name="connsiteY18" fmla="*/ 4062071 h 4062071"/>
                      <a:gd name="connsiteX19" fmla="*/ 6729984 w 7886700"/>
                      <a:gd name="connsiteY19" fmla="*/ 4062071 h 4062071"/>
                      <a:gd name="connsiteX20" fmla="*/ 6230493 w 7886700"/>
                      <a:gd name="connsiteY20" fmla="*/ 4062071 h 4062071"/>
                      <a:gd name="connsiteX21" fmla="*/ 5415534 w 7886700"/>
                      <a:gd name="connsiteY21" fmla="*/ 4062071 h 4062071"/>
                      <a:gd name="connsiteX22" fmla="*/ 4758309 w 7886700"/>
                      <a:gd name="connsiteY22" fmla="*/ 4062071 h 4062071"/>
                      <a:gd name="connsiteX23" fmla="*/ 4258818 w 7886700"/>
                      <a:gd name="connsiteY23" fmla="*/ 4062071 h 4062071"/>
                      <a:gd name="connsiteX24" fmla="*/ 3601593 w 7886700"/>
                      <a:gd name="connsiteY24" fmla="*/ 4062071 h 4062071"/>
                      <a:gd name="connsiteX25" fmla="*/ 3180969 w 7886700"/>
                      <a:gd name="connsiteY25" fmla="*/ 4062071 h 4062071"/>
                      <a:gd name="connsiteX26" fmla="*/ 2760345 w 7886700"/>
                      <a:gd name="connsiteY26" fmla="*/ 4062071 h 4062071"/>
                      <a:gd name="connsiteX27" fmla="*/ 2103120 w 7886700"/>
                      <a:gd name="connsiteY27" fmla="*/ 4062071 h 4062071"/>
                      <a:gd name="connsiteX28" fmla="*/ 1603629 w 7886700"/>
                      <a:gd name="connsiteY28" fmla="*/ 4062071 h 4062071"/>
                      <a:gd name="connsiteX29" fmla="*/ 867537 w 7886700"/>
                      <a:gd name="connsiteY29" fmla="*/ 4062071 h 4062071"/>
                      <a:gd name="connsiteX30" fmla="*/ 0 w 7886700"/>
                      <a:gd name="connsiteY30" fmla="*/ 4062071 h 4062071"/>
                      <a:gd name="connsiteX31" fmla="*/ 0 w 7886700"/>
                      <a:gd name="connsiteY31" fmla="*/ 3344438 h 4062071"/>
                      <a:gd name="connsiteX32" fmla="*/ 0 w 7886700"/>
                      <a:gd name="connsiteY32" fmla="*/ 2626806 h 4062071"/>
                      <a:gd name="connsiteX33" fmla="*/ 0 w 7886700"/>
                      <a:gd name="connsiteY33" fmla="*/ 2031036 h 4062071"/>
                      <a:gd name="connsiteX34" fmla="*/ 0 w 7886700"/>
                      <a:gd name="connsiteY34" fmla="*/ 1313403 h 4062071"/>
                      <a:gd name="connsiteX35" fmla="*/ 0 w 7886700"/>
                      <a:gd name="connsiteY35" fmla="*/ 0 h 406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886700" h="4062071" extrusionOk="0">
                        <a:moveTo>
                          <a:pt x="0" y="0"/>
                        </a:moveTo>
                        <a:cubicBezTo>
                          <a:pt x="165412" y="-21137"/>
                          <a:pt x="322344" y="-21985"/>
                          <a:pt x="578358" y="0"/>
                        </a:cubicBezTo>
                        <a:cubicBezTo>
                          <a:pt x="834372" y="21985"/>
                          <a:pt x="888520" y="-5136"/>
                          <a:pt x="998982" y="0"/>
                        </a:cubicBezTo>
                        <a:cubicBezTo>
                          <a:pt x="1109444" y="5136"/>
                          <a:pt x="1622600" y="-36529"/>
                          <a:pt x="1813941" y="0"/>
                        </a:cubicBezTo>
                        <a:cubicBezTo>
                          <a:pt x="2005282" y="36529"/>
                          <a:pt x="2177619" y="19108"/>
                          <a:pt x="2392299" y="0"/>
                        </a:cubicBezTo>
                        <a:cubicBezTo>
                          <a:pt x="2606979" y="-19108"/>
                          <a:pt x="2788556" y="-21788"/>
                          <a:pt x="2970657" y="0"/>
                        </a:cubicBezTo>
                        <a:cubicBezTo>
                          <a:pt x="3152758" y="21788"/>
                          <a:pt x="3596738" y="18723"/>
                          <a:pt x="3785616" y="0"/>
                        </a:cubicBezTo>
                        <a:cubicBezTo>
                          <a:pt x="3974494" y="-18723"/>
                          <a:pt x="4136501" y="9985"/>
                          <a:pt x="4285107" y="0"/>
                        </a:cubicBezTo>
                        <a:cubicBezTo>
                          <a:pt x="4433713" y="-9985"/>
                          <a:pt x="4710656" y="-6143"/>
                          <a:pt x="5100066" y="0"/>
                        </a:cubicBezTo>
                        <a:cubicBezTo>
                          <a:pt x="5489476" y="6143"/>
                          <a:pt x="5703885" y="5883"/>
                          <a:pt x="5915025" y="0"/>
                        </a:cubicBezTo>
                        <a:cubicBezTo>
                          <a:pt x="6126165" y="-5883"/>
                          <a:pt x="6308797" y="30350"/>
                          <a:pt x="6572250" y="0"/>
                        </a:cubicBezTo>
                        <a:cubicBezTo>
                          <a:pt x="6835703" y="-30350"/>
                          <a:pt x="7286910" y="4832"/>
                          <a:pt x="7886700" y="0"/>
                        </a:cubicBezTo>
                        <a:cubicBezTo>
                          <a:pt x="7889074" y="220758"/>
                          <a:pt x="7883165" y="357992"/>
                          <a:pt x="7886700" y="636391"/>
                        </a:cubicBezTo>
                        <a:cubicBezTo>
                          <a:pt x="7890235" y="914790"/>
                          <a:pt x="7903701" y="952234"/>
                          <a:pt x="7886700" y="1191541"/>
                        </a:cubicBezTo>
                        <a:cubicBezTo>
                          <a:pt x="7869700" y="1430848"/>
                          <a:pt x="7863116" y="1553316"/>
                          <a:pt x="7886700" y="1868553"/>
                        </a:cubicBezTo>
                        <a:cubicBezTo>
                          <a:pt x="7910284" y="2183790"/>
                          <a:pt x="7896439" y="2331507"/>
                          <a:pt x="7886700" y="2545564"/>
                        </a:cubicBezTo>
                        <a:cubicBezTo>
                          <a:pt x="7876961" y="2759621"/>
                          <a:pt x="7899048" y="2997788"/>
                          <a:pt x="7886700" y="3222576"/>
                        </a:cubicBezTo>
                        <a:cubicBezTo>
                          <a:pt x="7874352" y="3447364"/>
                          <a:pt x="7863320" y="3844609"/>
                          <a:pt x="7886700" y="4062071"/>
                        </a:cubicBezTo>
                        <a:cubicBezTo>
                          <a:pt x="7688995" y="4091405"/>
                          <a:pt x="7438163" y="4081351"/>
                          <a:pt x="7150608" y="4062071"/>
                        </a:cubicBezTo>
                        <a:cubicBezTo>
                          <a:pt x="6863053" y="4042791"/>
                          <a:pt x="6852167" y="4080837"/>
                          <a:pt x="6729984" y="4062071"/>
                        </a:cubicBezTo>
                        <a:cubicBezTo>
                          <a:pt x="6607801" y="4043305"/>
                          <a:pt x="6412225" y="4055086"/>
                          <a:pt x="6230493" y="4062071"/>
                        </a:cubicBezTo>
                        <a:cubicBezTo>
                          <a:pt x="6048761" y="4069056"/>
                          <a:pt x="5595777" y="4070043"/>
                          <a:pt x="5415534" y="4062071"/>
                        </a:cubicBezTo>
                        <a:cubicBezTo>
                          <a:pt x="5235291" y="4054099"/>
                          <a:pt x="4927239" y="4094195"/>
                          <a:pt x="4758309" y="4062071"/>
                        </a:cubicBezTo>
                        <a:cubicBezTo>
                          <a:pt x="4589380" y="4029947"/>
                          <a:pt x="4452506" y="4069552"/>
                          <a:pt x="4258818" y="4062071"/>
                        </a:cubicBezTo>
                        <a:cubicBezTo>
                          <a:pt x="4065130" y="4054590"/>
                          <a:pt x="3802761" y="4085813"/>
                          <a:pt x="3601593" y="4062071"/>
                        </a:cubicBezTo>
                        <a:cubicBezTo>
                          <a:pt x="3400425" y="4038329"/>
                          <a:pt x="3311647" y="4060168"/>
                          <a:pt x="3180969" y="4062071"/>
                        </a:cubicBezTo>
                        <a:cubicBezTo>
                          <a:pt x="3050291" y="4063974"/>
                          <a:pt x="2961884" y="4043763"/>
                          <a:pt x="2760345" y="4062071"/>
                        </a:cubicBezTo>
                        <a:cubicBezTo>
                          <a:pt x="2558806" y="4080379"/>
                          <a:pt x="2276592" y="4030989"/>
                          <a:pt x="2103120" y="4062071"/>
                        </a:cubicBezTo>
                        <a:cubicBezTo>
                          <a:pt x="1929649" y="4093153"/>
                          <a:pt x="1726258" y="4048114"/>
                          <a:pt x="1603629" y="4062071"/>
                        </a:cubicBezTo>
                        <a:cubicBezTo>
                          <a:pt x="1481000" y="4076028"/>
                          <a:pt x="1025048" y="4037431"/>
                          <a:pt x="867537" y="4062071"/>
                        </a:cubicBezTo>
                        <a:cubicBezTo>
                          <a:pt x="710026" y="4086711"/>
                          <a:pt x="400773" y="4019788"/>
                          <a:pt x="0" y="4062071"/>
                        </a:cubicBezTo>
                        <a:cubicBezTo>
                          <a:pt x="-77" y="3748456"/>
                          <a:pt x="-30814" y="3576596"/>
                          <a:pt x="0" y="3344438"/>
                        </a:cubicBezTo>
                        <a:cubicBezTo>
                          <a:pt x="30814" y="3112280"/>
                          <a:pt x="30350" y="2816152"/>
                          <a:pt x="0" y="2626806"/>
                        </a:cubicBezTo>
                        <a:cubicBezTo>
                          <a:pt x="-30350" y="2437460"/>
                          <a:pt x="26575" y="2258994"/>
                          <a:pt x="0" y="2031036"/>
                        </a:cubicBezTo>
                        <a:cubicBezTo>
                          <a:pt x="-26575" y="1803078"/>
                          <a:pt x="-8850" y="1530345"/>
                          <a:pt x="0" y="1313403"/>
                        </a:cubicBezTo>
                        <a:cubicBezTo>
                          <a:pt x="8850" y="1096461"/>
                          <a:pt x="47646" y="42304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Рисунок 6" descr="A table with text and images&#10;&#10;Description automatically generated with medium confidence"/>
          <p:cNvPicPr>
            <a:picLocks noChangeAspect="1"/>
          </p:cNvPicPr>
          <p:nvPr/>
        </p:nvPicPr>
        <p:blipFill>
          <a:blip r:embed="rId2"/>
          <a:stretch>
            <a:fillRect/>
          </a:stretch>
        </p:blipFill>
        <p:spPr>
          <a:xfrm>
            <a:off x="1990949" y="685800"/>
            <a:ext cx="5104951" cy="3726614"/>
          </a:xfrm>
          <a:prstGeom prst="rect">
            <a:avLst/>
          </a:prstGeom>
        </p:spPr>
      </p:pic>
    </p:spTree>
    <p:extLst>
      <p:ext uri="{BB962C8B-B14F-4D97-AF65-F5344CB8AC3E}">
        <p14:creationId xmlns:p14="http://schemas.microsoft.com/office/powerpoint/2010/main" val="252543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E9FF7ED-C67F-4E8D-8157-6BB83D644C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43" y="482600"/>
            <a:ext cx="7805514" cy="1418719"/>
          </a:xfrm>
          <a:custGeom>
            <a:avLst/>
            <a:gdLst>
              <a:gd name="connsiteX0" fmla="*/ 0 w 10407351"/>
              <a:gd name="connsiteY0" fmla="*/ 0 h 1891626"/>
              <a:gd name="connsiteX1" fmla="*/ 10407351 w 10407351"/>
              <a:gd name="connsiteY1" fmla="*/ 0 h 1891626"/>
              <a:gd name="connsiteX2" fmla="*/ 10407351 w 10407351"/>
              <a:gd name="connsiteY2" fmla="*/ 1364684 h 1891626"/>
              <a:gd name="connsiteX3" fmla="*/ 10278187 w 10407351"/>
              <a:gd name="connsiteY3" fmla="*/ 1375369 h 1891626"/>
              <a:gd name="connsiteX4" fmla="*/ 10183452 w 10407351"/>
              <a:gd name="connsiteY4" fmla="*/ 1391690 h 1891626"/>
              <a:gd name="connsiteX5" fmla="*/ 9936834 w 10407351"/>
              <a:gd name="connsiteY5" fmla="*/ 1413567 h 1891626"/>
              <a:gd name="connsiteX6" fmla="*/ 9633679 w 10407351"/>
              <a:gd name="connsiteY6" fmla="*/ 1479227 h 1891626"/>
              <a:gd name="connsiteX7" fmla="*/ 9464371 w 10407351"/>
              <a:gd name="connsiteY7" fmla="*/ 1479341 h 1891626"/>
              <a:gd name="connsiteX8" fmla="*/ 9351136 w 10407351"/>
              <a:gd name="connsiteY8" fmla="*/ 1473048 h 1891626"/>
              <a:gd name="connsiteX9" fmla="*/ 9277477 w 10407351"/>
              <a:gd name="connsiteY9" fmla="*/ 1467445 h 1891626"/>
              <a:gd name="connsiteX10" fmla="*/ 9221081 w 10407351"/>
              <a:gd name="connsiteY10" fmla="*/ 1462245 h 1891626"/>
              <a:gd name="connsiteX11" fmla="*/ 9145968 w 10407351"/>
              <a:gd name="connsiteY11" fmla="*/ 1462282 h 1891626"/>
              <a:gd name="connsiteX12" fmla="*/ 9023280 w 10407351"/>
              <a:gd name="connsiteY12" fmla="*/ 1511217 h 1891626"/>
              <a:gd name="connsiteX13" fmla="*/ 8830925 w 10407351"/>
              <a:gd name="connsiteY13" fmla="*/ 1554093 h 1891626"/>
              <a:gd name="connsiteX14" fmla="*/ 8676048 w 10407351"/>
              <a:gd name="connsiteY14" fmla="*/ 1560374 h 1891626"/>
              <a:gd name="connsiteX15" fmla="*/ 8638989 w 10407351"/>
              <a:gd name="connsiteY15" fmla="*/ 1568839 h 1891626"/>
              <a:gd name="connsiteX16" fmla="*/ 8456861 w 10407351"/>
              <a:gd name="connsiteY16" fmla="*/ 1566972 h 1891626"/>
              <a:gd name="connsiteX17" fmla="*/ 8189198 w 10407351"/>
              <a:gd name="connsiteY17" fmla="*/ 1584307 h 1891626"/>
              <a:gd name="connsiteX18" fmla="*/ 7898401 w 10407351"/>
              <a:gd name="connsiteY18" fmla="*/ 1565768 h 1891626"/>
              <a:gd name="connsiteX19" fmla="*/ 7563813 w 10407351"/>
              <a:gd name="connsiteY19" fmla="*/ 1558454 h 1891626"/>
              <a:gd name="connsiteX20" fmla="*/ 7349063 w 10407351"/>
              <a:gd name="connsiteY20" fmla="*/ 1551966 h 1891626"/>
              <a:gd name="connsiteX21" fmla="*/ 7131024 w 10407351"/>
              <a:gd name="connsiteY21" fmla="*/ 1585911 h 1891626"/>
              <a:gd name="connsiteX22" fmla="*/ 6889291 w 10407351"/>
              <a:gd name="connsiteY22" fmla="*/ 1610925 h 1891626"/>
              <a:gd name="connsiteX23" fmla="*/ 6668938 w 10407351"/>
              <a:gd name="connsiteY23" fmla="*/ 1613148 h 1891626"/>
              <a:gd name="connsiteX24" fmla="*/ 6538541 w 10407351"/>
              <a:gd name="connsiteY24" fmla="*/ 1620507 h 1891626"/>
              <a:gd name="connsiteX25" fmla="*/ 6491279 w 10407351"/>
              <a:gd name="connsiteY25" fmla="*/ 1632773 h 1891626"/>
              <a:gd name="connsiteX26" fmla="*/ 6423751 w 10407351"/>
              <a:gd name="connsiteY26" fmla="*/ 1643536 h 1891626"/>
              <a:gd name="connsiteX27" fmla="*/ 6306336 w 10407351"/>
              <a:gd name="connsiteY27" fmla="*/ 1669857 h 1891626"/>
              <a:gd name="connsiteX28" fmla="*/ 6155679 w 10407351"/>
              <a:gd name="connsiteY28" fmla="*/ 1680409 h 1891626"/>
              <a:gd name="connsiteX29" fmla="*/ 6018716 w 10407351"/>
              <a:gd name="connsiteY29" fmla="*/ 1668513 h 1891626"/>
              <a:gd name="connsiteX30" fmla="*/ 5927081 w 10407351"/>
              <a:gd name="connsiteY30" fmla="*/ 1663779 h 1891626"/>
              <a:gd name="connsiteX31" fmla="*/ 5704857 w 10407351"/>
              <a:gd name="connsiteY31" fmla="*/ 1661355 h 1891626"/>
              <a:gd name="connsiteX32" fmla="*/ 5464353 w 10407351"/>
              <a:gd name="connsiteY32" fmla="*/ 1649361 h 1891626"/>
              <a:gd name="connsiteX33" fmla="*/ 5408840 w 10407351"/>
              <a:gd name="connsiteY33" fmla="*/ 1659913 h 1891626"/>
              <a:gd name="connsiteX34" fmla="*/ 5315720 w 10407351"/>
              <a:gd name="connsiteY34" fmla="*/ 1677105 h 1891626"/>
              <a:gd name="connsiteX35" fmla="*/ 5250566 w 10407351"/>
              <a:gd name="connsiteY35" fmla="*/ 1709327 h 1891626"/>
              <a:gd name="connsiteX36" fmla="*/ 5170942 w 10407351"/>
              <a:gd name="connsiteY36" fmla="*/ 1716026 h 1891626"/>
              <a:gd name="connsiteX37" fmla="*/ 5063388 w 10407351"/>
              <a:gd name="connsiteY37" fmla="*/ 1707824 h 1891626"/>
              <a:gd name="connsiteX38" fmla="*/ 4937644 w 10407351"/>
              <a:gd name="connsiteY38" fmla="*/ 1733778 h 1891626"/>
              <a:gd name="connsiteX39" fmla="*/ 4863636 w 10407351"/>
              <a:gd name="connsiteY39" fmla="*/ 1742276 h 1891626"/>
              <a:gd name="connsiteX40" fmla="*/ 4663097 w 10407351"/>
              <a:gd name="connsiteY40" fmla="*/ 1772517 h 1891626"/>
              <a:gd name="connsiteX41" fmla="*/ 4576142 w 10407351"/>
              <a:gd name="connsiteY41" fmla="*/ 1801338 h 1891626"/>
              <a:gd name="connsiteX42" fmla="*/ 4432728 w 10407351"/>
              <a:gd name="connsiteY42" fmla="*/ 1821550 h 1891626"/>
              <a:gd name="connsiteX43" fmla="*/ 4330325 w 10407351"/>
              <a:gd name="connsiteY43" fmla="*/ 1832397 h 1891626"/>
              <a:gd name="connsiteX44" fmla="*/ 4301301 w 10407351"/>
              <a:gd name="connsiteY44" fmla="*/ 1853709 h 1891626"/>
              <a:gd name="connsiteX45" fmla="*/ 4300886 w 10407351"/>
              <a:gd name="connsiteY45" fmla="*/ 1854105 h 1891626"/>
              <a:gd name="connsiteX46" fmla="*/ 4238651 w 10407351"/>
              <a:gd name="connsiteY46" fmla="*/ 1857049 h 1891626"/>
              <a:gd name="connsiteX47" fmla="*/ 4102292 w 10407351"/>
              <a:gd name="connsiteY47" fmla="*/ 1880193 h 1891626"/>
              <a:gd name="connsiteX48" fmla="*/ 4059333 w 10407351"/>
              <a:gd name="connsiteY48" fmla="*/ 1886249 h 1891626"/>
              <a:gd name="connsiteX49" fmla="*/ 4036441 w 10407351"/>
              <a:gd name="connsiteY49" fmla="*/ 1891626 h 1891626"/>
              <a:gd name="connsiteX50" fmla="*/ 4002125 w 10407351"/>
              <a:gd name="connsiteY50" fmla="*/ 1877697 h 1891626"/>
              <a:gd name="connsiteX51" fmla="*/ 3959209 w 10407351"/>
              <a:gd name="connsiteY51" fmla="*/ 1883738 h 1891626"/>
              <a:gd name="connsiteX52" fmla="*/ 3949215 w 10407351"/>
              <a:gd name="connsiteY52" fmla="*/ 1885692 h 1891626"/>
              <a:gd name="connsiteX53" fmla="*/ 3874146 w 10407351"/>
              <a:gd name="connsiteY53" fmla="*/ 1872130 h 1891626"/>
              <a:gd name="connsiteX54" fmla="*/ 3866827 w 10407351"/>
              <a:gd name="connsiteY54" fmla="*/ 1866688 h 1891626"/>
              <a:gd name="connsiteX55" fmla="*/ 3829184 w 10407351"/>
              <a:gd name="connsiteY55" fmla="*/ 1864322 h 1891626"/>
              <a:gd name="connsiteX56" fmla="*/ 3824903 w 10407351"/>
              <a:gd name="connsiteY56" fmla="*/ 1865766 h 1891626"/>
              <a:gd name="connsiteX57" fmla="*/ 3793706 w 10407351"/>
              <a:gd name="connsiteY57" fmla="*/ 1857436 h 1891626"/>
              <a:gd name="connsiteX58" fmla="*/ 3668616 w 10407351"/>
              <a:gd name="connsiteY58" fmla="*/ 1842745 h 1891626"/>
              <a:gd name="connsiteX59" fmla="*/ 3428086 w 10407351"/>
              <a:gd name="connsiteY59" fmla="*/ 1835034 h 1891626"/>
              <a:gd name="connsiteX60" fmla="*/ 3177594 w 10407351"/>
              <a:gd name="connsiteY60" fmla="*/ 1813026 h 1891626"/>
              <a:gd name="connsiteX61" fmla="*/ 2940077 w 10407351"/>
              <a:gd name="connsiteY61" fmla="*/ 1821546 h 1891626"/>
              <a:gd name="connsiteX62" fmla="*/ 2508536 w 10407351"/>
              <a:gd name="connsiteY62" fmla="*/ 1797990 h 1891626"/>
              <a:gd name="connsiteX63" fmla="*/ 2360486 w 10407351"/>
              <a:gd name="connsiteY63" fmla="*/ 1795882 h 1891626"/>
              <a:gd name="connsiteX64" fmla="*/ 2261294 w 10407351"/>
              <a:gd name="connsiteY64" fmla="*/ 1795084 h 1891626"/>
              <a:gd name="connsiteX65" fmla="*/ 2254419 w 10407351"/>
              <a:gd name="connsiteY65" fmla="*/ 1797320 h 1891626"/>
              <a:gd name="connsiteX66" fmla="*/ 2226713 w 10407351"/>
              <a:gd name="connsiteY66" fmla="*/ 1798641 h 1891626"/>
              <a:gd name="connsiteX67" fmla="*/ 2219128 w 10407351"/>
              <a:gd name="connsiteY67" fmla="*/ 1808552 h 1891626"/>
              <a:gd name="connsiteX68" fmla="*/ 2126538 w 10407351"/>
              <a:gd name="connsiteY68" fmla="*/ 1817143 h 1891626"/>
              <a:gd name="connsiteX69" fmla="*/ 1903694 w 10407351"/>
              <a:gd name="connsiteY69" fmla="*/ 1821035 h 1891626"/>
              <a:gd name="connsiteX70" fmla="*/ 1738778 w 10407351"/>
              <a:gd name="connsiteY70" fmla="*/ 1804426 h 1891626"/>
              <a:gd name="connsiteX71" fmla="*/ 1683603 w 10407351"/>
              <a:gd name="connsiteY71" fmla="*/ 1813609 h 1891626"/>
              <a:gd name="connsiteX72" fmla="*/ 1613964 w 10407351"/>
              <a:gd name="connsiteY72" fmla="*/ 1812650 h 1891626"/>
              <a:gd name="connsiteX73" fmla="*/ 1613403 w 10407351"/>
              <a:gd name="connsiteY73" fmla="*/ 1813209 h 1891626"/>
              <a:gd name="connsiteX74" fmla="*/ 1602061 w 10407351"/>
              <a:gd name="connsiteY74" fmla="*/ 1811331 h 1891626"/>
              <a:gd name="connsiteX75" fmla="*/ 1395632 w 10407351"/>
              <a:gd name="connsiteY75" fmla="*/ 1797257 h 1891626"/>
              <a:gd name="connsiteX76" fmla="*/ 1181443 w 10407351"/>
              <a:gd name="connsiteY76" fmla="*/ 1751614 h 1891626"/>
              <a:gd name="connsiteX77" fmla="*/ 974248 w 10407351"/>
              <a:gd name="connsiteY77" fmla="*/ 1721123 h 1891626"/>
              <a:gd name="connsiteX78" fmla="*/ 867706 w 10407351"/>
              <a:gd name="connsiteY78" fmla="*/ 1694653 h 1891626"/>
              <a:gd name="connsiteX79" fmla="*/ 841666 w 10407351"/>
              <a:gd name="connsiteY79" fmla="*/ 1683413 h 1891626"/>
              <a:gd name="connsiteX80" fmla="*/ 837797 w 10407351"/>
              <a:gd name="connsiteY80" fmla="*/ 1684443 h 1891626"/>
              <a:gd name="connsiteX81" fmla="*/ 805502 w 10407351"/>
              <a:gd name="connsiteY81" fmla="*/ 1678518 h 1891626"/>
              <a:gd name="connsiteX82" fmla="*/ 799788 w 10407351"/>
              <a:gd name="connsiteY82" fmla="*/ 1672416 h 1891626"/>
              <a:gd name="connsiteX83" fmla="*/ 736389 w 10407351"/>
              <a:gd name="connsiteY83" fmla="*/ 1651814 h 1891626"/>
              <a:gd name="connsiteX84" fmla="*/ 727522 w 10407351"/>
              <a:gd name="connsiteY84" fmla="*/ 1652807 h 1891626"/>
              <a:gd name="connsiteX85" fmla="*/ 689713 w 10407351"/>
              <a:gd name="connsiteY85" fmla="*/ 1654738 h 1891626"/>
              <a:gd name="connsiteX86" fmla="*/ 661608 w 10407351"/>
              <a:gd name="connsiteY86" fmla="*/ 1637638 h 1891626"/>
              <a:gd name="connsiteX87" fmla="*/ 641195 w 10407351"/>
              <a:gd name="connsiteY87" fmla="*/ 1640809 h 1891626"/>
              <a:gd name="connsiteX88" fmla="*/ 603348 w 10407351"/>
              <a:gd name="connsiteY88" fmla="*/ 1642751 h 1891626"/>
              <a:gd name="connsiteX89" fmla="*/ 482767 w 10407351"/>
              <a:gd name="connsiteY89" fmla="*/ 1652811 h 1891626"/>
              <a:gd name="connsiteX90" fmla="*/ 428597 w 10407351"/>
              <a:gd name="connsiteY90" fmla="*/ 1649830 h 1891626"/>
              <a:gd name="connsiteX91" fmla="*/ 428193 w 10407351"/>
              <a:gd name="connsiteY91" fmla="*/ 1650184 h 1891626"/>
              <a:gd name="connsiteX92" fmla="*/ 400669 w 10407351"/>
              <a:gd name="connsiteY92" fmla="*/ 1668609 h 1891626"/>
              <a:gd name="connsiteX93" fmla="*/ 310856 w 10407351"/>
              <a:gd name="connsiteY93" fmla="*/ 1669671 h 1891626"/>
              <a:gd name="connsiteX94" fmla="*/ 184505 w 10407351"/>
              <a:gd name="connsiteY94" fmla="*/ 1676148 h 1891626"/>
              <a:gd name="connsiteX95" fmla="*/ 106017 w 10407351"/>
              <a:gd name="connsiteY95" fmla="*/ 1696538 h 1891626"/>
              <a:gd name="connsiteX96" fmla="*/ 15107 w 10407351"/>
              <a:gd name="connsiteY96" fmla="*/ 1705860 h 1891626"/>
              <a:gd name="connsiteX97" fmla="*/ 0 w 10407351"/>
              <a:gd name="connsiteY97" fmla="*/ 1707056 h 189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0407351" h="1891626">
                <a:moveTo>
                  <a:pt x="0" y="0"/>
                </a:moveTo>
                <a:lnTo>
                  <a:pt x="10407351" y="0"/>
                </a:lnTo>
                <a:lnTo>
                  <a:pt x="10407351" y="1364684"/>
                </a:lnTo>
                <a:lnTo>
                  <a:pt x="10278187" y="1375369"/>
                </a:lnTo>
                <a:cubicBezTo>
                  <a:pt x="10230814" y="1379006"/>
                  <a:pt x="10192985" y="1383268"/>
                  <a:pt x="10183452" y="1391690"/>
                </a:cubicBezTo>
                <a:cubicBezTo>
                  <a:pt x="10056050" y="1406552"/>
                  <a:pt x="10047372" y="1392862"/>
                  <a:pt x="9936834" y="1413567"/>
                </a:cubicBezTo>
                <a:cubicBezTo>
                  <a:pt x="9842543" y="1449236"/>
                  <a:pt x="9758704" y="1437289"/>
                  <a:pt x="9633679" y="1479227"/>
                </a:cubicBezTo>
                <a:cubicBezTo>
                  <a:pt x="9572087" y="1477856"/>
                  <a:pt x="9524044" y="1488294"/>
                  <a:pt x="9464371" y="1479341"/>
                </a:cubicBezTo>
                <a:cubicBezTo>
                  <a:pt x="9437979" y="1471131"/>
                  <a:pt x="9382095" y="1495583"/>
                  <a:pt x="9351136" y="1473048"/>
                </a:cubicBezTo>
                <a:cubicBezTo>
                  <a:pt x="9348834" y="1489421"/>
                  <a:pt x="9290403" y="1475047"/>
                  <a:pt x="9277477" y="1467445"/>
                </a:cubicBezTo>
                <a:cubicBezTo>
                  <a:pt x="9262484" y="1474590"/>
                  <a:pt x="9237294" y="1461551"/>
                  <a:pt x="9221081" y="1462245"/>
                </a:cubicBezTo>
                <a:cubicBezTo>
                  <a:pt x="9189009" y="1426438"/>
                  <a:pt x="9185445" y="1482627"/>
                  <a:pt x="9145968" y="1462282"/>
                </a:cubicBezTo>
                <a:cubicBezTo>
                  <a:pt x="9128623" y="1474438"/>
                  <a:pt x="9069817" y="1500224"/>
                  <a:pt x="9023280" y="1511217"/>
                </a:cubicBezTo>
                <a:cubicBezTo>
                  <a:pt x="8931735" y="1535229"/>
                  <a:pt x="8925405" y="1563795"/>
                  <a:pt x="8830925" y="1554093"/>
                </a:cubicBezTo>
                <a:cubicBezTo>
                  <a:pt x="8817633" y="1577274"/>
                  <a:pt x="8655791" y="1518891"/>
                  <a:pt x="8676048" y="1560374"/>
                </a:cubicBezTo>
                <a:cubicBezTo>
                  <a:pt x="8644516" y="1558347"/>
                  <a:pt x="8621413" y="1541838"/>
                  <a:pt x="8638989" y="1568839"/>
                </a:cubicBezTo>
                <a:lnTo>
                  <a:pt x="8456861" y="1566972"/>
                </a:lnTo>
                <a:cubicBezTo>
                  <a:pt x="8355907" y="1574502"/>
                  <a:pt x="8292865" y="1594374"/>
                  <a:pt x="8189198" y="1584307"/>
                </a:cubicBezTo>
                <a:cubicBezTo>
                  <a:pt x="8087659" y="1583101"/>
                  <a:pt x="8036427" y="1565402"/>
                  <a:pt x="7898401" y="1565768"/>
                </a:cubicBezTo>
                <a:cubicBezTo>
                  <a:pt x="7801198" y="1563426"/>
                  <a:pt x="7662139" y="1549692"/>
                  <a:pt x="7563813" y="1558454"/>
                </a:cubicBezTo>
                <a:cubicBezTo>
                  <a:pt x="7446107" y="1537502"/>
                  <a:pt x="7475233" y="1563414"/>
                  <a:pt x="7349063" y="1551966"/>
                </a:cubicBezTo>
                <a:cubicBezTo>
                  <a:pt x="7293901" y="1597253"/>
                  <a:pt x="7197687" y="1574689"/>
                  <a:pt x="7131024" y="1585911"/>
                </a:cubicBezTo>
                <a:cubicBezTo>
                  <a:pt x="7054397" y="1595738"/>
                  <a:pt x="6966306" y="1606385"/>
                  <a:pt x="6889291" y="1610925"/>
                </a:cubicBezTo>
                <a:cubicBezTo>
                  <a:pt x="6828293" y="1590519"/>
                  <a:pt x="6744624" y="1640610"/>
                  <a:pt x="6668938" y="1613148"/>
                </a:cubicBezTo>
                <a:cubicBezTo>
                  <a:pt x="6641091" y="1606533"/>
                  <a:pt x="6554865" y="1607368"/>
                  <a:pt x="6538541" y="1620507"/>
                </a:cubicBezTo>
                <a:cubicBezTo>
                  <a:pt x="6520561" y="1623357"/>
                  <a:pt x="6499589" y="1618703"/>
                  <a:pt x="6491279" y="1632773"/>
                </a:cubicBezTo>
                <a:cubicBezTo>
                  <a:pt x="6477549" y="1649705"/>
                  <a:pt x="6414822" y="1623561"/>
                  <a:pt x="6423751" y="1643536"/>
                </a:cubicBezTo>
                <a:cubicBezTo>
                  <a:pt x="6379212" y="1625620"/>
                  <a:pt x="6343784" y="1661091"/>
                  <a:pt x="6306336" y="1669857"/>
                </a:cubicBezTo>
                <a:cubicBezTo>
                  <a:pt x="6271255" y="1652084"/>
                  <a:pt x="6237427" y="1675939"/>
                  <a:pt x="6155679" y="1680409"/>
                </a:cubicBezTo>
                <a:cubicBezTo>
                  <a:pt x="6117102" y="1659854"/>
                  <a:pt x="6090477" y="1695769"/>
                  <a:pt x="6018716" y="1668513"/>
                </a:cubicBezTo>
                <a:cubicBezTo>
                  <a:pt x="5980616" y="1668349"/>
                  <a:pt x="5992558" y="1668233"/>
                  <a:pt x="5927081" y="1663779"/>
                </a:cubicBezTo>
                <a:cubicBezTo>
                  <a:pt x="5827173" y="1658997"/>
                  <a:pt x="5796898" y="1666984"/>
                  <a:pt x="5704857" y="1661355"/>
                </a:cubicBezTo>
                <a:cubicBezTo>
                  <a:pt x="5601589" y="1659346"/>
                  <a:pt x="5599375" y="1682928"/>
                  <a:pt x="5464353" y="1649361"/>
                </a:cubicBezTo>
                <a:cubicBezTo>
                  <a:pt x="5453726" y="1665362"/>
                  <a:pt x="5437668" y="1666580"/>
                  <a:pt x="5408840" y="1659913"/>
                </a:cubicBezTo>
                <a:cubicBezTo>
                  <a:pt x="5358895" y="1660103"/>
                  <a:pt x="5370707" y="1699223"/>
                  <a:pt x="5315720" y="1677105"/>
                </a:cubicBezTo>
                <a:cubicBezTo>
                  <a:pt x="5329008" y="1697915"/>
                  <a:pt x="5223140" y="1688103"/>
                  <a:pt x="5250566" y="1709327"/>
                </a:cubicBezTo>
                <a:cubicBezTo>
                  <a:pt x="5222116" y="1729504"/>
                  <a:pt x="5199669" y="1698367"/>
                  <a:pt x="5170942" y="1716026"/>
                </a:cubicBezTo>
                <a:cubicBezTo>
                  <a:pt x="5139745" y="1715775"/>
                  <a:pt x="5102270" y="1704865"/>
                  <a:pt x="5063388" y="1707824"/>
                </a:cubicBezTo>
                <a:cubicBezTo>
                  <a:pt x="5010058" y="1697604"/>
                  <a:pt x="5004778" y="1720109"/>
                  <a:pt x="4937644" y="1733778"/>
                </a:cubicBezTo>
                <a:cubicBezTo>
                  <a:pt x="4905985" y="1722536"/>
                  <a:pt x="4883924" y="1729474"/>
                  <a:pt x="4863636" y="1742276"/>
                </a:cubicBezTo>
                <a:cubicBezTo>
                  <a:pt x="4795354" y="1741736"/>
                  <a:pt x="4737536" y="1762242"/>
                  <a:pt x="4663097" y="1772517"/>
                </a:cubicBezTo>
                <a:cubicBezTo>
                  <a:pt x="4581331" y="1791410"/>
                  <a:pt x="4626382" y="1787132"/>
                  <a:pt x="4576142" y="1801338"/>
                </a:cubicBezTo>
                <a:lnTo>
                  <a:pt x="4432728" y="1821550"/>
                </a:lnTo>
                <a:lnTo>
                  <a:pt x="4330325" y="1832397"/>
                </a:lnTo>
                <a:lnTo>
                  <a:pt x="4301301" y="1853709"/>
                </a:lnTo>
                <a:lnTo>
                  <a:pt x="4300886" y="1854105"/>
                </a:lnTo>
                <a:lnTo>
                  <a:pt x="4238651" y="1857049"/>
                </a:lnTo>
                <a:cubicBezTo>
                  <a:pt x="4205553" y="1861397"/>
                  <a:pt x="4139860" y="1874675"/>
                  <a:pt x="4102292" y="1880193"/>
                </a:cubicBezTo>
                <a:cubicBezTo>
                  <a:pt x="4068199" y="1876181"/>
                  <a:pt x="4047224" y="1858325"/>
                  <a:pt x="4059333" y="1886249"/>
                </a:cubicBezTo>
                <a:cubicBezTo>
                  <a:pt x="4048134" y="1885724"/>
                  <a:pt x="4041292" y="1887993"/>
                  <a:pt x="4036441" y="1891626"/>
                </a:cubicBezTo>
                <a:lnTo>
                  <a:pt x="4002125" y="1877697"/>
                </a:lnTo>
                <a:lnTo>
                  <a:pt x="3959209" y="1883738"/>
                </a:lnTo>
                <a:lnTo>
                  <a:pt x="3949215" y="1885692"/>
                </a:lnTo>
                <a:lnTo>
                  <a:pt x="3874146" y="1872130"/>
                </a:lnTo>
                <a:lnTo>
                  <a:pt x="3866827" y="1866688"/>
                </a:lnTo>
                <a:cubicBezTo>
                  <a:pt x="3858976" y="1863338"/>
                  <a:pt x="3847802" y="1861787"/>
                  <a:pt x="3829184" y="1864322"/>
                </a:cubicBezTo>
                <a:lnTo>
                  <a:pt x="3824903" y="1865766"/>
                </a:lnTo>
                <a:lnTo>
                  <a:pt x="3793706" y="1857436"/>
                </a:lnTo>
                <a:cubicBezTo>
                  <a:pt x="3783639" y="1853644"/>
                  <a:pt x="3675915" y="1848872"/>
                  <a:pt x="3668616" y="1842745"/>
                </a:cubicBezTo>
                <a:cubicBezTo>
                  <a:pt x="3550655" y="1857913"/>
                  <a:pt x="3542534" y="1830996"/>
                  <a:pt x="3428086" y="1835034"/>
                </a:cubicBezTo>
                <a:cubicBezTo>
                  <a:pt x="3328965" y="1794018"/>
                  <a:pt x="3266446" y="1819001"/>
                  <a:pt x="3177594" y="1813026"/>
                </a:cubicBezTo>
                <a:cubicBezTo>
                  <a:pt x="3092965" y="1808822"/>
                  <a:pt x="3053780" y="1822095"/>
                  <a:pt x="2940077" y="1821546"/>
                </a:cubicBezTo>
                <a:cubicBezTo>
                  <a:pt x="2819604" y="1812601"/>
                  <a:pt x="2644050" y="1817354"/>
                  <a:pt x="2508536" y="1797990"/>
                </a:cubicBezTo>
                <a:cubicBezTo>
                  <a:pt x="2402062" y="1791757"/>
                  <a:pt x="2401694" y="1796365"/>
                  <a:pt x="2360486" y="1795882"/>
                </a:cubicBezTo>
                <a:cubicBezTo>
                  <a:pt x="2346784" y="1798538"/>
                  <a:pt x="2274412" y="1790769"/>
                  <a:pt x="2261294" y="1795084"/>
                </a:cubicBezTo>
                <a:lnTo>
                  <a:pt x="2254419" y="1797320"/>
                </a:lnTo>
                <a:lnTo>
                  <a:pt x="2226713" y="1798641"/>
                </a:lnTo>
                <a:lnTo>
                  <a:pt x="2219128" y="1808552"/>
                </a:lnTo>
                <a:lnTo>
                  <a:pt x="2126538" y="1817143"/>
                </a:lnTo>
                <a:cubicBezTo>
                  <a:pt x="2064983" y="1793016"/>
                  <a:pt x="2012426" y="1821800"/>
                  <a:pt x="1903694" y="1821035"/>
                </a:cubicBezTo>
                <a:cubicBezTo>
                  <a:pt x="1874879" y="1812700"/>
                  <a:pt x="1760206" y="1792415"/>
                  <a:pt x="1738778" y="1804426"/>
                </a:cubicBezTo>
                <a:cubicBezTo>
                  <a:pt x="1718271" y="1806115"/>
                  <a:pt x="1696479" y="1800166"/>
                  <a:pt x="1683603" y="1813609"/>
                </a:cubicBezTo>
                <a:cubicBezTo>
                  <a:pt x="1668912" y="1825566"/>
                  <a:pt x="1630407" y="1811717"/>
                  <a:pt x="1613964" y="1812650"/>
                </a:cubicBezTo>
                <a:lnTo>
                  <a:pt x="1613403" y="1813209"/>
                </a:lnTo>
                <a:lnTo>
                  <a:pt x="1602061" y="1811331"/>
                </a:lnTo>
                <a:cubicBezTo>
                  <a:pt x="1503765" y="1799996"/>
                  <a:pt x="1468364" y="1809467"/>
                  <a:pt x="1395632" y="1797257"/>
                </a:cubicBezTo>
                <a:cubicBezTo>
                  <a:pt x="1319449" y="1782888"/>
                  <a:pt x="1262534" y="1801782"/>
                  <a:pt x="1181443" y="1751614"/>
                </a:cubicBezTo>
                <a:cubicBezTo>
                  <a:pt x="1081982" y="1744765"/>
                  <a:pt x="1078010" y="1717244"/>
                  <a:pt x="974248" y="1721123"/>
                </a:cubicBezTo>
                <a:cubicBezTo>
                  <a:pt x="968629" y="1714342"/>
                  <a:pt x="875985" y="1699376"/>
                  <a:pt x="867706" y="1694653"/>
                </a:cubicBezTo>
                <a:lnTo>
                  <a:pt x="841666" y="1683413"/>
                </a:lnTo>
                <a:lnTo>
                  <a:pt x="837797" y="1684443"/>
                </a:lnTo>
                <a:cubicBezTo>
                  <a:pt x="821405" y="1685195"/>
                  <a:pt x="811914" y="1682594"/>
                  <a:pt x="805502" y="1678518"/>
                </a:cubicBezTo>
                <a:lnTo>
                  <a:pt x="799788" y="1672416"/>
                </a:lnTo>
                <a:lnTo>
                  <a:pt x="736389" y="1651814"/>
                </a:lnTo>
                <a:lnTo>
                  <a:pt x="727522" y="1652807"/>
                </a:lnTo>
                <a:lnTo>
                  <a:pt x="689713" y="1654738"/>
                </a:lnTo>
                <a:lnTo>
                  <a:pt x="661608" y="1637638"/>
                </a:lnTo>
                <a:cubicBezTo>
                  <a:pt x="657000" y="1640788"/>
                  <a:pt x="650823" y="1642394"/>
                  <a:pt x="641195" y="1640809"/>
                </a:cubicBezTo>
                <a:cubicBezTo>
                  <a:pt x="648504" y="1669709"/>
                  <a:pt x="632384" y="1649973"/>
                  <a:pt x="603348" y="1642751"/>
                </a:cubicBezTo>
                <a:cubicBezTo>
                  <a:pt x="570224" y="1644670"/>
                  <a:pt x="511891" y="1651631"/>
                  <a:pt x="482767" y="1652811"/>
                </a:cubicBezTo>
                <a:lnTo>
                  <a:pt x="428597" y="1649830"/>
                </a:lnTo>
                <a:lnTo>
                  <a:pt x="428193" y="1650184"/>
                </a:lnTo>
                <a:lnTo>
                  <a:pt x="400669" y="1668609"/>
                </a:lnTo>
                <a:lnTo>
                  <a:pt x="310856" y="1669671"/>
                </a:lnTo>
                <a:lnTo>
                  <a:pt x="184505" y="1676148"/>
                </a:lnTo>
                <a:cubicBezTo>
                  <a:pt x="139434" y="1685497"/>
                  <a:pt x="178890" y="1685521"/>
                  <a:pt x="106017" y="1696538"/>
                </a:cubicBezTo>
                <a:cubicBezTo>
                  <a:pt x="73238" y="1698110"/>
                  <a:pt x="43763" y="1702620"/>
                  <a:pt x="15107" y="1705860"/>
                </a:cubicBezTo>
                <a:lnTo>
                  <a:pt x="0" y="1707056"/>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966432" y="731861"/>
            <a:ext cx="7211136" cy="845085"/>
          </a:xfrm>
        </p:spPr>
        <p:txBody>
          <a:bodyPr vert="horz" lIns="91440" tIns="45720" rIns="91440" bIns="45720" rtlCol="0" anchor="ctr">
            <a:normAutofit/>
          </a:bodyPr>
          <a:lstStyle/>
          <a:p>
            <a:pPr algn="ctr" defTabSz="914400">
              <a:spcBef>
                <a:spcPct val="0"/>
              </a:spcBef>
            </a:pPr>
            <a:r>
              <a:rPr lang="en-US" sz="4400" kern="1200">
                <a:solidFill>
                  <a:schemeClr val="tx1"/>
                </a:solidFill>
                <a:latin typeface="+mj-lt"/>
                <a:ea typeface="+mj-ea"/>
                <a:cs typeface="+mj-cs"/>
              </a:rPr>
              <a:t>Routing Policies</a:t>
            </a:r>
          </a:p>
        </p:txBody>
      </p:sp>
      <p:sp>
        <p:nvSpPr>
          <p:cNvPr id="12" name="Rectangle 6">
            <a:extLst>
              <a:ext uri="{FF2B5EF4-FFF2-40B4-BE49-F238E27FC236}">
                <a16:creationId xmlns:a16="http://schemas.microsoft.com/office/drawing/2014/main" id="{9A36BEEB-EAB3-44BC-BC82-10039F230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6295" y="314824"/>
            <a:ext cx="1011410" cy="305853"/>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Текст 2"/>
          <p:cNvSpPr>
            <a:spLocks noGrp="1"/>
          </p:cNvSpPr>
          <p:nvPr>
            <p:ph type="body" idx="1"/>
          </p:nvPr>
        </p:nvSpPr>
        <p:spPr>
          <a:xfrm>
            <a:off x="893255" y="2122877"/>
            <a:ext cx="7229287" cy="2771186"/>
          </a:xfrm>
        </p:spPr>
        <p:txBody>
          <a:bodyPr vert="horz" lIns="91440" tIns="45720" rIns="91440" bIns="45720" rtlCol="0" anchor="ctr">
            <a:normAutofit/>
          </a:bodyPr>
          <a:lstStyle/>
          <a:p>
            <a:pPr marL="0" indent="0" defTabSz="914400">
              <a:buNone/>
            </a:pPr>
            <a:r>
              <a:rPr lang="en-US" sz="1000" dirty="0"/>
              <a:t>When you create a record, you choose a routing policy, which determines how Amazon Route 53 responds to queries:</a:t>
            </a:r>
          </a:p>
          <a:p>
            <a:pPr marL="0" indent="0" defTabSz="914400">
              <a:spcBef>
                <a:spcPts val="200"/>
              </a:spcBef>
              <a:spcAft>
                <a:spcPts val="200"/>
              </a:spcAft>
              <a:buNone/>
            </a:pPr>
            <a:endParaRPr lang="en-US" sz="1000" dirty="0"/>
          </a:p>
          <a:p>
            <a:pPr indent="-228600" defTabSz="914400">
              <a:spcBef>
                <a:spcPts val="200"/>
              </a:spcBef>
              <a:spcAft>
                <a:spcPts val="200"/>
              </a:spcAft>
              <a:buFont typeface="Arial" panose="020B0604020202020204" pitchFamily="34" charset="0"/>
              <a:buChar char="•"/>
            </a:pPr>
            <a:r>
              <a:rPr lang="en-US" sz="1000" b="1" dirty="0">
                <a:highlight>
                  <a:srgbClr val="FFFF00"/>
                </a:highlight>
              </a:rPr>
              <a:t>Simple routing policy</a:t>
            </a:r>
            <a:r>
              <a:rPr lang="en-US" sz="1000" dirty="0">
                <a:highlight>
                  <a:srgbClr val="FFFF00"/>
                </a:highlight>
              </a:rPr>
              <a:t> </a:t>
            </a:r>
          </a:p>
          <a:p>
            <a:pPr indent="-228600" defTabSz="914400">
              <a:spcBef>
                <a:spcPts val="200"/>
              </a:spcBef>
              <a:spcAft>
                <a:spcPts val="200"/>
              </a:spcAft>
              <a:buFont typeface="Arial" panose="020B0604020202020204" pitchFamily="34" charset="0"/>
              <a:buChar char="•"/>
            </a:pPr>
            <a:r>
              <a:rPr lang="en-US" sz="1000" b="1" dirty="0">
                <a:highlight>
                  <a:srgbClr val="FFFF00"/>
                </a:highlight>
              </a:rPr>
              <a:t>Failover routing policy</a:t>
            </a:r>
            <a:r>
              <a:rPr lang="en-US" sz="1000" dirty="0">
                <a:highlight>
                  <a:srgbClr val="FFFF00"/>
                </a:highlight>
              </a:rPr>
              <a:t> </a:t>
            </a:r>
            <a:endParaRPr lang="en-US" sz="1000" dirty="0"/>
          </a:p>
          <a:p>
            <a:pPr indent="-228600" defTabSz="914400">
              <a:spcBef>
                <a:spcPts val="200"/>
              </a:spcBef>
              <a:spcAft>
                <a:spcPts val="200"/>
              </a:spcAft>
              <a:buFont typeface="Arial" panose="020B0604020202020204" pitchFamily="34" charset="0"/>
              <a:buChar char="•"/>
            </a:pPr>
            <a:r>
              <a:rPr lang="en-US" sz="1000" b="1" dirty="0">
                <a:highlight>
                  <a:srgbClr val="FFFF00"/>
                </a:highlight>
              </a:rPr>
              <a:t>Geolocation routing policy</a:t>
            </a:r>
            <a:r>
              <a:rPr lang="en-US" sz="1000" dirty="0">
                <a:highlight>
                  <a:srgbClr val="FFFF00"/>
                </a:highlight>
              </a:rPr>
              <a:t> </a:t>
            </a:r>
          </a:p>
          <a:p>
            <a:pPr indent="-228600" defTabSz="914400">
              <a:spcBef>
                <a:spcPts val="200"/>
              </a:spcBef>
              <a:spcAft>
                <a:spcPts val="200"/>
              </a:spcAft>
              <a:buFont typeface="Arial" panose="020B0604020202020204" pitchFamily="34" charset="0"/>
              <a:buChar char="•"/>
            </a:pPr>
            <a:r>
              <a:rPr lang="en-US" sz="1000" b="1" dirty="0" err="1">
                <a:highlight>
                  <a:srgbClr val="FFFF00"/>
                </a:highlight>
              </a:rPr>
              <a:t>Geoproximity</a:t>
            </a:r>
            <a:r>
              <a:rPr lang="en-US" sz="1000" b="1" dirty="0">
                <a:highlight>
                  <a:srgbClr val="FFFF00"/>
                </a:highlight>
              </a:rPr>
              <a:t> routing policy</a:t>
            </a:r>
            <a:r>
              <a:rPr lang="en-US" sz="1000" dirty="0">
                <a:highlight>
                  <a:srgbClr val="FFFF00"/>
                </a:highlight>
              </a:rPr>
              <a:t> </a:t>
            </a:r>
          </a:p>
          <a:p>
            <a:pPr indent="-228600" defTabSz="914400">
              <a:spcBef>
                <a:spcPts val="200"/>
              </a:spcBef>
              <a:spcAft>
                <a:spcPts val="200"/>
              </a:spcAft>
              <a:buFont typeface="Arial" panose="020B0604020202020204" pitchFamily="34" charset="0"/>
              <a:buChar char="•"/>
            </a:pPr>
            <a:r>
              <a:rPr lang="en-US" sz="1000" b="1" dirty="0">
                <a:highlight>
                  <a:srgbClr val="FFFF00"/>
                </a:highlight>
              </a:rPr>
              <a:t>Latency routing policy</a:t>
            </a:r>
            <a:r>
              <a:rPr lang="en-US" sz="1000" dirty="0">
                <a:highlight>
                  <a:srgbClr val="FFFF00"/>
                </a:highlight>
              </a:rPr>
              <a:t> </a:t>
            </a:r>
          </a:p>
          <a:p>
            <a:pPr indent="-228600" defTabSz="914400">
              <a:spcBef>
                <a:spcPts val="200"/>
              </a:spcBef>
              <a:spcAft>
                <a:spcPts val="200"/>
              </a:spcAft>
              <a:buFont typeface="Arial" panose="020B0604020202020204" pitchFamily="34" charset="0"/>
              <a:buChar char="•"/>
            </a:pPr>
            <a:r>
              <a:rPr lang="en-US" sz="1000" b="1" dirty="0">
                <a:highlight>
                  <a:srgbClr val="FFFF00"/>
                </a:highlight>
              </a:rPr>
              <a:t>IP-based routing policy</a:t>
            </a:r>
            <a:r>
              <a:rPr lang="en-US" sz="1000" dirty="0">
                <a:highlight>
                  <a:srgbClr val="FFFF00"/>
                </a:highlight>
              </a:rPr>
              <a:t> </a:t>
            </a:r>
          </a:p>
          <a:p>
            <a:pPr indent="-228600" defTabSz="914400">
              <a:spcBef>
                <a:spcPts val="200"/>
              </a:spcBef>
              <a:spcAft>
                <a:spcPts val="200"/>
              </a:spcAft>
              <a:buFont typeface="Arial" panose="020B0604020202020204" pitchFamily="34" charset="0"/>
              <a:buChar char="•"/>
            </a:pPr>
            <a:r>
              <a:rPr lang="en-US" sz="1000" b="1" dirty="0" err="1">
                <a:highlight>
                  <a:srgbClr val="FFFF00"/>
                </a:highlight>
              </a:rPr>
              <a:t>Multivalue</a:t>
            </a:r>
            <a:r>
              <a:rPr lang="en-US" sz="1000" b="1" dirty="0">
                <a:highlight>
                  <a:srgbClr val="FFFF00"/>
                </a:highlight>
              </a:rPr>
              <a:t> answer routing policy</a:t>
            </a:r>
            <a:r>
              <a:rPr lang="en-US" sz="1000" dirty="0">
                <a:highlight>
                  <a:srgbClr val="FFFF00"/>
                </a:highlight>
              </a:rPr>
              <a:t> </a:t>
            </a:r>
            <a:endParaRPr lang="ru-RU" sz="1000" dirty="0">
              <a:highlight>
                <a:srgbClr val="FFFF00"/>
              </a:highlight>
            </a:endParaRPr>
          </a:p>
          <a:p>
            <a:pPr indent="-228600" defTabSz="914400">
              <a:spcBef>
                <a:spcPts val="200"/>
              </a:spcBef>
              <a:spcAft>
                <a:spcPts val="200"/>
              </a:spcAft>
              <a:buFont typeface="Arial" panose="020B0604020202020204" pitchFamily="34" charset="0"/>
              <a:buChar char="•"/>
            </a:pPr>
            <a:r>
              <a:rPr lang="en-US" sz="1000" b="1" dirty="0">
                <a:highlight>
                  <a:srgbClr val="FFFF00"/>
                </a:highlight>
              </a:rPr>
              <a:t>Weighted routing policy</a:t>
            </a:r>
            <a:endParaRPr lang="en-US" sz="1000" dirty="0"/>
          </a:p>
        </p:txBody>
      </p:sp>
    </p:spTree>
    <p:extLst>
      <p:ext uri="{BB962C8B-B14F-4D97-AF65-F5344CB8AC3E}">
        <p14:creationId xmlns:p14="http://schemas.microsoft.com/office/powerpoint/2010/main" val="3063303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Simple routing</a:t>
            </a:r>
          </a:p>
        </p:txBody>
      </p:sp>
      <p:sp>
        <p:nvSpPr>
          <p:cNvPr id="3" name="Текст 2"/>
          <p:cNvSpPr>
            <a:spLocks noGrp="1"/>
          </p:cNvSpPr>
          <p:nvPr>
            <p:ph type="body" idx="1"/>
          </p:nvPr>
        </p:nvSpPr>
        <p:spPr>
          <a:xfrm>
            <a:off x="852775" y="1648771"/>
            <a:ext cx="3719225" cy="2938330"/>
          </a:xfrm>
        </p:spPr>
        <p:txBody>
          <a:bodyPr vert="horz" lIns="91440" tIns="45720" rIns="91440" bIns="45720" rtlCol="0">
            <a:normAutofit/>
          </a:bodyPr>
          <a:lstStyle/>
          <a:p>
            <a:pPr marL="114300" indent="-228600" defTabSz="914400">
              <a:spcBef>
                <a:spcPts val="500"/>
              </a:spcBef>
              <a:spcAft>
                <a:spcPts val="600"/>
              </a:spcAft>
              <a:buFont typeface="Arial" panose="020B0604020202020204" pitchFamily="34" charset="0"/>
              <a:buChar char="•"/>
            </a:pPr>
            <a:r>
              <a:rPr lang="en-US" sz="1500" dirty="0"/>
              <a:t>Simple routing lets you configure standard DNS records, with no special Route 53 routing such as weighted or latency. </a:t>
            </a:r>
          </a:p>
          <a:p>
            <a:pPr marL="114300" indent="-228600" defTabSz="914400">
              <a:spcBef>
                <a:spcPts val="500"/>
              </a:spcBef>
              <a:spcAft>
                <a:spcPts val="600"/>
              </a:spcAft>
              <a:buFont typeface="Arial" panose="020B0604020202020204" pitchFamily="34" charset="0"/>
              <a:buChar char="•"/>
            </a:pPr>
            <a:r>
              <a:rPr lang="en-US" sz="1500" dirty="0"/>
              <a:t>With simple routing, you typically route traffic to a single resource, for example, to a web server for your website.</a:t>
            </a:r>
          </a:p>
          <a:p>
            <a:pPr marL="114300" indent="-228600" defTabSz="914400">
              <a:spcBef>
                <a:spcPts val="500"/>
              </a:spcBef>
              <a:spcAft>
                <a:spcPts val="600"/>
              </a:spcAft>
              <a:buFont typeface="Arial" panose="020B0604020202020204" pitchFamily="34" charset="0"/>
              <a:buChar char="•"/>
            </a:pPr>
            <a:r>
              <a:rPr lang="en-US" sz="1500" dirty="0"/>
              <a:t>You can use simple routing policy for records in a private hosted zone.</a:t>
            </a:r>
          </a:p>
          <a:p>
            <a:pPr indent="-228600" defTabSz="914400">
              <a:spcBef>
                <a:spcPts val="500"/>
              </a:spcBef>
              <a:spcAft>
                <a:spcPts val="600"/>
              </a:spcAft>
              <a:buFont typeface="Arial" panose="020B0604020202020204" pitchFamily="34" charset="0"/>
              <a:buChar char="•"/>
            </a:pPr>
            <a:endParaRPr lang="en-US" sz="1500" dirty="0"/>
          </a:p>
        </p:txBody>
      </p:sp>
      <p:pic>
        <p:nvPicPr>
          <p:cNvPr id="4" name="Рисунок 3"/>
          <p:cNvPicPr>
            <a:picLocks noChangeAspect="1"/>
          </p:cNvPicPr>
          <p:nvPr/>
        </p:nvPicPr>
        <p:blipFill>
          <a:blip r:embed="rId2"/>
          <a:stretch>
            <a:fillRect/>
          </a:stretch>
        </p:blipFill>
        <p:spPr>
          <a:xfrm>
            <a:off x="5039525" y="1682429"/>
            <a:ext cx="3591379" cy="2729447"/>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03829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Failover routing</a:t>
            </a:r>
          </a:p>
        </p:txBody>
      </p:sp>
      <p:sp>
        <p:nvSpPr>
          <p:cNvPr id="3" name="Текст 2"/>
          <p:cNvSpPr>
            <a:spLocks noGrp="1"/>
          </p:cNvSpPr>
          <p:nvPr>
            <p:ph type="body" idx="1"/>
          </p:nvPr>
        </p:nvSpPr>
        <p:spPr>
          <a:xfrm>
            <a:off x="852775" y="1648771"/>
            <a:ext cx="3719225" cy="2938330"/>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500" dirty="0"/>
              <a:t>Failover routing lets you route traffic to a resource when the resource is healthy or to a different resource when the first resource is unhealthy.</a:t>
            </a:r>
            <a:endParaRPr lang="ru-RU" sz="1500" dirty="0"/>
          </a:p>
          <a:p>
            <a:pPr marL="114300" indent="-228600" defTabSz="914400">
              <a:spcAft>
                <a:spcPts val="600"/>
              </a:spcAft>
              <a:buFont typeface="Arial" panose="020B0604020202020204" pitchFamily="34" charset="0"/>
              <a:buChar char="•"/>
            </a:pPr>
            <a:r>
              <a:rPr lang="en-US" sz="1500" dirty="0"/>
              <a:t>The primary and secondary records can route traffic to anything from an Amazon S3 bucket that is configured as a website to a complex tree of records</a:t>
            </a:r>
          </a:p>
          <a:p>
            <a:pPr marL="114300" indent="-228600" defTabSz="914400">
              <a:spcAft>
                <a:spcPts val="600"/>
              </a:spcAft>
              <a:buFont typeface="Arial" panose="020B0604020202020204" pitchFamily="34" charset="0"/>
              <a:buChar char="•"/>
            </a:pPr>
            <a:r>
              <a:rPr lang="en-US" sz="1500" dirty="0"/>
              <a:t>You can use failover routing policy for records in a private hosted zone.</a:t>
            </a:r>
          </a:p>
          <a:p>
            <a:pPr indent="-228600" defTabSz="914400">
              <a:spcAft>
                <a:spcPts val="600"/>
              </a:spcAft>
              <a:buFont typeface="Arial" panose="020B0604020202020204" pitchFamily="34" charset="0"/>
              <a:buChar char="•"/>
            </a:pPr>
            <a:endParaRPr lang="en-US" sz="1500" dirty="0"/>
          </a:p>
        </p:txBody>
      </p:sp>
      <p:pic>
        <p:nvPicPr>
          <p:cNvPr id="5122" name="Picture 2" descr="https://miro.medium.com/v2/resize:fit:618/1*XJwCk1p1eykCQ46SzcVjIA.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9525" y="1974228"/>
            <a:ext cx="3591379" cy="2145849"/>
          </a:xfrm>
          <a:prstGeom prst="rect">
            <a:avLst/>
          </a:prstGeom>
          <a:noFill/>
          <a:extLst>
            <a:ext uri="{909E8E84-426E-40DD-AFC4-6F175D3DCCD1}">
              <a14:hiddenFill xmlns:a14="http://schemas.microsoft.com/office/drawing/2010/main">
                <a:solidFill>
                  <a:srgbClr val="FFFFFF"/>
                </a:solidFill>
              </a14:hiddenFill>
            </a:ext>
          </a:extLst>
        </p:spPr>
      </p:pic>
      <p:sp>
        <p:nvSpPr>
          <p:cNvPr id="5131" name="Freeform: Shape 513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28017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833</TotalTime>
  <Words>4623</Words>
  <Application>Microsoft Macintosh PowerPoint</Application>
  <PresentationFormat>On-screen Show (16:9)</PresentationFormat>
  <Paragraphs>271</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Amazon Ember</vt:lpstr>
      <vt:lpstr>Arial</vt:lpstr>
      <vt:lpstr>Calibri</vt:lpstr>
      <vt:lpstr>Calibri Light</vt:lpstr>
      <vt:lpstr>Office Theme</vt:lpstr>
      <vt:lpstr>Route53</vt:lpstr>
      <vt:lpstr>What is DNS?</vt:lpstr>
      <vt:lpstr>What is Amazon Route 53? </vt:lpstr>
      <vt:lpstr>What is Amazon Route 53?</vt:lpstr>
      <vt:lpstr>Record type </vt:lpstr>
      <vt:lpstr>PowerPoint Presentation</vt:lpstr>
      <vt:lpstr>Routing Policies</vt:lpstr>
      <vt:lpstr>Simple routing</vt:lpstr>
      <vt:lpstr>Failover routing</vt:lpstr>
      <vt:lpstr>Geolocation routing</vt:lpstr>
      <vt:lpstr>Geoproximity routing (traffic flow only) </vt:lpstr>
      <vt:lpstr>Latency-based routing</vt:lpstr>
      <vt:lpstr>Multivalue answer routing  </vt:lpstr>
      <vt:lpstr>IP-based routing </vt:lpstr>
      <vt:lpstr>IP-based routing </vt:lpstr>
      <vt:lpstr>Weighted routing</vt:lpstr>
      <vt:lpstr>Health Checks </vt:lpstr>
      <vt:lpstr>Health Checks</vt:lpstr>
      <vt:lpstr>Health Checks</vt:lpstr>
      <vt:lpstr>3rd Party Domains &amp; Route 53 </vt:lpstr>
      <vt:lpstr>Import and purchase domains using route53</vt:lpstr>
      <vt:lpstr>Advanced</vt:lpstr>
      <vt:lpstr>Amazon Route 53 Application Recovery Controller </vt:lpstr>
      <vt:lpstr>Route53 ARC</vt:lpstr>
      <vt:lpstr>Route53 ARC</vt:lpstr>
      <vt:lpstr>Amazon Route 53 ARC Features  </vt:lpstr>
      <vt:lpstr>Route53 Resolver</vt:lpstr>
      <vt:lpstr>Route53 Resolver</vt:lpstr>
      <vt:lpstr>Route53 Resolver Strategies</vt:lpstr>
      <vt:lpstr>When to use Route53 Resolver?</vt:lpstr>
      <vt:lpstr>Route53 Resolver Protocols for Inbound endpoint</vt:lpstr>
      <vt:lpstr>Route53 Resolver Protocols for Outbound endpoint</vt:lpstr>
      <vt:lpstr>DNSSEC</vt:lpstr>
      <vt:lpstr>Route53 DNSSEC singing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dc:title>
  <cp:lastModifiedBy>Ilya Chakun</cp:lastModifiedBy>
  <cp:revision>47</cp:revision>
  <dcterms:modified xsi:type="dcterms:W3CDTF">2024-02-03T21:27:57Z</dcterms:modified>
</cp:coreProperties>
</file>