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50" r:id="rId2"/>
    <p:sldId id="346" r:id="rId3"/>
    <p:sldId id="348" r:id="rId4"/>
    <p:sldId id="349" r:id="rId5"/>
    <p:sldId id="352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2"/>
  </p:normalViewPr>
  <p:slideViewPr>
    <p:cSldViewPr snapToGrid="0">
      <p:cViewPr varScale="1">
        <p:scale>
          <a:sx n="199" d="100"/>
          <a:sy n="199" d="100"/>
        </p:scale>
        <p:origin x="1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DCDA0-5102-BA40-982E-AF125615EBCC}" type="datetimeFigureOut">
              <a:rPr lang="en-CH" smtClean="0"/>
              <a:t>29.01.2024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F2FE-7689-CE45-981E-1A9B997A04B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051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f373bdc3b_0_2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f373bdc3b_0_2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5f373bdc3b_0_2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5f373bdc3b_0_2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5f373bdc3b_0_2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5f373bdc3b_0_2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5f373bdc3b_0_2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g25f373bdc3b_0_2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B8DF-C444-67CF-BC6E-0A2370CB4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4447F-3E44-6B45-3EF0-5FBEEE70E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196F-F5B7-D230-4312-D79497F4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29.01.2024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CCFA-B3A4-4466-77BC-9D297014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E6613-377C-3B0D-8B9E-8F16B92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789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5DF0-166A-18BD-2726-5E2AF22D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56DDA-CAE6-BBDF-C67B-D194C557B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8A6AF-ED88-549B-20E4-56ABF7B7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29.01.2024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B3694-371F-6A12-108C-7F7B9F0C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D311E-C2FC-6383-5826-041B6EDB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619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0A599-1E9E-ED7D-291C-CB26242AF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58852-C1A3-F415-76FD-C3798ACAE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14A2-4D0F-D582-98F8-9E830C22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29.01.2024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5B43A-5DEE-9C04-0295-3A19A1A5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5063-4C41-9D3B-C729-38A007EC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498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AB16-7389-2ED6-A4E9-0DC89EA0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DC584-1399-4C98-6A1E-C29F292D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FEF67-03D2-E4E4-2AFA-69593401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29.01.2024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2CDB8-EA20-B6C1-4FBC-4A30D1C8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5B803-650C-9B79-CDC4-92CE526C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810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CDAD-97A5-AAFA-0B84-2AA488D2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35B02-67F6-A919-923A-33E105B9B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CDD65-9503-2DEC-CCC8-B8E6A663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29.01.2024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2F3BE-84AA-9DA6-52CF-E01B3F31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8A112-C4E8-00BE-F3F5-DAEFDFAA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442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A9C4-63CB-F47C-85F3-0673F4F7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AD22-59C8-9B04-A9A7-20FCC576F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C66BB-3415-1D11-0E34-571B955E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A7677-3695-8F18-852B-5A3D6924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29.01.2024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274D2-A320-8E33-D993-0F51F591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56C95-2712-6849-6C23-EDBB9287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701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1C76-AC54-CD2F-0B31-40FF71FB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522AF-986B-B948-D50F-4562EF5C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4A6C0-FE61-355F-71D8-638E132BD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77EDD-DB80-F077-EE63-4E74B0302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BAD20-5349-C644-D8F4-22DD533E8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D5AA3-F9E9-7E2B-F77C-43803A3B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29.01.2024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36227-3814-8C09-4EF5-8A3F3A5E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C44AB-2688-F8B6-C420-19FF88AE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870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3697-BBD4-5D0C-FE4A-60414A48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1D109-CDC6-46EB-4AEE-F122F31F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29.01.2024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C878-EA72-BBE6-2228-F4446E3F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026B5-B7BC-E26A-B707-8B9C2425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899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24A04-CEA9-4DEA-D0FA-332A46FD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29.01.2024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F7302-5879-A958-1487-E18EEADC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E91A4-DB2E-3BC9-CCF5-F4F23220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457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5999-260E-CFD4-6754-6279C920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870F9-0DF2-B60B-ACCC-B5DB7C536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56350-AE31-A7E0-ECFD-2A8BD0B9F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96CA0-7884-D4A2-829C-C92798FC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29.01.2024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BEEDD-B346-3233-272E-385E2F4B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C5899-3A23-0308-C0CB-EC1BA0C7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800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0DA8-1F3F-B140-27AD-1C96225A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27D30-BBEB-9BD1-945B-9A9CB2511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CAEB-DF62-535E-082B-8361F930A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9ADB3-653B-CA23-0848-A3E5591C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D99-4098-6F49-894A-C8F3FE12611F}" type="datetimeFigureOut">
              <a:rPr lang="en-CH" smtClean="0"/>
              <a:t>29.01.2024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7961A-E5F3-D34E-2BD8-CE2FC2D8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3C857-5BF6-1245-1BA9-BC510B15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980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80BF2-D052-7695-D690-D56187D4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920A-13E0-0856-0910-5F43868AF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D6C9E-F72E-DAD6-5127-09FD3654F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FAD99-4098-6F49-894A-C8F3FE12611F}" type="datetimeFigureOut">
              <a:rPr lang="en-CH" smtClean="0"/>
              <a:t>29.01.2024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BE0D0-51AF-3F79-0BBD-70A9DED54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98A7C-76BF-753C-D5F7-062C1B26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C8F6-2E68-D743-B789-5436BD719A3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311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E9539-7D5C-6239-026F-B4AB12D85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CH" dirty="0"/>
              <a:t>AWS Gateway Load Balancer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8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5" name="Rectangle 74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Google Shape;739;p118"/>
          <p:cNvSpPr txBox="1">
            <a:spLocks noGrp="1"/>
          </p:cNvSpPr>
          <p:nvPr>
            <p:ph type="title"/>
          </p:nvPr>
        </p:nvSpPr>
        <p:spPr>
          <a:xfrm>
            <a:off x="841249" y="548640"/>
            <a:ext cx="3600860" cy="54315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Gateway ELB</a:t>
            </a:r>
          </a:p>
        </p:txBody>
      </p:sp>
      <p:sp>
        <p:nvSpPr>
          <p:cNvPr id="74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Google Shape;740;p118"/>
          <p:cNvSpPr txBox="1">
            <a:spLocks noGrp="1"/>
          </p:cNvSpPr>
          <p:nvPr>
            <p:ph sz="half" idx="1"/>
          </p:nvPr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>
              <a:spcBef>
                <a:spcPts val="1600"/>
              </a:spcBef>
            </a:pPr>
            <a:r>
              <a:rPr lang="en-US" sz="2000" dirty="0">
                <a:highlight>
                  <a:srgbClr val="FFFFFF"/>
                </a:highlight>
                <a:sym typeface="Arial"/>
              </a:rPr>
              <a:t>Gateway Load Balancers enable you to:</a:t>
            </a:r>
          </a:p>
          <a:p>
            <a:pPr marL="0">
              <a:spcBef>
                <a:spcPts val="1600"/>
              </a:spcBef>
            </a:pPr>
            <a:r>
              <a:rPr lang="en-US" sz="2000" b="1" u="sng" dirty="0">
                <a:highlight>
                  <a:srgbClr val="FFFFFF"/>
                </a:highlight>
                <a:sym typeface="Arial"/>
              </a:rPr>
              <a:t>deploy, scale, and manage virtual appliances</a:t>
            </a:r>
            <a:r>
              <a:rPr lang="en-US" sz="2000" dirty="0">
                <a:highlight>
                  <a:srgbClr val="FFFFFF"/>
                </a:highlight>
                <a:sym typeface="Arial"/>
              </a:rPr>
              <a:t>, </a:t>
            </a:r>
          </a:p>
          <a:p>
            <a:pPr marL="0">
              <a:spcBef>
                <a:spcPts val="1600"/>
              </a:spcBef>
            </a:pPr>
            <a:r>
              <a:rPr lang="en-US" sz="2000" dirty="0">
                <a:highlight>
                  <a:srgbClr val="FFFFFF"/>
                </a:highlight>
                <a:sym typeface="Arial"/>
              </a:rPr>
              <a:t>such as:</a:t>
            </a:r>
          </a:p>
          <a:p>
            <a:pPr marL="609585">
              <a:spcBef>
                <a:spcPts val="1600"/>
              </a:spcBef>
              <a:buClr>
                <a:srgbClr val="16191F"/>
              </a:buClr>
              <a:buSzPts val="1200"/>
            </a:pPr>
            <a:r>
              <a:rPr lang="en-US" sz="2000" dirty="0">
                <a:highlight>
                  <a:srgbClr val="FFFFFF"/>
                </a:highlight>
                <a:sym typeface="Arial"/>
              </a:rPr>
              <a:t>Firewalls</a:t>
            </a:r>
          </a:p>
          <a:p>
            <a:pPr marL="609585">
              <a:spcBef>
                <a:spcPts val="0"/>
              </a:spcBef>
              <a:buClr>
                <a:srgbClr val="16191F"/>
              </a:buClr>
              <a:buSzPts val="1200"/>
            </a:pPr>
            <a:r>
              <a:rPr lang="en-US" sz="2000" dirty="0">
                <a:highlight>
                  <a:srgbClr val="FFFFFF"/>
                </a:highlight>
                <a:sym typeface="Arial"/>
              </a:rPr>
              <a:t>intrusion detection </a:t>
            </a:r>
          </a:p>
          <a:p>
            <a:pPr marL="609585">
              <a:spcBef>
                <a:spcPts val="0"/>
              </a:spcBef>
              <a:buClr>
                <a:srgbClr val="16191F"/>
              </a:buClr>
              <a:buSzPts val="1200"/>
            </a:pPr>
            <a:r>
              <a:rPr lang="en-US" sz="2000" dirty="0">
                <a:highlight>
                  <a:srgbClr val="FFFFFF"/>
                </a:highlight>
                <a:sym typeface="Arial"/>
              </a:rPr>
              <a:t>prevention systems</a:t>
            </a:r>
          </a:p>
          <a:p>
            <a:pPr marL="609585">
              <a:spcBef>
                <a:spcPts val="0"/>
              </a:spcBef>
              <a:buClr>
                <a:srgbClr val="16191F"/>
              </a:buClr>
              <a:buSzPts val="1200"/>
            </a:pPr>
            <a:r>
              <a:rPr lang="en-US" sz="2000" dirty="0">
                <a:highlight>
                  <a:srgbClr val="FFFFFF"/>
                </a:highlight>
                <a:sym typeface="Arial"/>
              </a:rPr>
              <a:t>deep packet inspection systems. </a:t>
            </a:r>
          </a:p>
          <a:p>
            <a:pPr marL="0">
              <a:spcBef>
                <a:spcPts val="1600"/>
              </a:spcBef>
            </a:pPr>
            <a:r>
              <a:rPr lang="en-US" sz="2000" dirty="0">
                <a:highlight>
                  <a:srgbClr val="FFFFFF"/>
                </a:highlight>
                <a:sym typeface="Arial"/>
              </a:rPr>
              <a:t>It combines a transparent network gateway and distributes traffic while scaling your virtual appliances with the demand.</a:t>
            </a:r>
          </a:p>
          <a:p>
            <a:pPr marL="0">
              <a:spcBef>
                <a:spcPts val="1600"/>
              </a:spcBef>
            </a:pPr>
            <a:r>
              <a:rPr lang="en-US" sz="2000" dirty="0"/>
              <a:t>A typical use case features customer AWS deployments, with one or more VPCs, with a requirement to protect and inspect network traffic with Check Point's </a:t>
            </a:r>
            <a:r>
              <a:rPr lang="en-US" sz="2000" dirty="0" err="1"/>
              <a:t>CloudGuard</a:t>
            </a:r>
            <a:r>
              <a:rPr lang="en-US" sz="2000" dirty="0"/>
              <a:t> Network Security Gateways.</a:t>
            </a:r>
            <a:endParaRPr lang="en-US" sz="2000" dirty="0">
              <a:highlight>
                <a:srgbClr val="FFFFFF"/>
              </a:highlight>
              <a:sym typeface="Arial"/>
            </a:endParaRPr>
          </a:p>
          <a:p>
            <a:pPr marL="0">
              <a:spcBef>
                <a:spcPts val="1600"/>
              </a:spcBef>
              <a:spcAft>
                <a:spcPts val="1600"/>
              </a:spcAft>
            </a:pPr>
            <a:endParaRPr lang="en-US" sz="2000" dirty="0"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5" name="Rectangle 754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0" name="Google Shape;750;p1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90600" y="1042515"/>
            <a:ext cx="10134600" cy="47125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0" name="Rectangle 75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5" name="Google Shape;755;p1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90600" y="1105856"/>
            <a:ext cx="10134600" cy="45859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24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VPC endpoint services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Gateway ELB</a:t>
            </a:r>
          </a:p>
        </p:txBody>
      </p:sp>
      <p:sp>
        <p:nvSpPr>
          <p:cNvPr id="773" name="Google Shape;773;p124"/>
          <p:cNvSpPr txBox="1">
            <a:spLocks noGrp="1"/>
          </p:cNvSpPr>
          <p:nvPr>
            <p:ph sz="half" idx="1"/>
          </p:nvPr>
        </p:nvSpPr>
        <p:spPr>
          <a:xfrm>
            <a:off x="838200" y="2200157"/>
            <a:ext cx="3576354" cy="424908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400" dirty="0">
                <a:sym typeface="Arial"/>
              </a:rPr>
              <a:t>The following diagram shows how application servers access security appliances through AWS </a:t>
            </a:r>
            <a:r>
              <a:rPr lang="en-US" sz="1400" dirty="0" err="1">
                <a:sym typeface="Arial"/>
              </a:rPr>
              <a:t>PrivateLink</a:t>
            </a:r>
            <a:r>
              <a:rPr lang="en-US" sz="1400" dirty="0">
                <a:sym typeface="Arial"/>
              </a:rPr>
              <a:t>. </a:t>
            </a:r>
          </a:p>
          <a:p>
            <a:pPr mar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1400" dirty="0">
                <a:sym typeface="Arial"/>
              </a:rPr>
              <a:t>The application servers run in a subnet of the service consumer VPC. </a:t>
            </a:r>
          </a:p>
          <a:p>
            <a:pPr mar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1400" dirty="0">
                <a:sym typeface="Arial"/>
              </a:rPr>
              <a:t>You create a Gateway Load Balancer endpoint in another subnet of the same VPC. </a:t>
            </a:r>
          </a:p>
          <a:p>
            <a:pPr mar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1400" dirty="0">
                <a:sym typeface="Arial"/>
              </a:rPr>
              <a:t>All traffic entering the service consumer VPC through the internet gateway is first routed to the Gateway Load Balancer endpoint for inspection and then routed to the destination subnet. </a:t>
            </a:r>
          </a:p>
          <a:p>
            <a:pPr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400" dirty="0">
                <a:sym typeface="Arial"/>
              </a:rPr>
              <a:t>Similarly, all traffic leaving the application servers is routed to the Gateway Load Balancer endpoint for inspection before it is routed back through the internet gateway.</a:t>
            </a:r>
          </a:p>
        </p:txBody>
      </p:sp>
      <p:pic>
        <p:nvPicPr>
          <p:cNvPr id="774" name="Google Shape;774;p124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5445457" y="1825146"/>
            <a:ext cx="6155141" cy="32314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191</Words>
  <Application>Microsoft Macintosh PowerPoint</Application>
  <PresentationFormat>Widescreen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AWS Gateway Load Balancer</vt:lpstr>
      <vt:lpstr>Gateway ELB</vt:lpstr>
      <vt:lpstr>PowerPoint Presentation</vt:lpstr>
      <vt:lpstr>PowerPoint Presentation</vt:lpstr>
      <vt:lpstr>VPC endpoint services Gateway ELB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Gateway Load Balancer</dc:title>
  <dc:creator>Ilya Chakun</dc:creator>
  <cp:lastModifiedBy>Ilya Chakun</cp:lastModifiedBy>
  <cp:revision>3</cp:revision>
  <dcterms:created xsi:type="dcterms:W3CDTF">2024-01-03T16:06:13Z</dcterms:created>
  <dcterms:modified xsi:type="dcterms:W3CDTF">2024-01-29T17:46:38Z</dcterms:modified>
</cp:coreProperties>
</file>