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35" r:id="rId2"/>
    <p:sldId id="336" r:id="rId3"/>
    <p:sldId id="337" r:id="rId4"/>
    <p:sldId id="338" r:id="rId5"/>
    <p:sldId id="339" r:id="rId6"/>
    <p:sldId id="340" r:id="rId7"/>
    <p:sldId id="330" r:id="rId8"/>
    <p:sldId id="331" r:id="rId9"/>
    <p:sldId id="332" r:id="rId10"/>
    <p:sldId id="341" r:id="rId11"/>
    <p:sldId id="342"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52"/>
  </p:normalViewPr>
  <p:slideViewPr>
    <p:cSldViewPr snapToGrid="0">
      <p:cViewPr varScale="1">
        <p:scale>
          <a:sx n="199" d="100"/>
          <a:sy n="199" d="100"/>
        </p:scale>
        <p:origin x="2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C8486-2ECD-4C4F-9374-D126C6F1E9D3}" type="datetimeFigureOut">
              <a:rPr lang="en-CH" smtClean="0"/>
              <a:t>29.01.2024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2EE24-F77B-D14A-BAD0-24B03D57180E}" type="slidenum">
              <a:rPr lang="en-CH" smtClean="0"/>
              <a:t>‹#›</a:t>
            </a:fld>
            <a:endParaRPr lang="en-CH"/>
          </a:p>
        </p:txBody>
      </p:sp>
    </p:spTree>
    <p:extLst>
      <p:ext uri="{BB962C8B-B14F-4D97-AF65-F5344CB8AC3E}">
        <p14:creationId xmlns:p14="http://schemas.microsoft.com/office/powerpoint/2010/main" val="4056229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5f373bdc3b_0_2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5f373bdc3b_0_2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5f373bdc3b_0_2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5f373bdc3b_0_2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5f373bdc3b_0_2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5f373bdc3b_0_2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539-46E5-6FA7-7EC7-27B821C6A1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16D553-0960-656F-CF58-067875CCC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A10D197-64D7-DFED-B86F-C9AFC4BD20E9}"/>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5" name="Footer Placeholder 4">
            <a:extLst>
              <a:ext uri="{FF2B5EF4-FFF2-40B4-BE49-F238E27FC236}">
                <a16:creationId xmlns:a16="http://schemas.microsoft.com/office/drawing/2014/main" id="{61BE91E5-0014-EB99-0D43-DDF96E9BF19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842A85-40AC-4336-A546-ED48B11A755B}"/>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70283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15A1-5F6F-6707-A9C7-F134D3F50AC8}"/>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BD0C7EC-BDA1-4869-98D4-311C483117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1B46E3-8FDE-1D85-75B1-B27FAA102D33}"/>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5" name="Footer Placeholder 4">
            <a:extLst>
              <a:ext uri="{FF2B5EF4-FFF2-40B4-BE49-F238E27FC236}">
                <a16:creationId xmlns:a16="http://schemas.microsoft.com/office/drawing/2014/main" id="{413EAED6-36B1-7527-4B2F-74CFC2F63DB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E141E41-469D-7BE1-5463-3E67C96DC7E7}"/>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31294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C65B52-974E-8691-A001-B728653E23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2A7CED0-C8FB-E31F-92D8-64836A1919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BD9DA73-F163-85D5-DFAC-7161CD97AD25}"/>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5" name="Footer Placeholder 4">
            <a:extLst>
              <a:ext uri="{FF2B5EF4-FFF2-40B4-BE49-F238E27FC236}">
                <a16:creationId xmlns:a16="http://schemas.microsoft.com/office/drawing/2014/main" id="{3CEDD1AA-6BAA-0B9A-286E-55BC786C834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DBF296A-9361-E5C6-3DCD-85D386546094}"/>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134294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195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89A0-72FA-D399-4A1F-1233D9A18A5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6A03573-9722-72EE-E02E-04F39AFEE5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B3574C6-3A81-006E-99D8-FF657BBA0CAD}"/>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5" name="Footer Placeholder 4">
            <a:extLst>
              <a:ext uri="{FF2B5EF4-FFF2-40B4-BE49-F238E27FC236}">
                <a16:creationId xmlns:a16="http://schemas.microsoft.com/office/drawing/2014/main" id="{A1727F4E-1B37-1E67-17B0-C52DCF50999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1F38E13-588F-0FE8-F013-670FEC45AEB8}"/>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171338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BD01-ACF9-3987-2615-99245048F6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DFB513C7-57FD-A1B2-0A15-041719C56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E0C807-2E53-373D-A84D-03350375BF69}"/>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5" name="Footer Placeholder 4">
            <a:extLst>
              <a:ext uri="{FF2B5EF4-FFF2-40B4-BE49-F238E27FC236}">
                <a16:creationId xmlns:a16="http://schemas.microsoft.com/office/drawing/2014/main" id="{71871683-9ED7-A54F-9D1E-EACC59332B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D30E0CC-379A-7666-2917-E40F7AD5D0C1}"/>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55670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79A8-465B-85BF-48C4-8E247FD9FCD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39FB302-EDA0-0C76-D10A-5A75C7800D5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AC912F82-A54E-A0A2-058E-2AB6E5AED5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F1DF7F0-5B88-3325-17F4-DFD94A45611D}"/>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6" name="Footer Placeholder 5">
            <a:extLst>
              <a:ext uri="{FF2B5EF4-FFF2-40B4-BE49-F238E27FC236}">
                <a16:creationId xmlns:a16="http://schemas.microsoft.com/office/drawing/2014/main" id="{62382B1A-36F5-3E7B-9B6A-71F132EEF07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A6706DE-E652-4CC9-ED8A-E770E86D1026}"/>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4031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F9F2-E02F-D785-0FBD-4A74FD0BEA5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8D68B3B-ACBF-273F-990D-B0194CD14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225119-08AA-CBFB-EAE4-93F921D811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FCB3FBD-73D4-476A-4ED1-C804370E2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687EF-C88B-07F4-B404-BD8AEA826E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2BD38661-7F4A-ADFB-6428-D7175E405066}"/>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8" name="Footer Placeholder 7">
            <a:extLst>
              <a:ext uri="{FF2B5EF4-FFF2-40B4-BE49-F238E27FC236}">
                <a16:creationId xmlns:a16="http://schemas.microsoft.com/office/drawing/2014/main" id="{D5F0426E-0656-965D-70EB-00A7E05F1DA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DE54C0C-DC80-85F0-8E3B-DD4685094A89}"/>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2476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CABE-6081-998A-674C-017D53C1BFF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C489E6B-20C5-35A8-A07E-A02CACDE91D0}"/>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4" name="Footer Placeholder 3">
            <a:extLst>
              <a:ext uri="{FF2B5EF4-FFF2-40B4-BE49-F238E27FC236}">
                <a16:creationId xmlns:a16="http://schemas.microsoft.com/office/drawing/2014/main" id="{8673A185-D7EC-A64E-AA7F-D968C8957D4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1E595E4-0123-AFEA-5BD2-2AD023887742}"/>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64588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E42EE-536E-892A-472D-100A7C954E1F}"/>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3" name="Footer Placeholder 2">
            <a:extLst>
              <a:ext uri="{FF2B5EF4-FFF2-40B4-BE49-F238E27FC236}">
                <a16:creationId xmlns:a16="http://schemas.microsoft.com/office/drawing/2014/main" id="{167B670D-8831-0631-742D-E727104CC2F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1767587-F65D-9618-BCA4-A408C376AFD9}"/>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97947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C563-E690-FA01-1CD0-DB0CC1F290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80F2557-0177-89C1-DF89-72E26400B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7C6DC9E-0734-E992-58DD-A52A1983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187E9C-5492-4B26-C113-F4E317E9AE42}"/>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6" name="Footer Placeholder 5">
            <a:extLst>
              <a:ext uri="{FF2B5EF4-FFF2-40B4-BE49-F238E27FC236}">
                <a16:creationId xmlns:a16="http://schemas.microsoft.com/office/drawing/2014/main" id="{FF8D8DB2-B9C7-F68F-0C74-5CE627918DF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AFFD2E-2190-DD78-ED93-935C235DF70F}"/>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47040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99C2-78DB-A172-F093-09950EC7A6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ABE0697E-32F4-C801-5FA8-83245532D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C9F371-3DD8-8669-9902-402A631B2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868039-0520-8224-447D-A176337F3A9C}"/>
              </a:ext>
            </a:extLst>
          </p:cNvPr>
          <p:cNvSpPr>
            <a:spLocks noGrp="1"/>
          </p:cNvSpPr>
          <p:nvPr>
            <p:ph type="dt" sz="half" idx="10"/>
          </p:nvPr>
        </p:nvSpPr>
        <p:spPr/>
        <p:txBody>
          <a:bodyPr/>
          <a:lstStyle/>
          <a:p>
            <a:fld id="{D2447292-BECC-D249-89D1-64671E37D8F2}" type="datetimeFigureOut">
              <a:rPr lang="en-CH" smtClean="0"/>
              <a:t>29.01.2024</a:t>
            </a:fld>
            <a:endParaRPr lang="en-CH"/>
          </a:p>
        </p:txBody>
      </p:sp>
      <p:sp>
        <p:nvSpPr>
          <p:cNvPr id="6" name="Footer Placeholder 5">
            <a:extLst>
              <a:ext uri="{FF2B5EF4-FFF2-40B4-BE49-F238E27FC236}">
                <a16:creationId xmlns:a16="http://schemas.microsoft.com/office/drawing/2014/main" id="{C22934E0-3A27-37F8-1EAB-39BA0037723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A0B0FA-F5EE-9470-8F56-2A6653F6FD6D}"/>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39447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31E29-C790-2763-A188-115FD334D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088280-B2B1-61CE-1A86-FD7A55432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B6ADE31-E96F-417F-C9EA-AF66C01CA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47292-BECC-D249-89D1-64671E37D8F2}" type="datetimeFigureOut">
              <a:rPr lang="en-CH" smtClean="0"/>
              <a:t>29.01.2024</a:t>
            </a:fld>
            <a:endParaRPr lang="en-CH"/>
          </a:p>
        </p:txBody>
      </p:sp>
      <p:sp>
        <p:nvSpPr>
          <p:cNvPr id="5" name="Footer Placeholder 4">
            <a:extLst>
              <a:ext uri="{FF2B5EF4-FFF2-40B4-BE49-F238E27FC236}">
                <a16:creationId xmlns:a16="http://schemas.microsoft.com/office/drawing/2014/main" id="{6BBC814C-1322-7B66-FFD1-8B25BA221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363227C-C1D9-F62E-1E0B-8B512BEDA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5B613-4567-CB42-A7ED-38D6171639A4}" type="slidenum">
              <a:rPr lang="en-CH" smtClean="0"/>
              <a:t>‹#›</a:t>
            </a:fld>
            <a:endParaRPr lang="en-CH"/>
          </a:p>
        </p:txBody>
      </p:sp>
    </p:spTree>
    <p:extLst>
      <p:ext uri="{BB962C8B-B14F-4D97-AF65-F5344CB8AC3E}">
        <p14:creationId xmlns:p14="http://schemas.microsoft.com/office/powerpoint/2010/main" val="103061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DC100-2820-139F-2E67-50538FD2B5C8}"/>
              </a:ext>
            </a:extLst>
          </p:cNvPr>
          <p:cNvSpPr>
            <a:spLocks noGrp="1"/>
          </p:cNvSpPr>
          <p:nvPr>
            <p:ph type="ctrTitle"/>
          </p:nvPr>
        </p:nvSpPr>
        <p:spPr>
          <a:xfrm>
            <a:off x="1524003" y="1999615"/>
            <a:ext cx="9144000" cy="2764028"/>
          </a:xfrm>
        </p:spPr>
        <p:txBody>
          <a:bodyPr anchor="ctr">
            <a:normAutofit/>
          </a:bodyPr>
          <a:lstStyle/>
          <a:p>
            <a:r>
              <a:rPr lang="en-CH" sz="7200"/>
              <a:t>Enhanced Networking</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48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2C0BC-C236-341F-E92C-0B63D1381EB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dirty="0">
                <a:solidFill>
                  <a:schemeClr val="tx1"/>
                </a:solidFill>
                <a:latin typeface="+mj-lt"/>
                <a:ea typeface="+mj-ea"/>
                <a:cs typeface="+mj-cs"/>
              </a:rPr>
              <a:t>ENI vs ENA vs EFA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6FD501D-A902-C814-5208-62D710B794C9}"/>
              </a:ext>
            </a:extLst>
          </p:cNvPr>
          <p:cNvSpPr>
            <a:spLocks noGrp="1"/>
          </p:cNvSpPr>
          <p:nvPr>
            <p:ph type="body" idx="1"/>
          </p:nvPr>
        </p:nvSpPr>
        <p:spPr>
          <a:xfrm>
            <a:off x="669036" y="1808269"/>
            <a:ext cx="11042944" cy="4798421"/>
          </a:xfrm>
        </p:spPr>
        <p:txBody>
          <a:bodyPr vert="horz" lIns="91440" tIns="45720" rIns="91440" bIns="45720" rtlCol="0">
            <a:noAutofit/>
          </a:bodyPr>
          <a:lstStyle/>
          <a:p>
            <a:pPr indent="-228600">
              <a:spcAft>
                <a:spcPts val="600"/>
              </a:spcAft>
              <a:buFont typeface="Arial" panose="020B0604020202020204" pitchFamily="34" charset="0"/>
              <a:buChar char="•"/>
            </a:pPr>
            <a:r>
              <a:rPr lang="en-US" sz="1100" b="1" i="0" dirty="0">
                <a:effectLst/>
                <a:highlight>
                  <a:srgbClr val="FFFF00"/>
                </a:highlight>
              </a:rPr>
              <a:t>ENI (Elastic Network Interface)</a:t>
            </a:r>
            <a:r>
              <a:rPr lang="en-US" sz="1100" b="0" i="0" dirty="0">
                <a:effectLst/>
                <a:highlight>
                  <a:srgbClr val="FFFF00"/>
                </a:highlight>
              </a:rPr>
              <a:t>:</a:t>
            </a:r>
          </a:p>
          <a:p>
            <a:pPr marL="800100" lvl="1" indent="-228600">
              <a:spcAft>
                <a:spcPts val="600"/>
              </a:spcAft>
              <a:buFont typeface="Arial" panose="020B0604020202020204" pitchFamily="34" charset="0"/>
              <a:buChar char="•"/>
            </a:pPr>
            <a:r>
              <a:rPr lang="en-US" sz="1100" b="0" i="0" dirty="0">
                <a:effectLst/>
              </a:rPr>
              <a:t>An ENI is a virtual network interface that you can attach to an instance in a VPC.</a:t>
            </a:r>
          </a:p>
          <a:p>
            <a:pPr marL="800100" lvl="1" indent="-228600">
              <a:spcAft>
                <a:spcPts val="600"/>
              </a:spcAft>
              <a:buFont typeface="Arial" panose="020B0604020202020204" pitchFamily="34" charset="0"/>
              <a:buChar char="•"/>
            </a:pPr>
            <a:r>
              <a:rPr lang="en-US" sz="1100" b="0" i="0" dirty="0">
                <a:effectLst/>
              </a:rPr>
              <a:t>ENIs are the standard network adapter that provides the basic networking capabilities for EC2 instances.</a:t>
            </a:r>
          </a:p>
          <a:p>
            <a:pPr marL="800100" lvl="1" indent="-228600">
              <a:spcAft>
                <a:spcPts val="600"/>
              </a:spcAft>
              <a:buFont typeface="Arial" panose="020B0604020202020204" pitchFamily="34" charset="0"/>
              <a:buChar char="•"/>
            </a:pPr>
            <a:r>
              <a:rPr lang="en-US" sz="1100" b="0" i="0" dirty="0">
                <a:effectLst/>
              </a:rPr>
              <a:t>Each instance comes with a default ENI (the primary network interface), and you can attach additional ENIs to an instance.</a:t>
            </a:r>
          </a:p>
          <a:p>
            <a:pPr marL="800100" lvl="1" indent="-228600">
              <a:spcAft>
                <a:spcPts val="600"/>
              </a:spcAft>
              <a:buFont typeface="Arial" panose="020B0604020202020204" pitchFamily="34" charset="0"/>
              <a:buChar char="•"/>
            </a:pPr>
            <a:r>
              <a:rPr lang="en-US" sz="1100" b="0" i="0" dirty="0">
                <a:effectLst/>
              </a:rPr>
              <a:t>ENIs can be used to create dual-homed instances with multiple private IP addresses, Elastic IPs, internal IPv4/IPv6 addresses, security groups, and MAC addresses.</a:t>
            </a:r>
          </a:p>
          <a:p>
            <a:pPr marL="800100" lvl="1" indent="-228600">
              <a:spcAft>
                <a:spcPts val="600"/>
              </a:spcAft>
              <a:buFont typeface="Arial" panose="020B0604020202020204" pitchFamily="34" charset="0"/>
              <a:buChar char="•"/>
            </a:pPr>
            <a:r>
              <a:rPr lang="en-US" sz="1100" b="0" i="0" dirty="0">
                <a:effectLst/>
              </a:rPr>
              <a:t>ENIs can be detached from an instance and attached to another, allowing for network configurations to be easily moved.</a:t>
            </a:r>
          </a:p>
          <a:p>
            <a:pPr marL="800100" lvl="1" indent="-228600">
              <a:spcAft>
                <a:spcPts val="600"/>
              </a:spcAft>
              <a:buFont typeface="Arial" panose="020B0604020202020204" pitchFamily="34" charset="0"/>
              <a:buChar char="•"/>
            </a:pPr>
            <a:r>
              <a:rPr lang="en-GB" sz="1100" b="0" i="0" dirty="0">
                <a:effectLst/>
              </a:rPr>
              <a:t>up to 10 Gbps</a:t>
            </a:r>
            <a:endParaRPr lang="en-US" sz="1100" b="0" i="0" dirty="0">
              <a:effectLst/>
            </a:endParaRPr>
          </a:p>
          <a:p>
            <a:pPr indent="-228600">
              <a:spcAft>
                <a:spcPts val="600"/>
              </a:spcAft>
              <a:buFont typeface="Arial" panose="020B0604020202020204" pitchFamily="34" charset="0"/>
              <a:buChar char="•"/>
            </a:pPr>
            <a:r>
              <a:rPr lang="en-US" sz="1100" b="1" i="0" dirty="0">
                <a:effectLst/>
                <a:highlight>
                  <a:srgbClr val="FFFF00"/>
                </a:highlight>
              </a:rPr>
              <a:t>ENA (Elastic Network Adapter)</a:t>
            </a:r>
            <a:r>
              <a:rPr lang="en-US" sz="1100" b="0" i="0" dirty="0">
                <a:effectLst/>
                <a:highlight>
                  <a:srgbClr val="FFFF00"/>
                </a:highlight>
              </a:rPr>
              <a:t>:</a:t>
            </a:r>
          </a:p>
          <a:p>
            <a:pPr marL="800100" lvl="1" indent="-228600">
              <a:spcAft>
                <a:spcPts val="600"/>
              </a:spcAft>
              <a:buFont typeface="Arial" panose="020B0604020202020204" pitchFamily="34" charset="0"/>
              <a:buChar char="•"/>
            </a:pPr>
            <a:r>
              <a:rPr lang="en-US" sz="1100" b="0" i="0" dirty="0">
                <a:effectLst/>
              </a:rPr>
              <a:t>ENA is a newer network interface model that provides enhanced networking capabilities for EC2 instances.</a:t>
            </a:r>
          </a:p>
          <a:p>
            <a:pPr marL="800100" lvl="1" indent="-228600">
              <a:spcAft>
                <a:spcPts val="600"/>
              </a:spcAft>
              <a:buFont typeface="Arial" panose="020B0604020202020204" pitchFamily="34" charset="0"/>
              <a:buChar char="•"/>
            </a:pPr>
            <a:r>
              <a:rPr lang="en-US" sz="1100" b="0" i="0" dirty="0">
                <a:effectLst/>
              </a:rPr>
              <a:t>It supports higher bandwidth, higher packet per second (PPS) performance, and lower latency than ENIs.</a:t>
            </a:r>
          </a:p>
          <a:p>
            <a:pPr marL="800100" lvl="1" indent="-228600">
              <a:spcAft>
                <a:spcPts val="600"/>
              </a:spcAft>
              <a:buFont typeface="Arial" panose="020B0604020202020204" pitchFamily="34" charset="0"/>
              <a:buChar char="•"/>
            </a:pPr>
            <a:r>
              <a:rPr lang="en-US" sz="1100" b="0" i="0" dirty="0">
                <a:effectLst/>
              </a:rPr>
              <a:t>ENA is designed to be scalable and supports networking speeds of up to 100 Gbps on supported instance types.</a:t>
            </a:r>
          </a:p>
          <a:p>
            <a:pPr marL="800100" lvl="1" indent="-228600">
              <a:spcAft>
                <a:spcPts val="600"/>
              </a:spcAft>
              <a:buFont typeface="Arial" panose="020B0604020202020204" pitchFamily="34" charset="0"/>
              <a:buChar char="•"/>
            </a:pPr>
            <a:r>
              <a:rPr lang="en-US" sz="1100" b="0" i="0" dirty="0">
                <a:effectLst/>
              </a:rPr>
              <a:t>It is ideal for demanding applications, such as high-performance computing, machine learning, data analytics, and many more.</a:t>
            </a:r>
          </a:p>
          <a:p>
            <a:pPr marL="800100" lvl="1" indent="-228600">
              <a:spcAft>
                <a:spcPts val="600"/>
              </a:spcAft>
              <a:buFont typeface="Arial" panose="020B0604020202020204" pitchFamily="34" charset="0"/>
              <a:buChar char="•"/>
            </a:pPr>
            <a:r>
              <a:rPr lang="en-US" sz="1100" b="0" i="0" dirty="0">
                <a:effectLst/>
              </a:rPr>
              <a:t>ENA also supports stateless offloads, which help to reduce CPU utilization for network packet processing.</a:t>
            </a:r>
          </a:p>
          <a:p>
            <a:pPr indent="-228600">
              <a:spcAft>
                <a:spcPts val="600"/>
              </a:spcAft>
              <a:buFont typeface="Arial" panose="020B0604020202020204" pitchFamily="34" charset="0"/>
              <a:buChar char="•"/>
            </a:pPr>
            <a:r>
              <a:rPr lang="en-US" sz="1100" b="1" i="0" dirty="0">
                <a:effectLst/>
                <a:highlight>
                  <a:srgbClr val="FFFF00"/>
                </a:highlight>
              </a:rPr>
              <a:t>EFA (Elastic Fabric Adapter)</a:t>
            </a:r>
            <a:r>
              <a:rPr lang="en-US" sz="1100" b="0" i="0" dirty="0">
                <a:effectLst/>
                <a:highlight>
                  <a:srgbClr val="FFFF00"/>
                </a:highlight>
              </a:rPr>
              <a:t>:</a:t>
            </a:r>
          </a:p>
          <a:p>
            <a:pPr marL="800100" lvl="1" indent="-228600">
              <a:spcAft>
                <a:spcPts val="600"/>
              </a:spcAft>
              <a:buFont typeface="Arial" panose="020B0604020202020204" pitchFamily="34" charset="0"/>
              <a:buChar char="•"/>
            </a:pPr>
            <a:r>
              <a:rPr lang="en-US" sz="1100" b="0" i="0" dirty="0">
                <a:effectLst/>
              </a:rPr>
              <a:t>EFA is a network device that you can attach to your EC2 instance to accelerate High Performance Computing (HPC) and machine learning applications.</a:t>
            </a:r>
          </a:p>
          <a:p>
            <a:pPr marL="800100" lvl="1" indent="-228600">
              <a:spcAft>
                <a:spcPts val="600"/>
              </a:spcAft>
              <a:buFont typeface="Arial" panose="020B0604020202020204" pitchFamily="34" charset="0"/>
              <a:buChar char="•"/>
            </a:pPr>
            <a:r>
              <a:rPr lang="en-US" sz="1100" b="0" i="0" dirty="0">
                <a:effectLst/>
              </a:rPr>
              <a:t>It provides the capabilities of ENA and adds the ability to support reliable, scalable, low-latency inter-node communication that is commonly needed for HPC applications.</a:t>
            </a:r>
          </a:p>
          <a:p>
            <a:pPr marL="800100" lvl="1" indent="-228600">
              <a:spcAft>
                <a:spcPts val="600"/>
              </a:spcAft>
              <a:buFont typeface="Arial" panose="020B0604020202020204" pitchFamily="34" charset="0"/>
              <a:buChar char="•"/>
            </a:pPr>
            <a:r>
              <a:rPr lang="en-US" sz="1100" b="0" i="0" dirty="0">
                <a:effectLst/>
              </a:rPr>
              <a:t>EFA is designed to bypass the OS network stack to provide lower and more consistent latency and higher throughput than traditional TCP channels.</a:t>
            </a:r>
          </a:p>
          <a:p>
            <a:pPr marL="800100" lvl="1" indent="-228600">
              <a:spcAft>
                <a:spcPts val="600"/>
              </a:spcAft>
              <a:buFont typeface="Arial" panose="020B0604020202020204" pitchFamily="34" charset="0"/>
              <a:buChar char="•"/>
            </a:pPr>
            <a:r>
              <a:rPr lang="en-US" sz="1100" b="0" i="0" dirty="0">
                <a:effectLst/>
              </a:rPr>
              <a:t>It supports OS-bypass capabilities (</a:t>
            </a:r>
            <a:r>
              <a:rPr lang="en-US" sz="1100" b="0" i="0" dirty="0" err="1">
                <a:effectLst/>
              </a:rPr>
              <a:t>userspace</a:t>
            </a:r>
            <a:r>
              <a:rPr lang="en-US" sz="1100" b="0" i="0" dirty="0">
                <a:effectLst/>
              </a:rPr>
              <a:t> networking) which is particularly beneficial for applications that use Message Passing Interface (MPI).</a:t>
            </a:r>
          </a:p>
          <a:p>
            <a:pPr marL="800100" lvl="1" indent="-228600">
              <a:spcAft>
                <a:spcPts val="600"/>
              </a:spcAft>
              <a:buFont typeface="Arial" panose="020B0604020202020204" pitchFamily="34" charset="0"/>
              <a:buChar char="•"/>
            </a:pPr>
            <a:r>
              <a:rPr lang="en-US" sz="1100" b="0" i="0" dirty="0">
                <a:effectLst/>
              </a:rPr>
              <a:t>EFA is used for tightly-coupled workloads where nodes need to communicate frequently, such as computational fluid dynamics, weather modeling, reservoir simulation, etc.</a:t>
            </a:r>
          </a:p>
          <a:p>
            <a:pPr marL="800100" lvl="1" indent="-228600">
              <a:spcAft>
                <a:spcPts val="600"/>
              </a:spcAft>
              <a:buFont typeface="Arial" panose="020B0604020202020204" pitchFamily="34" charset="0"/>
              <a:buChar char="•"/>
            </a:pPr>
            <a:r>
              <a:rPr lang="en-GB" sz="1100" b="0" i="0" dirty="0">
                <a:effectLst/>
              </a:rPr>
              <a:t>On supported instances, EFA can provide bandwidth of up to 100 Gbps.</a:t>
            </a:r>
            <a:endParaRPr lang="en-US" sz="1100" b="0" i="0" dirty="0">
              <a:effectLst/>
            </a:endParaRPr>
          </a:p>
        </p:txBody>
      </p:sp>
    </p:spTree>
    <p:extLst>
      <p:ext uri="{BB962C8B-B14F-4D97-AF65-F5344CB8AC3E}">
        <p14:creationId xmlns:p14="http://schemas.microsoft.com/office/powerpoint/2010/main" val="143802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76B5F-7E4E-1FB6-E314-42E4A07C4CF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When to use ENA and when EFA?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0BBB596-919D-F4EB-F5F9-4608E8B0E007}"/>
              </a:ext>
            </a:extLst>
          </p:cNvPr>
          <p:cNvSpPr>
            <a:spLocks noGrp="1"/>
          </p:cNvSpPr>
          <p:nvPr>
            <p:ph type="body" idx="1"/>
          </p:nvPr>
        </p:nvSpPr>
        <p:spPr>
          <a:xfrm>
            <a:off x="587396" y="1929383"/>
            <a:ext cx="10766404" cy="4459305"/>
          </a:xfrm>
        </p:spPr>
        <p:txBody>
          <a:bodyPr vert="horz" lIns="91440" tIns="45720" rIns="91440" bIns="45720" rtlCol="0">
            <a:normAutofit lnSpcReduction="10000"/>
          </a:bodyPr>
          <a:lstStyle/>
          <a:p>
            <a:pPr indent="-228600">
              <a:spcBef>
                <a:spcPts val="300"/>
              </a:spcBef>
              <a:spcAft>
                <a:spcPts val="300"/>
              </a:spcAft>
              <a:buFont typeface="Arial" panose="020B0604020202020204" pitchFamily="34" charset="0"/>
              <a:buChar char="•"/>
            </a:pPr>
            <a:r>
              <a:rPr lang="en-US" sz="1100" b="0" i="0" dirty="0">
                <a:effectLst/>
              </a:rPr>
              <a:t>Both AWS Elastic Network Adapters (ENA) and Elastic Fabric Adapters (EFA) support high network speeds of up to 100 Gbps, but there are key differences that make EFA a more suitable choice for certain specific use cases:</a:t>
            </a:r>
          </a:p>
          <a:p>
            <a:pPr indent="-228600">
              <a:spcBef>
                <a:spcPts val="300"/>
              </a:spcBef>
              <a:spcAft>
                <a:spcPts val="300"/>
              </a:spcAft>
              <a:buFont typeface="Arial" panose="020B0604020202020204" pitchFamily="34" charset="0"/>
              <a:buChar char="•"/>
            </a:pPr>
            <a:r>
              <a:rPr lang="en-US" sz="1100" b="1" i="0" dirty="0">
                <a:effectLst/>
              </a:rPr>
              <a:t>Purpose-Built for High-Performance Computing (HPC) and Machine Learning</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EFAs are designed specifically to accelerate HPC and machine learning applications on Amazon EC2 instances. </a:t>
            </a:r>
          </a:p>
          <a:p>
            <a:pPr marL="800100" lvl="1" indent="-228600">
              <a:spcBef>
                <a:spcPts val="300"/>
              </a:spcBef>
              <a:spcAft>
                <a:spcPts val="300"/>
              </a:spcAft>
              <a:buFont typeface="Arial" panose="020B0604020202020204" pitchFamily="34" charset="0"/>
              <a:buChar char="•"/>
            </a:pPr>
            <a:r>
              <a:rPr lang="en-US" sz="1100" b="0" i="0" dirty="0">
                <a:effectLst/>
              </a:rPr>
              <a:t>They are ideal for applications that require high levels of inter-instance communication, enabling customers to achieve on-premises HPC cluster performance with the scalability of AWS Cloud​​.</a:t>
            </a:r>
          </a:p>
          <a:p>
            <a:pPr indent="-228600">
              <a:spcBef>
                <a:spcPts val="300"/>
              </a:spcBef>
              <a:spcAft>
                <a:spcPts val="300"/>
              </a:spcAft>
              <a:buFont typeface="Arial" panose="020B0604020202020204" pitchFamily="34" charset="0"/>
              <a:buChar char="•"/>
            </a:pPr>
            <a:r>
              <a:rPr lang="en-US" sz="1100" b="1" i="0" dirty="0">
                <a:effectLst/>
              </a:rPr>
              <a:t>OS-Bypass Capabilities</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One of the key features of EFA is its OS-bypass capability. </a:t>
            </a:r>
          </a:p>
          <a:p>
            <a:pPr marL="800100" lvl="1" indent="-228600">
              <a:spcBef>
                <a:spcPts val="300"/>
              </a:spcBef>
              <a:spcAft>
                <a:spcPts val="300"/>
              </a:spcAft>
              <a:buFont typeface="Arial" panose="020B0604020202020204" pitchFamily="34" charset="0"/>
              <a:buChar char="•"/>
            </a:pPr>
            <a:r>
              <a:rPr lang="en-US" sz="1100" b="0" i="0" dirty="0">
                <a:effectLst/>
              </a:rPr>
              <a:t>This allows HPC and machine learning applications to communicate directly with the network interface hardware, bypassing the operating system kernel. </a:t>
            </a:r>
          </a:p>
          <a:p>
            <a:pPr marL="800100" lvl="1" indent="-228600">
              <a:spcBef>
                <a:spcPts val="300"/>
              </a:spcBef>
              <a:spcAft>
                <a:spcPts val="300"/>
              </a:spcAft>
              <a:buFont typeface="Arial" panose="020B0604020202020204" pitchFamily="34" charset="0"/>
              <a:buChar char="•"/>
            </a:pPr>
            <a:r>
              <a:rPr lang="en-US" sz="1100" b="0" i="0" dirty="0">
                <a:effectLst/>
              </a:rPr>
              <a:t>This results in lower latency and more reliable transport, crucial for scaling HPC and machine learning applications​​​​.</a:t>
            </a:r>
          </a:p>
          <a:p>
            <a:pPr indent="-228600">
              <a:spcBef>
                <a:spcPts val="300"/>
              </a:spcBef>
              <a:spcAft>
                <a:spcPts val="300"/>
              </a:spcAft>
              <a:buFont typeface="Arial" panose="020B0604020202020204" pitchFamily="34" charset="0"/>
              <a:buChar char="•"/>
            </a:pPr>
            <a:r>
              <a:rPr lang="en-US" sz="1100" b="1" i="0" dirty="0">
                <a:effectLst/>
              </a:rPr>
              <a:t>Support for </a:t>
            </a:r>
            <a:r>
              <a:rPr lang="en-US" sz="1100" b="1" i="0" dirty="0" err="1">
                <a:effectLst/>
              </a:rPr>
              <a:t>libfabric</a:t>
            </a:r>
            <a:r>
              <a:rPr lang="en-US" sz="1100" b="1" i="0" dirty="0">
                <a:effectLst/>
              </a:rPr>
              <a:t> API and MPI</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EFA supports </a:t>
            </a:r>
            <a:r>
              <a:rPr lang="en-US" sz="1100" b="0" i="0" dirty="0" err="1">
                <a:effectLst/>
              </a:rPr>
              <a:t>libfabric</a:t>
            </a:r>
            <a:r>
              <a:rPr lang="en-US" sz="1100" b="0" i="0" dirty="0">
                <a:effectLst/>
              </a:rPr>
              <a:t> APIs, which means applications using a supported MPI (Message Passing Interface) library can be easily migrated to AWS without any changes to their existing code. </a:t>
            </a:r>
          </a:p>
          <a:p>
            <a:pPr marL="800100" lvl="1" indent="-228600">
              <a:spcBef>
                <a:spcPts val="300"/>
              </a:spcBef>
              <a:spcAft>
                <a:spcPts val="300"/>
              </a:spcAft>
              <a:buFont typeface="Arial" panose="020B0604020202020204" pitchFamily="34" charset="0"/>
              <a:buChar char="•"/>
            </a:pPr>
            <a:r>
              <a:rPr lang="en-US" sz="1100" b="0" i="0" dirty="0">
                <a:effectLst/>
              </a:rPr>
              <a:t>This feature is particularly beneficial in facilitating the transition of traditional HPC applications to the cloud​​.</a:t>
            </a:r>
          </a:p>
          <a:p>
            <a:pPr indent="-228600">
              <a:spcBef>
                <a:spcPts val="300"/>
              </a:spcBef>
              <a:spcAft>
                <a:spcPts val="300"/>
              </a:spcAft>
              <a:buFont typeface="Arial" panose="020B0604020202020204" pitchFamily="34" charset="0"/>
              <a:buChar char="•"/>
            </a:pPr>
            <a:r>
              <a:rPr lang="en-US" sz="1100" b="1" i="0" dirty="0">
                <a:effectLst/>
              </a:rPr>
              <a:t>Use with AWS Cluster Placement Groups</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EFAs are often used in conjunction with AWS Cluster Placement Groups. </a:t>
            </a:r>
          </a:p>
          <a:p>
            <a:pPr marL="800100" lvl="1" indent="-228600">
              <a:spcBef>
                <a:spcPts val="300"/>
              </a:spcBef>
              <a:spcAft>
                <a:spcPts val="300"/>
              </a:spcAft>
              <a:buFont typeface="Arial" panose="020B0604020202020204" pitchFamily="34" charset="0"/>
              <a:buChar char="•"/>
            </a:pPr>
            <a:r>
              <a:rPr lang="en-US" sz="1100" b="0" i="0" dirty="0">
                <a:effectLst/>
              </a:rPr>
              <a:t>This setup allows physical hosts to be placed closer together within an Availability Zone, further decreasing latency and enhancing application performance for workloads like weather modeling, oil and gas simulations, and financial modeling​​.</a:t>
            </a:r>
          </a:p>
          <a:p>
            <a:pPr indent="-228600">
              <a:spcBef>
                <a:spcPts val="300"/>
              </a:spcBef>
              <a:spcAft>
                <a:spcPts val="300"/>
              </a:spcAft>
              <a:buFont typeface="Arial" panose="020B0604020202020204" pitchFamily="34" charset="0"/>
              <a:buChar char="•"/>
            </a:pPr>
            <a:r>
              <a:rPr lang="en-US" sz="1100" dirty="0"/>
              <a:t>W</a:t>
            </a:r>
            <a:r>
              <a:rPr lang="en-US" sz="1100" b="0" i="0" dirty="0">
                <a:effectLst/>
              </a:rPr>
              <a:t>hile ENA provides high network performance suitable for a wide range of applications, EFA is specifically tailored for HPC and machine learning workloads that demand lower latency, higher throughput, and efficient inter-instance communication. </a:t>
            </a:r>
          </a:p>
          <a:p>
            <a:pPr indent="-228600">
              <a:spcBef>
                <a:spcPts val="300"/>
              </a:spcBef>
              <a:spcAft>
                <a:spcPts val="300"/>
              </a:spcAft>
              <a:buFont typeface="Arial" panose="020B0604020202020204" pitchFamily="34" charset="0"/>
              <a:buChar char="•"/>
            </a:pPr>
            <a:r>
              <a:rPr lang="en-US" sz="1100" b="0" i="0" dirty="0">
                <a:effectLst/>
              </a:rPr>
              <a:t>The decision to use EFA over ENA would depend on the specific requirements of your applications, especially if they are in the realm of high-performance computing or require efficient parallel processing across multiple instances.</a:t>
            </a:r>
          </a:p>
        </p:txBody>
      </p:sp>
    </p:spTree>
    <p:extLst>
      <p:ext uri="{BB962C8B-B14F-4D97-AF65-F5344CB8AC3E}">
        <p14:creationId xmlns:p14="http://schemas.microsoft.com/office/powerpoint/2010/main" val="287431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347B9-B463-BC6A-96D7-FD496E2BE943}"/>
              </a:ext>
            </a:extLst>
          </p:cNvPr>
          <p:cNvSpPr>
            <a:spLocks noGrp="1"/>
          </p:cNvSpPr>
          <p:nvPr>
            <p:ph type="title"/>
          </p:nvPr>
        </p:nvSpPr>
        <p:spPr>
          <a:xfrm>
            <a:off x="630936" y="639520"/>
            <a:ext cx="3429000" cy="1719072"/>
          </a:xfrm>
        </p:spPr>
        <p:txBody>
          <a:bodyPr anchor="b">
            <a:normAutofit/>
          </a:bodyPr>
          <a:lstStyle/>
          <a:p>
            <a:r>
              <a:rPr lang="en-CH" sz="3800"/>
              <a:t>What is Enhanced networking?</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42BE8-5A3F-12C4-809D-5E3840F7CFAA}"/>
              </a:ext>
            </a:extLst>
          </p:cNvPr>
          <p:cNvSpPr>
            <a:spLocks noGrp="1"/>
          </p:cNvSpPr>
          <p:nvPr>
            <p:ph idx="1"/>
          </p:nvPr>
        </p:nvSpPr>
        <p:spPr>
          <a:xfrm>
            <a:off x="205891" y="2682643"/>
            <a:ext cx="6643026" cy="3869547"/>
          </a:xfrm>
        </p:spPr>
        <p:txBody>
          <a:bodyPr anchor="t">
            <a:normAutofit/>
          </a:bodyPr>
          <a:lstStyle/>
          <a:p>
            <a:r>
              <a:rPr lang="en-CH" sz="1200" b="1" dirty="0"/>
              <a:t>Reduces instance-to-instance latencies</a:t>
            </a:r>
          </a:p>
          <a:p>
            <a:r>
              <a:rPr lang="en-CH" sz="1200" b="1" dirty="0"/>
              <a:t>Passthrough hypervisor</a:t>
            </a:r>
          </a:p>
          <a:p>
            <a:r>
              <a:rPr lang="en-CH" sz="1200" dirty="0"/>
              <a:t>Enabled using Elastic Network Adapter (</a:t>
            </a:r>
            <a:r>
              <a:rPr lang="en-CH" sz="1200" b="1" dirty="0"/>
              <a:t>ENA</a:t>
            </a:r>
            <a:r>
              <a:rPr lang="en-CH" sz="1200" dirty="0"/>
              <a:t>), Elastic Fabric Adapter (</a:t>
            </a:r>
            <a:r>
              <a:rPr lang="en-CH" sz="1200" b="1" dirty="0"/>
              <a:t>EFA</a:t>
            </a:r>
            <a:r>
              <a:rPr lang="en-CH" sz="1200" dirty="0"/>
              <a:t>) or </a:t>
            </a:r>
            <a:r>
              <a:rPr lang="en-CH" sz="1200" b="1" dirty="0"/>
              <a:t>ixbevf driver</a:t>
            </a:r>
          </a:p>
          <a:p>
            <a:r>
              <a:rPr lang="en-GB" sz="1200" dirty="0"/>
              <a:t>SR-IOV (Single-root input/output virtualization) and PCI (I/O bus) passthrough are methods of device virtualization that provide higher I/O performance and lower CPU utilization  </a:t>
            </a:r>
          </a:p>
          <a:p>
            <a:r>
              <a:rPr lang="en-GB" sz="1200" dirty="0"/>
              <a:t>SR-IOV allows a single physical NIC (Network Interface Card) to present itself as multiple </a:t>
            </a:r>
            <a:r>
              <a:rPr lang="en-GB" sz="1200" dirty="0" err="1"/>
              <a:t>vNICs</a:t>
            </a:r>
            <a:r>
              <a:rPr lang="en-GB" sz="1200" dirty="0"/>
              <a:t>  </a:t>
            </a:r>
          </a:p>
          <a:p>
            <a:r>
              <a:rPr lang="en-GB" sz="1200" dirty="0"/>
              <a:t>PCI passthrough enables PCI devices such as ENI to appear as if they are physically attached to the guest operating system bypassing hypervisor  </a:t>
            </a:r>
          </a:p>
          <a:p>
            <a:r>
              <a:rPr lang="en-GB" sz="1200" dirty="0"/>
              <a:t>Ultimately in combination this allows low latency, high rate data transfer (&gt;1 M PPS)</a:t>
            </a:r>
          </a:p>
          <a:p>
            <a:pPr marL="0" indent="-304792" defTabSz="1219170">
              <a:spcBef>
                <a:spcPts val="400"/>
              </a:spcBef>
            </a:pPr>
            <a:r>
              <a:rPr lang="en-US" sz="1200" b="1" dirty="0">
                <a:sym typeface="Arial"/>
              </a:rPr>
              <a:t>With enhanced networking it “owns” it own network interface, which means it can send traffic without using Hen hypervisor</a:t>
            </a:r>
          </a:p>
          <a:p>
            <a:pPr marL="0" indent="-304792" defTabSz="1219170">
              <a:spcBef>
                <a:spcPts val="400"/>
              </a:spcBef>
            </a:pPr>
            <a:r>
              <a:rPr lang="en-US" sz="1200" dirty="0">
                <a:sym typeface="Arial"/>
              </a:rPr>
              <a:t>Benefits:</a:t>
            </a:r>
          </a:p>
          <a:p>
            <a:pPr marL="609585" indent="-304792" defTabSz="1219170">
              <a:spcBef>
                <a:spcPts val="400"/>
              </a:spcBef>
              <a:buSzPts val="1200"/>
            </a:pPr>
            <a:r>
              <a:rPr lang="en-US" sz="1200" dirty="0">
                <a:sym typeface="Arial"/>
              </a:rPr>
              <a:t>Higher bandwidth</a:t>
            </a:r>
          </a:p>
          <a:p>
            <a:pPr marL="609585" indent="-304792" defTabSz="1219170">
              <a:spcBef>
                <a:spcPts val="0"/>
              </a:spcBef>
              <a:buSzPts val="1200"/>
            </a:pPr>
            <a:r>
              <a:rPr lang="en-US" sz="1200" dirty="0">
                <a:sym typeface="Arial"/>
              </a:rPr>
              <a:t>Higher PSS performance (packet per second)</a:t>
            </a:r>
          </a:p>
          <a:p>
            <a:pPr marL="609585" indent="-304792" defTabSz="1219170">
              <a:spcBef>
                <a:spcPts val="0"/>
              </a:spcBef>
              <a:buSzPts val="1200"/>
            </a:pPr>
            <a:r>
              <a:rPr lang="en-US" sz="1200" dirty="0">
                <a:sym typeface="Arial"/>
              </a:rPr>
              <a:t>Lower inter-instance latency</a:t>
            </a:r>
          </a:p>
          <a:p>
            <a:pPr marL="609585" indent="-304792" defTabSz="1219170">
              <a:spcBef>
                <a:spcPts val="0"/>
              </a:spcBef>
              <a:buSzPts val="1200"/>
            </a:pPr>
            <a:r>
              <a:rPr lang="en-US" sz="1200" dirty="0">
                <a:sym typeface="Arial"/>
              </a:rPr>
              <a:t>Around 8% gain in throughput</a:t>
            </a:r>
            <a:endParaRPr lang="en-CH" sz="1200" dirty="0"/>
          </a:p>
        </p:txBody>
      </p:sp>
      <p:pic>
        <p:nvPicPr>
          <p:cNvPr id="4" name="Picture 3" descr="A blue arrow with white text&#10;&#10;Description automatically generated">
            <a:extLst>
              <a:ext uri="{FF2B5EF4-FFF2-40B4-BE49-F238E27FC236}">
                <a16:creationId xmlns:a16="http://schemas.microsoft.com/office/drawing/2014/main" id="{A303808B-C5F1-5F0C-331A-986B3B878025}"/>
              </a:ext>
            </a:extLst>
          </p:cNvPr>
          <p:cNvPicPr>
            <a:picLocks noChangeAspect="1"/>
          </p:cNvPicPr>
          <p:nvPr/>
        </p:nvPicPr>
        <p:blipFill>
          <a:blip r:embed="rId2"/>
          <a:stretch>
            <a:fillRect/>
          </a:stretch>
        </p:blipFill>
        <p:spPr>
          <a:xfrm>
            <a:off x="6936576" y="2682644"/>
            <a:ext cx="4990834" cy="2420404"/>
          </a:xfrm>
          <a:prstGeom prst="rect">
            <a:avLst/>
          </a:prstGeom>
        </p:spPr>
      </p:pic>
    </p:spTree>
    <p:extLst>
      <p:ext uri="{BB962C8B-B14F-4D97-AF65-F5344CB8AC3E}">
        <p14:creationId xmlns:p14="http://schemas.microsoft.com/office/powerpoint/2010/main" val="245156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0538C-4D64-C33D-F024-BCE7593781E7}"/>
              </a:ext>
            </a:extLst>
          </p:cNvPr>
          <p:cNvSpPr>
            <a:spLocks noGrp="1"/>
          </p:cNvSpPr>
          <p:nvPr>
            <p:ph type="title"/>
          </p:nvPr>
        </p:nvSpPr>
        <p:spPr>
          <a:xfrm>
            <a:off x="838200" y="365125"/>
            <a:ext cx="10515600" cy="1325563"/>
          </a:xfrm>
        </p:spPr>
        <p:txBody>
          <a:bodyPr>
            <a:normAutofit/>
          </a:bodyPr>
          <a:lstStyle/>
          <a:p>
            <a:r>
              <a:rPr lang="en-GB" sz="5400"/>
              <a:t>Enhanced Networking pre-requisites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E5D96D-F7BF-1D16-A67D-1872B244B893}"/>
              </a:ext>
            </a:extLst>
          </p:cNvPr>
          <p:cNvSpPr>
            <a:spLocks noGrp="1"/>
          </p:cNvSpPr>
          <p:nvPr>
            <p:ph idx="1"/>
          </p:nvPr>
        </p:nvSpPr>
        <p:spPr>
          <a:xfrm>
            <a:off x="838200" y="1929384"/>
            <a:ext cx="10515600" cy="4251960"/>
          </a:xfrm>
        </p:spPr>
        <p:txBody>
          <a:bodyPr>
            <a:normAutofit/>
          </a:bodyPr>
          <a:lstStyle/>
          <a:p>
            <a:r>
              <a:rPr lang="en-GB" sz="1800" dirty="0"/>
              <a:t>Depending on Instance Type, Enhanced Networking can be enabled using one of the following Network drivers </a:t>
            </a:r>
          </a:p>
          <a:p>
            <a:pPr lvl="1"/>
            <a:r>
              <a:rPr lang="en-GB" sz="1800" dirty="0"/>
              <a:t>Option 1: </a:t>
            </a:r>
            <a:r>
              <a:rPr lang="en-GB" sz="1800" b="1" dirty="0"/>
              <a:t>Intel 82599 VF </a:t>
            </a:r>
            <a:r>
              <a:rPr lang="en-GB" sz="1800" dirty="0"/>
              <a:t>up to 10 Gbps (VF uses </a:t>
            </a:r>
            <a:r>
              <a:rPr lang="en-GB" sz="1800" dirty="0" err="1"/>
              <a:t>ixgbevf</a:t>
            </a:r>
            <a:r>
              <a:rPr lang="en-GB" sz="1800" dirty="0"/>
              <a:t> driver)  </a:t>
            </a:r>
          </a:p>
          <a:p>
            <a:pPr lvl="1"/>
            <a:r>
              <a:rPr lang="en-GB" sz="1800" dirty="0"/>
              <a:t>Option 2: Elastic Network Adapter (</a:t>
            </a:r>
            <a:r>
              <a:rPr lang="en-GB" sz="1800" b="1" dirty="0"/>
              <a:t>ENA</a:t>
            </a:r>
            <a:r>
              <a:rPr lang="en-GB" sz="1800" dirty="0"/>
              <a:t>) up to 100 Gbps  </a:t>
            </a:r>
          </a:p>
          <a:p>
            <a:r>
              <a:rPr lang="en-GB" sz="1800" dirty="0"/>
              <a:t>The eligible EC2 instance families support one of the above two drivers </a:t>
            </a:r>
          </a:p>
          <a:p>
            <a:r>
              <a:rPr lang="en-GB" sz="1800" dirty="0"/>
              <a:t>Remember: For Enhanced Networking, it requires support from both EC2 operating system (AMI) and Instance Type that is flagged for Enhanced Networking</a:t>
            </a:r>
          </a:p>
          <a:p>
            <a:r>
              <a:rPr lang="en-GB" sz="1800" dirty="0"/>
              <a:t>• Instances supporting Elastic Network Adapter (ENA) for speed </a:t>
            </a:r>
            <a:r>
              <a:rPr lang="en-GB" sz="1800" dirty="0" err="1"/>
              <a:t>upto</a:t>
            </a:r>
            <a:r>
              <a:rPr lang="en-GB" sz="1800" dirty="0"/>
              <a:t> 100 Gbps </a:t>
            </a:r>
          </a:p>
          <a:p>
            <a:pPr lvl="1"/>
            <a:r>
              <a:rPr lang="en-GB" sz="1800" dirty="0"/>
              <a:t>A1, C5, C5a, C5d, C5n, C6g, F1, G3, G4, H1, I3, I3en etc  </a:t>
            </a:r>
          </a:p>
          <a:p>
            <a:r>
              <a:rPr lang="en-GB" sz="1800" dirty="0"/>
              <a:t>Instances supporting Intel 82599 Virtual Function (VF) interface for speed </a:t>
            </a:r>
            <a:r>
              <a:rPr lang="en-GB" sz="1800" dirty="0" err="1"/>
              <a:t>upto</a:t>
            </a:r>
            <a:r>
              <a:rPr lang="en-GB" sz="1800" dirty="0"/>
              <a:t> 10 Gbps  </a:t>
            </a:r>
          </a:p>
          <a:p>
            <a:pPr lvl="1"/>
            <a:r>
              <a:rPr lang="en-GB" sz="1800" dirty="0"/>
              <a:t>C3, C4, D2, I2, M4 (excluding m4.16xlarge), and R3 etc</a:t>
            </a:r>
            <a:endParaRPr lang="en-CH" sz="1800" dirty="0"/>
          </a:p>
        </p:txBody>
      </p:sp>
    </p:spTree>
    <p:extLst>
      <p:ext uri="{BB962C8B-B14F-4D97-AF65-F5344CB8AC3E}">
        <p14:creationId xmlns:p14="http://schemas.microsoft.com/office/powerpoint/2010/main" val="165790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05472-F0A7-75C4-1BBA-5A1016A3C4E2}"/>
              </a:ext>
            </a:extLst>
          </p:cNvPr>
          <p:cNvSpPr>
            <a:spLocks noGrp="1"/>
          </p:cNvSpPr>
          <p:nvPr>
            <p:ph type="title"/>
          </p:nvPr>
        </p:nvSpPr>
        <p:spPr>
          <a:xfrm>
            <a:off x="630936" y="640080"/>
            <a:ext cx="4818888" cy="1481328"/>
          </a:xfrm>
        </p:spPr>
        <p:txBody>
          <a:bodyPr anchor="b">
            <a:normAutofit/>
          </a:bodyPr>
          <a:lstStyle/>
          <a:p>
            <a:r>
              <a:rPr lang="en-CH" sz="5000" dirty="0"/>
              <a:t>Ec2 Networking Default</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6A4C5-C07F-2840-EA7A-7F83FD767A95}"/>
              </a:ext>
            </a:extLst>
          </p:cNvPr>
          <p:cNvSpPr>
            <a:spLocks noGrp="1"/>
          </p:cNvSpPr>
          <p:nvPr>
            <p:ph idx="1"/>
          </p:nvPr>
        </p:nvSpPr>
        <p:spPr>
          <a:xfrm>
            <a:off x="630936" y="2660904"/>
            <a:ext cx="4818888" cy="3547872"/>
          </a:xfrm>
        </p:spPr>
        <p:txBody>
          <a:bodyPr anchor="t">
            <a:normAutofit/>
          </a:bodyPr>
          <a:lstStyle/>
          <a:p>
            <a:r>
              <a:rPr lang="en-CH" sz="2200" dirty="0"/>
              <a:t>Hypervisor -&gt; virtualization layer -&gt; hardware NIC (Network Interface Card) -&gt; Communication between two phyzical controllers</a:t>
            </a:r>
          </a:p>
          <a:p>
            <a:r>
              <a:rPr lang="en-CH" sz="2200" dirty="0"/>
              <a:t>Default bandwidth – 5 Gbps</a:t>
            </a:r>
          </a:p>
        </p:txBody>
      </p:sp>
      <p:pic>
        <p:nvPicPr>
          <p:cNvPr id="4" name="Picture 3">
            <a:extLst>
              <a:ext uri="{FF2B5EF4-FFF2-40B4-BE49-F238E27FC236}">
                <a16:creationId xmlns:a16="http://schemas.microsoft.com/office/drawing/2014/main" id="{456F64AA-A03F-6EC2-DBB8-301E06870845}"/>
              </a:ext>
            </a:extLst>
          </p:cNvPr>
          <p:cNvPicPr>
            <a:picLocks noChangeAspect="1"/>
          </p:cNvPicPr>
          <p:nvPr/>
        </p:nvPicPr>
        <p:blipFill>
          <a:blip r:embed="rId2"/>
          <a:stretch>
            <a:fillRect/>
          </a:stretch>
        </p:blipFill>
        <p:spPr>
          <a:xfrm>
            <a:off x="6099048" y="2405443"/>
            <a:ext cx="5458968" cy="2047113"/>
          </a:xfrm>
          <a:prstGeom prst="rect">
            <a:avLst/>
          </a:prstGeom>
        </p:spPr>
      </p:pic>
    </p:spTree>
    <p:extLst>
      <p:ext uri="{BB962C8B-B14F-4D97-AF65-F5344CB8AC3E}">
        <p14:creationId xmlns:p14="http://schemas.microsoft.com/office/powerpoint/2010/main" val="303527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05472-F0A7-75C4-1BBA-5A1016A3C4E2}"/>
              </a:ext>
            </a:extLst>
          </p:cNvPr>
          <p:cNvSpPr>
            <a:spLocks noGrp="1"/>
          </p:cNvSpPr>
          <p:nvPr>
            <p:ph type="title"/>
          </p:nvPr>
        </p:nvSpPr>
        <p:spPr>
          <a:xfrm>
            <a:off x="630936" y="640080"/>
            <a:ext cx="4818888" cy="1481328"/>
          </a:xfrm>
        </p:spPr>
        <p:txBody>
          <a:bodyPr anchor="b">
            <a:normAutofit fontScale="90000"/>
          </a:bodyPr>
          <a:lstStyle/>
          <a:p>
            <a:r>
              <a:rPr lang="en-CH" sz="3800" dirty="0"/>
              <a:t>Ec2 Networking </a:t>
            </a:r>
            <a:br>
              <a:rPr lang="en-CH" sz="3800" dirty="0"/>
            </a:br>
            <a:r>
              <a:rPr lang="en-CH" sz="3800" dirty="0"/>
              <a:t>With Intel VF </a:t>
            </a:r>
            <a:br>
              <a:rPr lang="en-CH" sz="3800" dirty="0"/>
            </a:br>
            <a:r>
              <a:rPr lang="en-CH" sz="3800" dirty="0"/>
              <a:t>(Virtual Fuction)</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6A4C5-C07F-2840-EA7A-7F83FD767A95}"/>
              </a:ext>
            </a:extLst>
          </p:cNvPr>
          <p:cNvSpPr>
            <a:spLocks noGrp="1"/>
          </p:cNvSpPr>
          <p:nvPr>
            <p:ph idx="1"/>
          </p:nvPr>
        </p:nvSpPr>
        <p:spPr>
          <a:xfrm>
            <a:off x="630936" y="2660904"/>
            <a:ext cx="4818888" cy="3547872"/>
          </a:xfrm>
        </p:spPr>
        <p:txBody>
          <a:bodyPr anchor="t">
            <a:normAutofit/>
          </a:bodyPr>
          <a:lstStyle/>
          <a:p>
            <a:r>
              <a:rPr lang="en-GB" sz="2200" dirty="0"/>
              <a:t>B</a:t>
            </a:r>
            <a:r>
              <a:rPr lang="en-CH" sz="2200" dirty="0"/>
              <a:t>y using Enhanced networking virtualization layer removed from the flow – Bypass Vrtuazalition Layer</a:t>
            </a:r>
          </a:p>
          <a:p>
            <a:r>
              <a:rPr lang="en-CH" sz="2200" dirty="0"/>
              <a:t>By using this driver you directly talking to Hardware Network Interface Card</a:t>
            </a:r>
          </a:p>
          <a:p>
            <a:r>
              <a:rPr lang="en-CH" sz="2200" dirty="0"/>
              <a:t>Maximum of 10 Gbps bandwidth</a:t>
            </a:r>
          </a:p>
          <a:p>
            <a:endParaRPr lang="en-CH" sz="2200" dirty="0"/>
          </a:p>
        </p:txBody>
      </p:sp>
      <p:pic>
        <p:nvPicPr>
          <p:cNvPr id="5" name="Picture 4" descr="A diagram of a virtualization layer&#10;&#10;Description automatically generated">
            <a:extLst>
              <a:ext uri="{FF2B5EF4-FFF2-40B4-BE49-F238E27FC236}">
                <a16:creationId xmlns:a16="http://schemas.microsoft.com/office/drawing/2014/main" id="{102F239A-91FD-B4E0-38A6-5B9C4FA8C1B2}"/>
              </a:ext>
            </a:extLst>
          </p:cNvPr>
          <p:cNvPicPr>
            <a:picLocks noChangeAspect="1"/>
          </p:cNvPicPr>
          <p:nvPr/>
        </p:nvPicPr>
        <p:blipFill>
          <a:blip r:embed="rId2"/>
          <a:stretch>
            <a:fillRect/>
          </a:stretch>
        </p:blipFill>
        <p:spPr>
          <a:xfrm>
            <a:off x="6099048" y="2296264"/>
            <a:ext cx="5458968" cy="2265471"/>
          </a:xfrm>
          <a:prstGeom prst="rect">
            <a:avLst/>
          </a:prstGeom>
        </p:spPr>
      </p:pic>
    </p:spTree>
    <p:extLst>
      <p:ext uri="{BB962C8B-B14F-4D97-AF65-F5344CB8AC3E}">
        <p14:creationId xmlns:p14="http://schemas.microsoft.com/office/powerpoint/2010/main" val="269054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05472-F0A7-75C4-1BBA-5A1016A3C4E2}"/>
              </a:ext>
            </a:extLst>
          </p:cNvPr>
          <p:cNvSpPr>
            <a:spLocks noGrp="1"/>
          </p:cNvSpPr>
          <p:nvPr>
            <p:ph type="title"/>
          </p:nvPr>
        </p:nvSpPr>
        <p:spPr>
          <a:xfrm>
            <a:off x="630936" y="640080"/>
            <a:ext cx="4818888" cy="1481328"/>
          </a:xfrm>
        </p:spPr>
        <p:txBody>
          <a:bodyPr anchor="b">
            <a:normAutofit/>
          </a:bodyPr>
          <a:lstStyle/>
          <a:p>
            <a:r>
              <a:rPr lang="en-CH" sz="3000" dirty="0"/>
              <a:t>Ec2 Networking</a:t>
            </a:r>
            <a:br>
              <a:rPr lang="en-CH" sz="3000" dirty="0"/>
            </a:br>
            <a:r>
              <a:rPr lang="en-CH" sz="3000" dirty="0"/>
              <a:t>With ENA </a:t>
            </a:r>
            <a:br>
              <a:rPr lang="en-CH" sz="3000" dirty="0"/>
            </a:br>
            <a:r>
              <a:rPr lang="en-CH" sz="3000" dirty="0"/>
              <a:t>(Elastic Network Adapter)</a:t>
            </a: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6A4C5-C07F-2840-EA7A-7F83FD767A95}"/>
              </a:ext>
            </a:extLst>
          </p:cNvPr>
          <p:cNvSpPr>
            <a:spLocks noGrp="1"/>
          </p:cNvSpPr>
          <p:nvPr>
            <p:ph idx="1"/>
          </p:nvPr>
        </p:nvSpPr>
        <p:spPr>
          <a:xfrm>
            <a:off x="630936" y="2660904"/>
            <a:ext cx="4916020" cy="3673162"/>
          </a:xfrm>
        </p:spPr>
        <p:txBody>
          <a:bodyPr anchor="t">
            <a:noAutofit/>
          </a:bodyPr>
          <a:lstStyle/>
          <a:p>
            <a:r>
              <a:rPr lang="en-CH" sz="1600" dirty="0"/>
              <a:t>Same Enhanced networking -&gt; bypass virtualization layer</a:t>
            </a:r>
          </a:p>
          <a:p>
            <a:r>
              <a:rPr lang="en-CH" sz="1600" b="1" dirty="0"/>
              <a:t>Maximum of 100 Gbps But..</a:t>
            </a:r>
          </a:p>
          <a:p>
            <a:pPr lvl="1"/>
            <a:r>
              <a:rPr lang="en-CH" sz="1600" dirty="0"/>
              <a:t>It is not bandwidth per flow ( flow == connection between two machines (source ip, destination ip, source port, destination port, protocol)</a:t>
            </a:r>
          </a:p>
          <a:p>
            <a:pPr lvl="1"/>
            <a:r>
              <a:rPr lang="en-CH" sz="1600" dirty="0"/>
              <a:t>To archive it, you need to use multiple parallel connections between machines</a:t>
            </a:r>
          </a:p>
          <a:p>
            <a:pPr lvl="1"/>
            <a:r>
              <a:rPr lang="en-GB" sz="1600" dirty="0"/>
              <a:t>S</a:t>
            </a:r>
            <a:r>
              <a:rPr lang="en-CH" sz="1600" dirty="0"/>
              <a:t>ingle flow = 10 Gbps maximum only if machines are part of Cluster Placement Group</a:t>
            </a:r>
          </a:p>
          <a:p>
            <a:pPr lvl="1"/>
            <a:r>
              <a:rPr lang="en-CH" sz="1600" dirty="0"/>
              <a:t>If not than maximum is 5 Gpbs</a:t>
            </a:r>
          </a:p>
          <a:p>
            <a:pPr lvl="1"/>
            <a:r>
              <a:rPr lang="en-CH" sz="1600" dirty="0"/>
              <a:t>If you want to have 100 Gbps -&gt; use Multiple Flow -&gt; means multiple parallel connections.</a:t>
            </a:r>
          </a:p>
          <a:p>
            <a:endParaRPr lang="en-CH" sz="1600" dirty="0"/>
          </a:p>
        </p:txBody>
      </p:sp>
      <p:pic>
        <p:nvPicPr>
          <p:cNvPr id="4" name="Picture 3" descr="A screenshot of a computer&#10;&#10;Description automatically generated">
            <a:extLst>
              <a:ext uri="{FF2B5EF4-FFF2-40B4-BE49-F238E27FC236}">
                <a16:creationId xmlns:a16="http://schemas.microsoft.com/office/drawing/2014/main" id="{EE2A2310-E965-2EEA-AB17-AA209021B1E3}"/>
              </a:ext>
            </a:extLst>
          </p:cNvPr>
          <p:cNvPicPr>
            <a:picLocks noChangeAspect="1"/>
          </p:cNvPicPr>
          <p:nvPr/>
        </p:nvPicPr>
        <p:blipFill>
          <a:blip r:embed="rId2"/>
          <a:stretch>
            <a:fillRect/>
          </a:stretch>
        </p:blipFill>
        <p:spPr>
          <a:xfrm>
            <a:off x="6099048" y="2473680"/>
            <a:ext cx="5458968" cy="1910639"/>
          </a:xfrm>
          <a:prstGeom prst="rect">
            <a:avLst/>
          </a:prstGeom>
        </p:spPr>
      </p:pic>
    </p:spTree>
    <p:extLst>
      <p:ext uri="{BB962C8B-B14F-4D97-AF65-F5344CB8AC3E}">
        <p14:creationId xmlns:p14="http://schemas.microsoft.com/office/powerpoint/2010/main" val="156278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0"/>
        <p:cNvGrpSpPr/>
        <p:nvPr/>
      </p:nvGrpSpPr>
      <p:grpSpPr>
        <a:xfrm>
          <a:off x="0" y="0"/>
          <a:ext cx="0" cy="0"/>
          <a:chOff x="0" y="0"/>
          <a:chExt cx="0" cy="0"/>
        </a:xfrm>
      </p:grpSpPr>
      <p:sp useBgFill="1">
        <p:nvSpPr>
          <p:cNvPr id="638" name="Rectangle 63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Google Shape;631;p10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r>
              <a:rPr lang="en-US" sz="5400" kern="1200">
                <a:solidFill>
                  <a:schemeClr val="tx1"/>
                </a:solidFill>
                <a:latin typeface="+mj-lt"/>
                <a:ea typeface="+mj-ea"/>
                <a:cs typeface="+mj-cs"/>
              </a:rPr>
              <a:t>ENA</a:t>
            </a:r>
          </a:p>
        </p:txBody>
      </p:sp>
      <p:sp>
        <p:nvSpPr>
          <p:cNvPr id="64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Google Shape;632;p102"/>
          <p:cNvSpPr txBox="1">
            <a:spLocks noGrp="1"/>
          </p:cNvSpPr>
          <p:nvPr>
            <p:ph sz="half" idx="1"/>
          </p:nvPr>
        </p:nvSpPr>
        <p:spPr>
          <a:xfrm>
            <a:off x="630936" y="2660903"/>
            <a:ext cx="5115856" cy="3860888"/>
          </a:xfrm>
          <a:prstGeom prst="rect">
            <a:avLst/>
          </a:prstGeom>
        </p:spPr>
        <p:txBody>
          <a:bodyPr spcFirstLastPara="1" vert="horz" lIns="91440" tIns="45720" rIns="91440" bIns="45720" rtlCol="0" anchor="t" anchorCtr="0">
            <a:noAutofit/>
          </a:bodyPr>
          <a:lstStyle/>
          <a:p>
            <a:pPr marL="0">
              <a:spcBef>
                <a:spcPts val="1067"/>
              </a:spcBef>
            </a:pPr>
            <a:r>
              <a:rPr lang="en-US" sz="1200" dirty="0">
                <a:sym typeface="Arial"/>
              </a:rPr>
              <a:t>The Elastic Network Adapter (ENA) is designed to provide </a:t>
            </a:r>
            <a:r>
              <a:rPr lang="en-US" sz="1200" b="1" u="sng" dirty="0">
                <a:sym typeface="Arial"/>
              </a:rPr>
              <a:t>Enhanced Networking</a:t>
            </a:r>
            <a:r>
              <a:rPr lang="en-US" sz="1200" dirty="0">
                <a:sym typeface="Arial"/>
              </a:rPr>
              <a:t> to your EC2 instances.</a:t>
            </a:r>
          </a:p>
          <a:p>
            <a:pPr marL="0">
              <a:spcBef>
                <a:spcPts val="1600"/>
              </a:spcBef>
            </a:pPr>
            <a:r>
              <a:rPr lang="en-US" sz="1200" dirty="0">
                <a:sym typeface="Arial"/>
              </a:rPr>
              <a:t>With ENA, you can expect high throughput and packet per second (</a:t>
            </a:r>
            <a:r>
              <a:rPr lang="en-US" sz="1200" b="1" dirty="0">
                <a:sym typeface="Arial"/>
              </a:rPr>
              <a:t>PPS</a:t>
            </a:r>
            <a:r>
              <a:rPr lang="en-US" sz="1200" dirty="0">
                <a:sym typeface="Arial"/>
              </a:rPr>
              <a:t>) performance, as well as consistently low latencies on Amazon EC2 instances. </a:t>
            </a:r>
          </a:p>
          <a:p>
            <a:pPr marL="0">
              <a:spcBef>
                <a:spcPts val="1600"/>
              </a:spcBef>
            </a:pPr>
            <a:r>
              <a:rPr lang="en-US" sz="1200" dirty="0">
                <a:sym typeface="Arial"/>
              </a:rPr>
              <a:t>Using ENA, you can utilize </a:t>
            </a:r>
            <a:r>
              <a:rPr lang="en-US" sz="1200" b="1" dirty="0">
                <a:sym typeface="Arial"/>
              </a:rPr>
              <a:t>up to 100 Gbps of network</a:t>
            </a:r>
            <a:r>
              <a:rPr lang="en-US" sz="1200" dirty="0">
                <a:sym typeface="Arial"/>
              </a:rPr>
              <a:t> bandwidth on certain EC2 instance types – massively improving your networking throughput compared to other EC2 instances, or on premises machines. </a:t>
            </a:r>
          </a:p>
          <a:p>
            <a:pPr marL="0">
              <a:spcBef>
                <a:spcPts val="1600"/>
              </a:spcBef>
            </a:pPr>
            <a:r>
              <a:rPr lang="en-US" sz="1200" dirty="0">
                <a:sym typeface="Arial"/>
              </a:rPr>
              <a:t>In the above diagram we see that sorting and queue assignment happens at networking device and VM directly get the message. </a:t>
            </a:r>
          </a:p>
          <a:p>
            <a:pPr marL="0">
              <a:spcBef>
                <a:spcPts val="1600"/>
              </a:spcBef>
              <a:spcAft>
                <a:spcPts val="1600"/>
              </a:spcAft>
            </a:pPr>
            <a:r>
              <a:rPr lang="en-US" sz="1200" dirty="0">
                <a:sym typeface="Arial"/>
              </a:rPr>
              <a:t>There is no hypervisor switch involved in this. Also all VMs process packets from their own dedicated queue in parallel.</a:t>
            </a:r>
          </a:p>
          <a:p>
            <a:pPr marL="0">
              <a:spcBef>
                <a:spcPts val="300"/>
              </a:spcBef>
              <a:spcAft>
                <a:spcPts val="300"/>
              </a:spcAft>
            </a:pPr>
            <a:r>
              <a:rPr lang="en-GB" sz="1200" b="1" i="0" dirty="0">
                <a:effectLst/>
              </a:rPr>
              <a:t>Jumbo Frames</a:t>
            </a:r>
            <a:r>
              <a:rPr lang="en-GB" sz="1200" b="0" i="0" dirty="0">
                <a:effectLst/>
              </a:rPr>
              <a:t>: ENAs support jumbo frames (MTU of 9001 bytes), which are larger than the standard Ethernet frame size, to improve network efficiency for large data packet</a:t>
            </a:r>
            <a:endParaRPr lang="en-US" sz="1200" dirty="0">
              <a:sym typeface="Arial"/>
            </a:endParaRPr>
          </a:p>
        </p:txBody>
      </p:sp>
      <p:pic>
        <p:nvPicPr>
          <p:cNvPr id="633" name="Google Shape;633;p102"/>
          <p:cNvPicPr preferRelativeResize="0"/>
          <p:nvPr/>
        </p:nvPicPr>
        <p:blipFill>
          <a:blip r:embed="rId3"/>
          <a:stretch>
            <a:fillRect/>
          </a:stretch>
        </p:blipFill>
        <p:spPr>
          <a:xfrm>
            <a:off x="6099048" y="1552480"/>
            <a:ext cx="5458968" cy="37530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7"/>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Google Shape;638;p103"/>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r>
              <a:rPr lang="en-US" sz="5400" kern="1200">
                <a:solidFill>
                  <a:schemeClr val="tx1"/>
                </a:solidFill>
                <a:latin typeface="+mj-lt"/>
                <a:ea typeface="+mj-ea"/>
                <a:cs typeface="+mj-cs"/>
              </a:rPr>
              <a:t>EFA</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Google Shape;639;p103"/>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300"/>
              </a:spcBef>
              <a:spcAft>
                <a:spcPts val="300"/>
              </a:spcAft>
              <a:buClr>
                <a:schemeClr val="dk1"/>
              </a:buClr>
              <a:buSzPts val="1100"/>
            </a:pPr>
            <a:r>
              <a:rPr lang="en-US" sz="1400" dirty="0">
                <a:sym typeface="Arial"/>
              </a:rPr>
              <a:t>EFAs are Elastic Network Adapters (ENAs) with additional OS-bypass capabilities. </a:t>
            </a:r>
          </a:p>
          <a:p>
            <a:pPr marL="0">
              <a:spcBef>
                <a:spcPts val="300"/>
              </a:spcBef>
              <a:spcAft>
                <a:spcPts val="300"/>
              </a:spcAft>
            </a:pPr>
            <a:r>
              <a:rPr lang="en-US" sz="1400" dirty="0">
                <a:sym typeface="Arial"/>
              </a:rPr>
              <a:t>AWS Elastic Fabric Adapter (EFA) is a specialized network interface for Amazon EC2 instances that allows customers to run high levels of inter-instance communication, such as HPC applications on AWS at scale on. </a:t>
            </a:r>
          </a:p>
          <a:p>
            <a:pPr marL="0">
              <a:spcBef>
                <a:spcPts val="300"/>
              </a:spcBef>
              <a:spcAft>
                <a:spcPts val="300"/>
              </a:spcAft>
            </a:pPr>
            <a:r>
              <a:rPr lang="en-US" sz="1400" dirty="0">
                <a:sym typeface="Arial"/>
              </a:rPr>
              <a:t>AWS EFA is often used in conjunction with </a:t>
            </a:r>
            <a:r>
              <a:rPr lang="en-US" sz="1400" b="1" dirty="0">
                <a:sym typeface="Arial"/>
              </a:rPr>
              <a:t>Cluster placement groups</a:t>
            </a:r>
            <a:r>
              <a:rPr lang="en-US" sz="1400" dirty="0">
                <a:sym typeface="Arial"/>
              </a:rPr>
              <a:t> – which allow physical hosts to be placed much closer together within an AZ to decrease latency even more.</a:t>
            </a:r>
          </a:p>
          <a:p>
            <a:pPr marL="0">
              <a:spcBef>
                <a:spcPts val="300"/>
              </a:spcBef>
              <a:spcAft>
                <a:spcPts val="300"/>
              </a:spcAft>
              <a:buClr>
                <a:schemeClr val="dk1"/>
              </a:buClr>
              <a:buSzPts val="1100"/>
            </a:pPr>
            <a:r>
              <a:rPr lang="en-US" sz="1400" dirty="0">
                <a:sym typeface="Arial"/>
              </a:rPr>
              <a:t>Due to </a:t>
            </a:r>
            <a:r>
              <a:rPr lang="en-US" sz="1400" b="1" dirty="0">
                <a:sym typeface="Arial"/>
              </a:rPr>
              <a:t>EFA’s support for </a:t>
            </a:r>
            <a:r>
              <a:rPr lang="en-US" sz="1400" b="1" dirty="0" err="1">
                <a:sym typeface="Arial"/>
              </a:rPr>
              <a:t>libfabric</a:t>
            </a:r>
            <a:r>
              <a:rPr lang="en-US" sz="1400" b="1" dirty="0">
                <a:sym typeface="Arial"/>
              </a:rPr>
              <a:t> APIs</a:t>
            </a:r>
            <a:r>
              <a:rPr lang="en-US" sz="1400" dirty="0">
                <a:sym typeface="Arial"/>
              </a:rPr>
              <a:t>, applications using a supported MPI library can be easily migrated to AWS without having to make any changes to their existing code. </a:t>
            </a:r>
          </a:p>
          <a:p>
            <a:pPr marL="0">
              <a:spcBef>
                <a:spcPts val="300"/>
              </a:spcBef>
              <a:spcAft>
                <a:spcPts val="300"/>
              </a:spcAft>
              <a:buClr>
                <a:schemeClr val="dk1"/>
              </a:buClr>
              <a:buSzPts val="1100"/>
            </a:pPr>
            <a:r>
              <a:rPr lang="en-US" sz="1400" dirty="0">
                <a:sym typeface="Arial"/>
              </a:rPr>
              <a:t>Provides OS bypass functionality for Linux</a:t>
            </a:r>
          </a:p>
          <a:p>
            <a:pPr marL="0">
              <a:spcBef>
                <a:spcPts val="300"/>
              </a:spcBef>
              <a:spcAft>
                <a:spcPts val="300"/>
              </a:spcAft>
              <a:buClr>
                <a:schemeClr val="dk1"/>
              </a:buClr>
              <a:buSzPts val="1100"/>
            </a:pPr>
            <a:r>
              <a:rPr lang="en-US" sz="1400" dirty="0">
                <a:sym typeface="Arial"/>
              </a:rPr>
              <a:t>For windows instance it acts just as ENA</a:t>
            </a:r>
          </a:p>
          <a:p>
            <a:pPr marL="0">
              <a:spcBef>
                <a:spcPts val="300"/>
              </a:spcBef>
              <a:spcAft>
                <a:spcPts val="300"/>
              </a:spcAft>
              <a:buClr>
                <a:schemeClr val="dk1"/>
              </a:buClr>
              <a:buSzPts val="1100"/>
            </a:pPr>
            <a:r>
              <a:rPr lang="en-US" sz="1400" dirty="0"/>
              <a:t>c5n.18xlarge, p3dn.24xlarge</a:t>
            </a:r>
            <a:endParaRPr lang="en-US" sz="1400" dirty="0">
              <a:sym typeface="Arial"/>
            </a:endParaRPr>
          </a:p>
        </p:txBody>
      </p:sp>
      <p:pic>
        <p:nvPicPr>
          <p:cNvPr id="1026" name="Picture 2" descr="&#10;    Contrasting a traditional HPC software stack with one that uses an EFA.&#10;   ">
            <a:extLst>
              <a:ext uri="{FF2B5EF4-FFF2-40B4-BE49-F238E27FC236}">
                <a16:creationId xmlns:a16="http://schemas.microsoft.com/office/drawing/2014/main" id="{A9FFE5CC-642A-E8AD-420F-1E5EC50684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18967" y="2372868"/>
            <a:ext cx="6317444" cy="2545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4"/>
        <p:cNvGrpSpPr/>
        <p:nvPr/>
      </p:nvGrpSpPr>
      <p:grpSpPr>
        <a:xfrm>
          <a:off x="0" y="0"/>
          <a:ext cx="0" cy="0"/>
          <a:chOff x="0" y="0"/>
          <a:chExt cx="0" cy="0"/>
        </a:xfrm>
      </p:grpSpPr>
      <p:sp useBgFill="1">
        <p:nvSpPr>
          <p:cNvPr id="651" name="Rectangle 65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Google Shape;645;p104"/>
          <p:cNvSpPr txBox="1">
            <a:spLocks noGrp="1"/>
          </p:cNvSpPr>
          <p:nvPr>
            <p:ph type="title"/>
          </p:nvPr>
        </p:nvSpPr>
        <p:spPr>
          <a:xfrm>
            <a:off x="838200" y="365125"/>
            <a:ext cx="10515600" cy="1325564"/>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EFA Limitations</a:t>
            </a:r>
          </a:p>
        </p:txBody>
      </p:sp>
      <p:sp>
        <p:nvSpPr>
          <p:cNvPr id="65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Google Shape;646;p104"/>
          <p:cNvSpPr txBox="1">
            <a:spLocks noGrp="1"/>
          </p:cNvSpPr>
          <p:nvPr>
            <p:ph sz="half" idx="1"/>
          </p:nvPr>
        </p:nvSpPr>
        <p:spPr>
          <a:xfrm>
            <a:off x="838200" y="1929384"/>
            <a:ext cx="10515600" cy="4251960"/>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2200" b="1">
                <a:highlight>
                  <a:srgbClr val="FFFFFF"/>
                </a:highlight>
                <a:sym typeface="Arial"/>
              </a:rPr>
              <a:t>Elastic Fabric Adapter Limitations</a:t>
            </a:r>
          </a:p>
          <a:p>
            <a:pPr marL="1219170" lvl="1">
              <a:spcBef>
                <a:spcPts val="1467"/>
              </a:spcBef>
              <a:buClr>
                <a:srgbClr val="44413D"/>
              </a:buClr>
              <a:buSzPts val="1150"/>
            </a:pPr>
            <a:r>
              <a:rPr lang="en-US" sz="2200">
                <a:highlight>
                  <a:srgbClr val="FFFFFF"/>
                </a:highlight>
                <a:sym typeface="Arial"/>
              </a:rPr>
              <a:t>You can attach only </a:t>
            </a:r>
            <a:r>
              <a:rPr lang="en-US" sz="2200" b="1">
                <a:highlight>
                  <a:srgbClr val="FFFFFF"/>
                </a:highlight>
                <a:sym typeface="Arial"/>
              </a:rPr>
              <a:t>one</a:t>
            </a:r>
            <a:r>
              <a:rPr lang="en-US" sz="2200">
                <a:highlight>
                  <a:srgbClr val="FFFFFF"/>
                </a:highlight>
                <a:sym typeface="Arial"/>
              </a:rPr>
              <a:t> EFA per instance.</a:t>
            </a:r>
          </a:p>
          <a:p>
            <a:pPr marL="1219170" lvl="1">
              <a:spcBef>
                <a:spcPts val="0"/>
              </a:spcBef>
              <a:buClr>
                <a:srgbClr val="44413D"/>
              </a:buClr>
              <a:buSzPts val="1150"/>
            </a:pPr>
            <a:r>
              <a:rPr lang="en-US" sz="2200">
                <a:highlight>
                  <a:srgbClr val="FFFFFF"/>
                </a:highlight>
                <a:sym typeface="Arial"/>
              </a:rPr>
              <a:t>EFA OS-bypass traffic is </a:t>
            </a:r>
            <a:r>
              <a:rPr lang="en-US" sz="2200" b="1">
                <a:highlight>
                  <a:srgbClr val="FFFFFF"/>
                </a:highlight>
                <a:sym typeface="Arial"/>
              </a:rPr>
              <a:t>limited to a single subnet</a:t>
            </a:r>
            <a:r>
              <a:rPr lang="en-US" sz="2200">
                <a:highlight>
                  <a:srgbClr val="FFFFFF"/>
                </a:highlight>
                <a:sym typeface="Arial"/>
              </a:rPr>
              <a:t>. EFA traffic cannot be sent from one subnet to another. Normal IP traffic from the EFA can be sent from one subnet to another.</a:t>
            </a:r>
          </a:p>
          <a:p>
            <a:pPr marL="1219170" lvl="1">
              <a:spcBef>
                <a:spcPts val="0"/>
              </a:spcBef>
              <a:buClr>
                <a:srgbClr val="44413D"/>
              </a:buClr>
              <a:buSzPts val="1150"/>
            </a:pPr>
            <a:r>
              <a:rPr lang="en-US" sz="2200">
                <a:highlight>
                  <a:srgbClr val="FFFFFF"/>
                </a:highlight>
                <a:sym typeface="Arial"/>
              </a:rPr>
              <a:t>EFA OS-bypass traffic is </a:t>
            </a:r>
            <a:r>
              <a:rPr lang="en-US" sz="2200" b="1">
                <a:highlight>
                  <a:srgbClr val="FFFFFF"/>
                </a:highlight>
                <a:sym typeface="Arial"/>
              </a:rPr>
              <a:t>not routable</a:t>
            </a:r>
            <a:r>
              <a:rPr lang="en-US" sz="2200">
                <a:highlight>
                  <a:srgbClr val="FFFFFF"/>
                </a:highlight>
                <a:sym typeface="Arial"/>
              </a:rPr>
              <a:t>. Normal IP traffic from the EFA remains routable.</a:t>
            </a:r>
          </a:p>
          <a:p>
            <a:pPr marL="1219170" lvl="1">
              <a:spcBef>
                <a:spcPts val="0"/>
              </a:spcBef>
              <a:buClr>
                <a:srgbClr val="44413D"/>
              </a:buClr>
              <a:buSzPts val="1150"/>
            </a:pPr>
            <a:r>
              <a:rPr lang="en-US" sz="2200">
                <a:highlight>
                  <a:srgbClr val="FFFFFF"/>
                </a:highlight>
                <a:sym typeface="Arial"/>
              </a:rPr>
              <a:t>The EFA must be a member of a security group that allows all inbound and outbound traffic to and from the security group itself.</a:t>
            </a:r>
            <a:endParaRPr lang="en-US" sz="2200">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1592</Words>
  <Application>Microsoft Macintosh PowerPoint</Application>
  <PresentationFormat>Widescreen</PresentationFormat>
  <Paragraphs>99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Enhanced Networking</vt:lpstr>
      <vt:lpstr>What is Enhanced networking?</vt:lpstr>
      <vt:lpstr>Enhanced Networking pre-requisites</vt:lpstr>
      <vt:lpstr>Ec2 Networking Default</vt:lpstr>
      <vt:lpstr>Ec2 Networking  With Intel VF  (Virtual Fuction)</vt:lpstr>
      <vt:lpstr>Ec2 Networking With ENA  (Elastic Network Adapter)</vt:lpstr>
      <vt:lpstr>ENA</vt:lpstr>
      <vt:lpstr>EFA</vt:lpstr>
      <vt:lpstr>EFA Limitations</vt:lpstr>
      <vt:lpstr>ENI vs ENA vs EFA</vt:lpstr>
      <vt:lpstr>When to use ENA and when EFA?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Network Interface </dc:title>
  <dc:creator>Ilya Chakun</dc:creator>
  <cp:lastModifiedBy>Ilya Chakun</cp:lastModifiedBy>
  <cp:revision>8</cp:revision>
  <dcterms:created xsi:type="dcterms:W3CDTF">2024-01-03T16:10:35Z</dcterms:created>
  <dcterms:modified xsi:type="dcterms:W3CDTF">2024-01-29T18:04:36Z</dcterms:modified>
</cp:coreProperties>
</file>