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7"/>
  </p:notesMasterIdLst>
  <p:sldIdLst>
    <p:sldId id="302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04" r:id="rId14"/>
    <p:sldId id="30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48"/>
      <p:bold r:id="rId49"/>
      <p:italic r:id="rId50"/>
      <p:boldItalic r:id="rId51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52"/>
  </p:normalViewPr>
  <p:slideViewPr>
    <p:cSldViewPr snapToGrid="0">
      <p:cViewPr varScale="1">
        <p:scale>
          <a:sx n="265" d="100"/>
          <a:sy n="265" d="100"/>
        </p:scale>
        <p:origin x="2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36b150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5f36b150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36b1505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5f36b1505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36b1505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5f36b1505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36b1505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5f36b1505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36b1505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5f36b1505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f36b1505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5f36b1505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36b1505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5f36b1505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f36b1505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5f36b1505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f36b1505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5f36b1505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f36b1505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5f36b1505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f36b1505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5f36b1505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36b1505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5f36b1505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f36b1505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5f36b1505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f36b1505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5f36b1505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f36b1505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5f36b1505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f36b1505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5f36b1505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f36b1505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5f36b1505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f36b1505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5f36b1505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f36b1505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5f36b1505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f36b1505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5f36b1505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f36b1505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5f36b1505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f36b1505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5f36b1505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36b1505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5f36b1505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f36b1505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f36b1505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f36b1505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25f36b1505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f36b1505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5f36b1505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f36b1505e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5f36b1505e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f36b1505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5f36b1505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f36b1505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25f36b1505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f36b1505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5f36b1505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f36b1505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5f36b1505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f36b1505e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5f36b1505e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f36b150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5f36b150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36b1505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5f36b1505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f36b1505e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f36b1505e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f36b1505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25f36b1505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f36b1505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25f36b1505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36b1505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5f36b1505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f36b1505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5f36b1505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f36b1505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5f36b1505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36b1505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5f36b1505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6b1505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5f36b1505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1DD3-3C9E-DC75-EE43-48E41CAB0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F5A30-25C1-7A2B-B6BA-61658E4E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FF7D8-CDF6-526D-2498-7D505866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B6BD-64D1-5605-B87B-B8CB8F21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A2CE-7AC7-AD52-49F3-FBCE2F8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20915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96BD-E328-42E3-687C-1813509D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DC8C-B388-68C8-0207-BBF493F4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5FE8-A47A-9E4A-0E0F-E7B23C8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7D73-1EBC-35F5-68FC-483A7F10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D334-E9E1-7C36-B952-B0214565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33379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E0F8F-C934-F9A0-8E88-AF3399E2B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6606F-282C-233D-FBAE-8F7E8657A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495A5-47A2-91A9-884C-0AA58058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232E-B865-E720-AD8A-159B2345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4CD7-79BC-2B51-50E2-2C3F9D0C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4720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07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5C49-8E30-9168-9982-0EB5A5A5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0188-266C-770C-3166-7F18F0DC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E4A0-BC15-255C-E592-DEF388E1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F934-66CA-76D1-877F-896928E3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BD270-96CF-71A7-9FF0-5EF3B94A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79019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E306-482D-9562-3438-7A4D7D18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8C802-869C-E3A9-73B7-197E3AA6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126F-27CB-8816-9619-1C37A4F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964A-A7BD-3A4A-B7AF-08404D40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D653-B7B7-83BF-2033-4A63930C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18831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3137-966A-60A3-EDD7-3CCC1359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8FB0-6DD4-CB06-DB97-9A11BACB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504D2-B7CA-7F41-B230-0783DD33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B4F36-CD99-633A-44C6-D5DA1B41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011E7-8D3D-52F0-C092-27DA1051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71752-03AC-1AE9-9D1C-C3FD3C24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20916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AB77-1C3F-EB0C-11BB-682B000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BB1A2-9B23-E2CD-BEAF-E19FA44E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7DFA4-C481-B9B7-A30C-7279350B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C3AAC-53E7-8D98-2F2B-D26DEF6B0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21F30-C389-2300-2068-359857AF8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4AB43-EB24-16CE-EFD3-1003CE2C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BC6C7-F539-6955-FE9A-DD80A71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F3FEB-B82A-170B-7164-C1F11737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7834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84FB-E5A0-D1D7-91FC-8D0CC9A0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8F989-9421-A95F-D9CD-2991D149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7B442-6A0F-069C-0AD5-7CE870F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D4C37-7728-4C50-01D5-396D825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0456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B0A01-EE3E-91CD-7036-BB97BB3A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EE468-5A31-758B-45EB-C40AAF29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EF900-E3FD-9A9E-6780-FA5A3014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164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40B1-73CB-10DA-95C1-29C532AA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506C-89C8-9490-FC36-BDD9E17F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BDF88-E913-EAC2-53DD-37CAD41C1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707E3-BD22-A73B-5C97-CDB69652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DFAB4-BB79-FFAB-98CA-C6AB2E77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59C43-4BD2-50A3-7486-11A3CF64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94142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9DC1-7F8C-FA3C-EB9C-6F7652DB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901CB-A8F0-1999-BA03-6A3878F81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F629-C60D-E7C9-4C96-8B55E5B8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0376-BD78-ED2A-36BB-1EEBA4C6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2DF0-1396-3039-8926-8DAFE3D0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E819D-E6D2-82F2-CEA0-A88135E7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10305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DCBCF-CD06-2226-2CB0-CA145FE3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68EE-14A2-F451-6512-4731BBD5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F1FA5-A166-CAC7-BC09-553E3F613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662F-AB9D-874E-BBC2-EF284C918674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9EF3-DF3E-AEA6-97A3-8C4F700F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A8B4E-891B-BABE-5945-70C28E384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84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4255B-A137-30D6-F598-A07845A7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499711"/>
            <a:ext cx="6858000" cy="2073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KMS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4143589"/>
            <a:ext cx="3566160" cy="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50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Global Aurora and KMS Multi-Region Keys Client-Side encryption</a:t>
            </a:r>
          </a:p>
        </p:txBody>
      </p:sp>
      <p:sp>
        <p:nvSpPr>
          <p:cNvPr id="14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Google Shape;136;p25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We can encrypt specific attributes client-side in our Aurora table using the </a:t>
            </a:r>
            <a:r>
              <a:rPr lang="en-US" sz="1100" b="1" dirty="0">
                <a:sym typeface="Arial"/>
              </a:rPr>
              <a:t>AWS Encryption SDK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Combined with Aurora Global Tables, the client-side encrypted data is replicated to other regions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If we use a multi-region key, replicated in the same region as the Global Aurora DB, then clients in these regions can use low-latency API calls to KMS in their region to decrypt the data client-side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Using client-side encryption we can protect specific fields and guarantee only decryption if the client has access to an API key, </a:t>
            </a:r>
            <a:r>
              <a:rPr lang="en-US" sz="1100" b="1" dirty="0">
                <a:sym typeface="Arial"/>
              </a:rPr>
              <a:t>we can protect specific fields even from database admins</a:t>
            </a:r>
            <a:endParaRPr lang="en-US" sz="1100" dirty="0">
              <a:sym typeface="Arial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565579"/>
            <a:ext cx="4094226" cy="40123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How does KMS work? API – Encrypt and Decrypt</a:t>
            </a: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28291" y="1256420"/>
            <a:ext cx="7087416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Envelope Encryption</a:t>
            </a:r>
          </a:p>
        </p:txBody>
      </p:sp>
      <p:sp>
        <p:nvSpPr>
          <p:cNvPr id="16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27"/>
          <p:cNvSpPr txBox="1">
            <a:spLocks noGrp="1"/>
          </p:cNvSpPr>
          <p:nvPr>
            <p:ph sz="half" idx="1"/>
          </p:nvPr>
        </p:nvSpPr>
        <p:spPr>
          <a:xfrm>
            <a:off x="473202" y="1995677"/>
            <a:ext cx="3614166" cy="270626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ym typeface="Arial"/>
              </a:rPr>
              <a:t>AWS KMS is integrated with AWS services and client-side toolkits that use a method known as envelope encryption to encrypt your data.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ym typeface="Arial"/>
              </a:rPr>
              <a:t>Under this method, </a:t>
            </a:r>
            <a:r>
              <a:rPr lang="en-US" sz="1100" b="1" dirty="0">
                <a:sym typeface="Arial"/>
              </a:rPr>
              <a:t>KMS generates data keys</a:t>
            </a:r>
            <a:r>
              <a:rPr lang="en-US" sz="1100" dirty="0">
                <a:sym typeface="Arial"/>
              </a:rPr>
              <a:t> which are used to </a:t>
            </a:r>
            <a:r>
              <a:rPr lang="en-US" sz="1100" b="1" dirty="0">
                <a:sym typeface="Arial"/>
              </a:rPr>
              <a:t>encrypt data</a:t>
            </a:r>
            <a:r>
              <a:rPr lang="en-US" sz="1100" dirty="0">
                <a:sym typeface="Arial"/>
              </a:rPr>
              <a:t> and are themselves encrypted using your </a:t>
            </a:r>
            <a:r>
              <a:rPr lang="en-US" sz="1100" b="1" dirty="0">
                <a:sym typeface="Arial"/>
              </a:rPr>
              <a:t>master keys</a:t>
            </a:r>
            <a:r>
              <a:rPr lang="en-US" sz="1100" dirty="0">
                <a:sym typeface="Arial"/>
              </a:rPr>
              <a:t> in KMS: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A KMS key is used to encrypt the data key (envelope key).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The envelope key is used to decrypt the data.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highlight>
                  <a:srgbClr val="FFFF00"/>
                </a:highlight>
                <a:sym typeface="Arial"/>
              </a:rPr>
              <a:t>KMS Encrypt API call has a </a:t>
            </a:r>
            <a:r>
              <a:rPr lang="en-US" sz="1100" b="1" dirty="0">
                <a:highlight>
                  <a:srgbClr val="FFFF00"/>
                </a:highlight>
                <a:sym typeface="Arial"/>
              </a:rPr>
              <a:t>limit of 4 KB </a:t>
            </a:r>
            <a:r>
              <a:rPr lang="en-US" sz="1100" dirty="0">
                <a:sym typeface="Arial"/>
              </a:rPr>
              <a:t>If you want to encrypt &gt;4 KB, we need to use  </a:t>
            </a:r>
            <a:r>
              <a:rPr lang="en-US" sz="1100" b="1" dirty="0">
                <a:highlight>
                  <a:srgbClr val="FFFF00"/>
                </a:highlight>
                <a:sym typeface="Arial"/>
              </a:rPr>
              <a:t>Envelope Encryption</a:t>
            </a:r>
            <a:endParaRPr lang="en-US" sz="1100" dirty="0">
              <a:highlight>
                <a:srgbClr val="FFFF00"/>
              </a:highlight>
              <a:sym typeface="Arial"/>
            </a:endParaRP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ym typeface="Arial"/>
              </a:rPr>
              <a:t>The main API that will help us is the  </a:t>
            </a:r>
            <a:r>
              <a:rPr lang="en-US" sz="1100" b="1" dirty="0" err="1">
                <a:sym typeface="Arial"/>
              </a:rPr>
              <a:t>GenerateDataKey</a:t>
            </a:r>
            <a:r>
              <a:rPr lang="en-US" sz="1100" b="1" dirty="0">
                <a:sym typeface="Arial"/>
              </a:rPr>
              <a:t> API</a:t>
            </a:r>
            <a:endParaRPr lang="en-US" sz="1100" dirty="0">
              <a:sym typeface="Arial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671020"/>
            <a:ext cx="4094226" cy="18014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D0CDE-CC25-EF35-77D6-7C537E5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1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Workflow with AWS KMS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7FC7-62D2-DFBE-277E-D1B567799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400" b="1" i="0">
                <a:effectLst/>
              </a:rPr>
              <a:t>Requesting a Data Key</a:t>
            </a:r>
            <a:r>
              <a:rPr lang="en-US" sz="1400" b="0" i="0">
                <a:effectLst/>
              </a:rPr>
              <a:t>: </a:t>
            </a:r>
          </a:p>
          <a:p>
            <a:pPr lvl="1" indent="-228600" defTabSz="914400"/>
            <a:r>
              <a:rPr lang="en-US" sz="1400" b="0" i="0" dirty="0">
                <a:effectLst/>
              </a:rPr>
              <a:t>You request AWS KMS to generate a new data key. </a:t>
            </a:r>
          </a:p>
          <a:p>
            <a:pPr lvl="1" indent="-228600" defTabSz="914400"/>
            <a:r>
              <a:rPr lang="en-US" sz="1400" b="0" i="0" dirty="0">
                <a:effectLst/>
              </a:rPr>
              <a:t>KMS returns two versions of this key: the plaintext version for you to use immediately for encryption, and the ciphertext version encrypted under a KMS master key.</a:t>
            </a:r>
          </a:p>
          <a:p>
            <a:pPr indent="-228600" defTabSz="914400"/>
            <a:r>
              <a:rPr lang="en-US" sz="1400" b="1" i="0" dirty="0">
                <a:effectLst/>
              </a:rPr>
              <a:t>Encrypting Data</a:t>
            </a:r>
            <a:r>
              <a:rPr lang="en-US" sz="1400" b="0" i="0" dirty="0">
                <a:effectLst/>
              </a:rPr>
              <a:t>: </a:t>
            </a:r>
          </a:p>
          <a:p>
            <a:pPr indent="-228600" defTabSz="914400"/>
            <a:r>
              <a:rPr lang="en-US" sz="1400" b="0" i="0" dirty="0">
                <a:effectLst/>
              </a:rPr>
              <a:t>You use the plaintext data key to encrypt your data and then discard the plaintext key from memory.</a:t>
            </a:r>
          </a:p>
          <a:p>
            <a:pPr indent="-228600" defTabSz="914400"/>
            <a:r>
              <a:rPr lang="en-US" sz="1400" b="1" i="0" dirty="0">
                <a:effectLst/>
              </a:rPr>
              <a:t>Storing Encrypted Data</a:t>
            </a:r>
            <a:r>
              <a:rPr lang="en-US" sz="1400" b="0" i="0" dirty="0">
                <a:effectLst/>
              </a:rPr>
              <a:t>: </a:t>
            </a:r>
          </a:p>
          <a:p>
            <a:pPr lvl="1" indent="-228600" defTabSz="914400"/>
            <a:r>
              <a:rPr lang="en-US" sz="1400" b="0" i="0" dirty="0">
                <a:effectLst/>
              </a:rPr>
              <a:t>You store the encrypted data along with the encrypted data key. </a:t>
            </a:r>
          </a:p>
          <a:p>
            <a:pPr lvl="1" indent="-228600" defTabSz="914400"/>
            <a:r>
              <a:rPr lang="en-US" sz="1400" b="0" i="0" dirty="0">
                <a:effectLst/>
              </a:rPr>
              <a:t>Both need to be stored securely but do not require the same level of protection as a plaintext key.</a:t>
            </a:r>
          </a:p>
          <a:p>
            <a:pPr indent="-228600" defTabSz="914400"/>
            <a:r>
              <a:rPr lang="en-US" sz="1400" b="1" i="0" dirty="0">
                <a:effectLst/>
              </a:rPr>
              <a:t>Decrypting Data</a:t>
            </a:r>
            <a:r>
              <a:rPr lang="en-US" sz="1400" b="0" i="0" dirty="0">
                <a:effectLst/>
              </a:rPr>
              <a:t>: </a:t>
            </a:r>
          </a:p>
          <a:p>
            <a:pPr lvl="1" indent="-228600" defTabSz="914400"/>
            <a:r>
              <a:rPr lang="en-US" sz="1400" b="0" i="0" dirty="0">
                <a:effectLst/>
              </a:rPr>
              <a:t>To access your data, you first send the encrypted data key to KMS to decrypt it using the master key, then use the decrypted data key to decrypt your data.</a:t>
            </a:r>
          </a:p>
        </p:txBody>
      </p:sp>
    </p:spTree>
    <p:extLst>
      <p:ext uri="{BB962C8B-B14F-4D97-AF65-F5344CB8AC3E}">
        <p14:creationId xmlns:p14="http://schemas.microsoft.com/office/powerpoint/2010/main" val="248448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63FF-144F-F49D-C7EA-8B65BE04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Envelope Encryption how it works?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927A-4F8D-BBDE-45C3-06ECF01F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300" b="1" i="0">
                <a:effectLst/>
              </a:rPr>
              <a:t>Data Encryption</a:t>
            </a:r>
            <a:r>
              <a:rPr lang="en-US" sz="1300" b="0" i="0">
                <a:effectLst/>
              </a:rPr>
              <a:t>: </a:t>
            </a:r>
          </a:p>
          <a:p>
            <a:pPr lvl="1" indent="-228600" defTabSz="914400"/>
            <a:r>
              <a:rPr lang="en-US" sz="1300" b="0" i="0">
                <a:effectLst/>
              </a:rPr>
              <a:t>First, your data is encrypted with a data key. </a:t>
            </a:r>
          </a:p>
          <a:p>
            <a:pPr lvl="1" indent="-228600" defTabSz="914400"/>
            <a:r>
              <a:rPr lang="en-US" sz="1300" b="0" i="0">
                <a:effectLst/>
              </a:rPr>
              <a:t>This data key is a symmetric key, meaning the same key is used for both encryption and decryption. </a:t>
            </a:r>
          </a:p>
          <a:p>
            <a:pPr lvl="1" indent="-228600" defTabSz="914400"/>
            <a:r>
              <a:rPr lang="en-US" sz="1300" b="0" i="0">
                <a:effectLst/>
              </a:rPr>
              <a:t>The data key is generated uniquely for each encryption operation, making it highly secure.</a:t>
            </a:r>
          </a:p>
          <a:p>
            <a:pPr indent="-228600" defTabSz="914400"/>
            <a:r>
              <a:rPr lang="en-US" sz="1300" b="1" i="0">
                <a:effectLst/>
              </a:rPr>
              <a:t>Key Encryption (Envelope Part)</a:t>
            </a:r>
            <a:r>
              <a:rPr lang="en-US" sz="1300" b="0" i="0">
                <a:effectLst/>
              </a:rPr>
              <a:t>: </a:t>
            </a:r>
          </a:p>
          <a:p>
            <a:pPr lvl="1" indent="-228600" defTabSz="914400"/>
            <a:r>
              <a:rPr lang="en-US" sz="1300" b="0" i="0">
                <a:effectLst/>
              </a:rPr>
              <a:t>The data key itself is then encrypted with another key, known as the master key. </a:t>
            </a:r>
          </a:p>
          <a:p>
            <a:pPr lvl="1" indent="-228600" defTabSz="914400"/>
            <a:r>
              <a:rPr lang="en-US" sz="1300" b="0" i="0">
                <a:effectLst/>
              </a:rPr>
              <a:t>The master key is usually managed by a service like AWS KMS and is more securely stored and managed. </a:t>
            </a:r>
          </a:p>
          <a:p>
            <a:pPr lvl="1" indent="-228600" defTabSz="914400"/>
            <a:r>
              <a:rPr lang="en-US" sz="1300" b="0" i="0">
                <a:effectLst/>
              </a:rPr>
              <a:t>The encrypted data key is stored alongside the encrypted data.</a:t>
            </a:r>
          </a:p>
          <a:p>
            <a:pPr indent="-228600" defTabSz="914400"/>
            <a:r>
              <a:rPr lang="en-US" sz="1300" b="1" i="0">
                <a:effectLst/>
              </a:rPr>
              <a:t>Decryption Process</a:t>
            </a:r>
            <a:r>
              <a:rPr lang="en-US" sz="1300" b="0" i="0">
                <a:effectLst/>
              </a:rPr>
              <a:t>: </a:t>
            </a:r>
          </a:p>
          <a:p>
            <a:pPr lvl="1" indent="-228600" defTabSz="914400"/>
            <a:r>
              <a:rPr lang="en-US" sz="1300" b="0" i="0">
                <a:effectLst/>
              </a:rPr>
              <a:t>To decrypt the data, the encrypted data key is first decrypted using the master key (managed by KMS). </a:t>
            </a:r>
          </a:p>
          <a:p>
            <a:pPr lvl="1" indent="-228600" defTabSz="914400"/>
            <a:r>
              <a:rPr lang="en-US" sz="1300" b="0" i="0">
                <a:effectLst/>
              </a:rPr>
              <a:t>The decrypted data key is then used to decrypt the data itself. </a:t>
            </a:r>
          </a:p>
          <a:p>
            <a:pPr lvl="1" indent="-228600" defTabSz="914400"/>
            <a:r>
              <a:rPr lang="en-US" sz="1300" b="0" i="0">
                <a:effectLst/>
              </a:rPr>
              <a:t>After the decryption operation is complete, the plaintext data key is discarded, further securing the process.</a:t>
            </a:r>
          </a:p>
        </p:txBody>
      </p:sp>
    </p:spTree>
    <p:extLst>
      <p:ext uri="{BB962C8B-B14F-4D97-AF65-F5344CB8AC3E}">
        <p14:creationId xmlns:p14="http://schemas.microsoft.com/office/powerpoint/2010/main" val="239754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Envelope Encryption </a:t>
            </a:r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GenerateDataKey API</a:t>
            </a: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2600" y="1288932"/>
            <a:ext cx="8178799" cy="3230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Envelope Encryption </a:t>
            </a:r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Decrypt envelope data</a:t>
            </a: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1825" y="1256420"/>
            <a:ext cx="7800349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Encryption SDK</a:t>
            </a:r>
          </a:p>
        </p:txBody>
      </p:sp>
      <p:sp>
        <p:nvSpPr>
          <p:cNvPr id="17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Google Shape;168;p30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The AWS Encryption SDK implemented Envelope Encryption for us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The Encryption SDK also exists as a CLI tool we can install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Implementations for Java, Python, C, JavaScript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None/>
            </a:pPr>
            <a:endParaRPr lang="en-US" sz="1700" dirty="0">
              <a:sym typeface="Arial"/>
            </a:endParaRP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700" b="1" dirty="0">
                <a:sym typeface="Arial"/>
              </a:rPr>
              <a:t>Feature - Data Key Caching: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re-use data keys instead of creating new ones for each encryption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Helps with reducing the number of calls to KMS with a </a:t>
            </a:r>
            <a:r>
              <a:rPr lang="en-US" sz="1700" b="1" dirty="0">
                <a:sym typeface="Arial"/>
              </a:rPr>
              <a:t>security trade-off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Use </a:t>
            </a:r>
            <a:r>
              <a:rPr lang="en-US" sz="1700" b="1" dirty="0" err="1">
                <a:sym typeface="Arial"/>
              </a:rPr>
              <a:t>LocalCryptoMaterialsCache</a:t>
            </a:r>
            <a:r>
              <a:rPr lang="en-US" sz="1700" b="1" dirty="0">
                <a:sym typeface="Arial"/>
              </a:rPr>
              <a:t> </a:t>
            </a:r>
            <a:r>
              <a:rPr lang="en-US" sz="1700" dirty="0">
                <a:sym typeface="Arial"/>
              </a:rPr>
              <a:t>(max age, max bytes, max number of messages)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700" dirty="0"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API Summary</a:t>
            </a:r>
          </a:p>
        </p:txBody>
      </p:sp>
      <p:sp>
        <p:nvSpPr>
          <p:cNvPr id="18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Google Shape;174;p31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 dirty="0">
                <a:highlight>
                  <a:srgbClr val="FFFF00"/>
                </a:highlight>
                <a:sym typeface="Arial"/>
              </a:rPr>
              <a:t>Encrypt</a:t>
            </a:r>
            <a:r>
              <a:rPr lang="en-US" sz="1200" dirty="0">
                <a:sym typeface="Arial"/>
              </a:rPr>
              <a:t>: encrypt </a:t>
            </a:r>
            <a:r>
              <a:rPr lang="en-US" sz="1200" b="1" dirty="0">
                <a:sym typeface="Arial"/>
              </a:rPr>
              <a:t>up to 4 KB </a:t>
            </a:r>
            <a:r>
              <a:rPr lang="en-US" sz="1200" dirty="0">
                <a:sym typeface="Arial"/>
              </a:rPr>
              <a:t>of data through KMS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 dirty="0" err="1">
                <a:highlight>
                  <a:srgbClr val="FFFF00"/>
                </a:highlight>
                <a:sym typeface="Arial"/>
              </a:rPr>
              <a:t>GenerateDataKey</a:t>
            </a:r>
            <a:r>
              <a:rPr lang="en-US" sz="1200" dirty="0">
                <a:sym typeface="Arial"/>
              </a:rPr>
              <a:t>: generates a unique symmetric data key (DEK)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returns a plaintext copy of the data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AND a copy that is encrypted under the CMK that you specify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200" dirty="0">
                <a:sym typeface="Arial"/>
              </a:rPr>
              <a:t>Enables  automatic  rotation of the key material for the specified symmetric customer master key (KMS key).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200" dirty="0">
                <a:sym typeface="Arial"/>
              </a:rPr>
              <a:t>You cannot perform this operation  on a KMS key in a different AWS account.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 dirty="0" err="1">
                <a:highlight>
                  <a:srgbClr val="FFFF00"/>
                </a:highlight>
                <a:sym typeface="Arial"/>
              </a:rPr>
              <a:t>GenerateDataKeyWithoutPlaintext</a:t>
            </a:r>
            <a:r>
              <a:rPr lang="en-US" sz="1200" dirty="0">
                <a:sym typeface="Arial"/>
              </a:rPr>
              <a:t>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Generates  a  unique  symmetric data key.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Generate a DEK to use at some point (not immediately)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DEK that is encrypted under the CMK that you specify (must use Decrypt later)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 dirty="0">
                <a:highlight>
                  <a:srgbClr val="FFFF00"/>
                </a:highlight>
                <a:sym typeface="Arial"/>
              </a:rPr>
              <a:t>Decrypt</a:t>
            </a:r>
            <a:r>
              <a:rPr lang="en-US" sz="1200" dirty="0">
                <a:sym typeface="Arial"/>
              </a:rPr>
              <a:t>: decrypt up to 4 KB of data (including Data Encryption Keys)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 dirty="0" err="1">
                <a:highlight>
                  <a:srgbClr val="FFFF00"/>
                </a:highlight>
                <a:sym typeface="Arial"/>
              </a:rPr>
              <a:t>GenerateRandom</a:t>
            </a:r>
            <a:r>
              <a:rPr lang="en-US" sz="1200" dirty="0">
                <a:sym typeface="Arial"/>
              </a:rPr>
              <a:t>: Returns a random byte string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Automatic Key Rotation</a:t>
            </a:r>
          </a:p>
        </p:txBody>
      </p:sp>
      <p:sp>
        <p:nvSpPr>
          <p:cNvPr id="18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Google Shape;180;p32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AWS-managed KMS Keys: </a:t>
            </a:r>
            <a:r>
              <a:rPr lang="en-US" sz="1400" b="1">
                <a:sym typeface="Arial"/>
              </a:rPr>
              <a:t>automatically rotated every 1 year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b="1">
                <a:sym typeface="Arial"/>
              </a:rPr>
              <a:t>For Customer-Managed KMS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Automatic key rotation is optionally enabled, will happen </a:t>
            </a:r>
            <a:r>
              <a:rPr lang="en-US" sz="1400" b="1">
                <a:sym typeface="Arial"/>
              </a:rPr>
              <a:t>every 1 year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Previous key is kept active so you can decrypt old data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New Key has the same KMS Key ID (only the backing key is changed)</a:t>
            </a: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2213505"/>
            <a:ext cx="4094226" cy="7164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AWS Key Management Service</a:t>
            </a: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6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973670" cy="275583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/>
          </a:bodyPr>
          <a:lstStyle/>
          <a:p>
            <a:pPr marL="0" lvl="0" indent="-228600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b="1" dirty="0">
                <a:sym typeface="Arial"/>
              </a:rPr>
              <a:t>AWS Key Management Store (KMS)</a:t>
            </a:r>
            <a:r>
              <a:rPr lang="en-US" sz="1000" dirty="0">
                <a:sym typeface="Arial"/>
              </a:rPr>
              <a:t> is a managed service that enables you to easily encrypt your data.</a:t>
            </a:r>
          </a:p>
          <a:p>
            <a:pPr marL="0" lvl="0" indent="-2286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AWS </a:t>
            </a:r>
            <a:r>
              <a:rPr lang="en-US" sz="1000" b="1" dirty="0">
                <a:sym typeface="Arial"/>
              </a:rPr>
              <a:t>KMS provides</a:t>
            </a:r>
            <a:r>
              <a:rPr lang="en-US" sz="1000" dirty="0">
                <a:sym typeface="Arial"/>
              </a:rPr>
              <a:t> a highly available </a:t>
            </a:r>
            <a:r>
              <a:rPr lang="en-US" sz="1000" b="1" dirty="0">
                <a:sym typeface="Arial"/>
              </a:rPr>
              <a:t>key storage</a:t>
            </a:r>
            <a:r>
              <a:rPr lang="en-US" sz="1000" dirty="0">
                <a:sym typeface="Arial"/>
              </a:rPr>
              <a:t>, </a:t>
            </a:r>
            <a:r>
              <a:rPr lang="en-US" sz="1000" b="1" dirty="0">
                <a:sym typeface="Arial"/>
              </a:rPr>
              <a:t>management</a:t>
            </a:r>
            <a:r>
              <a:rPr lang="en-US" sz="1000" dirty="0">
                <a:sym typeface="Arial"/>
              </a:rPr>
              <a:t>, and </a:t>
            </a:r>
            <a:r>
              <a:rPr lang="en-US" sz="1000" b="1" dirty="0">
                <a:sym typeface="Arial"/>
              </a:rPr>
              <a:t>auditing </a:t>
            </a:r>
            <a:r>
              <a:rPr lang="en-US" sz="1000" dirty="0">
                <a:sym typeface="Arial"/>
              </a:rPr>
              <a:t>solution for you to encrypt data within your own applications and control the encryption of stored data across AWS services.</a:t>
            </a:r>
          </a:p>
          <a:p>
            <a:pPr marL="0" lvl="0" indent="-2286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AWS </a:t>
            </a:r>
            <a:r>
              <a:rPr lang="en-US" sz="1000" b="1" dirty="0">
                <a:sym typeface="Arial"/>
              </a:rPr>
              <a:t>KMS allows</a:t>
            </a:r>
            <a:r>
              <a:rPr lang="en-US" sz="1000" dirty="0">
                <a:sym typeface="Arial"/>
              </a:rPr>
              <a:t> you to </a:t>
            </a:r>
            <a:r>
              <a:rPr lang="en-US" sz="1000" b="1" dirty="0">
                <a:sym typeface="Arial"/>
              </a:rPr>
              <a:t>centrally manage </a:t>
            </a:r>
            <a:r>
              <a:rPr lang="en-US" sz="1000" dirty="0">
                <a:sym typeface="Arial"/>
              </a:rPr>
              <a:t>and </a:t>
            </a:r>
            <a:r>
              <a:rPr lang="en-US" sz="1000" b="1" dirty="0">
                <a:sym typeface="Arial"/>
              </a:rPr>
              <a:t>securely store </a:t>
            </a:r>
            <a:r>
              <a:rPr lang="en-US" sz="1000" dirty="0">
                <a:sym typeface="Arial"/>
              </a:rPr>
              <a:t>your keys. These are known as AWS KMS keys (formerly known as customer master keys (CMKs).</a:t>
            </a:r>
          </a:p>
          <a:p>
            <a:pPr marL="0" lvl="0" indent="-228600" defTabSz="9144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Anytime you hear “encryption” for an AWS service, it’s most likely KMS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AWS KMS </a:t>
            </a:r>
            <a:r>
              <a:rPr lang="en-US" sz="1000" b="1" dirty="0">
                <a:sym typeface="Arial"/>
              </a:rPr>
              <a:t>supports symmetric and asymmetric</a:t>
            </a:r>
            <a:r>
              <a:rPr lang="en-US" sz="1000" dirty="0">
                <a:sym typeface="Arial"/>
              </a:rPr>
              <a:t> KMS keys.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 KMS key </a:t>
            </a:r>
            <a:r>
              <a:rPr lang="en-US" sz="1000" b="1" dirty="0">
                <a:sym typeface="Arial"/>
              </a:rPr>
              <a:t>can encrypt data up to 4KB</a:t>
            </a:r>
            <a:r>
              <a:rPr lang="en-US" sz="1000" dirty="0">
                <a:sym typeface="Arial"/>
              </a:rPr>
              <a:t> in size.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 KMS key can generate, encrypt, and decrypt Data Encryption Keys (DEKs).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 KMS key </a:t>
            </a:r>
            <a:r>
              <a:rPr lang="en-US" sz="1000" b="1" dirty="0">
                <a:sym typeface="Arial"/>
              </a:rPr>
              <a:t>can never be exported from KMS</a:t>
            </a:r>
            <a:r>
              <a:rPr lang="en-US" sz="1000" dirty="0">
                <a:sym typeface="Arial"/>
              </a:rPr>
              <a:t> (</a:t>
            </a:r>
            <a:r>
              <a:rPr lang="en-US" sz="1000" dirty="0" err="1">
                <a:sym typeface="Arial"/>
              </a:rPr>
              <a:t>CloudHSM</a:t>
            </a:r>
            <a:r>
              <a:rPr lang="en-US" sz="1000" dirty="0">
                <a:sym typeface="Arial"/>
              </a:rPr>
              <a:t> allows this)</a:t>
            </a: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589136"/>
            <a:ext cx="4094226" cy="1965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Manual Key Rotation (for Customer-Managed KMS Key and Imports)</a:t>
            </a:r>
          </a:p>
        </p:txBody>
      </p:sp>
      <p:sp>
        <p:nvSpPr>
          <p:cNvPr id="19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Google Shape;187;p33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b="1" dirty="0">
                <a:sym typeface="Arial"/>
              </a:rPr>
              <a:t>When you want to rotate key every 90 days, 180 days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dirty="0">
                <a:sym typeface="Arial"/>
              </a:rPr>
              <a:t>New Key has a different KMS Key ID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dirty="0">
                <a:sym typeface="Arial"/>
              </a:rPr>
              <a:t>Keep the previous key active so you can decrypt old data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dirty="0">
                <a:sym typeface="Arial"/>
              </a:rPr>
              <a:t>Better to use aliases in this case (to hide the change of key for the application)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dirty="0">
                <a:sym typeface="Arial"/>
              </a:rPr>
              <a:t>Good solution to rotate KMS Key that are not eligible for automatic rotation (like asymmetric CMK)</a:t>
            </a:r>
          </a:p>
        </p:txBody>
      </p:sp>
      <p:pic>
        <p:nvPicPr>
          <p:cNvPr id="188" name="Google Shape;188;p33" descr="A key with a computer and a computer&#10;&#10;Description automatically generated with medium confidence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2111150"/>
            <a:ext cx="4094226" cy="92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Alias Updating</a:t>
            </a:r>
          </a:p>
        </p:txBody>
      </p:sp>
      <p:sp>
        <p:nvSpPr>
          <p:cNvPr id="20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Google Shape;194;p34"/>
          <p:cNvSpPr txBox="1">
            <a:spLocks noGrp="1"/>
          </p:cNvSpPr>
          <p:nvPr>
            <p:ph sz="half" idx="1"/>
          </p:nvPr>
        </p:nvSpPr>
        <p:spPr>
          <a:xfrm>
            <a:off x="293572" y="2105406"/>
            <a:ext cx="2751380" cy="1046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>
                <a:sym typeface="Arial"/>
              </a:rPr>
              <a:t>Better to use aliases in this case 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>
                <a:sym typeface="Arial"/>
              </a:rPr>
              <a:t>(</a:t>
            </a:r>
            <a:r>
              <a:rPr lang="en-US" sz="1700" b="1" dirty="0">
                <a:sym typeface="Arial"/>
              </a:rPr>
              <a:t>to hide the change of key for the application</a:t>
            </a:r>
            <a:r>
              <a:rPr lang="en-US" sz="1700" dirty="0">
                <a:sym typeface="Arial"/>
              </a:rPr>
              <a:t>)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700" dirty="0">
              <a:sym typeface="Arial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90722" y="1406747"/>
            <a:ext cx="5177790" cy="23300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Deletion</a:t>
            </a:r>
          </a:p>
        </p:txBody>
      </p:sp>
      <p:sp>
        <p:nvSpPr>
          <p:cNvPr id="20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Google Shape;201;p35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b="1" dirty="0">
                <a:sym typeface="Arial"/>
              </a:rPr>
              <a:t>Generated Keys (from within KMS)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No expiration date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100" dirty="0">
                <a:sym typeface="Arial"/>
              </a:rPr>
              <a:t>You may manually disable it immediately instead (to re-enable it later)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Cannot be deleted immediately, mandatory 7 to 30 days waiting period</a:t>
            </a:r>
          </a:p>
          <a:p>
            <a:pPr marL="1371600" lvl="2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You can cancel key deletion during the waiting period</a:t>
            </a:r>
          </a:p>
          <a:p>
            <a:pPr marL="1371600" lvl="2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During the waiting period, the KMS Key cannot be used for Encrypt / Decrypt</a:t>
            </a:r>
          </a:p>
          <a:p>
            <a:pPr marL="1371600" lvl="2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Everything will be deleted at the end of the waiting period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b="1" dirty="0">
                <a:sym typeface="Arial"/>
              </a:rPr>
              <a:t>Imported Keys: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100" dirty="0">
                <a:sym typeface="Arial"/>
              </a:rPr>
              <a:t>You may manually disable it and schedule for deletion (everything is deleted)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You may set an expiration period on the Key</a:t>
            </a:r>
          </a:p>
          <a:p>
            <a:pPr marL="1371600" lvl="2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KMS will delete the key material</a:t>
            </a:r>
          </a:p>
          <a:p>
            <a:pPr marL="1371600" lvl="2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You can also delete the key material on demand</a:t>
            </a:r>
          </a:p>
          <a:p>
            <a:pPr marL="1371600" lvl="2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The metadata is kept so you can re-import in the future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b="1" dirty="0">
                <a:sym typeface="Arial"/>
              </a:rPr>
              <a:t>AWS managed keys or AWS owned keys cannot be deleted</a:t>
            </a:r>
            <a:endParaRPr lang="en-US" sz="1100" dirty="0"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Deletion – CloudWatch Alarm</a:t>
            </a:r>
          </a:p>
        </p:txBody>
      </p:sp>
      <p:sp>
        <p:nvSpPr>
          <p:cNvPr id="2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Google Shape;207;p36"/>
          <p:cNvSpPr txBox="1">
            <a:spLocks noGrp="1"/>
          </p:cNvSpPr>
          <p:nvPr>
            <p:ph sz="half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ym typeface="Arial"/>
              </a:rPr>
              <a:t>Use CloudTrail, CloudWatch Logs, CloudWatch Alarms and SNS to be notified when someone tries to use a CMK that’s ”Pending deletion” in a cryptographic operation (Encrypt, Decrypt, …)</a:t>
            </a: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202" y="2322700"/>
            <a:ext cx="8188452" cy="17605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Deletion – Notifications</a:t>
            </a:r>
          </a:p>
        </p:txBody>
      </p:sp>
      <p:sp>
        <p:nvSpPr>
          <p:cNvPr id="22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Google Shape;214;p37"/>
          <p:cNvSpPr txBox="1">
            <a:spLocks noGrp="1"/>
          </p:cNvSpPr>
          <p:nvPr>
            <p:ph sz="half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700">
                <a:sym typeface="Arial"/>
              </a:rPr>
              <a:t>To be notified of Keys being deleted or disabled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700">
                <a:sym typeface="Arial"/>
              </a:rPr>
              <a:t>Using </a:t>
            </a:r>
            <a:r>
              <a:rPr lang="en-US" sz="1700" b="1">
                <a:sym typeface="Arial"/>
              </a:rPr>
              <a:t>CloudTrail + EventBridge</a:t>
            </a:r>
            <a:endParaRPr lang="en-US" sz="1700">
              <a:sym typeface="Arial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202" y="1892806"/>
            <a:ext cx="8188452" cy="2620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Multi Region Key Deletion</a:t>
            </a:r>
          </a:p>
        </p:txBody>
      </p:sp>
      <p:sp>
        <p:nvSpPr>
          <p:cNvPr id="2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Google Shape;221;p38"/>
          <p:cNvSpPr txBox="1">
            <a:spLocks noGrp="1"/>
          </p:cNvSpPr>
          <p:nvPr>
            <p:ph sz="half" idx="1"/>
          </p:nvPr>
        </p:nvSpPr>
        <p:spPr>
          <a:xfrm>
            <a:off x="473202" y="2105406"/>
            <a:ext cx="2698322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b="1" dirty="0">
                <a:sym typeface="Arial"/>
              </a:rPr>
              <a:t>Deleting Replica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Less risky, can always be re-created from the Primary Key (if it exists)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Must be scheduled (</a:t>
            </a:r>
            <a:r>
              <a:rPr lang="en-US" sz="1000" b="1" dirty="0">
                <a:sym typeface="Arial"/>
              </a:rPr>
              <a:t>7 to 30 days</a:t>
            </a:r>
            <a:r>
              <a:rPr lang="en-US" sz="1000" dirty="0">
                <a:sym typeface="Arial"/>
              </a:rPr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b="1" dirty="0">
                <a:sym typeface="Arial"/>
              </a:rPr>
              <a:t>Deleting Primary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Cannot happen until all Replicas have been deleted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If you want to delete a Primary Key but keep Replicas, promote another one as Primary and then delete the “old Primary Key”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Must be scheduled (7 to 30 days after the replicas are deleted)</a:t>
            </a: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90722" y="540940"/>
            <a:ext cx="5177790" cy="40616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3" name="Rectangle 2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Policies</a:t>
            </a:r>
          </a:p>
        </p:txBody>
      </p:sp>
      <p:sp>
        <p:nvSpPr>
          <p:cNvPr id="2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39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Control access to KMS keys, “similar” to S3 bucket policies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Difference: you cannot control access without them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4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b="1">
                <a:sym typeface="Arial"/>
              </a:rPr>
              <a:t>Default KMS Key Policy: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Created if you don’t provide a specific KMS Key Policy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Complete access to the key to the root user = entire AWS account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4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b="1">
                <a:sym typeface="Arial"/>
              </a:rPr>
              <a:t>Custom KMS Key Policy: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Define users, roles that can access the KMS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Define who can administer the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Useful for cross-account access of your KMS key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400"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0" name="Rectangle 23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Default KMS Key Policy</a:t>
            </a:r>
          </a:p>
        </p:txBody>
      </p:sp>
      <p:sp>
        <p:nvSpPr>
          <p:cNvPr id="24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Google Shape;234;p40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>
                <a:sym typeface="Arial"/>
              </a:rPr>
              <a:t>It gives the AWS account that owns the KMS key, full access to the KMS key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>
                <a:sym typeface="Arial"/>
              </a:rPr>
              <a:t>KMS Key Policy </a:t>
            </a:r>
            <a:r>
              <a:rPr lang="en-US" sz="1700" b="1">
                <a:sym typeface="Arial"/>
              </a:rPr>
              <a:t>does NOT automatically give permission </a:t>
            </a:r>
            <a:r>
              <a:rPr lang="en-US" sz="1700">
                <a:sym typeface="Arial"/>
              </a:rPr>
              <a:t>to the account or any of its users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>
                <a:sym typeface="Arial"/>
              </a:rPr>
              <a:t>Allows the account to use IAM policies to allow access to the KMS key, in addition to the key policy</a:t>
            </a:r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115150"/>
            <a:ext cx="4094226" cy="2913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Policies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1" name="Google Shape;241;p41"/>
          <p:cNvSpPr txBox="1">
            <a:spLocks noGrp="1"/>
          </p:cNvSpPr>
          <p:nvPr>
            <p:ph sz="half" idx="1"/>
          </p:nvPr>
        </p:nvSpPr>
        <p:spPr>
          <a:xfrm>
            <a:off x="233175" y="1081125"/>
            <a:ext cx="45747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Owned Keys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view or change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Managed Keys (e.g., aws/ebs)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view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change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Customer Managed Keys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view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edit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75" y="3511200"/>
            <a:ext cx="3850525" cy="9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050" y="895400"/>
            <a:ext cx="4293700" cy="40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9" name="Rectangle 25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Custom KMS Key Policy – Allow Admins</a:t>
            </a:r>
          </a:p>
        </p:txBody>
      </p:sp>
      <p:sp>
        <p:nvSpPr>
          <p:cNvPr id="26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Google Shape;249;p42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KMS Key administrators have permissions to manage the KMS key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KMS Key administrators cannot use the KMS Key Cryptographic Operations (Encrypt / Decrypt…)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You can add IAM Users / Roles as KMS Key administrators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700" dirty="0">
              <a:sym typeface="Arial"/>
            </a:endParaRPr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6858" y="480060"/>
            <a:ext cx="3629082" cy="4183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Types</a:t>
            </a:r>
          </a:p>
        </p:txBody>
      </p:sp>
      <p:sp>
        <p:nvSpPr>
          <p:cNvPr id="9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88;p18"/>
          <p:cNvSpPr txBox="1">
            <a:spLocks noGrp="1"/>
          </p:cNvSpPr>
          <p:nvPr>
            <p:ph sz="half" idx="1"/>
          </p:nvPr>
        </p:nvSpPr>
        <p:spPr>
          <a:xfrm>
            <a:off x="240632" y="1995678"/>
            <a:ext cx="384673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b="1" dirty="0">
                <a:sym typeface="Arial"/>
              </a:rPr>
              <a:t>Symmetric</a:t>
            </a:r>
            <a:r>
              <a:rPr lang="en-US" sz="1000" dirty="0">
                <a:sym typeface="Arial"/>
              </a:rPr>
              <a:t> (</a:t>
            </a:r>
            <a:r>
              <a:rPr lang="en-US" sz="1000" b="1" dirty="0">
                <a:sym typeface="Arial"/>
              </a:rPr>
              <a:t>AES-256 keys</a:t>
            </a:r>
            <a:r>
              <a:rPr lang="en-US" sz="1000" dirty="0">
                <a:sym typeface="Arial"/>
              </a:rPr>
              <a:t>)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First offering of KMS, single encryption key that is used to Encrypt and Decrypt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AWS services that are integrated with KMS use Symmetric KMS keys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Necessary for envelope encryption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You never get access to the KMS key unencrypted (must call KMS API to use)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</a:pPr>
            <a:endParaRPr lang="en-US" sz="1000" dirty="0">
              <a:sym typeface="Arial"/>
            </a:endParaRP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b="1" dirty="0">
                <a:sym typeface="Arial"/>
              </a:rPr>
              <a:t>Asymmetric</a:t>
            </a:r>
            <a:r>
              <a:rPr lang="en-US" sz="1000" dirty="0">
                <a:sym typeface="Arial"/>
              </a:rPr>
              <a:t> (</a:t>
            </a:r>
            <a:r>
              <a:rPr lang="en-US" sz="1000" b="1" dirty="0">
                <a:sym typeface="Arial"/>
              </a:rPr>
              <a:t>RSA &amp; ECC key pairs</a:t>
            </a:r>
            <a:r>
              <a:rPr lang="en-US" sz="1000" dirty="0">
                <a:sym typeface="Arial"/>
              </a:rPr>
              <a:t>)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Public (Encrypt) and Private Key (Decrypt) pair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Used for Encrypt/Decrypt, or Sign/Verify operations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The public key is downloadable, but you can’t access the Private Key unencrypted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Use case: encryption outside of AWS by users who can’t call the KMS API</a:t>
            </a: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215538"/>
            <a:ext cx="4094226" cy="2712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2" name="Rectangle 26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Custom KMS Key Policy – Allow Users to Directly Use the KMS Key</a:t>
            </a:r>
          </a:p>
        </p:txBody>
      </p:sp>
      <p:sp>
        <p:nvSpPr>
          <p:cNvPr id="26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Google Shape;256;p43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Allows IAM Users / Roles to use the KMS Key directly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4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IAM Users / Roles don’t need IAM Policies if the KMS Key is in the same account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The KMS Key explicitly authorizes the IAM Principal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4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Alternative is </a:t>
            </a:r>
            <a:r>
              <a:rPr lang="en-US" sz="1400" b="1">
                <a:sym typeface="Arial"/>
              </a:rPr>
              <a:t>Default KMS Key + IAM Policy</a:t>
            </a:r>
            <a:endParaRPr lang="en-US" sz="1400">
              <a:sym typeface="Arial"/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872646"/>
            <a:ext cx="4094226" cy="3398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8" name="Rectangle 26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Google Shape;262;p4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Grants</a:t>
            </a:r>
          </a:p>
        </p:txBody>
      </p:sp>
      <p:sp>
        <p:nvSpPr>
          <p:cNvPr id="27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Google Shape;263;p44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highlight>
                  <a:srgbClr val="FFFF00"/>
                </a:highlight>
                <a:sym typeface="Arial"/>
              </a:rPr>
              <a:t>Allows you to grant access to specific AWS KMS keys to other AWS accounts and IAM Users / Roles within your AWS account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Often used for </a:t>
            </a:r>
            <a:r>
              <a:rPr lang="en-US" sz="1700" b="1" dirty="0">
                <a:sym typeface="Arial"/>
              </a:rPr>
              <a:t>temporary permissions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Can be created for a variety of operations, including encrypt, decrypt, sign, and verify, as well as creating more grants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Grant are </a:t>
            </a:r>
            <a:r>
              <a:rPr lang="en-US" sz="1700" b="1" dirty="0">
                <a:sym typeface="Arial"/>
              </a:rPr>
              <a:t>for one KMS Key only</a:t>
            </a:r>
            <a:r>
              <a:rPr lang="en-US" sz="1700" dirty="0">
                <a:sym typeface="Arial"/>
              </a:rPr>
              <a:t>, and one or more IAM Principal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Once granted, a principal can perform any operation as specified in the Grant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Grants </a:t>
            </a:r>
            <a:r>
              <a:rPr lang="en-US" sz="1700" b="1" dirty="0">
                <a:sym typeface="Arial"/>
              </a:rPr>
              <a:t>do NOT expire automatically</a:t>
            </a:r>
            <a:r>
              <a:rPr lang="en-US" sz="1700" dirty="0">
                <a:sym typeface="Arial"/>
              </a:rPr>
              <a:t>, you must delete them manually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You don’t need to change KMS Key Policy or IAM Policy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Creating a KMS Key Grant</a:t>
            </a:r>
          </a:p>
        </p:txBody>
      </p:sp>
      <p:sp>
        <p:nvSpPr>
          <p:cNvPr id="27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Google Shape;270;p45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>
                <a:sym typeface="Arial"/>
              </a:rPr>
              <a:t>Using AWS CLI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b="1">
                <a:sym typeface="Arial"/>
              </a:rPr>
              <a:t>Make sure to delete a KMS Key Grant when you’re done using it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>
                <a:sym typeface="Arial"/>
              </a:rPr>
              <a:t>For now, there’s no support in the AWS Console</a:t>
            </a:r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2208387"/>
            <a:ext cx="4094226" cy="72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3" name="Rectangle 28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Grants – AWS Service Usage</a:t>
            </a:r>
          </a:p>
        </p:txBody>
      </p:sp>
      <p:sp>
        <p:nvSpPr>
          <p:cNvPr id="28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Google Shape;277;p46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600">
                <a:sym typeface="Arial"/>
              </a:rPr>
              <a:t>Grants are commonly used by AWS services that integrate with AWS KMS to encrypt your data at rest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600">
                <a:sym typeface="Arial"/>
              </a:rPr>
              <a:t>The </a:t>
            </a:r>
            <a:r>
              <a:rPr lang="en-US" sz="1600" b="1">
                <a:sym typeface="Arial"/>
              </a:rPr>
              <a:t>AWS service creates a Grant on behalf of a user in the account</a:t>
            </a:r>
            <a:r>
              <a:rPr lang="en-US" sz="1600">
                <a:sym typeface="Arial"/>
              </a:rPr>
              <a:t>, uses its permissions, and retires the grant as soon as its task is complete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600">
                <a:sym typeface="Arial"/>
              </a:rPr>
              <a:t>Users must have the </a:t>
            </a:r>
            <a:r>
              <a:rPr lang="en-US" sz="1600" b="1">
                <a:sym typeface="Arial"/>
              </a:rPr>
              <a:t>CreateGrant </a:t>
            </a:r>
            <a:r>
              <a:rPr lang="en-US" sz="1600">
                <a:sym typeface="Arial"/>
              </a:rPr>
              <a:t>IAM permission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600">
              <a:sym typeface="Arial"/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00339" y="480060"/>
            <a:ext cx="3242120" cy="4183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0" name="Rectangle 28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Custom KMS Key Policy –Grants for AWS Services Use Cases</a:t>
            </a:r>
          </a:p>
        </p:txBody>
      </p:sp>
      <p:sp>
        <p:nvSpPr>
          <p:cNvPr id="29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Google Shape;284;p47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ym typeface="Arial"/>
              </a:rPr>
              <a:t>Use this KMS Key Policy with: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600">
                <a:sym typeface="Arial"/>
              </a:rPr>
              <a:t>Amazon EBS and Amazon EC2 to attach an encrypted EBS volume to an EC2 instance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600">
                <a:sym typeface="Arial"/>
              </a:rPr>
              <a:t>Amazon Redshift to launch an encrypted cluster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600">
                <a:sym typeface="Arial"/>
              </a:rPr>
              <a:t>AWS services integrated with AWS KMS that use grants to create, manage, or use encrypted resources with those services</a:t>
            </a:r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877764"/>
            <a:ext cx="4094226" cy="33879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4" name="Rectangle 30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Condition Keys – kms:ViaService</a:t>
            </a:r>
          </a:p>
        </p:txBody>
      </p:sp>
      <p:sp>
        <p:nvSpPr>
          <p:cNvPr id="30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Google Shape;298;p49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>
                <a:sym typeface="Arial"/>
              </a:rPr>
              <a:t>kms:ViaService</a:t>
            </a:r>
            <a:r>
              <a:rPr lang="en-US" sz="1200">
                <a:sym typeface="Arial"/>
              </a:rPr>
              <a:t> – limits the use of a KMS key to requests from specified AWS services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2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u="sng">
                <a:sym typeface="Arial"/>
              </a:rPr>
              <a:t>Example</a:t>
            </a:r>
            <a:r>
              <a:rPr lang="en-US" sz="1200">
                <a:sym typeface="Arial"/>
              </a:rPr>
              <a:t>: the following key policy allow usage of the KMS Key through EC2 or RDS in us-west-2 on behalf of the ExampleUser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2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>
                <a:sym typeface="Arial"/>
              </a:rPr>
              <a:t>IAM user must be authorized to use the KMS Key and Grant it to the AWS service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2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>
                <a:sym typeface="Arial"/>
              </a:rPr>
              <a:t>Can be used with AWS Managed Keys (e.g., aws/ebs)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200">
              <a:sym typeface="Arial"/>
            </a:endParaRPr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519506"/>
            <a:ext cx="4094226" cy="4104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" name="Rectangle 3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Google Shape;304;p50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Condition Keys – kms:CallerAccount</a:t>
            </a:r>
          </a:p>
        </p:txBody>
      </p:sp>
      <p:sp>
        <p:nvSpPr>
          <p:cNvPr id="3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Google Shape;305;p50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b="1">
                <a:sym typeface="Arial"/>
              </a:rPr>
              <a:t>kms:CallerAccount</a:t>
            </a:r>
            <a:r>
              <a:rPr lang="en-US" sz="1700">
                <a:sym typeface="Arial"/>
              </a:rPr>
              <a:t> – Allow or deny access to all identities (IAM users and roles) in an AWS account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7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u="sng">
                <a:sym typeface="Arial"/>
              </a:rPr>
              <a:t>Example</a:t>
            </a:r>
            <a:r>
              <a:rPr lang="en-US" sz="1700">
                <a:sym typeface="Arial"/>
              </a:rPr>
              <a:t>: the following KMS Key policy is the Key policy for AWS Managed Key for Amazon EBS (aws/ebs)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700">
              <a:sym typeface="Arial"/>
            </a:endParaRPr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555344"/>
            <a:ext cx="4094226" cy="4032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3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Google Shape;311;p51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KMS Key Authorization Process</a:t>
            </a:r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5545" y="1256420"/>
            <a:ext cx="7532909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ctangle 3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Google Shape;317;p52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KMS Key – Cross-Account Access</a:t>
            </a:r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2600" y="1564965"/>
            <a:ext cx="8178799" cy="26785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3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KMS Key – Cross-Account Access Usage of External KMS Keys with AWS Services</a:t>
            </a:r>
          </a:p>
        </p:txBody>
      </p:sp>
      <p:pic>
        <p:nvPicPr>
          <p:cNvPr id="324" name="Google Shape;324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2600" y="1391166"/>
            <a:ext cx="8178799" cy="3026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Types of KMS Keys</a:t>
            </a:r>
          </a:p>
        </p:txBody>
      </p:sp>
      <p:sp>
        <p:nvSpPr>
          <p:cNvPr id="10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95;p19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901480" cy="280323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lnSpc>
                <a:spcPct val="100000"/>
              </a:lnSpc>
              <a:spcBef>
                <a:spcPts val="0"/>
              </a:spcBef>
            </a:pPr>
            <a:r>
              <a:rPr lang="en-US" sz="1000" b="1" dirty="0">
                <a:highlight>
                  <a:srgbClr val="FFFF00"/>
                </a:highlight>
                <a:sym typeface="Arial"/>
              </a:rPr>
              <a:t>Customer Managed Keys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Create, manage and use, can enable or disable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Possibility of rotation policy (new key generated every year, old key preserved)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Can add a Key Policy (resource policy) &amp; audit in CloudTrail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Leverage for envelope encryption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</a:pPr>
            <a:r>
              <a:rPr lang="en-US" sz="1000" b="1" dirty="0">
                <a:highlight>
                  <a:srgbClr val="FFFF00"/>
                </a:highlight>
                <a:sym typeface="Arial"/>
              </a:rPr>
              <a:t>AWS Managed Keys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Used by AWS service (</a:t>
            </a:r>
            <a:r>
              <a:rPr lang="en-US" sz="1000" dirty="0" err="1">
                <a:sym typeface="Arial"/>
              </a:rPr>
              <a:t>aws</a:t>
            </a:r>
            <a:r>
              <a:rPr lang="en-US" sz="1000" dirty="0">
                <a:sym typeface="Arial"/>
              </a:rPr>
              <a:t>/s3, </a:t>
            </a:r>
            <a:r>
              <a:rPr lang="en-US" sz="1000" dirty="0" err="1">
                <a:sym typeface="Arial"/>
              </a:rPr>
              <a:t>aws</a:t>
            </a:r>
            <a:r>
              <a:rPr lang="en-US" sz="1000" dirty="0">
                <a:sym typeface="Arial"/>
              </a:rPr>
              <a:t>/</a:t>
            </a:r>
            <a:r>
              <a:rPr lang="en-US" sz="1000" dirty="0" err="1">
                <a:sym typeface="Arial"/>
              </a:rPr>
              <a:t>ebs</a:t>
            </a:r>
            <a:r>
              <a:rPr lang="en-US" sz="1000" dirty="0">
                <a:sym typeface="Arial"/>
              </a:rPr>
              <a:t>, </a:t>
            </a:r>
            <a:r>
              <a:rPr lang="en-US" sz="1000" dirty="0" err="1">
                <a:sym typeface="Arial"/>
              </a:rPr>
              <a:t>aws</a:t>
            </a:r>
            <a:r>
              <a:rPr lang="en-US" sz="1000" dirty="0">
                <a:sym typeface="Arial"/>
              </a:rPr>
              <a:t>/redshift)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Managed by AWS (automatically rotated every 1 years)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View Key Policy &amp; audit in CloudTrail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</a:pPr>
            <a:r>
              <a:rPr lang="en-US" sz="1000" b="1" dirty="0">
                <a:highlight>
                  <a:srgbClr val="FFFF00"/>
                </a:highlight>
                <a:sym typeface="Arial"/>
              </a:rPr>
              <a:t>AWS Owned Keys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Created and managed by AWS, use by some AWS services to protect your resources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Used in multiple AWS accounts, but they are not in your AWS account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You can’t view, use, track, or audit</a:t>
            </a:r>
          </a:p>
        </p:txBody>
      </p:sp>
      <p:pic>
        <p:nvPicPr>
          <p:cNvPr id="96" name="Google Shape;96;p19" descr="A blue and white table with check marks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2126503"/>
            <a:ext cx="4094226" cy="8904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3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Google Shape;329;p54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KMS Key – Cross-Account Access Through assuming an IAM Role</a:t>
            </a:r>
          </a:p>
        </p:txBody>
      </p:sp>
      <p:pic>
        <p:nvPicPr>
          <p:cNvPr id="330" name="Google Shape;330;p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4765" y="1256420"/>
            <a:ext cx="7754469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2" name="Rectangle 34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4" name="Rectangle 34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273843"/>
            <a:ext cx="8375585" cy="156698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Google Shape;335;p55"/>
          <p:cNvSpPr txBox="1">
            <a:spLocks noGrp="1"/>
          </p:cNvSpPr>
          <p:nvPr>
            <p:ph type="title"/>
          </p:nvPr>
        </p:nvSpPr>
        <p:spPr>
          <a:xfrm>
            <a:off x="785059" y="440116"/>
            <a:ext cx="2670189" cy="12344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Sharing KMS Encrypted RDS DB Snapshots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793304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82656" y="1050479"/>
            <a:ext cx="109728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6" name="Google Shape;336;p55"/>
          <p:cNvSpPr txBox="1">
            <a:spLocks noGrp="1"/>
          </p:cNvSpPr>
          <p:nvPr>
            <p:ph sz="half" idx="1"/>
          </p:nvPr>
        </p:nvSpPr>
        <p:spPr>
          <a:xfrm>
            <a:off x="4013373" y="440116"/>
            <a:ext cx="4501977" cy="12344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ym typeface="Arial"/>
              </a:rPr>
              <a:t>You can share RDS DB snapshots encrypted with KMS CMK with other accounts, </a:t>
            </a:r>
            <a:r>
              <a:rPr lang="en-US" sz="1400" b="1">
                <a:sym typeface="Arial"/>
              </a:rPr>
              <a:t>but must first share the KMS CMK with the target account using Key Policy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400">
              <a:sym typeface="Arial"/>
            </a:endParaRPr>
          </a:p>
        </p:txBody>
      </p:sp>
      <p:pic>
        <p:nvPicPr>
          <p:cNvPr id="337" name="Google Shape;337;p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8338" y="2226553"/>
            <a:ext cx="8373618" cy="2260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9" name="Rectangle 34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Google Shape;342;p56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API Calls Limits &amp; Data Key Caching</a:t>
            </a:r>
          </a:p>
        </p:txBody>
      </p:sp>
      <p:sp>
        <p:nvSpPr>
          <p:cNvPr id="35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Google Shape;343;p56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>
                <a:sym typeface="Arial"/>
              </a:rPr>
              <a:t>When your application makes multiple API calls to KMS and you hit service limits (requests per second limit)…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>
                <a:sym typeface="Arial"/>
              </a:rPr>
              <a:t>Data Key Caching</a:t>
            </a:r>
            <a:r>
              <a:rPr lang="en-US" sz="1200">
                <a:sym typeface="Arial"/>
              </a:rPr>
              <a:t> allows you to reuse data keys that protect your data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>
                <a:sym typeface="Arial"/>
              </a:rPr>
              <a:t>Instead of generating a new data key for each encryption operation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>
                <a:sym typeface="Arial"/>
              </a:rPr>
              <a:t>Reduce latency, improve throughput, reduce cost, stay within service limits, …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>
                <a:sym typeface="Arial"/>
              </a:rPr>
              <a:t>Implemented using AWS Encryption SDK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>
                <a:sym typeface="Arial"/>
              </a:rPr>
              <a:t>Note: encryption best practices discourages reuse of data keys (trade-off cost / security)</a:t>
            </a:r>
            <a:endParaRPr lang="en-US" sz="1200">
              <a:sym typeface="Arial"/>
            </a:endParaRPr>
          </a:p>
        </p:txBody>
      </p:sp>
      <p:pic>
        <p:nvPicPr>
          <p:cNvPr id="344" name="Google Shape;344;p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7674" y="480060"/>
            <a:ext cx="2907449" cy="4183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6" name="Rectangle 35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Google Shape;349;p57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9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Changing The KMS Key For An Encrypted EBS Volume</a:t>
            </a:r>
          </a:p>
        </p:txBody>
      </p:sp>
      <p:sp>
        <p:nvSpPr>
          <p:cNvPr id="35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Google Shape;350;p57"/>
          <p:cNvSpPr txBox="1">
            <a:spLocks noGrp="1"/>
          </p:cNvSpPr>
          <p:nvPr>
            <p:ph sz="half" idx="1"/>
          </p:nvPr>
        </p:nvSpPr>
        <p:spPr>
          <a:xfrm>
            <a:off x="125128" y="2105406"/>
            <a:ext cx="2919824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You can’t change the encryption keys used by an EBS volume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Create an EBS snapshot and create a new EBS volume and specify the new KMS key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700" dirty="0">
              <a:sym typeface="Arial"/>
            </a:endParaRPr>
          </a:p>
        </p:txBody>
      </p:sp>
      <p:pic>
        <p:nvPicPr>
          <p:cNvPr id="351" name="Google Shape;351;p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90722" y="1717415"/>
            <a:ext cx="5177790" cy="17086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36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Google Shape;356;p58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Automate Cross-Account EBS KMS-Encrypted Snapshot Copies</a:t>
            </a:r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2600" y="1350273"/>
            <a:ext cx="8178799" cy="3107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9" name="Rectangle 36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Google Shape;362;p59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with SSM Parameter Store</a:t>
            </a:r>
          </a:p>
        </p:txBody>
      </p:sp>
      <p:sp>
        <p:nvSpPr>
          <p:cNvPr id="37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Google Shape;363;p59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SSM Parameter Store uses KMS to encrypt/decrypt parameter values of type </a:t>
            </a:r>
            <a:r>
              <a:rPr lang="en-US" sz="1100" b="1" dirty="0">
                <a:sym typeface="Arial"/>
              </a:rPr>
              <a:t>Secure String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Two types of Secure String Parameters: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b="1" dirty="0">
                <a:sym typeface="Arial"/>
              </a:rPr>
              <a:t>Standard </a:t>
            </a:r>
            <a:r>
              <a:rPr lang="en-US" sz="1100" dirty="0">
                <a:sym typeface="Arial"/>
              </a:rPr>
              <a:t>– all parameters encrypted using the same KMS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b="1" dirty="0">
                <a:sym typeface="Arial"/>
              </a:rPr>
              <a:t>Advanced </a:t>
            </a:r>
            <a:r>
              <a:rPr lang="en-US" sz="1100" dirty="0">
                <a:sym typeface="Arial"/>
              </a:rPr>
              <a:t>– each parameter encrypted with a unique data key (</a:t>
            </a:r>
            <a:r>
              <a:rPr lang="en-US" sz="1100" b="1" dirty="0">
                <a:sym typeface="Arial"/>
              </a:rPr>
              <a:t>Envelope Encryption</a:t>
            </a:r>
            <a:r>
              <a:rPr lang="en-US" sz="1100" dirty="0">
                <a:sym typeface="Arial"/>
              </a:rPr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Specify the KMS key or use AWS Managed Key (</a:t>
            </a:r>
            <a:r>
              <a:rPr lang="en-US" sz="1100" b="1" dirty="0" err="1">
                <a:sym typeface="Arial"/>
              </a:rPr>
              <a:t>aws</a:t>
            </a:r>
            <a:r>
              <a:rPr lang="en-US" sz="1100" b="1" dirty="0">
                <a:sym typeface="Arial"/>
              </a:rPr>
              <a:t>/</a:t>
            </a:r>
            <a:r>
              <a:rPr lang="en-US" sz="1100" b="1" dirty="0" err="1">
                <a:sym typeface="Arial"/>
              </a:rPr>
              <a:t>ssm</a:t>
            </a:r>
            <a:r>
              <a:rPr lang="en-US" sz="1100" dirty="0">
                <a:sym typeface="Arial"/>
              </a:rPr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Works only with </a:t>
            </a:r>
            <a:r>
              <a:rPr lang="en-US" sz="1100" b="1" dirty="0">
                <a:sym typeface="Arial"/>
              </a:rPr>
              <a:t>Symmetric KMS Keys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Encryption process takes place in AWS KMS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b="1" u="sng" dirty="0">
                <a:sym typeface="Arial"/>
              </a:rPr>
              <a:t>Note</a:t>
            </a:r>
            <a:r>
              <a:rPr lang="en-US" sz="1100" dirty="0">
                <a:sym typeface="Arial"/>
              </a:rPr>
              <a:t>: you must have access to both the KMS key and the parameter in SSM Parameter Store</a:t>
            </a:r>
          </a:p>
        </p:txBody>
      </p:sp>
      <p:pic>
        <p:nvPicPr>
          <p:cNvPr id="364" name="Google Shape;364;p59" descr="A diagram of a computer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25000" y="480060"/>
            <a:ext cx="2392797" cy="4183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Material Origin</a:t>
            </a:r>
          </a:p>
        </p:txBody>
      </p:sp>
      <p:sp>
        <p:nvSpPr>
          <p:cNvPr id="10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20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Identifies the source of the key material in the KMS key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dirty="0">
                <a:highlight>
                  <a:srgbClr val="FFFF00"/>
                </a:highlight>
                <a:sym typeface="Arial"/>
              </a:rPr>
              <a:t>Can’t be changed after creation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300" dirty="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b="1" dirty="0">
                <a:sym typeface="Arial"/>
              </a:rPr>
              <a:t>KMS (AWS_KMS) – default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AWS KMS creates and manages the key material in its own key store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b="1" dirty="0">
                <a:sym typeface="Arial"/>
              </a:rPr>
              <a:t>External (EXTERNAL)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You </a:t>
            </a:r>
            <a:r>
              <a:rPr lang="en-US" sz="1300" b="1" dirty="0">
                <a:sym typeface="Arial"/>
              </a:rPr>
              <a:t>import the key material into the KMS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You’re responsible for securing and managing this key material outside of AWS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b="1" dirty="0">
                <a:sym typeface="Arial"/>
              </a:rPr>
              <a:t>Custom Key Store (AWS_CLOUDHSM)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AWS KMS creates the key material in a custom key store (</a:t>
            </a:r>
            <a:r>
              <a:rPr lang="en-US" sz="1300" dirty="0" err="1">
                <a:sym typeface="Arial"/>
              </a:rPr>
              <a:t>CloudHSM</a:t>
            </a:r>
            <a:r>
              <a:rPr lang="en-US" sz="1300" dirty="0">
                <a:sym typeface="Arial"/>
              </a:rPr>
              <a:t> Cluster)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Source – Custom Key Store (CloudHSM)</a:t>
            </a:r>
          </a:p>
        </p:txBody>
      </p:sp>
      <p:sp>
        <p:nvSpPr>
          <p:cNvPr id="1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21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sz="1100" dirty="0">
                <a:sym typeface="Arial"/>
              </a:rPr>
              <a:t>Integrate KMS with </a:t>
            </a:r>
            <a:r>
              <a:rPr lang="en-US" sz="1100" dirty="0" err="1">
                <a:sym typeface="Arial"/>
              </a:rPr>
              <a:t>CloudHSM</a:t>
            </a:r>
            <a:r>
              <a:rPr lang="en-US" sz="1100" dirty="0">
                <a:sym typeface="Arial"/>
              </a:rPr>
              <a:t> cluster as a </a:t>
            </a:r>
            <a:r>
              <a:rPr lang="en-US" sz="1100" b="1" dirty="0">
                <a:sym typeface="Arial"/>
              </a:rPr>
              <a:t>Custom Key Store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sz="1100" dirty="0">
                <a:sym typeface="Arial"/>
              </a:rPr>
              <a:t>Key materials are stored in a </a:t>
            </a:r>
            <a:r>
              <a:rPr lang="en-US" sz="1100" dirty="0" err="1">
                <a:sym typeface="Arial"/>
              </a:rPr>
              <a:t>CloudHSM</a:t>
            </a:r>
            <a:r>
              <a:rPr lang="en-US" sz="1100" dirty="0">
                <a:sym typeface="Arial"/>
              </a:rPr>
              <a:t> cluster that you own and manage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sz="1100" dirty="0">
                <a:sym typeface="Arial"/>
              </a:rPr>
              <a:t>The cryptographic operations are performed in the HSMs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100" dirty="0">
              <a:sym typeface="Arial"/>
            </a:endParaRP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100" u="sng" dirty="0">
                <a:sym typeface="Arial"/>
              </a:rPr>
              <a:t>Use cases: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sz="1100" dirty="0">
                <a:sym typeface="Arial"/>
              </a:rPr>
              <a:t>You need direct control over the HSMs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sz="1100" dirty="0">
                <a:sym typeface="Arial"/>
              </a:rPr>
              <a:t>KMS keys needs to be stored in a dedicated HSMs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sz="1100" dirty="0">
                <a:sym typeface="Arial"/>
              </a:rPr>
              <a:t>HSMs must be validated at FIPS 140-2 Level 3 (KMS validated at FIPS 140-2 Level 2)</a:t>
            </a: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4B8B5CAC-7624-EADF-5F0D-C9BC9954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41" y="480060"/>
            <a:ext cx="3670916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Source - External</a:t>
            </a:r>
          </a:p>
        </p:txBody>
      </p:sp>
      <p:sp>
        <p:nvSpPr>
          <p:cNvPr id="12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22"/>
          <p:cNvSpPr txBox="1">
            <a:spLocks noGrp="1"/>
          </p:cNvSpPr>
          <p:nvPr>
            <p:ph sz="half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Import your own key material into KMS key, </a:t>
            </a:r>
            <a:r>
              <a:rPr lang="en-US" sz="900" b="1" dirty="0">
                <a:highlight>
                  <a:srgbClr val="FFFF00"/>
                </a:highlight>
                <a:sym typeface="Arial"/>
              </a:rPr>
              <a:t>Bring Your Own Key (BYOK)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900" b="1" dirty="0">
                <a:sym typeface="Arial"/>
              </a:rPr>
              <a:t>You’re responsible for key material’s security, availability, and durability outside of AWS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900" dirty="0">
                <a:highlight>
                  <a:srgbClr val="FFFF00"/>
                </a:highlight>
                <a:sym typeface="Arial"/>
              </a:rPr>
              <a:t>Must be 256-bit </a:t>
            </a:r>
            <a:r>
              <a:rPr lang="en-US" sz="900" b="1" dirty="0">
                <a:highlight>
                  <a:srgbClr val="FFFF00"/>
                </a:highlight>
                <a:sym typeface="Arial"/>
              </a:rPr>
              <a:t>Symmetric key</a:t>
            </a:r>
            <a:r>
              <a:rPr lang="en-US" sz="900" dirty="0">
                <a:highlight>
                  <a:srgbClr val="FFFF00"/>
                </a:highlight>
                <a:sym typeface="Arial"/>
              </a:rPr>
              <a:t> </a:t>
            </a:r>
            <a:r>
              <a:rPr lang="en-US" sz="900" dirty="0">
                <a:sym typeface="Arial"/>
              </a:rPr>
              <a:t>(</a:t>
            </a:r>
            <a:r>
              <a:rPr lang="en-US" sz="900" b="1" dirty="0">
                <a:highlight>
                  <a:srgbClr val="00FF00"/>
                </a:highlight>
                <a:sym typeface="Arial"/>
              </a:rPr>
              <a:t>Asymmetric is NOT supported</a:t>
            </a:r>
            <a:r>
              <a:rPr lang="en-US" sz="900" dirty="0">
                <a:sym typeface="Arial"/>
              </a:rPr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Can’t be used with Custom Key Store (</a:t>
            </a:r>
            <a:r>
              <a:rPr lang="en-US" sz="900" dirty="0" err="1">
                <a:sym typeface="Arial"/>
              </a:rPr>
              <a:t>CloudHSM</a:t>
            </a:r>
            <a:r>
              <a:rPr lang="en-US" sz="900" dirty="0">
                <a:sym typeface="Arial"/>
              </a:rPr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900" dirty="0">
                <a:highlight>
                  <a:srgbClr val="FFFF00"/>
                </a:highlight>
                <a:sym typeface="Arial"/>
              </a:rPr>
              <a:t>Manually rotate your KMS key </a:t>
            </a:r>
            <a:r>
              <a:rPr lang="en-US" sz="900" dirty="0">
                <a:sym typeface="Arial"/>
              </a:rPr>
              <a:t>(Automatic Key Rotation is NOT supported)</a:t>
            </a: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202" y="2394350"/>
            <a:ext cx="8188452" cy="1617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Multi-Region Keys</a:t>
            </a:r>
          </a:p>
        </p:txBody>
      </p:sp>
      <p:sp>
        <p:nvSpPr>
          <p:cNvPr id="13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23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dirty="0">
                <a:sym typeface="Arial"/>
              </a:rPr>
              <a:t>Identical KMS keys in different AWS Regions that can be used interchangeably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b="1" dirty="0">
                <a:sym typeface="Arial"/>
              </a:rPr>
              <a:t>Multi-Region keys have the same key ID, key material, automatic </a:t>
            </a:r>
            <a:r>
              <a:rPr lang="en-US" sz="1050" b="1" dirty="0" err="1">
                <a:sym typeface="Arial"/>
              </a:rPr>
              <a:t>rotatio</a:t>
            </a:r>
            <a:r>
              <a:rPr lang="en-GB" sz="1050" b="1" dirty="0">
                <a:sym typeface="Arial"/>
              </a:rPr>
              <a:t>n</a:t>
            </a:r>
            <a:endParaRPr lang="en-US" sz="1050" dirty="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dirty="0">
                <a:sym typeface="Arial"/>
              </a:rPr>
              <a:t>Encrypt in one Region and decrypt in other Regions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dirty="0">
                <a:sym typeface="Arial"/>
              </a:rPr>
              <a:t>No need to re-encrypt or making cross-Region API calls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dirty="0">
                <a:highlight>
                  <a:srgbClr val="FFFF00"/>
                </a:highlight>
                <a:sym typeface="Arial"/>
              </a:rPr>
              <a:t>KMS Multi-Region </a:t>
            </a:r>
            <a:r>
              <a:rPr lang="en-US" sz="1050" b="1" dirty="0">
                <a:highlight>
                  <a:srgbClr val="FFFF00"/>
                </a:highlight>
                <a:sym typeface="Arial"/>
              </a:rPr>
              <a:t>are NOT global</a:t>
            </a:r>
            <a:r>
              <a:rPr lang="en-US" sz="1050" dirty="0">
                <a:highlight>
                  <a:srgbClr val="FFFF00"/>
                </a:highlight>
                <a:sym typeface="Arial"/>
              </a:rPr>
              <a:t> (</a:t>
            </a:r>
            <a:r>
              <a:rPr lang="en-US" sz="1050" b="1" dirty="0">
                <a:highlight>
                  <a:srgbClr val="FFFF00"/>
                </a:highlight>
                <a:sym typeface="Arial"/>
              </a:rPr>
              <a:t>Primary + Replicas</a:t>
            </a:r>
            <a:r>
              <a:rPr lang="en-US" sz="1050" dirty="0">
                <a:highlight>
                  <a:srgbClr val="FFFF00"/>
                </a:highlight>
                <a:sym typeface="Arial"/>
              </a:rPr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dirty="0">
                <a:sym typeface="Arial"/>
              </a:rPr>
              <a:t>Each Multi-Region key is managed independently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b="1" dirty="0">
                <a:sym typeface="Arial"/>
              </a:rPr>
              <a:t>Use cases</a:t>
            </a:r>
            <a:r>
              <a:rPr lang="en-US" sz="1050" dirty="0">
                <a:sym typeface="Arial"/>
              </a:rPr>
              <a:t>: global client-side encryption, encryption on </a:t>
            </a:r>
            <a:r>
              <a:rPr lang="en-US" sz="1050" b="1" dirty="0">
                <a:sym typeface="Arial"/>
              </a:rPr>
              <a:t>Global DynamoDB</a:t>
            </a:r>
            <a:r>
              <a:rPr lang="en-US" sz="1050" dirty="0">
                <a:sym typeface="Arial"/>
              </a:rPr>
              <a:t>, </a:t>
            </a:r>
            <a:r>
              <a:rPr lang="en-US" sz="1050" b="1" dirty="0">
                <a:sym typeface="Arial"/>
              </a:rPr>
              <a:t>Global Aurora</a:t>
            </a: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415131"/>
            <a:ext cx="4094226" cy="2313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DynamoDB Global Tables and KMS Multi-Region Keys Client-Side encryption</a:t>
            </a: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4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We </a:t>
            </a:r>
            <a:r>
              <a:rPr lang="en-US" sz="1200" b="1" dirty="0">
                <a:sym typeface="Arial"/>
              </a:rPr>
              <a:t>can encrypt specific attributes</a:t>
            </a:r>
            <a:r>
              <a:rPr lang="en-US" sz="1200" dirty="0">
                <a:sym typeface="Arial"/>
              </a:rPr>
              <a:t> client-side in our DynamoDB table using the Amazon DynamoDB Encryption Client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Combined with Global Tables, the client-side </a:t>
            </a:r>
            <a:r>
              <a:rPr lang="en-US" sz="1200" b="1" dirty="0">
                <a:sym typeface="Arial"/>
              </a:rPr>
              <a:t>encrypted data is replicated to other regions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If we use a multi-region key, replicated in the same region as the DynamoDB Global table, then clients in these regions </a:t>
            </a:r>
            <a:r>
              <a:rPr lang="en-US" sz="1200" b="1" dirty="0">
                <a:sym typeface="Arial"/>
              </a:rPr>
              <a:t>can use low latency API calls to KMS</a:t>
            </a:r>
            <a:r>
              <a:rPr lang="en-US" sz="1200" dirty="0">
                <a:sym typeface="Arial"/>
              </a:rPr>
              <a:t> in their region to decrypt the data client-side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Using client-side encryption we </a:t>
            </a:r>
            <a:r>
              <a:rPr lang="en-US" sz="1200" b="1" dirty="0">
                <a:sym typeface="Arial"/>
              </a:rPr>
              <a:t>can protect specific fields</a:t>
            </a:r>
            <a:r>
              <a:rPr lang="en-US" sz="1200" dirty="0">
                <a:sym typeface="Arial"/>
              </a:rPr>
              <a:t> and guarantee only decryption if the client has access to an API key</a:t>
            </a: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560461"/>
            <a:ext cx="4094226" cy="40225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2976</Words>
  <Application>Microsoft Macintosh PowerPoint</Application>
  <PresentationFormat>On-screen Show (16:9)</PresentationFormat>
  <Paragraphs>276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Economica</vt:lpstr>
      <vt:lpstr>Calibri</vt:lpstr>
      <vt:lpstr>Calibri Light</vt:lpstr>
      <vt:lpstr>Office Theme</vt:lpstr>
      <vt:lpstr>AWS KMS</vt:lpstr>
      <vt:lpstr>AWS Key Management Service</vt:lpstr>
      <vt:lpstr>KMS Key Types</vt:lpstr>
      <vt:lpstr>Types of KMS Keys</vt:lpstr>
      <vt:lpstr>KMS Key Material Origin</vt:lpstr>
      <vt:lpstr>KMS Key Source – Custom Key Store (CloudHSM)</vt:lpstr>
      <vt:lpstr>KMS Key Source - External</vt:lpstr>
      <vt:lpstr>KMS Multi-Region Keys</vt:lpstr>
      <vt:lpstr>DynamoDB Global Tables and KMS Multi-Region Keys Client-Side encryption</vt:lpstr>
      <vt:lpstr>Global Aurora and KMS Multi-Region Keys Client-Side encryption</vt:lpstr>
      <vt:lpstr>How does KMS work? API – Encrypt and Decrypt</vt:lpstr>
      <vt:lpstr>Envelope Encryption</vt:lpstr>
      <vt:lpstr>Workflow with AWS KMS</vt:lpstr>
      <vt:lpstr>Envelope Encryption how it works?</vt:lpstr>
      <vt:lpstr>Envelope Encryption GenerateDataKey API</vt:lpstr>
      <vt:lpstr>Envelope Encryption Decrypt envelope data</vt:lpstr>
      <vt:lpstr>Encryption SDK</vt:lpstr>
      <vt:lpstr>KMS API Summary</vt:lpstr>
      <vt:lpstr>KMS Automatic Key Rotation</vt:lpstr>
      <vt:lpstr>KMS Manual Key Rotation (for Customer-Managed KMS Key and Imports)</vt:lpstr>
      <vt:lpstr>KMS Alias Updating</vt:lpstr>
      <vt:lpstr>KMS Key Deletion</vt:lpstr>
      <vt:lpstr>KMS Key Deletion – CloudWatch Alarm</vt:lpstr>
      <vt:lpstr>KMS Key Deletion – Notifications</vt:lpstr>
      <vt:lpstr>KMS Multi Region Key Deletion</vt:lpstr>
      <vt:lpstr>KMS Key Policies</vt:lpstr>
      <vt:lpstr>Default KMS Key Policy</vt:lpstr>
      <vt:lpstr>KMS Key Policies</vt:lpstr>
      <vt:lpstr>Custom KMS Key Policy – Allow Admins</vt:lpstr>
      <vt:lpstr>Custom KMS Key Policy – Allow Users to Directly Use the KMS Key</vt:lpstr>
      <vt:lpstr>KMS Grants</vt:lpstr>
      <vt:lpstr>Creating a KMS Key Grant</vt:lpstr>
      <vt:lpstr>KMS Grants – AWS Service Usage</vt:lpstr>
      <vt:lpstr>Custom KMS Key Policy –Grants for AWS Services Use Cases</vt:lpstr>
      <vt:lpstr>Condition Keys – kms:ViaService</vt:lpstr>
      <vt:lpstr>Condition Keys – kms:CallerAccount</vt:lpstr>
      <vt:lpstr>KMS Key Authorization Process</vt:lpstr>
      <vt:lpstr>KMS Key – Cross-Account Access</vt:lpstr>
      <vt:lpstr>KMS Key – Cross-Account Access Usage of External KMS Keys with AWS Services</vt:lpstr>
      <vt:lpstr>KMS Key – Cross-Account Access Through assuming an IAM Role</vt:lpstr>
      <vt:lpstr>Sharing KMS Encrypted RDS DB Snapshots</vt:lpstr>
      <vt:lpstr>KMS API Calls Limits &amp; Data Key Caching</vt:lpstr>
      <vt:lpstr>Changing The KMS Key For An Encrypted EBS Volume</vt:lpstr>
      <vt:lpstr>Automate Cross-Account EBS KMS-Encrypted Snapshot Copies</vt:lpstr>
      <vt:lpstr>KMS with SSM Parameter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KMS</dc:title>
  <cp:lastModifiedBy>Ilya Chakun</cp:lastModifiedBy>
  <cp:revision>11</cp:revision>
  <dcterms:modified xsi:type="dcterms:W3CDTF">2024-02-13T18:29:04Z</dcterms:modified>
</cp:coreProperties>
</file>