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9"/>
  </p:notesMasterIdLst>
  <p:sldIdLst>
    <p:sldId id="284" r:id="rId2"/>
    <p:sldId id="271" r:id="rId3"/>
    <p:sldId id="272" r:id="rId4"/>
    <p:sldId id="269" r:id="rId5"/>
    <p:sldId id="270" r:id="rId6"/>
    <p:sldId id="276" r:id="rId7"/>
    <p:sldId id="277" r:id="rId8"/>
    <p:sldId id="278" r:id="rId9"/>
    <p:sldId id="279" r:id="rId10"/>
    <p:sldId id="280" r:id="rId11"/>
    <p:sldId id="281" r:id="rId12"/>
    <p:sldId id="273" r:id="rId13"/>
    <p:sldId id="275" r:id="rId14"/>
    <p:sldId id="282" r:id="rId15"/>
    <p:sldId id="283" r:id="rId16"/>
    <p:sldId id="285" r:id="rId17"/>
    <p:sldId id="274" r:id="rId18"/>
  </p:sldIdLst>
  <p:sldSz cx="9144000" cy="5143500" type="screen16x9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52"/>
  </p:normalViewPr>
  <p:slideViewPr>
    <p:cSldViewPr snapToGrid="0">
      <p:cViewPr varScale="1">
        <p:scale>
          <a:sx n="265" d="100"/>
          <a:sy n="265" d="100"/>
        </p:scale>
        <p:origin x="22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7157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0150-9D32-65D1-833A-438D3D28B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52AED-085E-4762-A82F-60B54FCCD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532AB-9E1D-1A5A-715D-6986CB87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A205-B865-0845-AD07-D0BF0C324F1A}" type="datetimeFigureOut">
              <a:rPr lang="en-CH" smtClean="0"/>
              <a:t>13.02.2024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A7877-6E5A-B780-5F8F-59AB1561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8D853-084E-5158-0073-8AA7D1EB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74473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C584-3385-0892-1F28-0FEC5585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4E477-75BA-7A5C-4BF8-D1DEE2873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E7095-96AA-DC58-68CB-CE93C4F7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A205-B865-0845-AD07-D0BF0C324F1A}" type="datetimeFigureOut">
              <a:rPr lang="en-CH" smtClean="0"/>
              <a:t>13.02.2024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5D778-E3D0-678D-8092-6A107FFF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F2634-CE52-F59B-7C0B-0037FDC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27426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B2458-D95B-5745-1007-6B7EBDBB1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860A2-5813-A8BA-DA3E-F95624C6E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66E16-0BEC-285D-2EC1-8EBF1950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A205-B865-0845-AD07-D0BF0C324F1A}" type="datetimeFigureOut">
              <a:rPr lang="en-CH" smtClean="0"/>
              <a:t>13.02.2024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893F4-E2AF-A660-9DD8-E763D365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46B00-A7A3-F43B-37C7-4BA974FD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23990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4769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840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DBE1-7A93-DC06-0C3F-262E3C5E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21C46-5A40-59CF-8B26-013294625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BB3C7-A9FB-8912-7966-4AB11505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A205-B865-0845-AD07-D0BF0C324F1A}" type="datetimeFigureOut">
              <a:rPr lang="en-CH" smtClean="0"/>
              <a:t>13.02.2024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F8AC6-BA42-56EA-E19C-72F6AEA92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BDBB5-EA9B-6B23-836F-5360C39B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163532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4F45-A71F-2AE7-F671-4AEF0ADC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8874F-81DB-AE71-277E-EA5EC8C99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24940-21A8-94E2-ADB1-4378493B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A205-B865-0845-AD07-D0BF0C324F1A}" type="datetimeFigureOut">
              <a:rPr lang="en-CH" smtClean="0"/>
              <a:t>13.02.2024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1EAA8-ABB4-2096-4DE9-1911F76F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40289-A330-1ABD-DF97-11E1088F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32255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15C2-C413-9545-DE43-B491B38D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DC111-5F78-23F1-CCD4-3165F2DCA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2985B-7865-B56F-E08D-6B97B5207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B1EEF-0D60-0863-5A01-A19F2407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A205-B865-0845-AD07-D0BF0C324F1A}" type="datetimeFigureOut">
              <a:rPr lang="en-CH" smtClean="0"/>
              <a:t>13.02.2024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9C83F-E5C8-B731-0F2F-09F2086D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94479-809F-987B-426D-13628AB2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812019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6D74-2C0F-4B5A-247C-9097C2733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D94C3-0896-85A2-4FC4-7822D68D7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8DC68-24CD-8F7C-0FB1-0F9DAF5CA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21080-5E40-D9B9-A181-BA0FBBE5E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BDF04-E826-0EC9-DE91-058557DD6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9CF08C-0341-BB34-93DD-5D4340EC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A205-B865-0845-AD07-D0BF0C324F1A}" type="datetimeFigureOut">
              <a:rPr lang="en-CH" smtClean="0"/>
              <a:t>13.02.2024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44C97-557C-86AD-FBF9-03B5DDB3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A2853B-689B-C28D-0CFE-61FF7593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4400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A6904-29DF-9629-0AC9-8B7B95A7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E29D1-9D4E-9BAE-561F-7120C507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A205-B865-0845-AD07-D0BF0C324F1A}" type="datetimeFigureOut">
              <a:rPr lang="en-CH" smtClean="0"/>
              <a:t>13.02.2024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D5AA8-621F-5592-3629-5B8F4E3B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717F7-9955-934B-FE18-F018D277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65101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A3DDB-4C13-7F91-3DE0-E26B1971B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A205-B865-0845-AD07-D0BF0C324F1A}" type="datetimeFigureOut">
              <a:rPr lang="en-CH" smtClean="0"/>
              <a:t>13.02.2024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B5946-64F7-F80F-CEC4-77C83F35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35AB2-E9E1-3EAB-E523-C03B8B0D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794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D00E-5692-2FA7-2691-247F37F7E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E762-E541-9CCB-B542-59F9E18C6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0DAE2-BCC6-8BC0-F838-E609FB35A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EE109-9765-A5C1-5DE2-F7DB481D4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A205-B865-0845-AD07-D0BF0C324F1A}" type="datetimeFigureOut">
              <a:rPr lang="en-CH" smtClean="0"/>
              <a:t>13.02.2024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C0D3D-ABBF-EC0D-066A-297C3B0AF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ACFCB-A44F-9D97-B1C6-ECD7536DD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67195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62384-358D-9B52-5741-ECDCC5948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A99A3-86A7-F0E4-6E89-622A4C605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BDC6A-7589-C08B-48AC-FBEB16656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0BF3B-617D-BE1C-F36A-518843E2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A205-B865-0845-AD07-D0BF0C324F1A}" type="datetimeFigureOut">
              <a:rPr lang="en-CH" smtClean="0"/>
              <a:t>13.02.2024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45613-3BD5-B0CD-E559-A3BE6F71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B6E6F-05DB-D7FA-701A-47BA2E4A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45509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BCC0F-D336-7176-1E6C-F3090448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7E9FD-E207-5406-F47C-53CDE6938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55CE7-C71E-7A56-E68D-7C969E54D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7A205-B865-0845-AD07-D0BF0C324F1A}" type="datetimeFigureOut">
              <a:rPr lang="en-CH" smtClean="0"/>
              <a:t>13.02.2024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2B7D5-A3CC-6F2E-EE21-18F88F650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0E7B1-9CB6-1461-75AB-B6F9BA04D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581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ws.amazon.com/cloudhsm/pricing/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0C810-16D4-FCC5-5C99-F80F00587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1" y="2683092"/>
            <a:ext cx="8182230" cy="12658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CloudHSM</a:t>
            </a:r>
          </a:p>
        </p:txBody>
      </p:sp>
      <p:pic>
        <p:nvPicPr>
          <p:cNvPr id="6" name="Graphic 5" descr="Cloud">
            <a:extLst>
              <a:ext uri="{FF2B5EF4-FFF2-40B4-BE49-F238E27FC236}">
                <a16:creationId xmlns:a16="http://schemas.microsoft.com/office/drawing/2014/main" id="{1F75EC46-CB22-AC3D-B93E-5D81AA636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2025" y="443752"/>
            <a:ext cx="2056503" cy="2056503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4131789"/>
            <a:ext cx="3429000" cy="13716"/>
          </a:xfrm>
          <a:custGeom>
            <a:avLst/>
            <a:gdLst>
              <a:gd name="connsiteX0" fmla="*/ 0 w 3429000"/>
              <a:gd name="connsiteY0" fmla="*/ 0 h 13716"/>
              <a:gd name="connsiteX1" fmla="*/ 685800 w 3429000"/>
              <a:gd name="connsiteY1" fmla="*/ 0 h 13716"/>
              <a:gd name="connsiteX2" fmla="*/ 1371600 w 3429000"/>
              <a:gd name="connsiteY2" fmla="*/ 0 h 13716"/>
              <a:gd name="connsiteX3" fmla="*/ 2057400 w 3429000"/>
              <a:gd name="connsiteY3" fmla="*/ 0 h 13716"/>
              <a:gd name="connsiteX4" fmla="*/ 2674620 w 3429000"/>
              <a:gd name="connsiteY4" fmla="*/ 0 h 13716"/>
              <a:gd name="connsiteX5" fmla="*/ 3429000 w 3429000"/>
              <a:gd name="connsiteY5" fmla="*/ 0 h 13716"/>
              <a:gd name="connsiteX6" fmla="*/ 3429000 w 3429000"/>
              <a:gd name="connsiteY6" fmla="*/ 13716 h 13716"/>
              <a:gd name="connsiteX7" fmla="*/ 2811780 w 3429000"/>
              <a:gd name="connsiteY7" fmla="*/ 13716 h 13716"/>
              <a:gd name="connsiteX8" fmla="*/ 2228850 w 3429000"/>
              <a:gd name="connsiteY8" fmla="*/ 13716 h 13716"/>
              <a:gd name="connsiteX9" fmla="*/ 1543050 w 3429000"/>
              <a:gd name="connsiteY9" fmla="*/ 13716 h 13716"/>
              <a:gd name="connsiteX10" fmla="*/ 925830 w 3429000"/>
              <a:gd name="connsiteY10" fmla="*/ 13716 h 13716"/>
              <a:gd name="connsiteX11" fmla="*/ 0 w 3429000"/>
              <a:gd name="connsiteY11" fmla="*/ 13716 h 13716"/>
              <a:gd name="connsiteX12" fmla="*/ 0 w 3429000"/>
              <a:gd name="connsiteY12" fmla="*/ 0 h 13716"/>
              <a:gd name="connsiteX0" fmla="*/ 0 w 3429000"/>
              <a:gd name="connsiteY0" fmla="*/ 0 h 13716"/>
              <a:gd name="connsiteX1" fmla="*/ 617220 w 3429000"/>
              <a:gd name="connsiteY1" fmla="*/ 0 h 13716"/>
              <a:gd name="connsiteX2" fmla="*/ 1200150 w 3429000"/>
              <a:gd name="connsiteY2" fmla="*/ 0 h 13716"/>
              <a:gd name="connsiteX3" fmla="*/ 1817370 w 3429000"/>
              <a:gd name="connsiteY3" fmla="*/ 0 h 13716"/>
              <a:gd name="connsiteX4" fmla="*/ 2503170 w 3429000"/>
              <a:gd name="connsiteY4" fmla="*/ 0 h 13716"/>
              <a:gd name="connsiteX5" fmla="*/ 3429000 w 3429000"/>
              <a:gd name="connsiteY5" fmla="*/ 0 h 13716"/>
              <a:gd name="connsiteX6" fmla="*/ 3429000 w 3429000"/>
              <a:gd name="connsiteY6" fmla="*/ 13716 h 13716"/>
              <a:gd name="connsiteX7" fmla="*/ 2743200 w 3429000"/>
              <a:gd name="connsiteY7" fmla="*/ 13716 h 13716"/>
              <a:gd name="connsiteX8" fmla="*/ 1988820 w 3429000"/>
              <a:gd name="connsiteY8" fmla="*/ 13716 h 13716"/>
              <a:gd name="connsiteX9" fmla="*/ 1405890 w 3429000"/>
              <a:gd name="connsiteY9" fmla="*/ 13716 h 13716"/>
              <a:gd name="connsiteX10" fmla="*/ 651510 w 3429000"/>
              <a:gd name="connsiteY10" fmla="*/ 13716 h 13716"/>
              <a:gd name="connsiteX11" fmla="*/ 0 w 3429000"/>
              <a:gd name="connsiteY11" fmla="*/ 13716 h 13716"/>
              <a:gd name="connsiteX12" fmla="*/ 0 w 3429000"/>
              <a:gd name="connsiteY12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3716" fill="none" extrusionOk="0">
                <a:moveTo>
                  <a:pt x="0" y="0"/>
                </a:moveTo>
                <a:cubicBezTo>
                  <a:pt x="207705" y="23860"/>
                  <a:pt x="509323" y="68036"/>
                  <a:pt x="685800" y="0"/>
                </a:cubicBezTo>
                <a:cubicBezTo>
                  <a:pt x="881422" y="-43910"/>
                  <a:pt x="1129204" y="-58858"/>
                  <a:pt x="1371600" y="0"/>
                </a:cubicBezTo>
                <a:cubicBezTo>
                  <a:pt x="1611115" y="-12848"/>
                  <a:pt x="1887211" y="-6418"/>
                  <a:pt x="2057400" y="0"/>
                </a:cubicBezTo>
                <a:cubicBezTo>
                  <a:pt x="2233905" y="-53439"/>
                  <a:pt x="2400311" y="-9735"/>
                  <a:pt x="2674620" y="0"/>
                </a:cubicBezTo>
                <a:cubicBezTo>
                  <a:pt x="2899369" y="50175"/>
                  <a:pt x="3197952" y="-27603"/>
                  <a:pt x="3429000" y="0"/>
                </a:cubicBezTo>
                <a:cubicBezTo>
                  <a:pt x="3428978" y="4238"/>
                  <a:pt x="3429362" y="9645"/>
                  <a:pt x="3429000" y="13716"/>
                </a:cubicBezTo>
                <a:cubicBezTo>
                  <a:pt x="3212354" y="24300"/>
                  <a:pt x="3083619" y="-5408"/>
                  <a:pt x="2811780" y="13716"/>
                </a:cubicBezTo>
                <a:cubicBezTo>
                  <a:pt x="2533576" y="20486"/>
                  <a:pt x="2477440" y="15959"/>
                  <a:pt x="2228850" y="13716"/>
                </a:cubicBezTo>
                <a:cubicBezTo>
                  <a:pt x="2003657" y="-6415"/>
                  <a:pt x="1810789" y="13722"/>
                  <a:pt x="1543050" y="13716"/>
                </a:cubicBezTo>
                <a:cubicBezTo>
                  <a:pt x="1286635" y="-25734"/>
                  <a:pt x="1189418" y="17718"/>
                  <a:pt x="925830" y="13716"/>
                </a:cubicBezTo>
                <a:cubicBezTo>
                  <a:pt x="678389" y="-6959"/>
                  <a:pt x="367033" y="38662"/>
                  <a:pt x="0" y="13716"/>
                </a:cubicBezTo>
                <a:cubicBezTo>
                  <a:pt x="-950" y="8514"/>
                  <a:pt x="-119" y="3449"/>
                  <a:pt x="0" y="0"/>
                </a:cubicBezTo>
                <a:close/>
              </a:path>
              <a:path w="3429000" h="13716" stroke="0" extrusionOk="0">
                <a:moveTo>
                  <a:pt x="0" y="0"/>
                </a:moveTo>
                <a:cubicBezTo>
                  <a:pt x="169914" y="-16656"/>
                  <a:pt x="469790" y="-24030"/>
                  <a:pt x="617220" y="0"/>
                </a:cubicBezTo>
                <a:cubicBezTo>
                  <a:pt x="786601" y="24467"/>
                  <a:pt x="1085311" y="15192"/>
                  <a:pt x="1200150" y="0"/>
                </a:cubicBezTo>
                <a:cubicBezTo>
                  <a:pt x="1340195" y="-5060"/>
                  <a:pt x="1552999" y="41254"/>
                  <a:pt x="1817370" y="0"/>
                </a:cubicBezTo>
                <a:cubicBezTo>
                  <a:pt x="2086739" y="-377"/>
                  <a:pt x="2228603" y="31972"/>
                  <a:pt x="2503170" y="0"/>
                </a:cubicBezTo>
                <a:cubicBezTo>
                  <a:pt x="2794334" y="-14173"/>
                  <a:pt x="3002837" y="-13310"/>
                  <a:pt x="3429000" y="0"/>
                </a:cubicBezTo>
                <a:cubicBezTo>
                  <a:pt x="3428219" y="5403"/>
                  <a:pt x="3428159" y="9705"/>
                  <a:pt x="3429000" y="13716"/>
                </a:cubicBezTo>
                <a:cubicBezTo>
                  <a:pt x="3101445" y="-8012"/>
                  <a:pt x="2879434" y="29451"/>
                  <a:pt x="2743200" y="13716"/>
                </a:cubicBezTo>
                <a:cubicBezTo>
                  <a:pt x="2609544" y="9343"/>
                  <a:pt x="2334178" y="44077"/>
                  <a:pt x="1988820" y="13716"/>
                </a:cubicBezTo>
                <a:cubicBezTo>
                  <a:pt x="1620382" y="13563"/>
                  <a:pt x="1588099" y="-7567"/>
                  <a:pt x="1405890" y="13716"/>
                </a:cubicBezTo>
                <a:cubicBezTo>
                  <a:pt x="1266239" y="23975"/>
                  <a:pt x="867500" y="10636"/>
                  <a:pt x="651510" y="13716"/>
                </a:cubicBezTo>
                <a:cubicBezTo>
                  <a:pt x="445459" y="35533"/>
                  <a:pt x="119818" y="-28316"/>
                  <a:pt x="0" y="13716"/>
                </a:cubicBezTo>
                <a:cubicBezTo>
                  <a:pt x="242" y="7496"/>
                  <a:pt x="776" y="5947"/>
                  <a:pt x="0" y="0"/>
                </a:cubicBezTo>
                <a:close/>
              </a:path>
              <a:path w="3429000" h="13716" fill="none" stroke="0" extrusionOk="0">
                <a:moveTo>
                  <a:pt x="0" y="0"/>
                </a:moveTo>
                <a:cubicBezTo>
                  <a:pt x="199661" y="29771"/>
                  <a:pt x="488726" y="20925"/>
                  <a:pt x="685800" y="0"/>
                </a:cubicBezTo>
                <a:cubicBezTo>
                  <a:pt x="835372" y="-29710"/>
                  <a:pt x="1088413" y="6369"/>
                  <a:pt x="1371600" y="0"/>
                </a:cubicBezTo>
                <a:cubicBezTo>
                  <a:pt x="1631865" y="6637"/>
                  <a:pt x="1839907" y="52251"/>
                  <a:pt x="2057400" y="0"/>
                </a:cubicBezTo>
                <a:cubicBezTo>
                  <a:pt x="2266442" y="-8132"/>
                  <a:pt x="2461070" y="-4034"/>
                  <a:pt x="2674620" y="0"/>
                </a:cubicBezTo>
                <a:cubicBezTo>
                  <a:pt x="2940120" y="30498"/>
                  <a:pt x="3202681" y="-54357"/>
                  <a:pt x="3429000" y="0"/>
                </a:cubicBezTo>
                <a:cubicBezTo>
                  <a:pt x="3429104" y="3768"/>
                  <a:pt x="3429110" y="10153"/>
                  <a:pt x="3429000" y="13716"/>
                </a:cubicBezTo>
                <a:cubicBezTo>
                  <a:pt x="3250522" y="51451"/>
                  <a:pt x="3056248" y="-6129"/>
                  <a:pt x="2811780" y="13716"/>
                </a:cubicBezTo>
                <a:cubicBezTo>
                  <a:pt x="2534418" y="21986"/>
                  <a:pt x="2483107" y="15318"/>
                  <a:pt x="2228850" y="13716"/>
                </a:cubicBezTo>
                <a:cubicBezTo>
                  <a:pt x="1996093" y="-24934"/>
                  <a:pt x="1790611" y="30524"/>
                  <a:pt x="1543050" y="13716"/>
                </a:cubicBezTo>
                <a:cubicBezTo>
                  <a:pt x="1276188" y="-34299"/>
                  <a:pt x="1196665" y="-3522"/>
                  <a:pt x="925830" y="13716"/>
                </a:cubicBezTo>
                <a:cubicBezTo>
                  <a:pt x="718623" y="56844"/>
                  <a:pt x="374628" y="20467"/>
                  <a:pt x="0" y="13716"/>
                </a:cubicBezTo>
                <a:cubicBezTo>
                  <a:pt x="84" y="8233"/>
                  <a:pt x="-347" y="318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429000"/>
                      <a:gd name="connsiteY0" fmla="*/ 0 h 13716"/>
                      <a:gd name="connsiteX1" fmla="*/ 685800 w 3429000"/>
                      <a:gd name="connsiteY1" fmla="*/ 0 h 13716"/>
                      <a:gd name="connsiteX2" fmla="*/ 1371600 w 3429000"/>
                      <a:gd name="connsiteY2" fmla="*/ 0 h 13716"/>
                      <a:gd name="connsiteX3" fmla="*/ 2057400 w 3429000"/>
                      <a:gd name="connsiteY3" fmla="*/ 0 h 13716"/>
                      <a:gd name="connsiteX4" fmla="*/ 2674620 w 3429000"/>
                      <a:gd name="connsiteY4" fmla="*/ 0 h 13716"/>
                      <a:gd name="connsiteX5" fmla="*/ 3429000 w 3429000"/>
                      <a:gd name="connsiteY5" fmla="*/ 0 h 13716"/>
                      <a:gd name="connsiteX6" fmla="*/ 3429000 w 3429000"/>
                      <a:gd name="connsiteY6" fmla="*/ 13716 h 13716"/>
                      <a:gd name="connsiteX7" fmla="*/ 2811780 w 3429000"/>
                      <a:gd name="connsiteY7" fmla="*/ 13716 h 13716"/>
                      <a:gd name="connsiteX8" fmla="*/ 2228850 w 3429000"/>
                      <a:gd name="connsiteY8" fmla="*/ 13716 h 13716"/>
                      <a:gd name="connsiteX9" fmla="*/ 1543050 w 3429000"/>
                      <a:gd name="connsiteY9" fmla="*/ 13716 h 13716"/>
                      <a:gd name="connsiteX10" fmla="*/ 925830 w 3429000"/>
                      <a:gd name="connsiteY10" fmla="*/ 13716 h 13716"/>
                      <a:gd name="connsiteX11" fmla="*/ 0 w 3429000"/>
                      <a:gd name="connsiteY11" fmla="*/ 13716 h 13716"/>
                      <a:gd name="connsiteX12" fmla="*/ 0 w 3429000"/>
                      <a:gd name="connsiteY12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429000" h="13716" fill="none" extrusionOk="0">
                        <a:moveTo>
                          <a:pt x="0" y="0"/>
                        </a:moveTo>
                        <a:cubicBezTo>
                          <a:pt x="219865" y="20479"/>
                          <a:pt x="493281" y="26186"/>
                          <a:pt x="685800" y="0"/>
                        </a:cubicBezTo>
                        <a:cubicBezTo>
                          <a:pt x="878319" y="-26186"/>
                          <a:pt x="1121382" y="-11869"/>
                          <a:pt x="1371600" y="0"/>
                        </a:cubicBezTo>
                        <a:cubicBezTo>
                          <a:pt x="1621818" y="11869"/>
                          <a:pt x="1878793" y="32281"/>
                          <a:pt x="2057400" y="0"/>
                        </a:cubicBezTo>
                        <a:cubicBezTo>
                          <a:pt x="2236007" y="-32281"/>
                          <a:pt x="2433797" y="-18251"/>
                          <a:pt x="2674620" y="0"/>
                        </a:cubicBezTo>
                        <a:cubicBezTo>
                          <a:pt x="2915443" y="18251"/>
                          <a:pt x="3205923" y="-1443"/>
                          <a:pt x="3429000" y="0"/>
                        </a:cubicBezTo>
                        <a:cubicBezTo>
                          <a:pt x="3429214" y="4075"/>
                          <a:pt x="3429316" y="9784"/>
                          <a:pt x="3429000" y="13716"/>
                        </a:cubicBezTo>
                        <a:cubicBezTo>
                          <a:pt x="3221081" y="44036"/>
                          <a:pt x="3088001" y="3494"/>
                          <a:pt x="2811780" y="13716"/>
                        </a:cubicBezTo>
                        <a:cubicBezTo>
                          <a:pt x="2535559" y="23938"/>
                          <a:pt x="2481355" y="20326"/>
                          <a:pt x="2228850" y="13716"/>
                        </a:cubicBezTo>
                        <a:cubicBezTo>
                          <a:pt x="1976345" y="7107"/>
                          <a:pt x="1807520" y="43784"/>
                          <a:pt x="1543050" y="13716"/>
                        </a:cubicBezTo>
                        <a:cubicBezTo>
                          <a:pt x="1278580" y="-16352"/>
                          <a:pt x="1181944" y="551"/>
                          <a:pt x="925830" y="13716"/>
                        </a:cubicBezTo>
                        <a:cubicBezTo>
                          <a:pt x="669716" y="26881"/>
                          <a:pt x="410304" y="30243"/>
                          <a:pt x="0" y="13716"/>
                        </a:cubicBezTo>
                        <a:cubicBezTo>
                          <a:pt x="-535" y="8247"/>
                          <a:pt x="-201" y="2959"/>
                          <a:pt x="0" y="0"/>
                        </a:cubicBezTo>
                        <a:close/>
                      </a:path>
                      <a:path w="3429000" h="13716" stroke="0" extrusionOk="0">
                        <a:moveTo>
                          <a:pt x="0" y="0"/>
                        </a:moveTo>
                        <a:cubicBezTo>
                          <a:pt x="174095" y="-12874"/>
                          <a:pt x="443087" y="-14090"/>
                          <a:pt x="617220" y="0"/>
                        </a:cubicBezTo>
                        <a:cubicBezTo>
                          <a:pt x="791353" y="14090"/>
                          <a:pt x="1072677" y="8451"/>
                          <a:pt x="1200150" y="0"/>
                        </a:cubicBezTo>
                        <a:cubicBezTo>
                          <a:pt x="1327623" y="-8451"/>
                          <a:pt x="1526638" y="19866"/>
                          <a:pt x="1817370" y="0"/>
                        </a:cubicBezTo>
                        <a:cubicBezTo>
                          <a:pt x="2108102" y="-19866"/>
                          <a:pt x="2221289" y="26161"/>
                          <a:pt x="2503170" y="0"/>
                        </a:cubicBezTo>
                        <a:cubicBezTo>
                          <a:pt x="2785051" y="-26161"/>
                          <a:pt x="3022134" y="39178"/>
                          <a:pt x="3429000" y="0"/>
                        </a:cubicBezTo>
                        <a:cubicBezTo>
                          <a:pt x="3428434" y="5320"/>
                          <a:pt x="3428676" y="9001"/>
                          <a:pt x="3429000" y="13716"/>
                        </a:cubicBezTo>
                        <a:cubicBezTo>
                          <a:pt x="3103464" y="-3979"/>
                          <a:pt x="2887909" y="18368"/>
                          <a:pt x="2743200" y="13716"/>
                        </a:cubicBezTo>
                        <a:cubicBezTo>
                          <a:pt x="2598491" y="9064"/>
                          <a:pt x="2362615" y="6084"/>
                          <a:pt x="1988820" y="13716"/>
                        </a:cubicBezTo>
                        <a:cubicBezTo>
                          <a:pt x="1615025" y="21348"/>
                          <a:pt x="1580494" y="-880"/>
                          <a:pt x="1405890" y="13716"/>
                        </a:cubicBezTo>
                        <a:cubicBezTo>
                          <a:pt x="1231286" y="28312"/>
                          <a:pt x="885259" y="-20857"/>
                          <a:pt x="651510" y="13716"/>
                        </a:cubicBezTo>
                        <a:cubicBezTo>
                          <a:pt x="417761" y="48289"/>
                          <a:pt x="138362" y="-18428"/>
                          <a:pt x="0" y="13716"/>
                        </a:cubicBezTo>
                        <a:cubicBezTo>
                          <a:pt x="58" y="7834"/>
                          <a:pt x="453" y="583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9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56495" cy="51435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63DC5-A145-172D-A5FC-75B80E3D6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5" y="457200"/>
            <a:ext cx="3588597" cy="998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1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AWS CloudHSM cluster backups</a:t>
            </a:r>
            <a:br>
              <a:rPr lang="en-US" sz="21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0A1E9-641D-01F0-7256-7CBBDC29B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653" y="1389746"/>
            <a:ext cx="3943650" cy="318726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b="0" i="0" dirty="0">
                <a:effectLst/>
              </a:rPr>
              <a:t>AWS </a:t>
            </a:r>
            <a:r>
              <a:rPr lang="en-US" sz="1050" b="0" i="0" dirty="0" err="1">
                <a:effectLst/>
              </a:rPr>
              <a:t>CloudHSM</a:t>
            </a:r>
            <a:r>
              <a:rPr lang="en-US" sz="1050" b="0" i="0" dirty="0">
                <a:effectLst/>
              </a:rPr>
              <a:t> makes periodic backups of the users, keys, and policies in the cluster. 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b="0" i="0" dirty="0">
                <a:effectLst/>
              </a:rPr>
              <a:t>Backups are secure, durable, and updated on a predictable schedule. 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b="0" i="0" dirty="0">
                <a:effectLst/>
              </a:rPr>
              <a:t>The following illustration shows the relationship of your backups to the cluster.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b="1" i="0" dirty="0">
                <a:effectLst/>
              </a:rPr>
              <a:t>Security </a:t>
            </a:r>
            <a:r>
              <a:rPr lang="en-US" sz="1050" b="0" i="0" dirty="0">
                <a:effectLst/>
              </a:rPr>
              <a:t>When AWS </a:t>
            </a:r>
            <a:r>
              <a:rPr lang="en-US" sz="1050" b="0" i="0" dirty="0" err="1">
                <a:effectLst/>
              </a:rPr>
              <a:t>CloudHSM</a:t>
            </a:r>
            <a:r>
              <a:rPr lang="en-US" sz="1050" b="0" i="0" dirty="0">
                <a:effectLst/>
              </a:rPr>
              <a:t> makes a backup from the HSM, the HSM encrypts all of its data before sending it to AWS </a:t>
            </a:r>
            <a:r>
              <a:rPr lang="en-US" sz="1050" b="0" i="0" dirty="0" err="1">
                <a:effectLst/>
              </a:rPr>
              <a:t>CloudHSM</a:t>
            </a:r>
            <a:r>
              <a:rPr lang="en-US" sz="1050" b="0" i="0" dirty="0">
                <a:effectLst/>
              </a:rPr>
              <a:t>. 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b="0" i="0" dirty="0">
                <a:effectLst/>
                <a:highlight>
                  <a:srgbClr val="FFFF00"/>
                </a:highlight>
              </a:rPr>
              <a:t>The data never leaves the HSM in plaintext form</a:t>
            </a:r>
            <a:r>
              <a:rPr lang="en-US" sz="1050" b="0" i="0" dirty="0">
                <a:effectLst/>
              </a:rPr>
              <a:t>. 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b="0" i="0" dirty="0">
                <a:effectLst/>
              </a:rPr>
              <a:t>Additionally, backups cannot be decrypted by AWS because AWS doesn’t have access to key used to decrypt the backups.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b="1" i="0" dirty="0">
                <a:effectLst/>
              </a:rPr>
              <a:t>Durability </a:t>
            </a:r>
            <a:r>
              <a:rPr lang="en-US" sz="1050" b="0" i="0" dirty="0">
                <a:effectLst/>
              </a:rPr>
              <a:t>AWS </a:t>
            </a:r>
            <a:r>
              <a:rPr lang="en-US" sz="1050" b="0" i="0" dirty="0" err="1">
                <a:effectLst/>
              </a:rPr>
              <a:t>CloudHSM</a:t>
            </a:r>
            <a:r>
              <a:rPr lang="en-US" sz="1050" b="0" i="0" dirty="0">
                <a:effectLst/>
              </a:rPr>
              <a:t> stores backups in a service-controlled S3 bucket in the same region as your cluster. 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b="0" i="0" dirty="0">
                <a:effectLst/>
              </a:rPr>
              <a:t>Backups have a 99.999999999% durability level, the same as any object stored in Amazon S3.</a:t>
            </a:r>
            <a:endParaRPr lang="en-US" sz="1050" dirty="0"/>
          </a:p>
        </p:txBody>
      </p:sp>
      <p:pic>
        <p:nvPicPr>
          <p:cNvPr id="3074" name="Picture 2" descr="&#10;      AWS CloudHSM cluster backups encrypted in a service-controlled Amazon S3 bucket.&#10;    ">
            <a:extLst>
              <a:ext uri="{FF2B5EF4-FFF2-40B4-BE49-F238E27FC236}">
                <a16:creationId xmlns:a16="http://schemas.microsoft.com/office/drawing/2014/main" id="{D608DBC3-483B-C877-1D21-4BB022E44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0457" y="1389746"/>
            <a:ext cx="3553238" cy="23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545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24682-7EA1-E9B6-4CD7-78E2E748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HSM Pricing</a:t>
            </a:r>
          </a:p>
        </p:txBody>
      </p:sp>
      <p:sp>
        <p:nvSpPr>
          <p:cNvPr id="410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2EB98-BC1E-F3C1-889A-E73720687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202" y="1995678"/>
            <a:ext cx="3614166" cy="26609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1430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With AWS </a:t>
            </a:r>
            <a:r>
              <a:rPr lang="en-US" sz="1700" b="0" i="0" dirty="0" err="1">
                <a:effectLst/>
              </a:rPr>
              <a:t>CloudHSM</a:t>
            </a:r>
            <a:r>
              <a:rPr lang="en-US" sz="1700" b="0" i="0" dirty="0">
                <a:effectLst/>
              </a:rPr>
              <a:t>, you pay by the hour with no long-term commitments or upfront payments. </a:t>
            </a:r>
          </a:p>
          <a:p>
            <a:pPr marL="11430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For more information, see </a:t>
            </a:r>
            <a:r>
              <a:rPr lang="en-US" sz="1700" b="0" i="0" u="none" strike="noStrike" dirty="0">
                <a:effectLst/>
                <a:hlinkClick r:id="rId2"/>
              </a:rPr>
              <a:t>AWS CloudHSM Pricing</a:t>
            </a:r>
            <a:r>
              <a:rPr lang="en-US" sz="1700" b="0" i="0" dirty="0">
                <a:effectLst/>
              </a:rPr>
              <a:t> on the AWS website.</a:t>
            </a:r>
            <a:endParaRPr lang="en-US" sz="1700" dirty="0"/>
          </a:p>
        </p:txBody>
      </p:sp>
      <p:pic>
        <p:nvPicPr>
          <p:cNvPr id="4100" name="Picture 4" descr="AWS CloudHSM Cheat Sheet | AWS Cheat Sheet">
            <a:extLst>
              <a:ext uri="{FF2B5EF4-FFF2-40B4-BE49-F238E27FC236}">
                <a16:creationId xmlns:a16="http://schemas.microsoft.com/office/drawing/2014/main" id="{69494FA6-ADED-D806-226B-05AFE02F4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4286" y="2131621"/>
            <a:ext cx="4094226" cy="88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130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2550319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80B45E-53D8-66C3-F35F-5C19A8DE54AB}"/>
              </a:ext>
            </a:extLst>
          </p:cNvPr>
          <p:cNvSpPr txBox="1"/>
          <p:nvPr/>
        </p:nvSpPr>
        <p:spPr>
          <a:xfrm>
            <a:off x="5797851" y="458787"/>
            <a:ext cx="3203575" cy="4183063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GB" sz="1000" b="1" i="0" dirty="0">
                <a:effectLst/>
              </a:rPr>
              <a:t>Vault</a:t>
            </a:r>
            <a:r>
              <a:rPr lang="en-GB" sz="1000" b="0" i="0" dirty="0">
                <a:effectLst/>
              </a:rPr>
              <a:t> provides the following key features:</a:t>
            </a:r>
          </a:p>
          <a:p>
            <a:pPr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 </a:t>
            </a:r>
            <a:r>
              <a:rPr lang="en-GB" sz="1000" b="0" i="0" dirty="0">
                <a:effectLst/>
                <a:highlight>
                  <a:srgbClr val="FFFF00"/>
                </a:highlight>
              </a:rPr>
              <a:t>Secure Secret Storage</a:t>
            </a:r>
            <a:r>
              <a:rPr lang="en-GB" sz="1000" b="0" i="0" dirty="0">
                <a:effectLst/>
              </a:rPr>
              <a:t>: Arbitrary key/value secrets can be stored in Vault. </a:t>
            </a:r>
          </a:p>
          <a:p>
            <a:pPr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dirty="0"/>
              <a:t> </a:t>
            </a:r>
            <a:r>
              <a:rPr lang="en-GB" sz="1000" b="0" i="0" dirty="0">
                <a:effectLst/>
              </a:rPr>
              <a:t>Vault encrypts these secrets prior to writing them to persistent storage, so gaining access to the raw storage isn't enough to access your secrets. </a:t>
            </a:r>
          </a:p>
          <a:p>
            <a:pPr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Vault can write to disk, Consul, and more.</a:t>
            </a:r>
          </a:p>
          <a:p>
            <a:pPr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 </a:t>
            </a:r>
            <a:r>
              <a:rPr lang="en-GB" sz="1000" b="0" i="0" dirty="0">
                <a:effectLst/>
                <a:highlight>
                  <a:srgbClr val="FFFF00"/>
                </a:highlight>
              </a:rPr>
              <a:t>Dynamic Secrets</a:t>
            </a:r>
            <a:r>
              <a:rPr lang="en-GB" sz="1000" b="0" i="0" dirty="0">
                <a:effectLst/>
              </a:rPr>
              <a:t>: Vault can generate secrets on-demand for some systems, such as AWS or SQL databases. </a:t>
            </a:r>
          </a:p>
          <a:p>
            <a:pPr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dirty="0"/>
              <a:t> </a:t>
            </a:r>
            <a:r>
              <a:rPr lang="en-GB" sz="1000" b="0" i="0" dirty="0">
                <a:effectLst/>
              </a:rPr>
              <a:t>For example, when an application needs to access an S3 bucket, it asks Vault for credentials, and Vault will generate an AWS keypair with valid permissions on demand. </a:t>
            </a:r>
          </a:p>
          <a:p>
            <a:pPr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After creating these dynamic secrets, Vault will also automatically revoke them after the lease is up.</a:t>
            </a:r>
          </a:p>
          <a:p>
            <a:pPr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 </a:t>
            </a:r>
            <a:r>
              <a:rPr lang="en-GB" sz="1000" b="0" i="0" dirty="0">
                <a:effectLst/>
                <a:highlight>
                  <a:srgbClr val="FFFF00"/>
                </a:highlight>
              </a:rPr>
              <a:t>Data Encryption</a:t>
            </a:r>
            <a:r>
              <a:rPr lang="en-GB" sz="1000" b="0" i="0" dirty="0">
                <a:effectLst/>
              </a:rPr>
              <a:t>: Vault can encrypt and decrypt data without storing it. </a:t>
            </a:r>
          </a:p>
          <a:p>
            <a:pPr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dirty="0"/>
              <a:t> </a:t>
            </a:r>
            <a:r>
              <a:rPr lang="en-GB" sz="1000" b="0" i="0" dirty="0">
                <a:effectLst/>
              </a:rPr>
              <a:t>This allows security teams to define encryption parameters and developers to store encrypted data in a location such as SQL without having to design their own encryption methods.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9B156-591B-A799-1E76-6A99B71C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8371"/>
            <a:ext cx="2130136" cy="17783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0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AWS CloudHSM vs Vault: What are the differences?</a:t>
            </a:r>
            <a:br>
              <a:rPr lang="en-US" sz="20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D2A86-B533-6E15-2A9F-9D7E54AC3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7697" y="458786"/>
            <a:ext cx="2674290" cy="4183063"/>
          </a:xfrm>
        </p:spPr>
        <p:txBody>
          <a:bodyPr wrap="square" anchor="t">
            <a:noAutofit/>
          </a:bodyPr>
          <a:lstStyle/>
          <a:p>
            <a:pPr marL="11430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GB" sz="1000" b="0" i="0" dirty="0">
                <a:effectLst/>
                <a:highlight>
                  <a:srgbClr val="00FF00"/>
                </a:highlight>
              </a:rPr>
              <a:t>AWS </a:t>
            </a:r>
            <a:r>
              <a:rPr lang="en-GB" sz="1000" b="0" i="0" dirty="0" err="1">
                <a:effectLst/>
                <a:highlight>
                  <a:srgbClr val="00FF00"/>
                </a:highlight>
              </a:rPr>
              <a:t>CloudHSM</a:t>
            </a:r>
            <a:r>
              <a:rPr lang="en-GB" sz="1000" b="0" i="0" dirty="0">
                <a:effectLst/>
                <a:highlight>
                  <a:srgbClr val="00FF00"/>
                </a:highlight>
              </a:rPr>
              <a:t> can be classified as a tool in the </a:t>
            </a:r>
            <a:r>
              <a:rPr lang="en-GB" sz="1000" b="1" i="0" dirty="0">
                <a:effectLst/>
                <a:highlight>
                  <a:srgbClr val="00FF00"/>
                </a:highlight>
              </a:rPr>
              <a:t>"Data Security Services"</a:t>
            </a:r>
            <a:r>
              <a:rPr lang="en-GB" sz="1000" b="0" i="0" dirty="0">
                <a:effectLst/>
                <a:highlight>
                  <a:srgbClr val="00FF00"/>
                </a:highlight>
              </a:rPr>
              <a:t> category, while Vault is grouped under </a:t>
            </a:r>
            <a:r>
              <a:rPr lang="en-GB" sz="1000" b="1" i="0" dirty="0">
                <a:effectLst/>
                <a:highlight>
                  <a:srgbClr val="00FF00"/>
                </a:highlight>
              </a:rPr>
              <a:t>"Secrets Management"</a:t>
            </a:r>
            <a:r>
              <a:rPr lang="en-GB" sz="1000" b="0" i="0" dirty="0">
                <a:effectLst/>
                <a:highlight>
                  <a:srgbClr val="00FF00"/>
                </a:highlight>
              </a:rPr>
              <a:t>.</a:t>
            </a:r>
          </a:p>
          <a:p>
            <a:pPr marL="114300" indent="0" algn="l">
              <a:lnSpc>
                <a:spcPct val="110000"/>
              </a:lnSpc>
              <a:spcAft>
                <a:spcPts val="600"/>
              </a:spcAft>
              <a:buNone/>
            </a:pPr>
            <a:endParaRPr lang="en-GB" sz="1000" b="0" i="0" dirty="0">
              <a:effectLst/>
            </a:endParaRPr>
          </a:p>
          <a:p>
            <a:pPr marL="114300" indent="0" algn="l">
              <a:lnSpc>
                <a:spcPct val="110000"/>
              </a:lnSpc>
              <a:spcAft>
                <a:spcPts val="600"/>
              </a:spcAft>
              <a:buNone/>
            </a:pPr>
            <a:r>
              <a:rPr lang="en-GB" sz="1000" b="1" i="0" dirty="0">
                <a:effectLst/>
              </a:rPr>
              <a:t>AWS </a:t>
            </a:r>
            <a:r>
              <a:rPr lang="en-GB" sz="1000" b="1" i="0" dirty="0" err="1">
                <a:effectLst/>
              </a:rPr>
              <a:t>CloudHSM</a:t>
            </a:r>
            <a:r>
              <a:rPr lang="en-GB" sz="1000" b="1" i="0" dirty="0">
                <a:effectLst/>
              </a:rPr>
              <a:t> </a:t>
            </a:r>
            <a:r>
              <a:rPr lang="en-GB" sz="1000" dirty="0"/>
              <a:t>features:</a:t>
            </a:r>
            <a:endParaRPr lang="en-GB" sz="1000" b="0" i="0" dirty="0">
              <a:effectLst/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  <a:highlight>
                  <a:srgbClr val="FFFF00"/>
                </a:highlight>
              </a:rPr>
              <a:t>Protect and store your cryptographic keys </a:t>
            </a:r>
            <a:r>
              <a:rPr lang="en-GB" sz="1000" b="0" i="0" dirty="0">
                <a:effectLst/>
              </a:rPr>
              <a:t>with industry standard, tamper-resistant HSM appliances.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No one but you has access to your keys (including Amazon administrators who manage and maintain the appliance).</a:t>
            </a:r>
          </a:p>
          <a:p>
            <a:pPr algn="l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Use your most sensitive and regulated data on Amazon EC2 without giving applications direct access to your data's encryption keys.</a:t>
            </a:r>
          </a:p>
          <a:p>
            <a:pPr algn="l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Store and access data reliably from your applications that demand highly available and durable key storage and cryptographic operations.</a:t>
            </a:r>
          </a:p>
        </p:txBody>
      </p:sp>
    </p:spTree>
    <p:extLst>
      <p:ext uri="{BB962C8B-B14F-4D97-AF65-F5344CB8AC3E}">
        <p14:creationId xmlns:p14="http://schemas.microsoft.com/office/powerpoint/2010/main" val="561372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690BB-B483-B2AB-D697-751FF38E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475449"/>
            <a:ext cx="1971675" cy="191044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AWS KSM vs CloudHSM</a:t>
            </a:r>
          </a:p>
        </p:txBody>
      </p:sp>
      <p:pic>
        <p:nvPicPr>
          <p:cNvPr id="5122" name="Picture 2" descr="AWS CloudHSM">
            <a:extLst>
              <a:ext uri="{FF2B5EF4-FFF2-40B4-BE49-F238E27FC236}">
                <a16:creationId xmlns:a16="http://schemas.microsoft.com/office/drawing/2014/main" id="{3EF13C4A-AC58-42A6-37D2-F90F29E59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2987" y="663804"/>
            <a:ext cx="5085525" cy="381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751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56228-F459-36D5-09F3-05B94F3A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475449"/>
            <a:ext cx="1971675" cy="191044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HSM In Payment Industry for PCI DSS compliance</a:t>
            </a:r>
          </a:p>
        </p:txBody>
      </p:sp>
      <p:pic>
        <p:nvPicPr>
          <p:cNvPr id="6146" name="Picture 2" descr="An Introduction to the Role of HSMs for PCI DSS Compliance">
            <a:extLst>
              <a:ext uri="{FF2B5EF4-FFF2-40B4-BE49-F238E27FC236}">
                <a16:creationId xmlns:a16="http://schemas.microsoft.com/office/drawing/2014/main" id="{45AD1759-76B1-BF85-23B8-63C161B3C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2987" y="1274067"/>
            <a:ext cx="5085525" cy="259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444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36287-CFC2-17EF-2B9A-EF0DC8642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475449"/>
            <a:ext cx="1971675" cy="191044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21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Understanding AWS CloudHSM Cluster Synchronization</a:t>
            </a:r>
            <a:br>
              <a:rPr lang="en-US" sz="21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1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 descr="Diagram of a 3-Node CloudHSM architecture">
            <a:extLst>
              <a:ext uri="{FF2B5EF4-FFF2-40B4-BE49-F238E27FC236}">
                <a16:creationId xmlns:a16="http://schemas.microsoft.com/office/drawing/2014/main" id="{CC5F6FA4-2216-0087-F8CF-B09DACC91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63740" y="482599"/>
            <a:ext cx="3924018" cy="417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717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0E0A5-5905-F866-D71D-63D3ED58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CloudHsm Intergation with AWS and 3rd party services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41EC4-2AFE-037B-DC14-341B13B7E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202" y="1995678"/>
            <a:ext cx="3614166" cy="26609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Integration with AWS Services </a:t>
            </a:r>
          </a:p>
          <a:p>
            <a:pPr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Through integration with AWS KMS</a:t>
            </a:r>
          </a:p>
          <a:p>
            <a:pPr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Configure KMS Custom Key Store with </a:t>
            </a:r>
            <a:r>
              <a:rPr lang="en-US" sz="1100" b="1" dirty="0" err="1"/>
              <a:t>CloudHSM</a:t>
            </a:r>
            <a:r>
              <a:rPr lang="en-US" sz="1100" b="1" dirty="0"/>
              <a:t> </a:t>
            </a:r>
          </a:p>
          <a:p>
            <a:pPr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Example: EBS, S3, RDS</a:t>
            </a:r>
          </a:p>
          <a:p>
            <a:pPr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Supports RDS Oracle TDE (through KMS) 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Integration with 3rd Party Services </a:t>
            </a:r>
          </a:p>
          <a:p>
            <a:pPr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Allows creating and storing keys in </a:t>
            </a:r>
            <a:r>
              <a:rPr lang="en-US" sz="1100" dirty="0" err="1"/>
              <a:t>CloudHSM</a:t>
            </a:r>
            <a:r>
              <a:rPr lang="en-US" sz="1100" dirty="0"/>
              <a:t> </a:t>
            </a:r>
          </a:p>
          <a:p>
            <a:pPr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Use cases: SSL/TLS Offload, Windows Server Certificate Authority (CA), Oracle TDE, Microsoft </a:t>
            </a:r>
            <a:r>
              <a:rPr lang="en-US" sz="1100" dirty="0" err="1"/>
              <a:t>SignTool</a:t>
            </a:r>
            <a:r>
              <a:rPr lang="en-US" sz="1100" dirty="0"/>
              <a:t>, Java </a:t>
            </a:r>
            <a:r>
              <a:rPr lang="en-US" sz="1100" dirty="0" err="1"/>
              <a:t>Keytool</a:t>
            </a:r>
            <a:endParaRPr lang="en-US" sz="1100" dirty="0"/>
          </a:p>
        </p:txBody>
      </p:sp>
      <p:pic>
        <p:nvPicPr>
          <p:cNvPr id="4" name="Picture 3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09C76798-C200-C8E6-1C98-E0361751C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569" y="480060"/>
            <a:ext cx="3231660" cy="418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94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1411C8E-FF29-0171-7455-1D1832D6E08C}"/>
              </a:ext>
            </a:extLst>
          </p:cNvPr>
          <p:cNvSpPr txBox="1">
            <a:spLocks/>
          </p:cNvSpPr>
          <p:nvPr/>
        </p:nvSpPr>
        <p:spPr>
          <a:xfrm>
            <a:off x="3617608" y="2969872"/>
            <a:ext cx="3750149" cy="1421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lnSpc>
                <a:spcPct val="105000"/>
              </a:lnSpc>
              <a:spcAft>
                <a:spcPts val="600"/>
              </a:spcAft>
              <a:buNone/>
            </a:pPr>
            <a:r>
              <a:rPr lang="en-GB" sz="700" b="1" i="0" dirty="0">
                <a:effectLst/>
                <a:latin typeface="var(--h2_typography-font-family)"/>
              </a:rPr>
              <a:t>Concepts</a:t>
            </a:r>
            <a:r>
              <a:rPr lang="en-GB" sz="700" dirty="0">
                <a:solidFill>
                  <a:srgbClr val="44413D"/>
                </a:solidFill>
                <a:latin typeface="+mn-lt"/>
              </a:rPr>
              <a:t>:</a:t>
            </a: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GB" sz="700" dirty="0">
                <a:solidFill>
                  <a:srgbClr val="44413D"/>
                </a:solidFill>
                <a:latin typeface="+mn-lt"/>
              </a:rPr>
              <a:t>Cluster</a:t>
            </a: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GB" sz="700" dirty="0">
                <a:solidFill>
                  <a:srgbClr val="44413D"/>
                </a:solidFill>
                <a:latin typeface="+mn-lt"/>
              </a:rPr>
              <a:t>Backups</a:t>
            </a: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GB" sz="700" dirty="0">
                <a:solidFill>
                  <a:srgbClr val="44413D"/>
                </a:solidFill>
                <a:latin typeface="+mn-lt"/>
              </a:rPr>
              <a:t>HSM users</a:t>
            </a: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GB" sz="700" dirty="0">
                <a:solidFill>
                  <a:srgbClr val="44413D"/>
                </a:solidFill>
                <a:latin typeface="+mn-lt"/>
              </a:rPr>
              <a:t>SDKs</a:t>
            </a: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GB" sz="700" dirty="0">
                <a:solidFill>
                  <a:srgbClr val="44413D"/>
                </a:solidFill>
                <a:latin typeface="+mn-lt"/>
              </a:rPr>
              <a:t>Pricing</a:t>
            </a:r>
            <a:endParaRPr lang="en-CH" sz="7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BAAB5-3320-8EBC-2F05-6ED45D83D8E1}"/>
              </a:ext>
            </a:extLst>
          </p:cNvPr>
          <p:cNvSpPr txBox="1"/>
          <p:nvPr/>
        </p:nvSpPr>
        <p:spPr>
          <a:xfrm>
            <a:off x="6030913" y="481014"/>
            <a:ext cx="2635250" cy="2267000"/>
          </a:xfrm>
          <a:prstGeom prst="rect">
            <a:avLst/>
          </a:prstGeom>
          <a:noFill/>
        </p:spPr>
        <p:txBody>
          <a:bodyPr wrap="square" anchor="t">
            <a:normAutofit lnSpcReduction="10000"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GB" sz="1600" b="1" i="0" dirty="0">
                <a:effectLst/>
              </a:rPr>
              <a:t>Use Case</a:t>
            </a:r>
          </a:p>
          <a:p>
            <a:pPr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44413D"/>
                </a:solidFill>
                <a:effectLst/>
              </a:rPr>
              <a:t>Offload SSL/TLS processing for web servers.</a:t>
            </a:r>
          </a:p>
          <a:p>
            <a:pPr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44413D"/>
                </a:solidFill>
                <a:effectLst/>
              </a:rPr>
              <a:t>Protect private keys for an issuing certificate authority (CA).</a:t>
            </a:r>
          </a:p>
          <a:p>
            <a:pPr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44413D"/>
                </a:solidFill>
                <a:effectLst/>
              </a:rPr>
              <a:t>Enable transparent data encryption (TDE) for Oracle databases.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86690-3BB8-8511-E44F-2306ADD26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475449"/>
            <a:ext cx="1971675" cy="191044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 takeaway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5AF29-230E-8897-508D-BE28C3FF7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1400" y="475951"/>
            <a:ext cx="2403475" cy="2090737"/>
          </a:xfrm>
        </p:spPr>
        <p:txBody>
          <a:bodyPr wrap="square" anchor="t">
            <a:normAutofit/>
          </a:bodyPr>
          <a:lstStyle/>
          <a:p>
            <a:pPr marL="114300" indent="0">
              <a:spcAft>
                <a:spcPts val="600"/>
              </a:spcAft>
              <a:buNone/>
            </a:pPr>
            <a:r>
              <a:rPr lang="en-GB" sz="1600" b="0" i="0" dirty="0">
                <a:solidFill>
                  <a:srgbClr val="44413D"/>
                </a:solidFill>
                <a:effectLst/>
                <a:latin typeface="+mn-lt"/>
              </a:rPr>
              <a:t>A </a:t>
            </a:r>
            <a:r>
              <a:rPr lang="en-GB" sz="1600" b="1" i="0" dirty="0">
                <a:solidFill>
                  <a:srgbClr val="44413D"/>
                </a:solidFill>
                <a:effectLst/>
                <a:latin typeface="+mn-lt"/>
              </a:rPr>
              <a:t>hardware security module (HSM)</a:t>
            </a:r>
            <a:r>
              <a:rPr lang="en-GB" sz="1600" b="0" i="0" dirty="0">
                <a:solidFill>
                  <a:srgbClr val="44413D"/>
                </a:solidFill>
                <a:effectLst/>
                <a:latin typeface="+mn-lt"/>
              </a:rPr>
              <a:t> performs cryptographic operations and provides secure storage for cryptographic keys.</a:t>
            </a:r>
          </a:p>
        </p:txBody>
      </p:sp>
    </p:spTree>
    <p:extLst>
      <p:ext uri="{BB962C8B-B14F-4D97-AF65-F5344CB8AC3E}">
        <p14:creationId xmlns:p14="http://schemas.microsoft.com/office/powerpoint/2010/main" val="409296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24632" cy="154637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B38B2-9F53-68CB-F5F4-DA950CB6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5" y="457197"/>
            <a:ext cx="7044316" cy="9981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Hardware Security Module (HSM)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E0A54-7D1B-8D18-9254-3DE8EC997D8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52775" y="1648771"/>
            <a:ext cx="3719225" cy="2938330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A hardware security module (HSM) is a </a:t>
            </a:r>
            <a:r>
              <a:rPr lang="en-US" sz="1500" dirty="0">
                <a:highlight>
                  <a:srgbClr val="FFFF00"/>
                </a:highlight>
              </a:rPr>
              <a:t>physical device </a:t>
            </a:r>
            <a:r>
              <a:rPr lang="en-US" sz="1500" dirty="0"/>
              <a:t>that provides extra security for sensitive data.</a:t>
            </a:r>
          </a:p>
          <a:p>
            <a:pPr marL="11430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This type of device is used to provision cryptographic keys for critical functions such as encryption, decryption and authentication for the use of applications, identities and databases.</a:t>
            </a:r>
          </a:p>
        </p:txBody>
      </p:sp>
      <p:pic>
        <p:nvPicPr>
          <p:cNvPr id="4" name="Picture 4" descr="Utimaco General Purpose Hardware-Security Module: CryptoServer LAN V5">
            <a:extLst>
              <a:ext uri="{FF2B5EF4-FFF2-40B4-BE49-F238E27FC236}">
                <a16:creationId xmlns:a16="http://schemas.microsoft.com/office/drawing/2014/main" id="{8FB11586-FD7F-5D41-9E2D-C380A65F8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9525" y="2373769"/>
            <a:ext cx="3591379" cy="134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4657060"/>
            <a:ext cx="5107781" cy="486440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4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D9AC4-CDE6-5F41-1675-14B354C7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3200" b="0" i="0" u="none" strike="noStrike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sym typeface="Arial"/>
              </a:rPr>
              <a:t>What is FIPS 140-2 and why is it important?</a:t>
            </a:r>
            <a:endParaRPr lang="en-US" sz="3200" b="0" i="0" u="none" strike="noStrike" kern="1200" cap="none">
              <a:solidFill>
                <a:schemeClr val="tx1"/>
              </a:solidFill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  <a:gd name="connsiteX0" fmla="*/ 0 w 8140446"/>
              <a:gd name="connsiteY0" fmla="*/ 0 h 13716"/>
              <a:gd name="connsiteX1" fmla="*/ 596966 w 8140446"/>
              <a:gd name="connsiteY1" fmla="*/ 0 h 13716"/>
              <a:gd name="connsiteX2" fmla="*/ 1031123 w 8140446"/>
              <a:gd name="connsiteY2" fmla="*/ 0 h 13716"/>
              <a:gd name="connsiteX3" fmla="*/ 1872303 w 8140446"/>
              <a:gd name="connsiteY3" fmla="*/ 0 h 13716"/>
              <a:gd name="connsiteX4" fmla="*/ 2469269 w 8140446"/>
              <a:gd name="connsiteY4" fmla="*/ 0 h 13716"/>
              <a:gd name="connsiteX5" fmla="*/ 3066235 w 8140446"/>
              <a:gd name="connsiteY5" fmla="*/ 0 h 13716"/>
              <a:gd name="connsiteX6" fmla="*/ 3907414 w 8140446"/>
              <a:gd name="connsiteY6" fmla="*/ 0 h 13716"/>
              <a:gd name="connsiteX7" fmla="*/ 4422976 w 8140446"/>
              <a:gd name="connsiteY7" fmla="*/ 0 h 13716"/>
              <a:gd name="connsiteX8" fmla="*/ 5264155 w 8140446"/>
              <a:gd name="connsiteY8" fmla="*/ 0 h 13716"/>
              <a:gd name="connsiteX9" fmla="*/ 6105335 w 8140446"/>
              <a:gd name="connsiteY9" fmla="*/ 0 h 13716"/>
              <a:gd name="connsiteX10" fmla="*/ 6783705 w 8140446"/>
              <a:gd name="connsiteY10" fmla="*/ 0 h 13716"/>
              <a:gd name="connsiteX11" fmla="*/ 8140446 w 8140446"/>
              <a:gd name="connsiteY11" fmla="*/ 0 h 13716"/>
              <a:gd name="connsiteX12" fmla="*/ 8140446 w 8140446"/>
              <a:gd name="connsiteY12" fmla="*/ 13716 h 13716"/>
              <a:gd name="connsiteX13" fmla="*/ 7706289 w 8140446"/>
              <a:gd name="connsiteY13" fmla="*/ 13716 h 13716"/>
              <a:gd name="connsiteX14" fmla="*/ 6865109 w 8140446"/>
              <a:gd name="connsiteY14" fmla="*/ 13716 h 13716"/>
              <a:gd name="connsiteX15" fmla="*/ 6349548 w 8140446"/>
              <a:gd name="connsiteY15" fmla="*/ 13716 h 13716"/>
              <a:gd name="connsiteX16" fmla="*/ 5671177 w 8140446"/>
              <a:gd name="connsiteY16" fmla="*/ 13716 h 13716"/>
              <a:gd name="connsiteX17" fmla="*/ 4829998 w 8140446"/>
              <a:gd name="connsiteY17" fmla="*/ 13716 h 13716"/>
              <a:gd name="connsiteX18" fmla="*/ 4151627 w 8140446"/>
              <a:gd name="connsiteY18" fmla="*/ 13716 h 13716"/>
              <a:gd name="connsiteX19" fmla="*/ 3717470 w 8140446"/>
              <a:gd name="connsiteY19" fmla="*/ 13716 h 13716"/>
              <a:gd name="connsiteX20" fmla="*/ 3201909 w 8140446"/>
              <a:gd name="connsiteY20" fmla="*/ 13716 h 13716"/>
              <a:gd name="connsiteX21" fmla="*/ 2360729 w 8140446"/>
              <a:gd name="connsiteY21" fmla="*/ 13716 h 13716"/>
              <a:gd name="connsiteX22" fmla="*/ 1682359 w 8140446"/>
              <a:gd name="connsiteY22" fmla="*/ 13716 h 13716"/>
              <a:gd name="connsiteX23" fmla="*/ 1166797 w 8140446"/>
              <a:gd name="connsiteY23" fmla="*/ 13716 h 13716"/>
              <a:gd name="connsiteX24" fmla="*/ 0 w 8140446"/>
              <a:gd name="connsiteY24" fmla="*/ 13716 h 13716"/>
              <a:gd name="connsiteX25" fmla="*/ 0 w 8140446"/>
              <a:gd name="connsiteY25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575" y="3138"/>
                  <a:pt x="8140433" y="8565"/>
                  <a:pt x="8140446" y="13716"/>
                </a:cubicBezTo>
                <a:cubicBezTo>
                  <a:pt x="7908069" y="-25208"/>
                  <a:pt x="7683037" y="17405"/>
                  <a:pt x="7543480" y="13716"/>
                </a:cubicBezTo>
                <a:cubicBezTo>
                  <a:pt x="7393752" y="5478"/>
                  <a:pt x="7221032" y="-7801"/>
                  <a:pt x="7109323" y="13716"/>
                </a:cubicBezTo>
                <a:cubicBezTo>
                  <a:pt x="7015297" y="17911"/>
                  <a:pt x="6599332" y="36327"/>
                  <a:pt x="6430952" y="13716"/>
                </a:cubicBezTo>
                <a:cubicBezTo>
                  <a:pt x="6292915" y="-38722"/>
                  <a:pt x="6142305" y="16935"/>
                  <a:pt x="5915391" y="13716"/>
                </a:cubicBezTo>
                <a:cubicBezTo>
                  <a:pt x="5682725" y="43271"/>
                  <a:pt x="5440566" y="26848"/>
                  <a:pt x="5237020" y="13716"/>
                </a:cubicBezTo>
                <a:cubicBezTo>
                  <a:pt x="5046456" y="6005"/>
                  <a:pt x="4706449" y="47404"/>
                  <a:pt x="4558650" y="13716"/>
                </a:cubicBezTo>
                <a:cubicBezTo>
                  <a:pt x="4361396" y="-5559"/>
                  <a:pt x="4145362" y="-26875"/>
                  <a:pt x="3880279" y="13716"/>
                </a:cubicBezTo>
                <a:cubicBezTo>
                  <a:pt x="3610716" y="20839"/>
                  <a:pt x="3472690" y="-564"/>
                  <a:pt x="3201909" y="13716"/>
                </a:cubicBezTo>
                <a:cubicBezTo>
                  <a:pt x="2913595" y="30525"/>
                  <a:pt x="2753317" y="-5721"/>
                  <a:pt x="2604943" y="13716"/>
                </a:cubicBezTo>
                <a:cubicBezTo>
                  <a:pt x="2450130" y="32417"/>
                  <a:pt x="1974183" y="35587"/>
                  <a:pt x="1845168" y="13716"/>
                </a:cubicBezTo>
                <a:cubicBezTo>
                  <a:pt x="1677929" y="-4352"/>
                  <a:pt x="1378098" y="-5344"/>
                  <a:pt x="1166797" y="13716"/>
                </a:cubicBezTo>
                <a:cubicBezTo>
                  <a:pt x="921150" y="48705"/>
                  <a:pt x="327457" y="42725"/>
                  <a:pt x="0" y="13716"/>
                </a:cubicBezTo>
                <a:cubicBezTo>
                  <a:pt x="-457" y="9675"/>
                  <a:pt x="580" y="3290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39761" y="5232"/>
                  <a:pt x="8140368" y="9058"/>
                  <a:pt x="8140446" y="13716"/>
                </a:cubicBezTo>
                <a:cubicBezTo>
                  <a:pt x="7961834" y="3834"/>
                  <a:pt x="7874097" y="5778"/>
                  <a:pt x="7706289" y="13716"/>
                </a:cubicBezTo>
                <a:cubicBezTo>
                  <a:pt x="7582508" y="-19492"/>
                  <a:pt x="7179551" y="-37683"/>
                  <a:pt x="6865109" y="13716"/>
                </a:cubicBezTo>
                <a:cubicBezTo>
                  <a:pt x="6583382" y="19545"/>
                  <a:pt x="6525821" y="32124"/>
                  <a:pt x="6349548" y="13716"/>
                </a:cubicBezTo>
                <a:cubicBezTo>
                  <a:pt x="6209953" y="6309"/>
                  <a:pt x="5959707" y="-52400"/>
                  <a:pt x="5671177" y="13716"/>
                </a:cubicBezTo>
                <a:cubicBezTo>
                  <a:pt x="5387744" y="25237"/>
                  <a:pt x="5228514" y="96935"/>
                  <a:pt x="4829998" y="13716"/>
                </a:cubicBezTo>
                <a:cubicBezTo>
                  <a:pt x="4415646" y="-33168"/>
                  <a:pt x="4343809" y="24382"/>
                  <a:pt x="4151627" y="13716"/>
                </a:cubicBezTo>
                <a:cubicBezTo>
                  <a:pt x="3950673" y="-14368"/>
                  <a:pt x="3879947" y="36571"/>
                  <a:pt x="3717470" y="13716"/>
                </a:cubicBezTo>
                <a:cubicBezTo>
                  <a:pt x="3558660" y="5538"/>
                  <a:pt x="3468854" y="24803"/>
                  <a:pt x="3201909" y="13716"/>
                </a:cubicBezTo>
                <a:cubicBezTo>
                  <a:pt x="2965673" y="5933"/>
                  <a:pt x="2568327" y="17544"/>
                  <a:pt x="2360729" y="13716"/>
                </a:cubicBezTo>
                <a:cubicBezTo>
                  <a:pt x="2171885" y="44572"/>
                  <a:pt x="1923258" y="11448"/>
                  <a:pt x="1682359" y="13716"/>
                </a:cubicBezTo>
                <a:cubicBezTo>
                  <a:pt x="1430698" y="-6950"/>
                  <a:pt x="1324229" y="-6323"/>
                  <a:pt x="1166797" y="13716"/>
                </a:cubicBezTo>
                <a:cubicBezTo>
                  <a:pt x="1001390" y="37223"/>
                  <a:pt x="324313" y="53392"/>
                  <a:pt x="0" y="13716"/>
                </a:cubicBezTo>
                <a:cubicBezTo>
                  <a:pt x="427" y="7441"/>
                  <a:pt x="425" y="4765"/>
                  <a:pt x="0" y="0"/>
                </a:cubicBezTo>
                <a:close/>
              </a:path>
              <a:path w="8140446" h="13716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370" y="2812"/>
                  <a:pt x="8139830" y="9122"/>
                  <a:pt x="8140446" y="13716"/>
                </a:cubicBezTo>
                <a:cubicBezTo>
                  <a:pt x="7892673" y="-8584"/>
                  <a:pt x="7668025" y="-3922"/>
                  <a:pt x="7543480" y="13716"/>
                </a:cubicBezTo>
                <a:cubicBezTo>
                  <a:pt x="7406710" y="-8039"/>
                  <a:pt x="7207646" y="4321"/>
                  <a:pt x="7109323" y="13716"/>
                </a:cubicBezTo>
                <a:cubicBezTo>
                  <a:pt x="6993037" y="44439"/>
                  <a:pt x="6598723" y="54833"/>
                  <a:pt x="6430952" y="13716"/>
                </a:cubicBezTo>
                <a:cubicBezTo>
                  <a:pt x="6284771" y="10743"/>
                  <a:pt x="6162730" y="15778"/>
                  <a:pt x="5915391" y="13716"/>
                </a:cubicBezTo>
                <a:cubicBezTo>
                  <a:pt x="5684668" y="9031"/>
                  <a:pt x="5422852" y="49046"/>
                  <a:pt x="5237020" y="13716"/>
                </a:cubicBezTo>
                <a:cubicBezTo>
                  <a:pt x="5035482" y="21724"/>
                  <a:pt x="4719808" y="50573"/>
                  <a:pt x="4558650" y="13716"/>
                </a:cubicBezTo>
                <a:cubicBezTo>
                  <a:pt x="4375169" y="-40159"/>
                  <a:pt x="4137553" y="7514"/>
                  <a:pt x="3880279" y="13716"/>
                </a:cubicBezTo>
                <a:cubicBezTo>
                  <a:pt x="3624533" y="28076"/>
                  <a:pt x="3467387" y="1908"/>
                  <a:pt x="3201909" y="13716"/>
                </a:cubicBezTo>
                <a:cubicBezTo>
                  <a:pt x="2918126" y="68770"/>
                  <a:pt x="2717830" y="-21728"/>
                  <a:pt x="2604943" y="13716"/>
                </a:cubicBezTo>
                <a:cubicBezTo>
                  <a:pt x="2496133" y="39953"/>
                  <a:pt x="2003915" y="13682"/>
                  <a:pt x="1845168" y="13716"/>
                </a:cubicBezTo>
                <a:cubicBezTo>
                  <a:pt x="1694518" y="10417"/>
                  <a:pt x="1344959" y="39616"/>
                  <a:pt x="1166797" y="13716"/>
                </a:cubicBezTo>
                <a:cubicBezTo>
                  <a:pt x="935925" y="64879"/>
                  <a:pt x="319712" y="-68544"/>
                  <a:pt x="0" y="13716"/>
                </a:cubicBezTo>
                <a:cubicBezTo>
                  <a:pt x="203" y="9362"/>
                  <a:pt x="845" y="232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3716"/>
                      <a:gd name="connsiteX1" fmla="*/ 434157 w 8140446"/>
                      <a:gd name="connsiteY1" fmla="*/ 0 h 13716"/>
                      <a:gd name="connsiteX2" fmla="*/ 1193932 w 8140446"/>
                      <a:gd name="connsiteY2" fmla="*/ 0 h 13716"/>
                      <a:gd name="connsiteX3" fmla="*/ 1628089 w 8140446"/>
                      <a:gd name="connsiteY3" fmla="*/ 0 h 13716"/>
                      <a:gd name="connsiteX4" fmla="*/ 2225055 w 8140446"/>
                      <a:gd name="connsiteY4" fmla="*/ 0 h 13716"/>
                      <a:gd name="connsiteX5" fmla="*/ 3066235 w 8140446"/>
                      <a:gd name="connsiteY5" fmla="*/ 0 h 13716"/>
                      <a:gd name="connsiteX6" fmla="*/ 3744605 w 8140446"/>
                      <a:gd name="connsiteY6" fmla="*/ 0 h 13716"/>
                      <a:gd name="connsiteX7" fmla="*/ 4504380 w 8140446"/>
                      <a:gd name="connsiteY7" fmla="*/ 0 h 13716"/>
                      <a:gd name="connsiteX8" fmla="*/ 5101346 w 8140446"/>
                      <a:gd name="connsiteY8" fmla="*/ 0 h 13716"/>
                      <a:gd name="connsiteX9" fmla="*/ 5779717 w 8140446"/>
                      <a:gd name="connsiteY9" fmla="*/ 0 h 13716"/>
                      <a:gd name="connsiteX10" fmla="*/ 6620896 w 8140446"/>
                      <a:gd name="connsiteY10" fmla="*/ 0 h 13716"/>
                      <a:gd name="connsiteX11" fmla="*/ 7136458 w 8140446"/>
                      <a:gd name="connsiteY11" fmla="*/ 0 h 13716"/>
                      <a:gd name="connsiteX12" fmla="*/ 8140446 w 8140446"/>
                      <a:gd name="connsiteY12" fmla="*/ 0 h 13716"/>
                      <a:gd name="connsiteX13" fmla="*/ 8140446 w 8140446"/>
                      <a:gd name="connsiteY13" fmla="*/ 13716 h 13716"/>
                      <a:gd name="connsiteX14" fmla="*/ 7543480 w 8140446"/>
                      <a:gd name="connsiteY14" fmla="*/ 13716 h 13716"/>
                      <a:gd name="connsiteX15" fmla="*/ 7109323 w 8140446"/>
                      <a:gd name="connsiteY15" fmla="*/ 13716 h 13716"/>
                      <a:gd name="connsiteX16" fmla="*/ 6430952 w 8140446"/>
                      <a:gd name="connsiteY16" fmla="*/ 13716 h 13716"/>
                      <a:gd name="connsiteX17" fmla="*/ 5915391 w 8140446"/>
                      <a:gd name="connsiteY17" fmla="*/ 13716 h 13716"/>
                      <a:gd name="connsiteX18" fmla="*/ 5237020 w 8140446"/>
                      <a:gd name="connsiteY18" fmla="*/ 13716 h 13716"/>
                      <a:gd name="connsiteX19" fmla="*/ 4558650 w 8140446"/>
                      <a:gd name="connsiteY19" fmla="*/ 13716 h 13716"/>
                      <a:gd name="connsiteX20" fmla="*/ 3880279 w 8140446"/>
                      <a:gd name="connsiteY20" fmla="*/ 13716 h 13716"/>
                      <a:gd name="connsiteX21" fmla="*/ 3201909 w 8140446"/>
                      <a:gd name="connsiteY21" fmla="*/ 13716 h 13716"/>
                      <a:gd name="connsiteX22" fmla="*/ 2604943 w 8140446"/>
                      <a:gd name="connsiteY22" fmla="*/ 13716 h 13716"/>
                      <a:gd name="connsiteX23" fmla="*/ 1845168 w 8140446"/>
                      <a:gd name="connsiteY23" fmla="*/ 13716 h 13716"/>
                      <a:gd name="connsiteX24" fmla="*/ 1166797 w 8140446"/>
                      <a:gd name="connsiteY24" fmla="*/ 13716 h 13716"/>
                      <a:gd name="connsiteX25" fmla="*/ 0 w 8140446"/>
                      <a:gd name="connsiteY25" fmla="*/ 13716 h 13716"/>
                      <a:gd name="connsiteX26" fmla="*/ 0 w 8140446"/>
                      <a:gd name="connsiteY2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3716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543" y="2784"/>
                          <a:pt x="8140462" y="9558"/>
                          <a:pt x="8140446" y="13716"/>
                        </a:cubicBezTo>
                        <a:cubicBezTo>
                          <a:pt x="7906329" y="-7615"/>
                          <a:pt x="7681180" y="22893"/>
                          <a:pt x="7543480" y="13716"/>
                        </a:cubicBezTo>
                        <a:cubicBezTo>
                          <a:pt x="7405780" y="4539"/>
                          <a:pt x="7216607" y="-912"/>
                          <a:pt x="7109323" y="13716"/>
                        </a:cubicBezTo>
                        <a:cubicBezTo>
                          <a:pt x="7002039" y="28344"/>
                          <a:pt x="6576231" y="38120"/>
                          <a:pt x="6430952" y="13716"/>
                        </a:cubicBezTo>
                        <a:cubicBezTo>
                          <a:pt x="6285673" y="-10688"/>
                          <a:pt x="6138840" y="29949"/>
                          <a:pt x="5915391" y="13716"/>
                        </a:cubicBezTo>
                        <a:cubicBezTo>
                          <a:pt x="5691942" y="-2517"/>
                          <a:pt x="5459460" y="47094"/>
                          <a:pt x="5237020" y="13716"/>
                        </a:cubicBezTo>
                        <a:cubicBezTo>
                          <a:pt x="5014580" y="-19662"/>
                          <a:pt x="4747677" y="35877"/>
                          <a:pt x="4558650" y="13716"/>
                        </a:cubicBezTo>
                        <a:cubicBezTo>
                          <a:pt x="4369623" y="-8445"/>
                          <a:pt x="4146061" y="7996"/>
                          <a:pt x="3880279" y="13716"/>
                        </a:cubicBezTo>
                        <a:cubicBezTo>
                          <a:pt x="3614497" y="19436"/>
                          <a:pt x="3473808" y="-17480"/>
                          <a:pt x="3201909" y="13716"/>
                        </a:cubicBezTo>
                        <a:cubicBezTo>
                          <a:pt x="2930010" y="44912"/>
                          <a:pt x="2728175" y="-8002"/>
                          <a:pt x="2604943" y="13716"/>
                        </a:cubicBezTo>
                        <a:cubicBezTo>
                          <a:pt x="2481711" y="35434"/>
                          <a:pt x="2004334" y="22380"/>
                          <a:pt x="1845168" y="13716"/>
                        </a:cubicBezTo>
                        <a:cubicBezTo>
                          <a:pt x="1686003" y="5052"/>
                          <a:pt x="1375070" y="33008"/>
                          <a:pt x="1166797" y="13716"/>
                        </a:cubicBezTo>
                        <a:cubicBezTo>
                          <a:pt x="958524" y="-5576"/>
                          <a:pt x="342846" y="4308"/>
                          <a:pt x="0" y="13716"/>
                        </a:cubicBezTo>
                        <a:cubicBezTo>
                          <a:pt x="-100" y="9589"/>
                          <a:pt x="468" y="2983"/>
                          <a:pt x="0" y="0"/>
                        </a:cubicBezTo>
                        <a:close/>
                      </a:path>
                      <a:path w="8140446" h="13716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39772" y="5682"/>
                          <a:pt x="8139843" y="9439"/>
                          <a:pt x="8140446" y="13716"/>
                        </a:cubicBezTo>
                        <a:cubicBezTo>
                          <a:pt x="7959314" y="-1227"/>
                          <a:pt x="7870113" y="5865"/>
                          <a:pt x="7706289" y="13716"/>
                        </a:cubicBezTo>
                        <a:cubicBezTo>
                          <a:pt x="7542465" y="21567"/>
                          <a:pt x="7157940" y="12910"/>
                          <a:pt x="6865109" y="13716"/>
                        </a:cubicBezTo>
                        <a:cubicBezTo>
                          <a:pt x="6572278" y="14522"/>
                          <a:pt x="6524256" y="33479"/>
                          <a:pt x="6349548" y="13716"/>
                        </a:cubicBezTo>
                        <a:cubicBezTo>
                          <a:pt x="6174840" y="-6047"/>
                          <a:pt x="5951624" y="-4398"/>
                          <a:pt x="5671177" y="13716"/>
                        </a:cubicBezTo>
                        <a:cubicBezTo>
                          <a:pt x="5390730" y="31830"/>
                          <a:pt x="5222992" y="55486"/>
                          <a:pt x="4829998" y="13716"/>
                        </a:cubicBezTo>
                        <a:cubicBezTo>
                          <a:pt x="4437004" y="-28054"/>
                          <a:pt x="4344181" y="34515"/>
                          <a:pt x="4151627" y="13716"/>
                        </a:cubicBezTo>
                        <a:cubicBezTo>
                          <a:pt x="3959073" y="-7083"/>
                          <a:pt x="3886970" y="28303"/>
                          <a:pt x="3717470" y="13716"/>
                        </a:cubicBezTo>
                        <a:cubicBezTo>
                          <a:pt x="3547970" y="-871"/>
                          <a:pt x="3451521" y="27300"/>
                          <a:pt x="3201909" y="13716"/>
                        </a:cubicBezTo>
                        <a:cubicBezTo>
                          <a:pt x="2952297" y="132"/>
                          <a:pt x="2543413" y="1457"/>
                          <a:pt x="2360729" y="13716"/>
                        </a:cubicBezTo>
                        <a:cubicBezTo>
                          <a:pt x="2178045" y="25975"/>
                          <a:pt x="1906056" y="21275"/>
                          <a:pt x="1682359" y="13716"/>
                        </a:cubicBezTo>
                        <a:cubicBezTo>
                          <a:pt x="1458662" y="6158"/>
                          <a:pt x="1330405" y="3474"/>
                          <a:pt x="1166797" y="13716"/>
                        </a:cubicBezTo>
                        <a:cubicBezTo>
                          <a:pt x="1003189" y="23958"/>
                          <a:pt x="278098" y="14961"/>
                          <a:pt x="0" y="13716"/>
                        </a:cubicBezTo>
                        <a:cubicBezTo>
                          <a:pt x="303" y="7982"/>
                          <a:pt x="182" y="52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244894C-C1AB-9E90-FC1B-4EE1C4BD8234}"/>
              </a:ext>
            </a:extLst>
          </p:cNvPr>
          <p:cNvSpPr txBox="1">
            <a:spLocks/>
          </p:cNvSpPr>
          <p:nvPr/>
        </p:nvSpPr>
        <p:spPr>
          <a:xfrm>
            <a:off x="628650" y="1447038"/>
            <a:ext cx="7886700" cy="339518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228600" algn="l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FIPS (</a:t>
            </a:r>
            <a:r>
              <a:rPr lang="en-US" sz="1100" b="1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Federal Information Processing Standard</a:t>
            </a:r>
            <a:r>
              <a:rPr lang="en-US" sz="11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) 140-2 is the benchmark for validating the effectiveness of cryptographic hardware.</a:t>
            </a:r>
            <a:endParaRPr lang="en-US" sz="11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 algn="l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 1: </a:t>
            </a:r>
          </a:p>
          <a:p>
            <a:pPr lvl="1" indent="-228600" algn="l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Requires production-grade equipment and externally tested algorithms.</a:t>
            </a:r>
          </a:p>
          <a:p>
            <a:pPr indent="-228600" algn="l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 2: </a:t>
            </a:r>
          </a:p>
          <a:p>
            <a:pPr lvl="1" indent="-228600" algn="l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Adds requirements for physical tamper-evidence and role-based authentication. Software implementations must run on an Operating System approved to Common Criteria at EAL2.</a:t>
            </a:r>
          </a:p>
          <a:p>
            <a:pPr indent="-228600" algn="l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Level 3: </a:t>
            </a:r>
          </a:p>
          <a:p>
            <a:pPr lvl="1" indent="-228600" algn="l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Adds requirements for physical tamper-resistance and identity-based authentication. </a:t>
            </a:r>
          </a:p>
          <a:p>
            <a:pPr lvl="1" indent="-228600" algn="l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must also be physical or logical separation between the interfaces by which “critical security parameters” enter and leave the module. </a:t>
            </a:r>
          </a:p>
          <a:p>
            <a:pPr lvl="1" indent="-228600" algn="l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keys can only enter or leave in encrypted form.</a:t>
            </a:r>
          </a:p>
          <a:p>
            <a:pPr indent="-228600" algn="l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 4: </a:t>
            </a:r>
          </a:p>
          <a:p>
            <a:pPr lvl="1" indent="-228600" algn="l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level makes the physical security requirements more stringent, requiring the ability to be tamper-active, erasing the contents of the device if it detects various forms of environmental attack. </a:t>
            </a:r>
          </a:p>
          <a:p>
            <a:pPr lvl="1" indent="-228600" algn="l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FIPS 140-2 standard technically allows for software-only implementations at level 3 or 4 but applies such stringent requirements that none have been validated.</a:t>
            </a:r>
          </a:p>
        </p:txBody>
      </p:sp>
    </p:spTree>
    <p:extLst>
      <p:ext uri="{BB962C8B-B14F-4D97-AF65-F5344CB8AC3E}">
        <p14:creationId xmlns:p14="http://schemas.microsoft.com/office/powerpoint/2010/main" val="371487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24632" cy="154637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F1D19-FF92-7B8C-AE75-FCC39C31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5" y="457197"/>
            <a:ext cx="7044316" cy="998131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4400" b="0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CloudHSM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DCAEF-2C6A-DAFA-7B89-8F338EE18FEF}"/>
              </a:ext>
            </a:extLst>
          </p:cNvPr>
          <p:cNvSpPr txBox="1"/>
          <p:nvPr/>
        </p:nvSpPr>
        <p:spPr>
          <a:xfrm>
            <a:off x="852775" y="1648771"/>
            <a:ext cx="3719225" cy="293833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500" b="1" i="0" u="none" strike="noStrike" cap="none" dirty="0">
                <a:effectLst/>
                <a:sym typeface="Arial"/>
              </a:rPr>
              <a:t>AWS </a:t>
            </a:r>
            <a:r>
              <a:rPr lang="en-US" sz="1500" b="1" i="0" u="none" strike="noStrike" cap="none" dirty="0" err="1">
                <a:effectLst/>
                <a:sym typeface="Arial"/>
              </a:rPr>
              <a:t>CloudHSM</a:t>
            </a:r>
            <a:r>
              <a:rPr lang="en-US" sz="1500" b="1" i="0" u="none" strike="noStrike" cap="none" dirty="0">
                <a:effectLst/>
                <a:sym typeface="Arial"/>
              </a:rPr>
              <a:t> </a:t>
            </a:r>
            <a:r>
              <a:rPr lang="en-US" sz="1500" b="0" i="0" u="none" strike="noStrike" cap="none" dirty="0">
                <a:effectLst/>
                <a:sym typeface="Arial"/>
              </a:rPr>
              <a:t>is a </a:t>
            </a:r>
            <a:r>
              <a:rPr lang="en-US" sz="1500" b="1" i="0" u="none" strike="noStrike" cap="none" dirty="0">
                <a:effectLst/>
                <a:sym typeface="Arial"/>
              </a:rPr>
              <a:t>cryptographic service </a:t>
            </a:r>
            <a:r>
              <a:rPr lang="en-US" sz="1500" b="0" i="0" u="none" strike="noStrike" cap="none" dirty="0">
                <a:effectLst/>
                <a:sym typeface="Arial"/>
              </a:rPr>
              <a:t>for creating and maintaining </a:t>
            </a:r>
            <a:r>
              <a:rPr lang="en-US" sz="1500" b="1" i="0" u="none" strike="noStrike" cap="none" dirty="0">
                <a:effectLst/>
                <a:sym typeface="Arial"/>
              </a:rPr>
              <a:t>hardware security modules </a:t>
            </a:r>
            <a:r>
              <a:rPr lang="en-US" sz="1500" b="0" i="0" u="none" strike="noStrike" cap="none" dirty="0">
                <a:effectLst/>
                <a:sym typeface="Arial"/>
              </a:rPr>
              <a:t>(HSMs) in your AWS environment.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effectLst/>
                <a:sym typeface="Arial"/>
              </a:rPr>
              <a:t>HSMs are computing devices that process cryptographic operations and provide secure storage for cryptographic keys. </a:t>
            </a:r>
            <a:endParaRPr lang="en-US" sz="1500" b="0" i="0" u="none" strike="noStrike" cap="none" dirty="0">
              <a:sym typeface="Arial"/>
            </a:endParaRPr>
          </a:p>
        </p:txBody>
      </p:sp>
      <p:pic>
        <p:nvPicPr>
          <p:cNvPr id="3" name="Picture 4" descr="AWS CloudHSM">
            <a:extLst>
              <a:ext uri="{FF2B5EF4-FFF2-40B4-BE49-F238E27FC236}">
                <a16:creationId xmlns:a16="http://schemas.microsoft.com/office/drawing/2014/main" id="{820E5B11-9C6F-142E-16A3-CFE422AB1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9525" y="2157289"/>
            <a:ext cx="3591379" cy="177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4657060"/>
            <a:ext cx="5107781" cy="486440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2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9144000" cy="172142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CFFDE-57C8-E5CD-D2C1-D6E0A0C27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7" y="411480"/>
            <a:ext cx="7157553" cy="8915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1400" b="0" i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What is AWS CloudHSM?</a:t>
            </a:r>
            <a:br>
              <a:rPr lang="en-US" sz="1400" b="0" i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1400" b="0" i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1400" b="0" i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endParaRPr lang="en-US" sz="14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2BA20-6B06-14F6-25EB-9A20082A2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7912" y="1544855"/>
            <a:ext cx="6761747" cy="3339965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11430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AWS </a:t>
            </a:r>
            <a:r>
              <a:rPr lang="en-US" sz="12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CloudHSM</a:t>
            </a:r>
            <a:r>
              <a:rPr lang="en-US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offers customers a variety of benefits: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HSMs are FIPS 140-2 level-3 validated </a:t>
            </a:r>
            <a:r>
              <a:rPr lang="en-US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AWS </a:t>
            </a:r>
            <a:r>
              <a:rPr lang="en-US" sz="12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CloudHSM</a:t>
            </a:r>
            <a:r>
              <a:rPr lang="en-US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uses general purpose HSMs that are standards-compliant, single-tenant, and FIPS 140-2 level-3 validated. 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They provide more flexibility when compared to the fully-managed AWS services that have predetermined algorithms and key lengths for your application.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E2E encryption is not visible to AWS </a:t>
            </a:r>
            <a:r>
              <a:rPr lang="en-US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Because your data plane is end-to-end (E2E) encrypted and not visible to AWS, you control your own user management (outside of IAM roles). 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</a:rPr>
              <a:t>The trade off for this control is you have more responsibility than if you used a managed AWS service.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Full control of your keys, algorithms, and application development </a:t>
            </a:r>
            <a:r>
              <a:rPr lang="en-US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AWS </a:t>
            </a:r>
            <a:r>
              <a:rPr lang="en-US" sz="12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CloudHSM</a:t>
            </a:r>
            <a:r>
              <a:rPr lang="en-US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gives you full control of the algorithms and keys you use. 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You can generate, store, import, export, manage, and use cryptographic keys (including, session keys, token keys, symmetric keys and asymmetric key pairs) 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Additionally, AWS </a:t>
            </a:r>
            <a:r>
              <a:rPr lang="en-US" sz="12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CloudHSM</a:t>
            </a:r>
            <a:r>
              <a:rPr lang="en-US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SDKs give you full control over application development, application language, threading, and where your applications physically exist.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Migrate your cryptographic workloads to the cloud </a:t>
            </a:r>
            <a:r>
              <a:rPr lang="en-US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Customers migrating public key infrastructure that use Public Key Cryptography Standards #11 (PKCS #11), Java Cryptographic Extension (JCE), Cryptography API: Next Generation (CNG), or key storage provider (KSP) can migrate to AWS </a:t>
            </a:r>
            <a:r>
              <a:rPr lang="en-US" sz="12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CloudHSM</a:t>
            </a:r>
            <a:r>
              <a:rPr lang="en-US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with fewer changes to their application.</a:t>
            </a:r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4478172"/>
            <a:ext cx="7475562" cy="665328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49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24632" cy="154637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57E49-FA34-117E-B04D-4B5CD2A85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5" y="457197"/>
            <a:ext cx="7044316" cy="9981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44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How AWS CloudHSM works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432B1-5A5F-E56D-2829-B03389CEAF2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52775" y="1648771"/>
            <a:ext cx="3719225" cy="2938330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</a:rPr>
              <a:t>AWS CloudHSM operates in your own Amazon Virtual Private Cloud (VPC). </a:t>
            </a:r>
          </a:p>
          <a:p>
            <a:pPr marL="11430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0" i="0">
              <a:effectLst/>
            </a:endParaRPr>
          </a:p>
          <a:p>
            <a:pPr marL="11430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</a:rPr>
              <a:t>Before you can use AWS CloudHSM, you first create a cluster, add HSMs to it, create users and keys, and then use Client SDKs to integrate your HSMs with your application.</a:t>
            </a:r>
            <a:endParaRPr lang="en-US" sz="1500"/>
          </a:p>
        </p:txBody>
      </p:sp>
      <p:pic>
        <p:nvPicPr>
          <p:cNvPr id="1026" name="Picture 2" descr="AWS CloudHSM | Introduction to AWS Hardware Security Module">
            <a:extLst>
              <a:ext uri="{FF2B5EF4-FFF2-40B4-BE49-F238E27FC236}">
                <a16:creationId xmlns:a16="http://schemas.microsoft.com/office/drawing/2014/main" id="{E6D9B36D-2BF6-31E3-C93F-D2D265902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9525" y="2045573"/>
            <a:ext cx="3591379" cy="200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4657060"/>
            <a:ext cx="5107781" cy="486440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0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60" y="-3"/>
            <a:ext cx="9144861" cy="1650047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C0F3C-9E76-38F1-1B04-9A567CC4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7" y="411480"/>
            <a:ext cx="7437474" cy="8915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AWS CloudHSM clusters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3D60D-9193-C7A8-7728-BA201E1AC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8490" y="1823825"/>
            <a:ext cx="6207019" cy="276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>
                <a:solidFill>
                  <a:schemeClr val="tx1">
                    <a:lumMod val="85000"/>
                    <a:lumOff val="15000"/>
                  </a:schemeClr>
                </a:solidFill>
              </a:rPr>
              <a:t>Problem</a:t>
            </a:r>
            <a:r>
              <a:rPr 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: Making individual HSMs work together in a synchronized, redundant, highly-available cluster can be difficult, but AWS CloudHSM does the heavy lifting for you by providing hardware security modules (HSMs) in clusters. 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>
                <a:solidFill>
                  <a:schemeClr val="tx1">
                    <a:lumMod val="85000"/>
                    <a:lumOff val="15000"/>
                  </a:schemeClr>
                </a:solidFill>
              </a:rPr>
              <a:t>Cluster</a:t>
            </a:r>
            <a:r>
              <a:rPr 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: A cluster is a collection of individual HSMs that AWS CloudHSM keeps in sync. 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>
                <a:solidFill>
                  <a:schemeClr val="tx1">
                    <a:lumMod val="85000"/>
                    <a:lumOff val="15000"/>
                  </a:schemeClr>
                </a:solidFill>
              </a:rPr>
              <a:t>Replication</a:t>
            </a:r>
            <a:r>
              <a:rPr 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: When you perform a task or operation on one HSM in a cluster, the other HSMs in that cluster are automatically kept up to date. 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>
                <a:solidFill>
                  <a:schemeClr val="tx1">
                    <a:lumMod val="85000"/>
                    <a:lumOff val="15000"/>
                  </a:schemeClr>
                </a:solidFill>
              </a:rPr>
              <a:t>High Availability</a:t>
            </a:r>
            <a:r>
              <a:rPr 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: To meet your availability, durability, and scalability goals, you set the number of HSMs in your cluster across multiple availability zones. 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>
                <a:solidFill>
                  <a:schemeClr val="tx1">
                    <a:lumMod val="85000"/>
                    <a:lumOff val="15000"/>
                  </a:schemeClr>
                </a:solidFill>
              </a:rPr>
              <a:t>HSM limits</a:t>
            </a:r>
            <a:r>
              <a:rPr 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: You can create a cluster that has 1 to 28 HSMs (the default limit is 6 HSMs per AWS account per AWS Region). 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You can place the HSMs in different Availability Zones in an AWS region. 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Adding more HSMs to a cluster provides higher performance. 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Spreading clusters across Availability Zones provides redundancy and high availability.</a:t>
            </a:r>
          </a:p>
        </p:txBody>
      </p:sp>
    </p:spTree>
    <p:extLst>
      <p:ext uri="{BB962C8B-B14F-4D97-AF65-F5344CB8AC3E}">
        <p14:creationId xmlns:p14="http://schemas.microsoft.com/office/powerpoint/2010/main" val="378371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30B77-05C7-449B-5D3C-FE252B79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HSM Users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  <a:gd name="connsiteX0" fmla="*/ 0 w 8140446"/>
              <a:gd name="connsiteY0" fmla="*/ 0 h 13716"/>
              <a:gd name="connsiteX1" fmla="*/ 596966 w 8140446"/>
              <a:gd name="connsiteY1" fmla="*/ 0 h 13716"/>
              <a:gd name="connsiteX2" fmla="*/ 1031123 w 8140446"/>
              <a:gd name="connsiteY2" fmla="*/ 0 h 13716"/>
              <a:gd name="connsiteX3" fmla="*/ 1872303 w 8140446"/>
              <a:gd name="connsiteY3" fmla="*/ 0 h 13716"/>
              <a:gd name="connsiteX4" fmla="*/ 2469269 w 8140446"/>
              <a:gd name="connsiteY4" fmla="*/ 0 h 13716"/>
              <a:gd name="connsiteX5" fmla="*/ 3066235 w 8140446"/>
              <a:gd name="connsiteY5" fmla="*/ 0 h 13716"/>
              <a:gd name="connsiteX6" fmla="*/ 3907414 w 8140446"/>
              <a:gd name="connsiteY6" fmla="*/ 0 h 13716"/>
              <a:gd name="connsiteX7" fmla="*/ 4422976 w 8140446"/>
              <a:gd name="connsiteY7" fmla="*/ 0 h 13716"/>
              <a:gd name="connsiteX8" fmla="*/ 5264155 w 8140446"/>
              <a:gd name="connsiteY8" fmla="*/ 0 h 13716"/>
              <a:gd name="connsiteX9" fmla="*/ 6105335 w 8140446"/>
              <a:gd name="connsiteY9" fmla="*/ 0 h 13716"/>
              <a:gd name="connsiteX10" fmla="*/ 6783705 w 8140446"/>
              <a:gd name="connsiteY10" fmla="*/ 0 h 13716"/>
              <a:gd name="connsiteX11" fmla="*/ 8140446 w 8140446"/>
              <a:gd name="connsiteY11" fmla="*/ 0 h 13716"/>
              <a:gd name="connsiteX12" fmla="*/ 8140446 w 8140446"/>
              <a:gd name="connsiteY12" fmla="*/ 13716 h 13716"/>
              <a:gd name="connsiteX13" fmla="*/ 7706289 w 8140446"/>
              <a:gd name="connsiteY13" fmla="*/ 13716 h 13716"/>
              <a:gd name="connsiteX14" fmla="*/ 6865109 w 8140446"/>
              <a:gd name="connsiteY14" fmla="*/ 13716 h 13716"/>
              <a:gd name="connsiteX15" fmla="*/ 6349548 w 8140446"/>
              <a:gd name="connsiteY15" fmla="*/ 13716 h 13716"/>
              <a:gd name="connsiteX16" fmla="*/ 5671177 w 8140446"/>
              <a:gd name="connsiteY16" fmla="*/ 13716 h 13716"/>
              <a:gd name="connsiteX17" fmla="*/ 4829998 w 8140446"/>
              <a:gd name="connsiteY17" fmla="*/ 13716 h 13716"/>
              <a:gd name="connsiteX18" fmla="*/ 4151627 w 8140446"/>
              <a:gd name="connsiteY18" fmla="*/ 13716 h 13716"/>
              <a:gd name="connsiteX19" fmla="*/ 3717470 w 8140446"/>
              <a:gd name="connsiteY19" fmla="*/ 13716 h 13716"/>
              <a:gd name="connsiteX20" fmla="*/ 3201909 w 8140446"/>
              <a:gd name="connsiteY20" fmla="*/ 13716 h 13716"/>
              <a:gd name="connsiteX21" fmla="*/ 2360729 w 8140446"/>
              <a:gd name="connsiteY21" fmla="*/ 13716 h 13716"/>
              <a:gd name="connsiteX22" fmla="*/ 1682359 w 8140446"/>
              <a:gd name="connsiteY22" fmla="*/ 13716 h 13716"/>
              <a:gd name="connsiteX23" fmla="*/ 1166797 w 8140446"/>
              <a:gd name="connsiteY23" fmla="*/ 13716 h 13716"/>
              <a:gd name="connsiteX24" fmla="*/ 0 w 8140446"/>
              <a:gd name="connsiteY24" fmla="*/ 13716 h 13716"/>
              <a:gd name="connsiteX25" fmla="*/ 0 w 8140446"/>
              <a:gd name="connsiteY25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575" y="3138"/>
                  <a:pt x="8140433" y="8565"/>
                  <a:pt x="8140446" y="13716"/>
                </a:cubicBezTo>
                <a:cubicBezTo>
                  <a:pt x="7908069" y="-25208"/>
                  <a:pt x="7683037" y="17405"/>
                  <a:pt x="7543480" y="13716"/>
                </a:cubicBezTo>
                <a:cubicBezTo>
                  <a:pt x="7393752" y="5478"/>
                  <a:pt x="7221032" y="-7801"/>
                  <a:pt x="7109323" y="13716"/>
                </a:cubicBezTo>
                <a:cubicBezTo>
                  <a:pt x="7015297" y="17911"/>
                  <a:pt x="6599332" y="36327"/>
                  <a:pt x="6430952" y="13716"/>
                </a:cubicBezTo>
                <a:cubicBezTo>
                  <a:pt x="6292915" y="-38722"/>
                  <a:pt x="6142305" y="16935"/>
                  <a:pt x="5915391" y="13716"/>
                </a:cubicBezTo>
                <a:cubicBezTo>
                  <a:pt x="5682725" y="43271"/>
                  <a:pt x="5440566" y="26848"/>
                  <a:pt x="5237020" y="13716"/>
                </a:cubicBezTo>
                <a:cubicBezTo>
                  <a:pt x="5046456" y="6005"/>
                  <a:pt x="4706449" y="47404"/>
                  <a:pt x="4558650" y="13716"/>
                </a:cubicBezTo>
                <a:cubicBezTo>
                  <a:pt x="4361396" y="-5559"/>
                  <a:pt x="4145362" y="-26875"/>
                  <a:pt x="3880279" y="13716"/>
                </a:cubicBezTo>
                <a:cubicBezTo>
                  <a:pt x="3610716" y="20839"/>
                  <a:pt x="3472690" y="-564"/>
                  <a:pt x="3201909" y="13716"/>
                </a:cubicBezTo>
                <a:cubicBezTo>
                  <a:pt x="2913595" y="30525"/>
                  <a:pt x="2753317" y="-5721"/>
                  <a:pt x="2604943" y="13716"/>
                </a:cubicBezTo>
                <a:cubicBezTo>
                  <a:pt x="2450130" y="32417"/>
                  <a:pt x="1974183" y="35587"/>
                  <a:pt x="1845168" y="13716"/>
                </a:cubicBezTo>
                <a:cubicBezTo>
                  <a:pt x="1677929" y="-4352"/>
                  <a:pt x="1378098" y="-5344"/>
                  <a:pt x="1166797" y="13716"/>
                </a:cubicBezTo>
                <a:cubicBezTo>
                  <a:pt x="921150" y="48705"/>
                  <a:pt x="327457" y="42725"/>
                  <a:pt x="0" y="13716"/>
                </a:cubicBezTo>
                <a:cubicBezTo>
                  <a:pt x="-457" y="9675"/>
                  <a:pt x="580" y="3290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39761" y="5232"/>
                  <a:pt x="8140368" y="9058"/>
                  <a:pt x="8140446" y="13716"/>
                </a:cubicBezTo>
                <a:cubicBezTo>
                  <a:pt x="7961834" y="3834"/>
                  <a:pt x="7874097" y="5778"/>
                  <a:pt x="7706289" y="13716"/>
                </a:cubicBezTo>
                <a:cubicBezTo>
                  <a:pt x="7582508" y="-19492"/>
                  <a:pt x="7179551" y="-37683"/>
                  <a:pt x="6865109" y="13716"/>
                </a:cubicBezTo>
                <a:cubicBezTo>
                  <a:pt x="6583382" y="19545"/>
                  <a:pt x="6525821" y="32124"/>
                  <a:pt x="6349548" y="13716"/>
                </a:cubicBezTo>
                <a:cubicBezTo>
                  <a:pt x="6209953" y="6309"/>
                  <a:pt x="5959707" y="-52400"/>
                  <a:pt x="5671177" y="13716"/>
                </a:cubicBezTo>
                <a:cubicBezTo>
                  <a:pt x="5387744" y="25237"/>
                  <a:pt x="5228514" y="96935"/>
                  <a:pt x="4829998" y="13716"/>
                </a:cubicBezTo>
                <a:cubicBezTo>
                  <a:pt x="4415646" y="-33168"/>
                  <a:pt x="4343809" y="24382"/>
                  <a:pt x="4151627" y="13716"/>
                </a:cubicBezTo>
                <a:cubicBezTo>
                  <a:pt x="3950673" y="-14368"/>
                  <a:pt x="3879947" y="36571"/>
                  <a:pt x="3717470" y="13716"/>
                </a:cubicBezTo>
                <a:cubicBezTo>
                  <a:pt x="3558660" y="5538"/>
                  <a:pt x="3468854" y="24803"/>
                  <a:pt x="3201909" y="13716"/>
                </a:cubicBezTo>
                <a:cubicBezTo>
                  <a:pt x="2965673" y="5933"/>
                  <a:pt x="2568327" y="17544"/>
                  <a:pt x="2360729" y="13716"/>
                </a:cubicBezTo>
                <a:cubicBezTo>
                  <a:pt x="2171885" y="44572"/>
                  <a:pt x="1923258" y="11448"/>
                  <a:pt x="1682359" y="13716"/>
                </a:cubicBezTo>
                <a:cubicBezTo>
                  <a:pt x="1430698" y="-6950"/>
                  <a:pt x="1324229" y="-6323"/>
                  <a:pt x="1166797" y="13716"/>
                </a:cubicBezTo>
                <a:cubicBezTo>
                  <a:pt x="1001390" y="37223"/>
                  <a:pt x="324313" y="53392"/>
                  <a:pt x="0" y="13716"/>
                </a:cubicBezTo>
                <a:cubicBezTo>
                  <a:pt x="427" y="7441"/>
                  <a:pt x="425" y="4765"/>
                  <a:pt x="0" y="0"/>
                </a:cubicBezTo>
                <a:close/>
              </a:path>
              <a:path w="8140446" h="13716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370" y="2812"/>
                  <a:pt x="8139830" y="9122"/>
                  <a:pt x="8140446" y="13716"/>
                </a:cubicBezTo>
                <a:cubicBezTo>
                  <a:pt x="7892673" y="-8584"/>
                  <a:pt x="7668025" y="-3922"/>
                  <a:pt x="7543480" y="13716"/>
                </a:cubicBezTo>
                <a:cubicBezTo>
                  <a:pt x="7406710" y="-8039"/>
                  <a:pt x="7207646" y="4321"/>
                  <a:pt x="7109323" y="13716"/>
                </a:cubicBezTo>
                <a:cubicBezTo>
                  <a:pt x="6993037" y="44439"/>
                  <a:pt x="6598723" y="54833"/>
                  <a:pt x="6430952" y="13716"/>
                </a:cubicBezTo>
                <a:cubicBezTo>
                  <a:pt x="6284771" y="10743"/>
                  <a:pt x="6162730" y="15778"/>
                  <a:pt x="5915391" y="13716"/>
                </a:cubicBezTo>
                <a:cubicBezTo>
                  <a:pt x="5684668" y="9031"/>
                  <a:pt x="5422852" y="49046"/>
                  <a:pt x="5237020" y="13716"/>
                </a:cubicBezTo>
                <a:cubicBezTo>
                  <a:pt x="5035482" y="21724"/>
                  <a:pt x="4719808" y="50573"/>
                  <a:pt x="4558650" y="13716"/>
                </a:cubicBezTo>
                <a:cubicBezTo>
                  <a:pt x="4375169" y="-40159"/>
                  <a:pt x="4137553" y="7514"/>
                  <a:pt x="3880279" y="13716"/>
                </a:cubicBezTo>
                <a:cubicBezTo>
                  <a:pt x="3624533" y="28076"/>
                  <a:pt x="3467387" y="1908"/>
                  <a:pt x="3201909" y="13716"/>
                </a:cubicBezTo>
                <a:cubicBezTo>
                  <a:pt x="2918126" y="68770"/>
                  <a:pt x="2717830" y="-21728"/>
                  <a:pt x="2604943" y="13716"/>
                </a:cubicBezTo>
                <a:cubicBezTo>
                  <a:pt x="2496133" y="39953"/>
                  <a:pt x="2003915" y="13682"/>
                  <a:pt x="1845168" y="13716"/>
                </a:cubicBezTo>
                <a:cubicBezTo>
                  <a:pt x="1694518" y="10417"/>
                  <a:pt x="1344959" y="39616"/>
                  <a:pt x="1166797" y="13716"/>
                </a:cubicBezTo>
                <a:cubicBezTo>
                  <a:pt x="935925" y="64879"/>
                  <a:pt x="319712" y="-68544"/>
                  <a:pt x="0" y="13716"/>
                </a:cubicBezTo>
                <a:cubicBezTo>
                  <a:pt x="203" y="9362"/>
                  <a:pt x="845" y="232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3716"/>
                      <a:gd name="connsiteX1" fmla="*/ 434157 w 8140446"/>
                      <a:gd name="connsiteY1" fmla="*/ 0 h 13716"/>
                      <a:gd name="connsiteX2" fmla="*/ 1193932 w 8140446"/>
                      <a:gd name="connsiteY2" fmla="*/ 0 h 13716"/>
                      <a:gd name="connsiteX3" fmla="*/ 1628089 w 8140446"/>
                      <a:gd name="connsiteY3" fmla="*/ 0 h 13716"/>
                      <a:gd name="connsiteX4" fmla="*/ 2225055 w 8140446"/>
                      <a:gd name="connsiteY4" fmla="*/ 0 h 13716"/>
                      <a:gd name="connsiteX5" fmla="*/ 3066235 w 8140446"/>
                      <a:gd name="connsiteY5" fmla="*/ 0 h 13716"/>
                      <a:gd name="connsiteX6" fmla="*/ 3744605 w 8140446"/>
                      <a:gd name="connsiteY6" fmla="*/ 0 h 13716"/>
                      <a:gd name="connsiteX7" fmla="*/ 4504380 w 8140446"/>
                      <a:gd name="connsiteY7" fmla="*/ 0 h 13716"/>
                      <a:gd name="connsiteX8" fmla="*/ 5101346 w 8140446"/>
                      <a:gd name="connsiteY8" fmla="*/ 0 h 13716"/>
                      <a:gd name="connsiteX9" fmla="*/ 5779717 w 8140446"/>
                      <a:gd name="connsiteY9" fmla="*/ 0 h 13716"/>
                      <a:gd name="connsiteX10" fmla="*/ 6620896 w 8140446"/>
                      <a:gd name="connsiteY10" fmla="*/ 0 h 13716"/>
                      <a:gd name="connsiteX11" fmla="*/ 7136458 w 8140446"/>
                      <a:gd name="connsiteY11" fmla="*/ 0 h 13716"/>
                      <a:gd name="connsiteX12" fmla="*/ 8140446 w 8140446"/>
                      <a:gd name="connsiteY12" fmla="*/ 0 h 13716"/>
                      <a:gd name="connsiteX13" fmla="*/ 8140446 w 8140446"/>
                      <a:gd name="connsiteY13" fmla="*/ 13716 h 13716"/>
                      <a:gd name="connsiteX14" fmla="*/ 7543480 w 8140446"/>
                      <a:gd name="connsiteY14" fmla="*/ 13716 h 13716"/>
                      <a:gd name="connsiteX15" fmla="*/ 7109323 w 8140446"/>
                      <a:gd name="connsiteY15" fmla="*/ 13716 h 13716"/>
                      <a:gd name="connsiteX16" fmla="*/ 6430952 w 8140446"/>
                      <a:gd name="connsiteY16" fmla="*/ 13716 h 13716"/>
                      <a:gd name="connsiteX17" fmla="*/ 5915391 w 8140446"/>
                      <a:gd name="connsiteY17" fmla="*/ 13716 h 13716"/>
                      <a:gd name="connsiteX18" fmla="*/ 5237020 w 8140446"/>
                      <a:gd name="connsiteY18" fmla="*/ 13716 h 13716"/>
                      <a:gd name="connsiteX19" fmla="*/ 4558650 w 8140446"/>
                      <a:gd name="connsiteY19" fmla="*/ 13716 h 13716"/>
                      <a:gd name="connsiteX20" fmla="*/ 3880279 w 8140446"/>
                      <a:gd name="connsiteY20" fmla="*/ 13716 h 13716"/>
                      <a:gd name="connsiteX21" fmla="*/ 3201909 w 8140446"/>
                      <a:gd name="connsiteY21" fmla="*/ 13716 h 13716"/>
                      <a:gd name="connsiteX22" fmla="*/ 2604943 w 8140446"/>
                      <a:gd name="connsiteY22" fmla="*/ 13716 h 13716"/>
                      <a:gd name="connsiteX23" fmla="*/ 1845168 w 8140446"/>
                      <a:gd name="connsiteY23" fmla="*/ 13716 h 13716"/>
                      <a:gd name="connsiteX24" fmla="*/ 1166797 w 8140446"/>
                      <a:gd name="connsiteY24" fmla="*/ 13716 h 13716"/>
                      <a:gd name="connsiteX25" fmla="*/ 0 w 8140446"/>
                      <a:gd name="connsiteY25" fmla="*/ 13716 h 13716"/>
                      <a:gd name="connsiteX26" fmla="*/ 0 w 8140446"/>
                      <a:gd name="connsiteY2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3716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543" y="2784"/>
                          <a:pt x="8140462" y="9558"/>
                          <a:pt x="8140446" y="13716"/>
                        </a:cubicBezTo>
                        <a:cubicBezTo>
                          <a:pt x="7906329" y="-7615"/>
                          <a:pt x="7681180" y="22893"/>
                          <a:pt x="7543480" y="13716"/>
                        </a:cubicBezTo>
                        <a:cubicBezTo>
                          <a:pt x="7405780" y="4539"/>
                          <a:pt x="7216607" y="-912"/>
                          <a:pt x="7109323" y="13716"/>
                        </a:cubicBezTo>
                        <a:cubicBezTo>
                          <a:pt x="7002039" y="28344"/>
                          <a:pt x="6576231" y="38120"/>
                          <a:pt x="6430952" y="13716"/>
                        </a:cubicBezTo>
                        <a:cubicBezTo>
                          <a:pt x="6285673" y="-10688"/>
                          <a:pt x="6138840" y="29949"/>
                          <a:pt x="5915391" y="13716"/>
                        </a:cubicBezTo>
                        <a:cubicBezTo>
                          <a:pt x="5691942" y="-2517"/>
                          <a:pt x="5459460" y="47094"/>
                          <a:pt x="5237020" y="13716"/>
                        </a:cubicBezTo>
                        <a:cubicBezTo>
                          <a:pt x="5014580" y="-19662"/>
                          <a:pt x="4747677" y="35877"/>
                          <a:pt x="4558650" y="13716"/>
                        </a:cubicBezTo>
                        <a:cubicBezTo>
                          <a:pt x="4369623" y="-8445"/>
                          <a:pt x="4146061" y="7996"/>
                          <a:pt x="3880279" y="13716"/>
                        </a:cubicBezTo>
                        <a:cubicBezTo>
                          <a:pt x="3614497" y="19436"/>
                          <a:pt x="3473808" y="-17480"/>
                          <a:pt x="3201909" y="13716"/>
                        </a:cubicBezTo>
                        <a:cubicBezTo>
                          <a:pt x="2930010" y="44912"/>
                          <a:pt x="2728175" y="-8002"/>
                          <a:pt x="2604943" y="13716"/>
                        </a:cubicBezTo>
                        <a:cubicBezTo>
                          <a:pt x="2481711" y="35434"/>
                          <a:pt x="2004334" y="22380"/>
                          <a:pt x="1845168" y="13716"/>
                        </a:cubicBezTo>
                        <a:cubicBezTo>
                          <a:pt x="1686003" y="5052"/>
                          <a:pt x="1375070" y="33008"/>
                          <a:pt x="1166797" y="13716"/>
                        </a:cubicBezTo>
                        <a:cubicBezTo>
                          <a:pt x="958524" y="-5576"/>
                          <a:pt x="342846" y="4308"/>
                          <a:pt x="0" y="13716"/>
                        </a:cubicBezTo>
                        <a:cubicBezTo>
                          <a:pt x="-100" y="9589"/>
                          <a:pt x="468" y="2983"/>
                          <a:pt x="0" y="0"/>
                        </a:cubicBezTo>
                        <a:close/>
                      </a:path>
                      <a:path w="8140446" h="13716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39772" y="5682"/>
                          <a:pt x="8139843" y="9439"/>
                          <a:pt x="8140446" y="13716"/>
                        </a:cubicBezTo>
                        <a:cubicBezTo>
                          <a:pt x="7959314" y="-1227"/>
                          <a:pt x="7870113" y="5865"/>
                          <a:pt x="7706289" y="13716"/>
                        </a:cubicBezTo>
                        <a:cubicBezTo>
                          <a:pt x="7542465" y="21567"/>
                          <a:pt x="7157940" y="12910"/>
                          <a:pt x="6865109" y="13716"/>
                        </a:cubicBezTo>
                        <a:cubicBezTo>
                          <a:pt x="6572278" y="14522"/>
                          <a:pt x="6524256" y="33479"/>
                          <a:pt x="6349548" y="13716"/>
                        </a:cubicBezTo>
                        <a:cubicBezTo>
                          <a:pt x="6174840" y="-6047"/>
                          <a:pt x="5951624" y="-4398"/>
                          <a:pt x="5671177" y="13716"/>
                        </a:cubicBezTo>
                        <a:cubicBezTo>
                          <a:pt x="5390730" y="31830"/>
                          <a:pt x="5222992" y="55486"/>
                          <a:pt x="4829998" y="13716"/>
                        </a:cubicBezTo>
                        <a:cubicBezTo>
                          <a:pt x="4437004" y="-28054"/>
                          <a:pt x="4344181" y="34515"/>
                          <a:pt x="4151627" y="13716"/>
                        </a:cubicBezTo>
                        <a:cubicBezTo>
                          <a:pt x="3959073" y="-7083"/>
                          <a:pt x="3886970" y="28303"/>
                          <a:pt x="3717470" y="13716"/>
                        </a:cubicBezTo>
                        <a:cubicBezTo>
                          <a:pt x="3547970" y="-871"/>
                          <a:pt x="3451521" y="27300"/>
                          <a:pt x="3201909" y="13716"/>
                        </a:cubicBezTo>
                        <a:cubicBezTo>
                          <a:pt x="2952297" y="132"/>
                          <a:pt x="2543413" y="1457"/>
                          <a:pt x="2360729" y="13716"/>
                        </a:cubicBezTo>
                        <a:cubicBezTo>
                          <a:pt x="2178045" y="25975"/>
                          <a:pt x="1906056" y="21275"/>
                          <a:pt x="1682359" y="13716"/>
                        </a:cubicBezTo>
                        <a:cubicBezTo>
                          <a:pt x="1458662" y="6158"/>
                          <a:pt x="1330405" y="3474"/>
                          <a:pt x="1166797" y="13716"/>
                        </a:cubicBezTo>
                        <a:cubicBezTo>
                          <a:pt x="1003189" y="23958"/>
                          <a:pt x="278098" y="14961"/>
                          <a:pt x="0" y="13716"/>
                        </a:cubicBezTo>
                        <a:cubicBezTo>
                          <a:pt x="303" y="7982"/>
                          <a:pt x="182" y="52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49DA5-2693-71E3-F13D-249093E31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447038"/>
            <a:ext cx="7886700" cy="318897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>
                <a:effectLst/>
              </a:rPr>
              <a:t>Unlike most AWS services and resources, </a:t>
            </a:r>
            <a:r>
              <a:rPr lang="en-US" sz="1100" b="0" i="0">
                <a:effectLst/>
                <a:highlight>
                  <a:srgbClr val="FFFF00"/>
                </a:highlight>
              </a:rPr>
              <a:t>you do not use IAM users or IAM policies to access resources within your cluster</a:t>
            </a:r>
            <a:r>
              <a:rPr lang="en-US" sz="1100" b="0" i="0">
                <a:effectLst/>
              </a:rPr>
              <a:t>. </a:t>
            </a:r>
            <a:endParaRPr lang="en-US" sz="1100"/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>
                <a:effectLst/>
              </a:rPr>
              <a:t>Instead, you use </a:t>
            </a:r>
            <a:r>
              <a:rPr lang="en-US" sz="1100" b="0" i="1">
                <a:effectLst/>
                <a:highlight>
                  <a:srgbClr val="FFFF00"/>
                </a:highlight>
              </a:rPr>
              <a:t>HSM users</a:t>
            </a:r>
            <a:r>
              <a:rPr lang="en-US" sz="1100" b="0" i="0">
                <a:effectLst/>
                <a:highlight>
                  <a:srgbClr val="FFFF00"/>
                </a:highlight>
              </a:rPr>
              <a:t> directly on HSMs </a:t>
            </a:r>
            <a:r>
              <a:rPr lang="en-US" sz="1100" b="0" i="0">
                <a:effectLst/>
              </a:rPr>
              <a:t>in your AWS CloudHSM cluster.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i="0" u="sng">
                <a:effectLst/>
              </a:rPr>
              <a:t>HSM users are distinct from IAM users. 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>
                <a:effectLst/>
              </a:rPr>
              <a:t>IAM users who have the correct credentials can create HSMs by interacting with resources through the AWS API. 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>
                <a:effectLst/>
              </a:rPr>
              <a:t>Since E2E encryption is not visible to AWS, you must use HSM user credentials to authenticate operations on the HSM because credentials takes place directly on the HSM. 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>
                <a:effectLst/>
              </a:rPr>
              <a:t>The HSM authenticates each HSM user by means of credentials that you define and manage.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>
                <a:effectLst/>
              </a:rPr>
              <a:t>Each HSM user has a </a:t>
            </a:r>
            <a:r>
              <a:rPr lang="en-US" sz="1100" b="0" i="1">
                <a:effectLst/>
              </a:rPr>
              <a:t>type</a:t>
            </a:r>
            <a:r>
              <a:rPr lang="en-US" sz="1100" b="0" i="0">
                <a:effectLst/>
              </a:rPr>
              <a:t> that determines which operations that user can perform on the HSM.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>
                <a:effectLst/>
              </a:rPr>
              <a:t>An HSM user has a type that defines which operations they can perform on HSM.</a:t>
            </a:r>
          </a:p>
          <a:p>
            <a:pPr marL="742950"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i="0">
                <a:effectLst/>
              </a:rPr>
              <a:t>Precrypto officer (PRECO)</a:t>
            </a:r>
            <a:r>
              <a:rPr lang="en-US" sz="1100" b="0" i="0">
                <a:effectLst/>
              </a:rPr>
              <a:t> – temporary user on the first HSM in a cluster.</a:t>
            </a:r>
          </a:p>
          <a:p>
            <a:pPr marL="742950"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i="0">
                <a:effectLst/>
              </a:rPr>
              <a:t>Crypto officer (CO | PCO)</a:t>
            </a:r>
            <a:r>
              <a:rPr lang="en-US" sz="1100" b="0" i="0">
                <a:effectLst/>
              </a:rPr>
              <a:t> – performs user management operations and supports 2FA.</a:t>
            </a:r>
          </a:p>
          <a:p>
            <a:pPr marL="742950"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i="0">
                <a:effectLst/>
              </a:rPr>
              <a:t>Crypto user (CU) </a:t>
            </a:r>
            <a:r>
              <a:rPr lang="en-US" sz="1100" b="0" i="0">
                <a:effectLst/>
              </a:rPr>
              <a:t>– performs key management and cryptographic operations.</a:t>
            </a:r>
          </a:p>
          <a:p>
            <a:pPr marL="742950"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i="0">
                <a:effectLst/>
              </a:rPr>
              <a:t>Appliance user (AU)</a:t>
            </a:r>
            <a:r>
              <a:rPr lang="en-US" sz="1100" b="0" i="0">
                <a:effectLst/>
              </a:rPr>
              <a:t> – performs cloning and synchronization operations.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0" i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375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45307-A6AE-C372-F101-8960CAEB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69" y="178905"/>
            <a:ext cx="8263890" cy="8909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600" dirty="0"/>
              <a:t>HSM </a:t>
            </a:r>
            <a:r>
              <a:rPr lang="en-US" sz="3600" b="0" i="0" dirty="0">
                <a:effectLst/>
              </a:rPr>
              <a:t>Client SDKs</a:t>
            </a:r>
            <a:endParaRPr lang="en-US" sz="3600" dirty="0"/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261158"/>
            <a:ext cx="8229600" cy="13716"/>
          </a:xfrm>
          <a:custGeom>
            <a:avLst/>
            <a:gdLst>
              <a:gd name="connsiteX0" fmla="*/ 0 w 8229600"/>
              <a:gd name="connsiteY0" fmla="*/ 0 h 13716"/>
              <a:gd name="connsiteX1" fmla="*/ 521208 w 8229600"/>
              <a:gd name="connsiteY1" fmla="*/ 0 h 13716"/>
              <a:gd name="connsiteX2" fmla="*/ 1371600 w 8229600"/>
              <a:gd name="connsiteY2" fmla="*/ 0 h 13716"/>
              <a:gd name="connsiteX3" fmla="*/ 2221992 w 8229600"/>
              <a:gd name="connsiteY3" fmla="*/ 0 h 13716"/>
              <a:gd name="connsiteX4" fmla="*/ 3072384 w 8229600"/>
              <a:gd name="connsiteY4" fmla="*/ 0 h 13716"/>
              <a:gd name="connsiteX5" fmla="*/ 3511296 w 8229600"/>
              <a:gd name="connsiteY5" fmla="*/ 0 h 13716"/>
              <a:gd name="connsiteX6" fmla="*/ 4114800 w 8229600"/>
              <a:gd name="connsiteY6" fmla="*/ 0 h 13716"/>
              <a:gd name="connsiteX7" fmla="*/ 4553712 w 8229600"/>
              <a:gd name="connsiteY7" fmla="*/ 0 h 13716"/>
              <a:gd name="connsiteX8" fmla="*/ 5239512 w 8229600"/>
              <a:gd name="connsiteY8" fmla="*/ 0 h 13716"/>
              <a:gd name="connsiteX9" fmla="*/ 5843016 w 8229600"/>
              <a:gd name="connsiteY9" fmla="*/ 0 h 13716"/>
              <a:gd name="connsiteX10" fmla="*/ 6611112 w 8229600"/>
              <a:gd name="connsiteY10" fmla="*/ 0 h 13716"/>
              <a:gd name="connsiteX11" fmla="*/ 7461504 w 8229600"/>
              <a:gd name="connsiteY11" fmla="*/ 0 h 13716"/>
              <a:gd name="connsiteX12" fmla="*/ 8229600 w 8229600"/>
              <a:gd name="connsiteY12" fmla="*/ 0 h 13716"/>
              <a:gd name="connsiteX13" fmla="*/ 8229600 w 8229600"/>
              <a:gd name="connsiteY13" fmla="*/ 13716 h 13716"/>
              <a:gd name="connsiteX14" fmla="*/ 7461504 w 8229600"/>
              <a:gd name="connsiteY14" fmla="*/ 13716 h 13716"/>
              <a:gd name="connsiteX15" fmla="*/ 6940296 w 8229600"/>
              <a:gd name="connsiteY15" fmla="*/ 13716 h 13716"/>
              <a:gd name="connsiteX16" fmla="*/ 6419088 w 8229600"/>
              <a:gd name="connsiteY16" fmla="*/ 13716 h 13716"/>
              <a:gd name="connsiteX17" fmla="*/ 5650992 w 8229600"/>
              <a:gd name="connsiteY17" fmla="*/ 13716 h 13716"/>
              <a:gd name="connsiteX18" fmla="*/ 5129784 w 8229600"/>
              <a:gd name="connsiteY18" fmla="*/ 13716 h 13716"/>
              <a:gd name="connsiteX19" fmla="*/ 4690872 w 8229600"/>
              <a:gd name="connsiteY19" fmla="*/ 13716 h 13716"/>
              <a:gd name="connsiteX20" fmla="*/ 4087368 w 8229600"/>
              <a:gd name="connsiteY20" fmla="*/ 13716 h 13716"/>
              <a:gd name="connsiteX21" fmla="*/ 3401568 w 8229600"/>
              <a:gd name="connsiteY21" fmla="*/ 13716 h 13716"/>
              <a:gd name="connsiteX22" fmla="*/ 2798064 w 8229600"/>
              <a:gd name="connsiteY22" fmla="*/ 13716 h 13716"/>
              <a:gd name="connsiteX23" fmla="*/ 2276856 w 8229600"/>
              <a:gd name="connsiteY23" fmla="*/ 13716 h 13716"/>
              <a:gd name="connsiteX24" fmla="*/ 1426464 w 8229600"/>
              <a:gd name="connsiteY24" fmla="*/ 13716 h 13716"/>
              <a:gd name="connsiteX25" fmla="*/ 740664 w 8229600"/>
              <a:gd name="connsiteY25" fmla="*/ 13716 h 13716"/>
              <a:gd name="connsiteX26" fmla="*/ 0 w 8229600"/>
              <a:gd name="connsiteY26" fmla="*/ 13716 h 13716"/>
              <a:gd name="connsiteX27" fmla="*/ 0 w 8229600"/>
              <a:gd name="connsiteY27" fmla="*/ 0 h 13716"/>
              <a:gd name="connsiteX0" fmla="*/ 0 w 8229600"/>
              <a:gd name="connsiteY0" fmla="*/ 0 h 13716"/>
              <a:gd name="connsiteX1" fmla="*/ 521208 w 8229600"/>
              <a:gd name="connsiteY1" fmla="*/ 0 h 13716"/>
              <a:gd name="connsiteX2" fmla="*/ 960120 w 8229600"/>
              <a:gd name="connsiteY2" fmla="*/ 0 h 13716"/>
              <a:gd name="connsiteX3" fmla="*/ 1481328 w 8229600"/>
              <a:gd name="connsiteY3" fmla="*/ 0 h 13716"/>
              <a:gd name="connsiteX4" fmla="*/ 2167128 w 8229600"/>
              <a:gd name="connsiteY4" fmla="*/ 0 h 13716"/>
              <a:gd name="connsiteX5" fmla="*/ 2935224 w 8229600"/>
              <a:gd name="connsiteY5" fmla="*/ 0 h 13716"/>
              <a:gd name="connsiteX6" fmla="*/ 3785616 w 8229600"/>
              <a:gd name="connsiteY6" fmla="*/ 0 h 13716"/>
              <a:gd name="connsiteX7" fmla="*/ 4636008 w 8229600"/>
              <a:gd name="connsiteY7" fmla="*/ 0 h 13716"/>
              <a:gd name="connsiteX8" fmla="*/ 5239512 w 8229600"/>
              <a:gd name="connsiteY8" fmla="*/ 0 h 13716"/>
              <a:gd name="connsiteX9" fmla="*/ 6007608 w 8229600"/>
              <a:gd name="connsiteY9" fmla="*/ 0 h 13716"/>
              <a:gd name="connsiteX10" fmla="*/ 6693408 w 8229600"/>
              <a:gd name="connsiteY10" fmla="*/ 0 h 13716"/>
              <a:gd name="connsiteX11" fmla="*/ 7296912 w 8229600"/>
              <a:gd name="connsiteY11" fmla="*/ 0 h 13716"/>
              <a:gd name="connsiteX12" fmla="*/ 8229600 w 8229600"/>
              <a:gd name="connsiteY12" fmla="*/ 0 h 13716"/>
              <a:gd name="connsiteX13" fmla="*/ 8229600 w 8229600"/>
              <a:gd name="connsiteY13" fmla="*/ 13716 h 13716"/>
              <a:gd name="connsiteX14" fmla="*/ 7626096 w 8229600"/>
              <a:gd name="connsiteY14" fmla="*/ 13716 h 13716"/>
              <a:gd name="connsiteX15" fmla="*/ 7022592 w 8229600"/>
              <a:gd name="connsiteY15" fmla="*/ 13716 h 13716"/>
              <a:gd name="connsiteX16" fmla="*/ 6172200 w 8229600"/>
              <a:gd name="connsiteY16" fmla="*/ 13716 h 13716"/>
              <a:gd name="connsiteX17" fmla="*/ 5650992 w 8229600"/>
              <a:gd name="connsiteY17" fmla="*/ 13716 h 13716"/>
              <a:gd name="connsiteX18" fmla="*/ 4882896 w 8229600"/>
              <a:gd name="connsiteY18" fmla="*/ 13716 h 13716"/>
              <a:gd name="connsiteX19" fmla="*/ 4443984 w 8229600"/>
              <a:gd name="connsiteY19" fmla="*/ 13716 h 13716"/>
              <a:gd name="connsiteX20" fmla="*/ 3758184 w 8229600"/>
              <a:gd name="connsiteY20" fmla="*/ 13716 h 13716"/>
              <a:gd name="connsiteX21" fmla="*/ 3236976 w 8229600"/>
              <a:gd name="connsiteY21" fmla="*/ 13716 h 13716"/>
              <a:gd name="connsiteX22" fmla="*/ 2386584 w 8229600"/>
              <a:gd name="connsiteY22" fmla="*/ 13716 h 13716"/>
              <a:gd name="connsiteX23" fmla="*/ 1947672 w 8229600"/>
              <a:gd name="connsiteY23" fmla="*/ 13716 h 13716"/>
              <a:gd name="connsiteX24" fmla="*/ 1261872 w 8229600"/>
              <a:gd name="connsiteY24" fmla="*/ 13716 h 13716"/>
              <a:gd name="connsiteX25" fmla="*/ 822960 w 8229600"/>
              <a:gd name="connsiteY25" fmla="*/ 13716 h 13716"/>
              <a:gd name="connsiteX26" fmla="*/ 0 w 8229600"/>
              <a:gd name="connsiteY26" fmla="*/ 13716 h 13716"/>
              <a:gd name="connsiteX27" fmla="*/ 0 w 8229600"/>
              <a:gd name="connsiteY27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3716" fill="none" extrusionOk="0">
                <a:moveTo>
                  <a:pt x="0" y="0"/>
                </a:moveTo>
                <a:cubicBezTo>
                  <a:pt x="215278" y="6969"/>
                  <a:pt x="340572" y="21894"/>
                  <a:pt x="521208" y="0"/>
                </a:cubicBezTo>
                <a:cubicBezTo>
                  <a:pt x="745939" y="29643"/>
                  <a:pt x="1127486" y="-40512"/>
                  <a:pt x="1371600" y="0"/>
                </a:cubicBezTo>
                <a:cubicBezTo>
                  <a:pt x="1567490" y="28416"/>
                  <a:pt x="1945702" y="13075"/>
                  <a:pt x="2221992" y="0"/>
                </a:cubicBezTo>
                <a:cubicBezTo>
                  <a:pt x="2446218" y="-17340"/>
                  <a:pt x="2853686" y="-7924"/>
                  <a:pt x="3072384" y="0"/>
                </a:cubicBezTo>
                <a:cubicBezTo>
                  <a:pt x="3286960" y="20656"/>
                  <a:pt x="3324417" y="20174"/>
                  <a:pt x="3511296" y="0"/>
                </a:cubicBezTo>
                <a:cubicBezTo>
                  <a:pt x="3710690" y="-39182"/>
                  <a:pt x="3945457" y="-64074"/>
                  <a:pt x="4114800" y="0"/>
                </a:cubicBezTo>
                <a:cubicBezTo>
                  <a:pt x="4336079" y="28138"/>
                  <a:pt x="4420759" y="12117"/>
                  <a:pt x="4553712" y="0"/>
                </a:cubicBezTo>
                <a:cubicBezTo>
                  <a:pt x="4688252" y="-2224"/>
                  <a:pt x="5047430" y="19664"/>
                  <a:pt x="5239512" y="0"/>
                </a:cubicBezTo>
                <a:cubicBezTo>
                  <a:pt x="5424392" y="-49610"/>
                  <a:pt x="5708717" y="13540"/>
                  <a:pt x="5843016" y="0"/>
                </a:cubicBezTo>
                <a:cubicBezTo>
                  <a:pt x="6005788" y="32949"/>
                  <a:pt x="6198255" y="37080"/>
                  <a:pt x="6611112" y="0"/>
                </a:cubicBezTo>
                <a:cubicBezTo>
                  <a:pt x="6954152" y="635"/>
                  <a:pt x="7244390" y="18057"/>
                  <a:pt x="7461504" y="0"/>
                </a:cubicBezTo>
                <a:cubicBezTo>
                  <a:pt x="7693790" y="9882"/>
                  <a:pt x="7984486" y="17646"/>
                  <a:pt x="8229600" y="0"/>
                </a:cubicBezTo>
                <a:cubicBezTo>
                  <a:pt x="8228997" y="6635"/>
                  <a:pt x="8229550" y="9822"/>
                  <a:pt x="8229600" y="13716"/>
                </a:cubicBezTo>
                <a:cubicBezTo>
                  <a:pt x="7945777" y="15373"/>
                  <a:pt x="7812308" y="-13083"/>
                  <a:pt x="7461504" y="13716"/>
                </a:cubicBezTo>
                <a:cubicBezTo>
                  <a:pt x="7129391" y="48613"/>
                  <a:pt x="7087333" y="37334"/>
                  <a:pt x="6940296" y="13716"/>
                </a:cubicBezTo>
                <a:cubicBezTo>
                  <a:pt x="6810862" y="-27592"/>
                  <a:pt x="6701312" y="14789"/>
                  <a:pt x="6419088" y="13716"/>
                </a:cubicBezTo>
                <a:cubicBezTo>
                  <a:pt x="6152777" y="14283"/>
                  <a:pt x="5868611" y="44230"/>
                  <a:pt x="5650992" y="13716"/>
                </a:cubicBezTo>
                <a:cubicBezTo>
                  <a:pt x="5439747" y="10678"/>
                  <a:pt x="5334901" y="-5616"/>
                  <a:pt x="5129784" y="13716"/>
                </a:cubicBezTo>
                <a:cubicBezTo>
                  <a:pt x="4955906" y="35886"/>
                  <a:pt x="4793216" y="29316"/>
                  <a:pt x="4690872" y="13716"/>
                </a:cubicBezTo>
                <a:cubicBezTo>
                  <a:pt x="4552374" y="26515"/>
                  <a:pt x="4318742" y="1676"/>
                  <a:pt x="4087368" y="13716"/>
                </a:cubicBezTo>
                <a:cubicBezTo>
                  <a:pt x="3849418" y="28053"/>
                  <a:pt x="3751577" y="25116"/>
                  <a:pt x="3401568" y="13716"/>
                </a:cubicBezTo>
                <a:cubicBezTo>
                  <a:pt x="3067953" y="15837"/>
                  <a:pt x="3012425" y="22307"/>
                  <a:pt x="2798064" y="13716"/>
                </a:cubicBezTo>
                <a:cubicBezTo>
                  <a:pt x="2565154" y="11948"/>
                  <a:pt x="2426719" y="-36366"/>
                  <a:pt x="2276856" y="13716"/>
                </a:cubicBezTo>
                <a:cubicBezTo>
                  <a:pt x="2090980" y="-190"/>
                  <a:pt x="1702030" y="-12752"/>
                  <a:pt x="1426464" y="13716"/>
                </a:cubicBezTo>
                <a:cubicBezTo>
                  <a:pt x="1104481" y="65071"/>
                  <a:pt x="985013" y="-12262"/>
                  <a:pt x="740664" y="13716"/>
                </a:cubicBezTo>
                <a:cubicBezTo>
                  <a:pt x="507391" y="37071"/>
                  <a:pt x="191740" y="-16226"/>
                  <a:pt x="0" y="13716"/>
                </a:cubicBezTo>
                <a:cubicBezTo>
                  <a:pt x="503" y="9208"/>
                  <a:pt x="165" y="5575"/>
                  <a:pt x="0" y="0"/>
                </a:cubicBezTo>
                <a:close/>
              </a:path>
              <a:path w="8229600" h="13716" stroke="0" extrusionOk="0">
                <a:moveTo>
                  <a:pt x="0" y="0"/>
                </a:moveTo>
                <a:cubicBezTo>
                  <a:pt x="270709" y="-27213"/>
                  <a:pt x="397128" y="23656"/>
                  <a:pt x="521208" y="0"/>
                </a:cubicBezTo>
                <a:cubicBezTo>
                  <a:pt x="631319" y="-5947"/>
                  <a:pt x="842157" y="28261"/>
                  <a:pt x="960120" y="0"/>
                </a:cubicBezTo>
                <a:cubicBezTo>
                  <a:pt x="1077930" y="6549"/>
                  <a:pt x="1318669" y="-15893"/>
                  <a:pt x="1481328" y="0"/>
                </a:cubicBezTo>
                <a:cubicBezTo>
                  <a:pt x="1659104" y="-21090"/>
                  <a:pt x="1870243" y="69945"/>
                  <a:pt x="2167128" y="0"/>
                </a:cubicBezTo>
                <a:cubicBezTo>
                  <a:pt x="2460684" y="-5519"/>
                  <a:pt x="2753885" y="-62993"/>
                  <a:pt x="2935224" y="0"/>
                </a:cubicBezTo>
                <a:cubicBezTo>
                  <a:pt x="3115119" y="56580"/>
                  <a:pt x="3535280" y="40687"/>
                  <a:pt x="3785616" y="0"/>
                </a:cubicBezTo>
                <a:cubicBezTo>
                  <a:pt x="4057881" y="25645"/>
                  <a:pt x="4308335" y="-2666"/>
                  <a:pt x="4636008" y="0"/>
                </a:cubicBezTo>
                <a:cubicBezTo>
                  <a:pt x="4987152" y="19805"/>
                  <a:pt x="5025979" y="14149"/>
                  <a:pt x="5239512" y="0"/>
                </a:cubicBezTo>
                <a:cubicBezTo>
                  <a:pt x="5437586" y="211"/>
                  <a:pt x="5752721" y="5618"/>
                  <a:pt x="6007608" y="0"/>
                </a:cubicBezTo>
                <a:cubicBezTo>
                  <a:pt x="6280137" y="-5132"/>
                  <a:pt x="6386079" y="-21510"/>
                  <a:pt x="6693408" y="0"/>
                </a:cubicBezTo>
                <a:cubicBezTo>
                  <a:pt x="6986580" y="4991"/>
                  <a:pt x="7015252" y="-18088"/>
                  <a:pt x="7296912" y="0"/>
                </a:cubicBezTo>
                <a:cubicBezTo>
                  <a:pt x="7569796" y="10390"/>
                  <a:pt x="7895472" y="71473"/>
                  <a:pt x="8229600" y="0"/>
                </a:cubicBezTo>
                <a:cubicBezTo>
                  <a:pt x="8229236" y="7266"/>
                  <a:pt x="8229919" y="9308"/>
                  <a:pt x="8229600" y="13716"/>
                </a:cubicBezTo>
                <a:cubicBezTo>
                  <a:pt x="8094333" y="-9824"/>
                  <a:pt x="7850928" y="32876"/>
                  <a:pt x="7626096" y="13716"/>
                </a:cubicBezTo>
                <a:cubicBezTo>
                  <a:pt x="7448378" y="-5141"/>
                  <a:pt x="7315174" y="-6416"/>
                  <a:pt x="7022592" y="13716"/>
                </a:cubicBezTo>
                <a:cubicBezTo>
                  <a:pt x="6686163" y="45927"/>
                  <a:pt x="6352629" y="18938"/>
                  <a:pt x="6172200" y="13716"/>
                </a:cubicBezTo>
                <a:cubicBezTo>
                  <a:pt x="6015590" y="37773"/>
                  <a:pt x="5770309" y="16706"/>
                  <a:pt x="5650992" y="13716"/>
                </a:cubicBezTo>
                <a:cubicBezTo>
                  <a:pt x="5483975" y="7520"/>
                  <a:pt x="5165324" y="64376"/>
                  <a:pt x="4882896" y="13716"/>
                </a:cubicBezTo>
                <a:cubicBezTo>
                  <a:pt x="4568934" y="2481"/>
                  <a:pt x="4556334" y="23104"/>
                  <a:pt x="4443984" y="13716"/>
                </a:cubicBezTo>
                <a:cubicBezTo>
                  <a:pt x="4320775" y="6004"/>
                  <a:pt x="4034988" y="-8062"/>
                  <a:pt x="3758184" y="13716"/>
                </a:cubicBezTo>
                <a:cubicBezTo>
                  <a:pt x="3445155" y="-5570"/>
                  <a:pt x="3367892" y="9252"/>
                  <a:pt x="3236976" y="13716"/>
                </a:cubicBezTo>
                <a:cubicBezTo>
                  <a:pt x="3093796" y="21836"/>
                  <a:pt x="2635824" y="19560"/>
                  <a:pt x="2386584" y="13716"/>
                </a:cubicBezTo>
                <a:cubicBezTo>
                  <a:pt x="2139815" y="-7869"/>
                  <a:pt x="2105958" y="21373"/>
                  <a:pt x="1947672" y="13716"/>
                </a:cubicBezTo>
                <a:cubicBezTo>
                  <a:pt x="1801011" y="-24483"/>
                  <a:pt x="1533636" y="10074"/>
                  <a:pt x="1261872" y="13716"/>
                </a:cubicBezTo>
                <a:cubicBezTo>
                  <a:pt x="989528" y="27655"/>
                  <a:pt x="1025848" y="10113"/>
                  <a:pt x="822960" y="13716"/>
                </a:cubicBezTo>
                <a:cubicBezTo>
                  <a:pt x="653456" y="16384"/>
                  <a:pt x="304027" y="3429"/>
                  <a:pt x="0" y="13716"/>
                </a:cubicBezTo>
                <a:cubicBezTo>
                  <a:pt x="326" y="10292"/>
                  <a:pt x="-17" y="5199"/>
                  <a:pt x="0" y="0"/>
                </a:cubicBezTo>
                <a:close/>
              </a:path>
              <a:path w="8229600" h="13716" fill="none" stroke="0" extrusionOk="0">
                <a:moveTo>
                  <a:pt x="0" y="0"/>
                </a:moveTo>
                <a:cubicBezTo>
                  <a:pt x="205130" y="6064"/>
                  <a:pt x="324007" y="6684"/>
                  <a:pt x="521208" y="0"/>
                </a:cubicBezTo>
                <a:cubicBezTo>
                  <a:pt x="695888" y="-14632"/>
                  <a:pt x="1101879" y="6017"/>
                  <a:pt x="1371600" y="0"/>
                </a:cubicBezTo>
                <a:cubicBezTo>
                  <a:pt x="1622968" y="4691"/>
                  <a:pt x="1936552" y="-7433"/>
                  <a:pt x="2221992" y="0"/>
                </a:cubicBezTo>
                <a:cubicBezTo>
                  <a:pt x="2498663" y="51226"/>
                  <a:pt x="2885875" y="-8757"/>
                  <a:pt x="3072384" y="0"/>
                </a:cubicBezTo>
                <a:cubicBezTo>
                  <a:pt x="3288944" y="24235"/>
                  <a:pt x="3331110" y="5443"/>
                  <a:pt x="3511296" y="0"/>
                </a:cubicBezTo>
                <a:cubicBezTo>
                  <a:pt x="3687973" y="-19690"/>
                  <a:pt x="3901025" y="-20092"/>
                  <a:pt x="4114800" y="0"/>
                </a:cubicBezTo>
                <a:cubicBezTo>
                  <a:pt x="4336102" y="32988"/>
                  <a:pt x="4416982" y="-5831"/>
                  <a:pt x="4553712" y="0"/>
                </a:cubicBezTo>
                <a:cubicBezTo>
                  <a:pt x="4674310" y="-5056"/>
                  <a:pt x="5080160" y="-12181"/>
                  <a:pt x="5239512" y="0"/>
                </a:cubicBezTo>
                <a:cubicBezTo>
                  <a:pt x="5419031" y="-38513"/>
                  <a:pt x="5691629" y="2226"/>
                  <a:pt x="5843016" y="0"/>
                </a:cubicBezTo>
                <a:cubicBezTo>
                  <a:pt x="5978317" y="-40553"/>
                  <a:pt x="6314754" y="9782"/>
                  <a:pt x="6611112" y="0"/>
                </a:cubicBezTo>
                <a:cubicBezTo>
                  <a:pt x="6973004" y="-17646"/>
                  <a:pt x="7175490" y="18489"/>
                  <a:pt x="7461504" y="0"/>
                </a:cubicBezTo>
                <a:cubicBezTo>
                  <a:pt x="7746737" y="-34159"/>
                  <a:pt x="7962178" y="39853"/>
                  <a:pt x="8229600" y="0"/>
                </a:cubicBezTo>
                <a:cubicBezTo>
                  <a:pt x="8228815" y="6665"/>
                  <a:pt x="8229309" y="10133"/>
                  <a:pt x="8229600" y="13716"/>
                </a:cubicBezTo>
                <a:cubicBezTo>
                  <a:pt x="7944174" y="-33676"/>
                  <a:pt x="7795646" y="-38977"/>
                  <a:pt x="7461504" y="13716"/>
                </a:cubicBezTo>
                <a:cubicBezTo>
                  <a:pt x="7129776" y="46515"/>
                  <a:pt x="7082769" y="26874"/>
                  <a:pt x="6940296" y="13716"/>
                </a:cubicBezTo>
                <a:cubicBezTo>
                  <a:pt x="6799665" y="-20447"/>
                  <a:pt x="6652769" y="27211"/>
                  <a:pt x="6419088" y="13716"/>
                </a:cubicBezTo>
                <a:cubicBezTo>
                  <a:pt x="6143970" y="47703"/>
                  <a:pt x="5863165" y="-21103"/>
                  <a:pt x="5650992" y="13716"/>
                </a:cubicBezTo>
                <a:cubicBezTo>
                  <a:pt x="5419172" y="36034"/>
                  <a:pt x="5309448" y="-4977"/>
                  <a:pt x="5129784" y="13716"/>
                </a:cubicBezTo>
                <a:cubicBezTo>
                  <a:pt x="4947928" y="21451"/>
                  <a:pt x="4795021" y="1288"/>
                  <a:pt x="4690872" y="13716"/>
                </a:cubicBezTo>
                <a:cubicBezTo>
                  <a:pt x="4564358" y="-14151"/>
                  <a:pt x="4295485" y="-29852"/>
                  <a:pt x="4087368" y="13716"/>
                </a:cubicBezTo>
                <a:cubicBezTo>
                  <a:pt x="3871704" y="35834"/>
                  <a:pt x="3732927" y="-15470"/>
                  <a:pt x="3401568" y="13716"/>
                </a:cubicBezTo>
                <a:cubicBezTo>
                  <a:pt x="3075889" y="15088"/>
                  <a:pt x="3025898" y="39828"/>
                  <a:pt x="2798064" y="13716"/>
                </a:cubicBezTo>
                <a:cubicBezTo>
                  <a:pt x="2581856" y="-25441"/>
                  <a:pt x="2428311" y="-9472"/>
                  <a:pt x="2276856" y="13716"/>
                </a:cubicBezTo>
                <a:cubicBezTo>
                  <a:pt x="2098246" y="48711"/>
                  <a:pt x="1737531" y="51387"/>
                  <a:pt x="1426464" y="13716"/>
                </a:cubicBezTo>
                <a:cubicBezTo>
                  <a:pt x="1104708" y="21917"/>
                  <a:pt x="1006595" y="11356"/>
                  <a:pt x="740664" y="13716"/>
                </a:cubicBezTo>
                <a:cubicBezTo>
                  <a:pt x="480378" y="28512"/>
                  <a:pt x="202592" y="-16929"/>
                  <a:pt x="0" y="13716"/>
                </a:cubicBezTo>
                <a:cubicBezTo>
                  <a:pt x="244" y="8978"/>
                  <a:pt x="436" y="6414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8229600"/>
                      <a:gd name="connsiteY0" fmla="*/ 0 h 13716"/>
                      <a:gd name="connsiteX1" fmla="*/ 521208 w 8229600"/>
                      <a:gd name="connsiteY1" fmla="*/ 0 h 13716"/>
                      <a:gd name="connsiteX2" fmla="*/ 1371600 w 8229600"/>
                      <a:gd name="connsiteY2" fmla="*/ 0 h 13716"/>
                      <a:gd name="connsiteX3" fmla="*/ 2221992 w 8229600"/>
                      <a:gd name="connsiteY3" fmla="*/ 0 h 13716"/>
                      <a:gd name="connsiteX4" fmla="*/ 3072384 w 8229600"/>
                      <a:gd name="connsiteY4" fmla="*/ 0 h 13716"/>
                      <a:gd name="connsiteX5" fmla="*/ 3511296 w 8229600"/>
                      <a:gd name="connsiteY5" fmla="*/ 0 h 13716"/>
                      <a:gd name="connsiteX6" fmla="*/ 4114800 w 8229600"/>
                      <a:gd name="connsiteY6" fmla="*/ 0 h 13716"/>
                      <a:gd name="connsiteX7" fmla="*/ 4553712 w 8229600"/>
                      <a:gd name="connsiteY7" fmla="*/ 0 h 13716"/>
                      <a:gd name="connsiteX8" fmla="*/ 5239512 w 8229600"/>
                      <a:gd name="connsiteY8" fmla="*/ 0 h 13716"/>
                      <a:gd name="connsiteX9" fmla="*/ 5843016 w 8229600"/>
                      <a:gd name="connsiteY9" fmla="*/ 0 h 13716"/>
                      <a:gd name="connsiteX10" fmla="*/ 6611112 w 8229600"/>
                      <a:gd name="connsiteY10" fmla="*/ 0 h 13716"/>
                      <a:gd name="connsiteX11" fmla="*/ 7461504 w 8229600"/>
                      <a:gd name="connsiteY11" fmla="*/ 0 h 13716"/>
                      <a:gd name="connsiteX12" fmla="*/ 8229600 w 8229600"/>
                      <a:gd name="connsiteY12" fmla="*/ 0 h 13716"/>
                      <a:gd name="connsiteX13" fmla="*/ 8229600 w 8229600"/>
                      <a:gd name="connsiteY13" fmla="*/ 13716 h 13716"/>
                      <a:gd name="connsiteX14" fmla="*/ 7461504 w 8229600"/>
                      <a:gd name="connsiteY14" fmla="*/ 13716 h 13716"/>
                      <a:gd name="connsiteX15" fmla="*/ 6940296 w 8229600"/>
                      <a:gd name="connsiteY15" fmla="*/ 13716 h 13716"/>
                      <a:gd name="connsiteX16" fmla="*/ 6419088 w 8229600"/>
                      <a:gd name="connsiteY16" fmla="*/ 13716 h 13716"/>
                      <a:gd name="connsiteX17" fmla="*/ 5650992 w 8229600"/>
                      <a:gd name="connsiteY17" fmla="*/ 13716 h 13716"/>
                      <a:gd name="connsiteX18" fmla="*/ 5129784 w 8229600"/>
                      <a:gd name="connsiteY18" fmla="*/ 13716 h 13716"/>
                      <a:gd name="connsiteX19" fmla="*/ 4690872 w 8229600"/>
                      <a:gd name="connsiteY19" fmla="*/ 13716 h 13716"/>
                      <a:gd name="connsiteX20" fmla="*/ 4087368 w 8229600"/>
                      <a:gd name="connsiteY20" fmla="*/ 13716 h 13716"/>
                      <a:gd name="connsiteX21" fmla="*/ 3401568 w 8229600"/>
                      <a:gd name="connsiteY21" fmla="*/ 13716 h 13716"/>
                      <a:gd name="connsiteX22" fmla="*/ 2798064 w 8229600"/>
                      <a:gd name="connsiteY22" fmla="*/ 13716 h 13716"/>
                      <a:gd name="connsiteX23" fmla="*/ 2276856 w 8229600"/>
                      <a:gd name="connsiteY23" fmla="*/ 13716 h 13716"/>
                      <a:gd name="connsiteX24" fmla="*/ 1426464 w 8229600"/>
                      <a:gd name="connsiteY24" fmla="*/ 13716 h 13716"/>
                      <a:gd name="connsiteX25" fmla="*/ 740664 w 8229600"/>
                      <a:gd name="connsiteY25" fmla="*/ 13716 h 13716"/>
                      <a:gd name="connsiteX26" fmla="*/ 0 w 8229600"/>
                      <a:gd name="connsiteY26" fmla="*/ 13716 h 13716"/>
                      <a:gd name="connsiteX27" fmla="*/ 0 w 8229600"/>
                      <a:gd name="connsiteY27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8229600" h="13716" fill="none" extrusionOk="0">
                        <a:moveTo>
                          <a:pt x="0" y="0"/>
                        </a:moveTo>
                        <a:cubicBezTo>
                          <a:pt x="227594" y="-4267"/>
                          <a:pt x="329693" y="13251"/>
                          <a:pt x="521208" y="0"/>
                        </a:cubicBezTo>
                        <a:cubicBezTo>
                          <a:pt x="712723" y="-13251"/>
                          <a:pt x="1137373" y="-13618"/>
                          <a:pt x="1371600" y="0"/>
                        </a:cubicBezTo>
                        <a:cubicBezTo>
                          <a:pt x="1605827" y="13618"/>
                          <a:pt x="1975382" y="-27374"/>
                          <a:pt x="2221992" y="0"/>
                        </a:cubicBezTo>
                        <a:cubicBezTo>
                          <a:pt x="2468602" y="27374"/>
                          <a:pt x="2863316" y="-20517"/>
                          <a:pt x="3072384" y="0"/>
                        </a:cubicBezTo>
                        <a:cubicBezTo>
                          <a:pt x="3281452" y="20517"/>
                          <a:pt x="3331438" y="10793"/>
                          <a:pt x="3511296" y="0"/>
                        </a:cubicBezTo>
                        <a:cubicBezTo>
                          <a:pt x="3691154" y="-10793"/>
                          <a:pt x="3906405" y="-29737"/>
                          <a:pt x="4114800" y="0"/>
                        </a:cubicBezTo>
                        <a:cubicBezTo>
                          <a:pt x="4323195" y="29737"/>
                          <a:pt x="4428852" y="-2234"/>
                          <a:pt x="4553712" y="0"/>
                        </a:cubicBezTo>
                        <a:cubicBezTo>
                          <a:pt x="4678572" y="2234"/>
                          <a:pt x="5065629" y="29368"/>
                          <a:pt x="5239512" y="0"/>
                        </a:cubicBezTo>
                        <a:cubicBezTo>
                          <a:pt x="5413395" y="-29368"/>
                          <a:pt x="5703888" y="11839"/>
                          <a:pt x="5843016" y="0"/>
                        </a:cubicBezTo>
                        <a:cubicBezTo>
                          <a:pt x="5982144" y="-11839"/>
                          <a:pt x="6260765" y="24719"/>
                          <a:pt x="6611112" y="0"/>
                        </a:cubicBezTo>
                        <a:cubicBezTo>
                          <a:pt x="6961459" y="-24719"/>
                          <a:pt x="7228293" y="32959"/>
                          <a:pt x="7461504" y="0"/>
                        </a:cubicBezTo>
                        <a:cubicBezTo>
                          <a:pt x="7694715" y="-32959"/>
                          <a:pt x="7990029" y="-3422"/>
                          <a:pt x="8229600" y="0"/>
                        </a:cubicBezTo>
                        <a:cubicBezTo>
                          <a:pt x="8229169" y="6566"/>
                          <a:pt x="8229218" y="9895"/>
                          <a:pt x="8229600" y="13716"/>
                        </a:cubicBezTo>
                        <a:cubicBezTo>
                          <a:pt x="7940706" y="-13865"/>
                          <a:pt x="7792584" y="-20581"/>
                          <a:pt x="7461504" y="13716"/>
                        </a:cubicBezTo>
                        <a:cubicBezTo>
                          <a:pt x="7130424" y="48013"/>
                          <a:pt x="7080072" y="39273"/>
                          <a:pt x="6940296" y="13716"/>
                        </a:cubicBezTo>
                        <a:cubicBezTo>
                          <a:pt x="6800520" y="-11841"/>
                          <a:pt x="6672872" y="22099"/>
                          <a:pt x="6419088" y="13716"/>
                        </a:cubicBezTo>
                        <a:cubicBezTo>
                          <a:pt x="6165304" y="5333"/>
                          <a:pt x="5869721" y="415"/>
                          <a:pt x="5650992" y="13716"/>
                        </a:cubicBezTo>
                        <a:cubicBezTo>
                          <a:pt x="5432263" y="27017"/>
                          <a:pt x="5308310" y="-1549"/>
                          <a:pt x="5129784" y="13716"/>
                        </a:cubicBezTo>
                        <a:cubicBezTo>
                          <a:pt x="4951258" y="28981"/>
                          <a:pt x="4799696" y="10785"/>
                          <a:pt x="4690872" y="13716"/>
                        </a:cubicBezTo>
                        <a:cubicBezTo>
                          <a:pt x="4582048" y="16647"/>
                          <a:pt x="4311124" y="-12408"/>
                          <a:pt x="4087368" y="13716"/>
                        </a:cubicBezTo>
                        <a:cubicBezTo>
                          <a:pt x="3863612" y="39840"/>
                          <a:pt x="3730288" y="8802"/>
                          <a:pt x="3401568" y="13716"/>
                        </a:cubicBezTo>
                        <a:cubicBezTo>
                          <a:pt x="3072848" y="18630"/>
                          <a:pt x="3020684" y="27853"/>
                          <a:pt x="2798064" y="13716"/>
                        </a:cubicBezTo>
                        <a:cubicBezTo>
                          <a:pt x="2575444" y="-421"/>
                          <a:pt x="2440915" y="-11924"/>
                          <a:pt x="2276856" y="13716"/>
                        </a:cubicBezTo>
                        <a:cubicBezTo>
                          <a:pt x="2112797" y="39356"/>
                          <a:pt x="1726502" y="-14132"/>
                          <a:pt x="1426464" y="13716"/>
                        </a:cubicBezTo>
                        <a:cubicBezTo>
                          <a:pt x="1126426" y="41564"/>
                          <a:pt x="992925" y="16444"/>
                          <a:pt x="740664" y="13716"/>
                        </a:cubicBezTo>
                        <a:cubicBezTo>
                          <a:pt x="488403" y="10988"/>
                          <a:pt x="195650" y="-20633"/>
                          <a:pt x="0" y="13716"/>
                        </a:cubicBezTo>
                        <a:cubicBezTo>
                          <a:pt x="120" y="8944"/>
                          <a:pt x="-32" y="6034"/>
                          <a:pt x="0" y="0"/>
                        </a:cubicBezTo>
                        <a:close/>
                      </a:path>
                      <a:path w="8229600" h="13716" stroke="0" extrusionOk="0">
                        <a:moveTo>
                          <a:pt x="0" y="0"/>
                        </a:moveTo>
                        <a:cubicBezTo>
                          <a:pt x="259263" y="-9445"/>
                          <a:pt x="404731" y="4427"/>
                          <a:pt x="521208" y="0"/>
                        </a:cubicBezTo>
                        <a:cubicBezTo>
                          <a:pt x="637685" y="-4427"/>
                          <a:pt x="839187" y="564"/>
                          <a:pt x="960120" y="0"/>
                        </a:cubicBezTo>
                        <a:cubicBezTo>
                          <a:pt x="1081053" y="-564"/>
                          <a:pt x="1313469" y="-16481"/>
                          <a:pt x="1481328" y="0"/>
                        </a:cubicBezTo>
                        <a:cubicBezTo>
                          <a:pt x="1649187" y="16481"/>
                          <a:pt x="1885247" y="26161"/>
                          <a:pt x="2167128" y="0"/>
                        </a:cubicBezTo>
                        <a:cubicBezTo>
                          <a:pt x="2449009" y="-26161"/>
                          <a:pt x="2761875" y="-22202"/>
                          <a:pt x="2935224" y="0"/>
                        </a:cubicBezTo>
                        <a:cubicBezTo>
                          <a:pt x="3108573" y="22202"/>
                          <a:pt x="3540687" y="-2863"/>
                          <a:pt x="3785616" y="0"/>
                        </a:cubicBezTo>
                        <a:cubicBezTo>
                          <a:pt x="4030545" y="2863"/>
                          <a:pt x="4280774" y="-12442"/>
                          <a:pt x="4636008" y="0"/>
                        </a:cubicBezTo>
                        <a:cubicBezTo>
                          <a:pt x="4991242" y="12442"/>
                          <a:pt x="5025483" y="16914"/>
                          <a:pt x="5239512" y="0"/>
                        </a:cubicBezTo>
                        <a:cubicBezTo>
                          <a:pt x="5453541" y="-16914"/>
                          <a:pt x="5754008" y="16592"/>
                          <a:pt x="6007608" y="0"/>
                        </a:cubicBezTo>
                        <a:cubicBezTo>
                          <a:pt x="6261208" y="-16592"/>
                          <a:pt x="6407957" y="-11909"/>
                          <a:pt x="6693408" y="0"/>
                        </a:cubicBezTo>
                        <a:cubicBezTo>
                          <a:pt x="6978859" y="11909"/>
                          <a:pt x="7015437" y="-20890"/>
                          <a:pt x="7296912" y="0"/>
                        </a:cubicBezTo>
                        <a:cubicBezTo>
                          <a:pt x="7578387" y="20890"/>
                          <a:pt x="7859622" y="46406"/>
                          <a:pt x="8229600" y="0"/>
                        </a:cubicBezTo>
                        <a:cubicBezTo>
                          <a:pt x="8229365" y="6754"/>
                          <a:pt x="8229865" y="9234"/>
                          <a:pt x="8229600" y="13716"/>
                        </a:cubicBezTo>
                        <a:cubicBezTo>
                          <a:pt x="8075287" y="30482"/>
                          <a:pt x="7821366" y="17278"/>
                          <a:pt x="7626096" y="13716"/>
                        </a:cubicBezTo>
                        <a:cubicBezTo>
                          <a:pt x="7430826" y="10154"/>
                          <a:pt x="7320004" y="-14241"/>
                          <a:pt x="7022592" y="13716"/>
                        </a:cubicBezTo>
                        <a:cubicBezTo>
                          <a:pt x="6725180" y="41673"/>
                          <a:pt x="6348804" y="-18597"/>
                          <a:pt x="6172200" y="13716"/>
                        </a:cubicBezTo>
                        <a:cubicBezTo>
                          <a:pt x="5995596" y="46029"/>
                          <a:pt x="5788102" y="18318"/>
                          <a:pt x="5650992" y="13716"/>
                        </a:cubicBezTo>
                        <a:cubicBezTo>
                          <a:pt x="5513882" y="9114"/>
                          <a:pt x="5198399" y="24549"/>
                          <a:pt x="4882896" y="13716"/>
                        </a:cubicBezTo>
                        <a:cubicBezTo>
                          <a:pt x="4567393" y="2883"/>
                          <a:pt x="4557008" y="22393"/>
                          <a:pt x="4443984" y="13716"/>
                        </a:cubicBezTo>
                        <a:cubicBezTo>
                          <a:pt x="4330960" y="5039"/>
                          <a:pt x="4061674" y="24319"/>
                          <a:pt x="3758184" y="13716"/>
                        </a:cubicBezTo>
                        <a:cubicBezTo>
                          <a:pt x="3454694" y="3113"/>
                          <a:pt x="3380392" y="14547"/>
                          <a:pt x="3236976" y="13716"/>
                        </a:cubicBezTo>
                        <a:cubicBezTo>
                          <a:pt x="3093560" y="12885"/>
                          <a:pt x="2632116" y="33035"/>
                          <a:pt x="2386584" y="13716"/>
                        </a:cubicBezTo>
                        <a:cubicBezTo>
                          <a:pt x="2141052" y="-5603"/>
                          <a:pt x="2110884" y="24205"/>
                          <a:pt x="1947672" y="13716"/>
                        </a:cubicBezTo>
                        <a:cubicBezTo>
                          <a:pt x="1784460" y="3227"/>
                          <a:pt x="1535467" y="-4111"/>
                          <a:pt x="1261872" y="13716"/>
                        </a:cubicBezTo>
                        <a:cubicBezTo>
                          <a:pt x="988277" y="31543"/>
                          <a:pt x="1021096" y="5803"/>
                          <a:pt x="822960" y="13716"/>
                        </a:cubicBezTo>
                        <a:cubicBezTo>
                          <a:pt x="624824" y="21629"/>
                          <a:pt x="298309" y="-3289"/>
                          <a:pt x="0" y="13716"/>
                        </a:cubicBezTo>
                        <a:cubicBezTo>
                          <a:pt x="52" y="10594"/>
                          <a:pt x="386" y="536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43473-752A-ACD0-4428-ACED95AC4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369" y="1553487"/>
            <a:ext cx="5035164" cy="30893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1430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AWS </a:t>
            </a:r>
            <a:r>
              <a:rPr lang="en-US" sz="1700" b="0" i="0" dirty="0" err="1">
                <a:effectLst/>
              </a:rPr>
              <a:t>CloudHSM</a:t>
            </a:r>
            <a:r>
              <a:rPr lang="en-US" sz="1700" b="0" i="0" dirty="0">
                <a:effectLst/>
              </a:rPr>
              <a:t> has SDKs for: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Public Key Cryptography Standards #11 (PKCS #11)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JCE provider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OpenSSL Dynamic Engine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Cryptography API: Next Generation (CNG) and key storage provider (KSP) for Microsoft Windows</a:t>
            </a:r>
          </a:p>
          <a:p>
            <a:pPr marL="11430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11430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(https://</a:t>
            </a:r>
            <a:r>
              <a:rPr lang="en-US" sz="1700" dirty="0" err="1"/>
              <a:t>docs.aws.amazon.com</a:t>
            </a:r>
            <a:r>
              <a:rPr lang="en-US" sz="1700" dirty="0"/>
              <a:t>/</a:t>
            </a:r>
            <a:r>
              <a:rPr lang="en-US" sz="1700" dirty="0" err="1"/>
              <a:t>cloudhsm</a:t>
            </a:r>
            <a:r>
              <a:rPr lang="en-US" sz="1700" dirty="0"/>
              <a:t>/latest/</a:t>
            </a:r>
            <a:r>
              <a:rPr lang="en-US" sz="1700" dirty="0" err="1"/>
              <a:t>userguide</a:t>
            </a:r>
            <a:r>
              <a:rPr lang="en-US" sz="1700" dirty="0"/>
              <a:t>/use-</a:t>
            </a:r>
            <a:r>
              <a:rPr lang="en-US" sz="1700" dirty="0" err="1"/>
              <a:t>hsm.html</a:t>
            </a:r>
            <a:r>
              <a:rPr lang="en-US" sz="1700" dirty="0"/>
              <a:t>)</a:t>
            </a:r>
          </a:p>
        </p:txBody>
      </p:sp>
      <p:pic>
        <p:nvPicPr>
          <p:cNvPr id="2050" name="Picture 2" descr="How to overcome limitations of having 1 data source: Multisource SDK with  SAP BusinessObjects Design Studio 1.5 - Clariba website">
            <a:extLst>
              <a:ext uri="{FF2B5EF4-FFF2-40B4-BE49-F238E27FC236}">
                <a16:creationId xmlns:a16="http://schemas.microsoft.com/office/drawing/2014/main" id="{17DC5D57-B8C4-2367-D0A2-154EE905E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" r="1178" b="-3"/>
          <a:stretch/>
        </p:blipFill>
        <p:spPr bwMode="auto">
          <a:xfrm>
            <a:off x="5756743" y="1570482"/>
            <a:ext cx="2955798" cy="307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92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2507</TotalTime>
  <Words>1647</Words>
  <Application>Microsoft Macintosh PowerPoint</Application>
  <PresentationFormat>On-screen Show (16:9)</PresentationFormat>
  <Paragraphs>117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var(--h2_typography-font-family)</vt:lpstr>
      <vt:lpstr>Office Theme</vt:lpstr>
      <vt:lpstr>AWS CloudHSM</vt:lpstr>
      <vt:lpstr>Hardware Security Module (HSM)</vt:lpstr>
      <vt:lpstr>What is FIPS 140-2 and why is it important?</vt:lpstr>
      <vt:lpstr>CloudHSM</vt:lpstr>
      <vt:lpstr>What is AWS CloudHSM?   </vt:lpstr>
      <vt:lpstr>How AWS CloudHSM works</vt:lpstr>
      <vt:lpstr>AWS CloudHSM clusters</vt:lpstr>
      <vt:lpstr>AWS HSM Users</vt:lpstr>
      <vt:lpstr>HSM Client SDKs</vt:lpstr>
      <vt:lpstr>AWS CloudHSM cluster backups </vt:lpstr>
      <vt:lpstr>AWS HSM Pricing</vt:lpstr>
      <vt:lpstr>AWS CloudHSM vs Vault: What are the differences?  </vt:lpstr>
      <vt:lpstr>AWS KSM vs CloudHSM</vt:lpstr>
      <vt:lpstr>HSM In Payment Industry for PCI DSS compliance</vt:lpstr>
      <vt:lpstr>Understanding AWS CloudHSM Cluster Synchronization </vt:lpstr>
      <vt:lpstr>CloudHsm Intergation with AWS and 3rd party services</vt:lpstr>
      <vt:lpstr>Exam takeaway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Ilya Chakun</cp:lastModifiedBy>
  <cp:revision>19</cp:revision>
  <dcterms:modified xsi:type="dcterms:W3CDTF">2024-02-13T18:29:27Z</dcterms:modified>
</cp:coreProperties>
</file>