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2" r:id="rId2"/>
    <p:sldId id="288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5"/>
    <p:restoredTop sz="94652"/>
  </p:normalViewPr>
  <p:slideViewPr>
    <p:cSldViewPr snapToGrid="0">
      <p:cViewPr varScale="1">
        <p:scale>
          <a:sx n="148" d="100"/>
          <a:sy n="148" d="100"/>
        </p:scale>
        <p:origin x="395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07F3-0A9C-B44E-93D7-A65B65BEDD39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07ABD-DC46-8A49-9307-07E27D2AD3C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21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f2d33f67a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f2d33f67a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f2d33f67a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f2d33f67a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B360-D099-9AE0-E11E-F36931F39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4B0CB-290C-4C79-E150-0CD90B44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BE6F-FFB3-8F96-F244-5F63EDC6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41F8-8906-C370-8292-5EB0FD8D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1622F-8DD8-CE80-B76F-C9654605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42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1B2C-EEDC-5047-5D78-80857F47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EA85-D963-5976-8F84-743B7DEE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5A5A-F3E9-F33A-B180-8FFC4D6E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7F3B-E1C5-DC48-41DB-FE63F349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E5A4-532A-B742-A0F9-91B13BB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90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C4C89-006B-58F7-895E-3775FBFBD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7899B-86B4-7463-6E6B-32230B5B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7F9-89B6-2F5A-D8DC-9A505CC7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5E17-BCDA-4030-FAE9-3C32B3BD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4DF9-8432-A774-1C7E-ED8F93E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862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54FC-DCCD-84C7-1835-CC4EC03F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62BF-7404-8170-F435-9A8F44A6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30E5-800F-5808-55DC-246EF282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21CC-68E0-261E-E935-D28DD5DE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A137-8FC6-6202-7124-331AAF4C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31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7097-972A-E86F-5687-D787100C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C2A3-0F59-2311-54E7-1C2D1E8F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287D-7F91-CF78-9E3C-0BF543A3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35B27-F5F3-CE47-E3A0-8B08DB1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44A9-3415-4BCC-223D-8031BCFD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652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D1F2-5374-07E9-880B-F54BF04F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66D0-8DAC-F5DC-425B-CFA206607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3B8C-C96D-7477-BECC-4D4BE9BEA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314A0-56AB-4031-EF57-B92EB43E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94E3-925A-42F2-B456-6CE7F2A2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BC1E5-2BEA-D6B0-F63B-C8BDE793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68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FD86-EDCA-B08E-9221-99B39089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056F4-CED6-DC31-E756-BA37A610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C13C-E930-4795-3ECA-708F3C24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2231B-D9E6-27E4-8D53-2490C8D21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25F54-958B-BD34-D015-B18E9D40E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2B5C-40D1-0A25-F874-4EF3ABFF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D31B0-2F1F-1717-277B-5CEF4EAA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FD770-9718-AF5E-A1CC-1843E2AB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72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5811-876E-1471-9B3D-DFAFCFC5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0E62A-E04B-542A-C72B-402C9AE8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DB683-AF59-6910-AE1B-EBA645E1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E812F-96BB-2B74-81C9-6A25C9D1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674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6FD7C-3A65-421E-0043-03653710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167F7-DB6D-B93A-2A64-FD72DB7D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6A725-9416-4983-5597-79EE815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466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B23C-4FE6-D6F3-40FA-01C99F09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D20F-B478-1EC3-51A4-4E48DE45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1AABA-5EE3-BA79-6EC5-BB63C01B9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2815-DC56-74B3-0CAE-E2EC2368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4F3CD-0996-7D86-4044-3C0E844C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11DA-41E6-1A80-DDF8-504E50A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642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C57E-9119-3CCE-946A-43849F36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7BD2E-9568-B51B-23E1-67052DDF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1E666-7D3C-659C-52F0-D1D225F7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C28AF-51BE-BA10-21A4-E5BFC439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DE6A-3B46-E5DF-0348-EA3DF09D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75079-1AD2-54D7-68EC-9C63A391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53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41D1D-6CDB-8269-9C41-585A6691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5F97-9440-584F-DD35-36D4B973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5A8D-93E9-7920-0814-0CB39AF84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7DE3-0EF4-7444-A49C-CCD53FD1A751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1EE14-D830-0E83-5144-4DE7F7880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A36E-A24B-2B64-F6C2-70718FB9A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9352-73A7-8C43-A1A5-D616EF4FFD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816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DCD32-2C94-DEA8-E33B-38AD8576D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H" sz="6600"/>
              <a:t>AWS Firewall Manager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1" name="Rectangle 34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5400"/>
              <a:t>AWS Firewall Manager</a:t>
            </a:r>
          </a:p>
        </p:txBody>
      </p:sp>
      <p:sp>
        <p:nvSpPr>
          <p:cNvPr id="34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Google Shape;326;p60"/>
          <p:cNvSpPr txBox="1"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>
              <a:spcBef>
                <a:spcPts val="1067"/>
              </a:spcBef>
              <a:spcAft>
                <a:spcPts val="1600"/>
              </a:spcAft>
            </a:pPr>
            <a:r>
              <a:rPr lang="en-US" sz="2200" b="1" dirty="0">
                <a:sym typeface="Arial"/>
              </a:rPr>
              <a:t>AWS Firewall Manager</a:t>
            </a:r>
            <a:r>
              <a:rPr lang="en-US" sz="2200" dirty="0">
                <a:sym typeface="Arial"/>
              </a:rPr>
              <a:t> simplifies your administration and maintenance tasks across multiple accounts and resources for a variety of protections, including </a:t>
            </a:r>
          </a:p>
          <a:p>
            <a:pPr lvl="1">
              <a:spcBef>
                <a:spcPts val="1067"/>
              </a:spcBef>
              <a:spcAft>
                <a:spcPts val="1600"/>
              </a:spcAft>
            </a:pPr>
            <a:r>
              <a:rPr lang="en-US" sz="1800" dirty="0">
                <a:sym typeface="Arial"/>
              </a:rPr>
              <a:t>AWS WAF, AWS Shield Advanced, </a:t>
            </a:r>
          </a:p>
          <a:p>
            <a:pPr lvl="1">
              <a:spcBef>
                <a:spcPts val="1067"/>
              </a:spcBef>
              <a:spcAft>
                <a:spcPts val="1600"/>
              </a:spcAft>
            </a:pPr>
            <a:r>
              <a:rPr lang="en-US" sz="1800" dirty="0">
                <a:sym typeface="Arial"/>
              </a:rPr>
              <a:t>Amazon VPC security groups, </a:t>
            </a:r>
          </a:p>
          <a:p>
            <a:pPr lvl="1">
              <a:spcBef>
                <a:spcPts val="1067"/>
              </a:spcBef>
              <a:spcAft>
                <a:spcPts val="1600"/>
              </a:spcAft>
            </a:pPr>
            <a:r>
              <a:rPr lang="en-US" sz="1800" dirty="0">
                <a:sym typeface="Arial"/>
              </a:rPr>
              <a:t>AWS Network Firewall, and </a:t>
            </a:r>
          </a:p>
          <a:p>
            <a:pPr lvl="1">
              <a:spcBef>
                <a:spcPts val="1067"/>
              </a:spcBef>
              <a:spcAft>
                <a:spcPts val="1600"/>
              </a:spcAft>
            </a:pPr>
            <a:r>
              <a:rPr lang="en-US" sz="1800" dirty="0">
                <a:sym typeface="Arial"/>
              </a:rPr>
              <a:t>Amazon Route 53 Resolver DNS Firewall. </a:t>
            </a:r>
          </a:p>
        </p:txBody>
      </p:sp>
      <p:pic>
        <p:nvPicPr>
          <p:cNvPr id="327" name="Google Shape;327;p60"/>
          <p:cNvPicPr preferRelativeResize="0"/>
          <p:nvPr/>
        </p:nvPicPr>
        <p:blipFill rotWithShape="1">
          <a:blip r:embed="rId3"/>
          <a:srcRect l="2877" r="33389" b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8" name="Rectangle 33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Firewall Manager</a:t>
            </a:r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1"/>
          </p:nvPr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US" sz="1500" b="1" u="sng" dirty="0">
                <a:sym typeface="Arial"/>
              </a:rPr>
              <a:t>Firewall Manager provides these benefits:</a:t>
            </a:r>
          </a:p>
          <a:p>
            <a:pPr marL="609585">
              <a:spcBef>
                <a:spcPts val="300"/>
              </a:spcBef>
              <a:spcAft>
                <a:spcPts val="300"/>
              </a:spcAft>
              <a:buSzPts val="1100"/>
            </a:pPr>
            <a:r>
              <a:rPr lang="en-US" sz="1500" dirty="0">
                <a:sym typeface="Arial"/>
              </a:rPr>
              <a:t>Helps to protect resources across accounts</a:t>
            </a:r>
          </a:p>
          <a:p>
            <a:pPr marL="609585">
              <a:spcBef>
                <a:spcPts val="300"/>
              </a:spcBef>
              <a:spcAft>
                <a:spcPts val="300"/>
              </a:spcAft>
              <a:buSzPts val="1100"/>
            </a:pPr>
            <a:r>
              <a:rPr lang="en-US" sz="1500" dirty="0">
                <a:sym typeface="Arial"/>
              </a:rPr>
              <a:t>Helps to protect all resources of a particular type, such as all Amazon CloudFront distributions</a:t>
            </a:r>
          </a:p>
          <a:p>
            <a:pPr marL="609585">
              <a:spcBef>
                <a:spcPts val="300"/>
              </a:spcBef>
              <a:spcAft>
                <a:spcPts val="300"/>
              </a:spcAft>
              <a:buSzPts val="1100"/>
            </a:pPr>
            <a:r>
              <a:rPr lang="en-US" sz="1500" dirty="0">
                <a:sym typeface="Arial"/>
              </a:rPr>
              <a:t>Helps to protect all resources with specific tags</a:t>
            </a:r>
          </a:p>
          <a:p>
            <a:pPr marL="609585">
              <a:spcBef>
                <a:spcPts val="300"/>
              </a:spcBef>
              <a:spcAft>
                <a:spcPts val="300"/>
              </a:spcAft>
              <a:buSzPts val="1100"/>
            </a:pPr>
            <a:r>
              <a:rPr lang="en-US" sz="1500" b="1" dirty="0">
                <a:sym typeface="Arial"/>
              </a:rPr>
              <a:t>Automatically adds protection to resources that are added to your account</a:t>
            </a:r>
          </a:p>
          <a:p>
            <a:pPr marL="609585">
              <a:spcBef>
                <a:spcPts val="300"/>
              </a:spcBef>
              <a:spcAft>
                <a:spcPts val="300"/>
              </a:spcAft>
              <a:buSzPts val="1100"/>
            </a:pPr>
            <a:r>
              <a:rPr lang="en-US" sz="1500" b="1" dirty="0">
                <a:sym typeface="Arial"/>
              </a:rPr>
              <a:t>Allows you to subscribe all member accounts in an AWS Organizations organization to AWS Shield Advanced, and automatically subscribes new in-scope accounts that join the organization</a:t>
            </a:r>
          </a:p>
          <a:p>
            <a:pPr marL="609585">
              <a:spcBef>
                <a:spcPts val="300"/>
              </a:spcBef>
              <a:spcAft>
                <a:spcPts val="300"/>
              </a:spcAft>
              <a:buSzPts val="1100"/>
            </a:pPr>
            <a:r>
              <a:rPr lang="en-US" sz="1500" dirty="0">
                <a:sym typeface="Arial"/>
              </a:rPr>
              <a:t>Allows you to apply security group rules to all member accounts or specific subsets of accounts in an AWS Organizations organization, and automatically applies the rules to new in-scope accounts that join the organization</a:t>
            </a:r>
          </a:p>
          <a:p>
            <a:pPr marL="609585">
              <a:spcBef>
                <a:spcPts val="300"/>
              </a:spcBef>
              <a:spcAft>
                <a:spcPts val="300"/>
              </a:spcAft>
              <a:buSzPts val="1100"/>
            </a:pPr>
            <a:r>
              <a:rPr lang="en-US" sz="1500" dirty="0">
                <a:sym typeface="Arial"/>
              </a:rPr>
              <a:t>Lets you use your own rules, or purchase managed rules from AWS Marketplace</a:t>
            </a:r>
          </a:p>
          <a:p>
            <a:pPr marL="609585">
              <a:spcBef>
                <a:spcPts val="300"/>
              </a:spcBef>
              <a:spcAft>
                <a:spcPts val="300"/>
              </a:spcAft>
              <a:buSzPts val="1100"/>
            </a:pPr>
            <a:r>
              <a:rPr lang="en-US" sz="1500" dirty="0">
                <a:sym typeface="Arial"/>
              </a:rPr>
              <a:t>Firewall Manager is particularly useful when you want to protect your entire organization rather than a small number of specific accounts and resources, or if you frequently add new resources that you want to protect. </a:t>
            </a:r>
          </a:p>
          <a:p>
            <a:pPr marL="609585">
              <a:spcBef>
                <a:spcPts val="300"/>
              </a:spcBef>
              <a:spcAft>
                <a:spcPts val="300"/>
              </a:spcAft>
              <a:buSzPts val="1100"/>
            </a:pPr>
            <a:r>
              <a:rPr lang="en-US" sz="1500" dirty="0">
                <a:sym typeface="Arial"/>
              </a:rPr>
              <a:t>Firewall Manager also provides centralized monitoring of DDoS attacks across your organization.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49D9-6B08-20AB-4850-59E68FAA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Firewall Manager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F96F-6AA0-B545-6D6A-15925C9BA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Security policy: common set of security rules</a:t>
            </a:r>
          </a:p>
          <a:p>
            <a:pPr lvl="1"/>
            <a:r>
              <a:rPr lang="en-US" sz="2200"/>
              <a:t>WAF rules (Application Load Balancer, API Gateways, CloudFront)</a:t>
            </a:r>
          </a:p>
          <a:p>
            <a:pPr lvl="1"/>
            <a:r>
              <a:rPr lang="en-US" sz="2200"/>
              <a:t>AWS Shield Advanced (ALB, CLB, NLB, Elastic IP, CloudFront)</a:t>
            </a:r>
          </a:p>
          <a:p>
            <a:pPr lvl="1"/>
            <a:r>
              <a:rPr lang="en-US" sz="2200"/>
              <a:t>Security Groups for EC2, Application Load Balancer and ENI resources in VPC</a:t>
            </a:r>
          </a:p>
          <a:p>
            <a:pPr lvl="1"/>
            <a:r>
              <a:rPr lang="en-US" sz="2200"/>
              <a:t>AWS Network Firewall (VPC Level)</a:t>
            </a:r>
          </a:p>
          <a:p>
            <a:pPr lvl="1"/>
            <a:r>
              <a:rPr lang="en-US" sz="2200"/>
              <a:t>Amazon Route 53 Resolver DNS Firewall</a:t>
            </a:r>
          </a:p>
          <a:p>
            <a:pPr lvl="1"/>
            <a:r>
              <a:rPr lang="en-US" sz="2200"/>
              <a:t>Policies are created at the region level</a:t>
            </a:r>
          </a:p>
          <a:p>
            <a:r>
              <a:rPr lang="en-US" sz="2200"/>
              <a:t>Rules are applied to new resources as they are created (good for compliance) across all and future accounts in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085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6E823-9442-5971-9F71-152520F8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WAF vs Firewall Manager vs Shield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187D-9678-EFD9-406D-3C493275F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WAF, Shield and Firewall Manager are used together for comprehensive protection</a:t>
            </a:r>
          </a:p>
          <a:p>
            <a:r>
              <a:rPr lang="en-US" sz="2200"/>
              <a:t>Define your Web ACL rules in WAF </a:t>
            </a:r>
          </a:p>
          <a:p>
            <a:r>
              <a:rPr lang="en-US" sz="2200"/>
              <a:t>For granular protection of your resources, WAF alone is the correct choice </a:t>
            </a:r>
          </a:p>
          <a:p>
            <a:r>
              <a:rPr lang="en-US" sz="2200"/>
              <a:t>If you want to use AWS WAF across accounts, accelerate WAF configuration, automate the protection of new resources, use Firewall Manager with AWS WAF</a:t>
            </a:r>
          </a:p>
          <a:p>
            <a:r>
              <a:rPr lang="en-US" sz="2200"/>
              <a:t>Shield Advanced adds additional features on top of AWS WAF, such as dedicated support from the Shield Response Team (SRT) and advanced reporting. </a:t>
            </a:r>
          </a:p>
          <a:p>
            <a:r>
              <a:rPr lang="en-US" sz="2200"/>
              <a:t>If you’re prone to frequent DDoS attacks, consider purchasing Shield Advanced</a:t>
            </a:r>
          </a:p>
        </p:txBody>
      </p:sp>
    </p:spTree>
    <p:extLst>
      <p:ext uri="{BB962C8B-B14F-4D97-AF65-F5344CB8AC3E}">
        <p14:creationId xmlns:p14="http://schemas.microsoft.com/office/powerpoint/2010/main" val="116402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425</Words>
  <Application>Microsoft Macintosh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AWS Firewall Manager</vt:lpstr>
      <vt:lpstr>AWS Firewall Manager</vt:lpstr>
      <vt:lpstr>AWS Firewall Manager</vt:lpstr>
      <vt:lpstr>AWS Firewall Manager</vt:lpstr>
      <vt:lpstr>WAF vs Firewall Manager vs Shield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Firewall Manager</dc:title>
  <dc:creator>Ilya Chakun</dc:creator>
  <cp:lastModifiedBy>Ilya Chakun</cp:lastModifiedBy>
  <cp:revision>6</cp:revision>
  <dcterms:created xsi:type="dcterms:W3CDTF">2023-08-30T15:23:53Z</dcterms:created>
  <dcterms:modified xsi:type="dcterms:W3CDTF">2024-02-14T12:24:54Z</dcterms:modified>
</cp:coreProperties>
</file>