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7" r:id="rId2"/>
    <p:sldId id="258" r:id="rId3"/>
    <p:sldId id="259" r:id="rId4"/>
    <p:sldId id="260" r:id="rId5"/>
    <p:sldId id="261" r:id="rId6"/>
    <p:sldId id="262" r:id="rId7"/>
    <p:sldId id="263" r:id="rId8"/>
    <p:sldId id="269" r:id="rId9"/>
    <p:sldId id="270" r:id="rId10"/>
  </p:sldIdLst>
  <p:sldSz cx="9144000" cy="5143500" type="screen16x9"/>
  <p:notesSz cx="6858000" cy="9144000"/>
  <p:embeddedFontLst>
    <p:embeddedFont>
      <p:font typeface="Economica" panose="02000506040000020004" pitchFamily="2" charset="77"/>
      <p:regular r:id="rId12"/>
      <p:bold r:id="rId13"/>
      <p:italic r:id="rId14"/>
      <p:boldItalic r:id="rId15"/>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98"/>
    <p:restoredTop sz="94652"/>
  </p:normalViewPr>
  <p:slideViewPr>
    <p:cSldViewPr snapToGrid="0">
      <p:cViewPr varScale="1">
        <p:scale>
          <a:sx n="265" d="100"/>
          <a:sy n="265" d="100"/>
        </p:scale>
        <p:origin x="223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f00399d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f00399d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f00399d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25f00399d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f00399dc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5f00399dc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f00399dc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5f00399dc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f00399dc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5f00399dc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f00399dc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5f00399dc7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f00399dc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5f00399dc7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9a6bae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f39a6bae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AD72-91A1-6F43-027F-08E4B44EDD89}"/>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3333A67D-BFC5-D0F4-4CFE-253D846633F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EE49AAF-D139-1818-D9B0-018C4D247169}"/>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273A7F4A-B3C5-92AF-2D2E-EFD0829D0F8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3CD6415-9300-09F4-5D3A-572F1FA2D4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15354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77E5-DB48-F73F-EA5F-A0A5553007D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B3F660D-4AA0-8048-7FD8-9285FF72C9A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BA4937F-450A-1BDC-3E45-0388EFB4465C}"/>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B6437FE8-604C-D200-A273-F083BB66452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57FB64B-CA57-EDA1-BD47-937C0D0F37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2120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17822-DBB2-C3E1-3E0C-96D46F37F166}"/>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017E3669-03A6-8994-4645-C954393A0984}"/>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4BA4B7-817C-59FE-B7FD-DB16E875F90B}"/>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30FACFD1-41E2-C3C0-27C9-8B3616FED9C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A0364B-8713-62AF-3F8E-91DE66C9F1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3321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4174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C1A0-925A-9998-8329-A277C689F76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3350F76-6316-1E8B-A2F2-3460315FC0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5B96BE4-ABF9-5B5B-BE53-579B23397A35}"/>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D44ACC2E-07CA-182F-62C7-6EBF53937E5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63AA6DF-6393-D7E0-5CAB-1EA2C37C1B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68204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80D1-7558-E722-BFD5-402676399693}"/>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DCB9570-C89B-4C23-77C3-DB965CD48819}"/>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F7A62B-B138-27ED-5588-BBDDDD830B2C}"/>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4697699B-9C5A-3137-4615-BFFB71207EA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B5651B-34A8-1657-E0B7-230E6E2255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74954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EEF-B257-BBC4-29D4-E528340D686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F8955EA-334F-63AF-22F3-1B2B5FA36D5A}"/>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6EE46359-63CE-FC38-9F86-5241947C5DF9}"/>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C97F053-D678-9471-04F2-3D9734AEE9EF}"/>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6" name="Footer Placeholder 5">
            <a:extLst>
              <a:ext uri="{FF2B5EF4-FFF2-40B4-BE49-F238E27FC236}">
                <a16:creationId xmlns:a16="http://schemas.microsoft.com/office/drawing/2014/main" id="{0914FFE6-9A38-A5AA-DC02-03E754AF2D2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BF59B67-0BCA-9A62-D000-C48320A28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22953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F941-4564-770A-DAAF-E27B56C2C41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F27130-8717-FEF5-DBFA-70D60F3670A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5A99BB4-C37E-9D0D-0E77-EAE2860EC9F5}"/>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24586A61-D175-DD25-966C-9AF37D96818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CE81810-2283-4435-7250-C47FB357B46F}"/>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93000AE3-90FC-B62B-7A03-158C8E7688AC}"/>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8" name="Footer Placeholder 7">
            <a:extLst>
              <a:ext uri="{FF2B5EF4-FFF2-40B4-BE49-F238E27FC236}">
                <a16:creationId xmlns:a16="http://schemas.microsoft.com/office/drawing/2014/main" id="{AF20560C-2C8F-BBE8-1EB5-DA21C7CB0FA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920A2F2-4F6C-7F73-9989-C4C5856364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20234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AD33-46EF-9EE3-DCF5-72CB005F5A92}"/>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4EBE066-9901-D059-B3B4-CEE432AAE9B0}"/>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4" name="Footer Placeholder 3">
            <a:extLst>
              <a:ext uri="{FF2B5EF4-FFF2-40B4-BE49-F238E27FC236}">
                <a16:creationId xmlns:a16="http://schemas.microsoft.com/office/drawing/2014/main" id="{724DC755-3C9F-816B-BC85-D2C83737DDF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16AA9DDC-18ED-730C-D3DB-55B19FECD3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3887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09F85-9A3D-A1EC-8D15-626BDDDC1133}"/>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3" name="Footer Placeholder 2">
            <a:extLst>
              <a:ext uri="{FF2B5EF4-FFF2-40B4-BE49-F238E27FC236}">
                <a16:creationId xmlns:a16="http://schemas.microsoft.com/office/drawing/2014/main" id="{C8F4B9CA-4650-81E8-EE57-CB1912497EC6}"/>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22ED7A4-63B9-FFE7-C3D5-F27C21A39A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06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A14-3426-99CE-85C8-7989000795F4}"/>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019E8FA-9977-FA96-8587-F8AD16357EC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7E7B34E5-4847-4971-8250-C25D4C48806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D0A6C886-10FE-11BC-04C0-2138F63222BF}"/>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6" name="Footer Placeholder 5">
            <a:extLst>
              <a:ext uri="{FF2B5EF4-FFF2-40B4-BE49-F238E27FC236}">
                <a16:creationId xmlns:a16="http://schemas.microsoft.com/office/drawing/2014/main" id="{BCB221F4-9460-5F2D-C0DA-5BE5B667A5B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1022A83-778D-B539-A5FC-32B77CE5D3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75610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D43F-F688-953E-BBDA-FEE770D3C52C}"/>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B3990E7-D661-B511-0AAB-996B9E2A2BB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EE9B4074-57F3-A5F0-AD9C-59690C4EE84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6B9651B-1DE5-1543-12FA-4563F4DA19D7}"/>
              </a:ext>
            </a:extLst>
          </p:cNvPr>
          <p:cNvSpPr>
            <a:spLocks noGrp="1"/>
          </p:cNvSpPr>
          <p:nvPr>
            <p:ph type="dt" sz="half" idx="10"/>
          </p:nvPr>
        </p:nvSpPr>
        <p:spPr/>
        <p:txBody>
          <a:bodyPr/>
          <a:lstStyle/>
          <a:p>
            <a:fld id="{69E8EC44-F63A-F841-B0FA-38FD2C076BE2}" type="datetimeFigureOut">
              <a:rPr lang="en-CH" smtClean="0"/>
              <a:t>12.02.2024</a:t>
            </a:fld>
            <a:endParaRPr lang="en-CH"/>
          </a:p>
        </p:txBody>
      </p:sp>
      <p:sp>
        <p:nvSpPr>
          <p:cNvPr id="6" name="Footer Placeholder 5">
            <a:extLst>
              <a:ext uri="{FF2B5EF4-FFF2-40B4-BE49-F238E27FC236}">
                <a16:creationId xmlns:a16="http://schemas.microsoft.com/office/drawing/2014/main" id="{BD6D95E9-1452-F589-5EA3-8B91F5C9E0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BCE2558-B120-F7F1-A3AB-9236AD12C8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57563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7D225-12E1-A982-3BCE-6D299F2AC8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E67B22C-122C-63CD-25B7-69164E794359}"/>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9CE95AA-CDA5-7966-BDF1-C75A034AB3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E8EC44-F63A-F841-B0FA-38FD2C076BE2}" type="datetimeFigureOut">
              <a:rPr lang="en-CH" smtClean="0"/>
              <a:t>12.02.2024</a:t>
            </a:fld>
            <a:endParaRPr lang="en-CH"/>
          </a:p>
        </p:txBody>
      </p:sp>
      <p:sp>
        <p:nvSpPr>
          <p:cNvPr id="5" name="Footer Placeholder 4">
            <a:extLst>
              <a:ext uri="{FF2B5EF4-FFF2-40B4-BE49-F238E27FC236}">
                <a16:creationId xmlns:a16="http://schemas.microsoft.com/office/drawing/2014/main" id="{C3F00AD5-E10A-B6B0-D012-080108261CD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29E2306E-2E57-C828-22DB-87CD6DA4372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183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kms/latest/developerguide/concepts.html#envelopin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88" y="0"/>
            <a:ext cx="7177823" cy="51435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73" name="Google Shape;73;p16"/>
          <p:cNvSpPr txBox="1">
            <a:spLocks noGrp="1"/>
          </p:cNvSpPr>
          <p:nvPr>
            <p:ph type="title"/>
          </p:nvPr>
        </p:nvSpPr>
        <p:spPr>
          <a:xfrm>
            <a:off x="1919037" y="716481"/>
            <a:ext cx="5305926" cy="2174232"/>
          </a:xfrm>
          <a:prstGeom prst="rect">
            <a:avLst/>
          </a:prstGeom>
        </p:spPr>
        <p:txBody>
          <a:bodyPr spcFirstLastPara="1" vert="horz" lIns="91440" tIns="45720" rIns="91440" bIns="45720" rtlCol="0" anchor="b" anchorCtr="0">
            <a:normAutofit/>
          </a:bodyPr>
          <a:lstStyle/>
          <a:p>
            <a:pPr marL="0" lvl="0" indent="0" algn="ctr" defTabSz="914400">
              <a:spcAft>
                <a:spcPts val="0"/>
              </a:spcAft>
            </a:pPr>
            <a:r>
              <a:rPr lang="en-US" sz="5000" kern="1200" dirty="0">
                <a:solidFill>
                  <a:srgbClr val="FFFFFF"/>
                </a:solidFill>
                <a:latin typeface="+mj-lt"/>
                <a:ea typeface="+mj-ea"/>
                <a:cs typeface="+mj-cs"/>
              </a:rPr>
              <a:t>Secret Manager</a:t>
            </a:r>
          </a:p>
        </p:txBody>
      </p:sp>
      <p:sp>
        <p:nvSpPr>
          <p:cNvPr id="8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3130123"/>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3300"/>
            </a:pPr>
            <a:r>
              <a:rPr lang="en-US" sz="3500" kern="1200">
                <a:solidFill>
                  <a:schemeClr val="tx1"/>
                </a:solidFill>
                <a:latin typeface="+mj-lt"/>
                <a:ea typeface="+mj-ea"/>
                <a:cs typeface="+mj-cs"/>
                <a:sym typeface="Economica"/>
              </a:rPr>
              <a:t>AWS Secrets Manager</a:t>
            </a:r>
          </a:p>
        </p:txBody>
      </p:sp>
      <p:sp>
        <p:nvSpPr>
          <p:cNvPr id="8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900"/>
            </a:pPr>
            <a:r>
              <a:rPr lang="en-US" sz="1100" b="1" dirty="0">
                <a:sym typeface="Arial"/>
              </a:rPr>
              <a:t>AWS Secrets Manager </a:t>
            </a:r>
            <a:r>
              <a:rPr lang="en-US" sz="1100" dirty="0">
                <a:sym typeface="Arial"/>
              </a:rPr>
              <a:t>helps you protect secrets needed to access your applications, services, and IT resources.</a:t>
            </a:r>
          </a:p>
          <a:p>
            <a:pPr marL="0" lvl="0" indent="-228600" defTabSz="914400">
              <a:spcBef>
                <a:spcPts val="800"/>
              </a:spcBef>
              <a:spcAft>
                <a:spcPts val="0"/>
              </a:spcAft>
              <a:buClr>
                <a:schemeClr val="dk1"/>
              </a:buClr>
              <a:buSzPts val="900"/>
            </a:pPr>
            <a:r>
              <a:rPr lang="en-US" sz="1100" dirty="0">
                <a:sym typeface="Arial"/>
              </a:rPr>
              <a:t>The service enables you to easily rotate, manage, and retrieve database credentials, API keys, and other secrets throughout their lifecycle.</a:t>
            </a:r>
          </a:p>
          <a:p>
            <a:pPr marL="0" lvl="0" indent="-228600" defTabSz="914400">
              <a:spcBef>
                <a:spcPts val="800"/>
              </a:spcBef>
              <a:spcAft>
                <a:spcPts val="0"/>
              </a:spcAft>
              <a:buClr>
                <a:schemeClr val="dk1"/>
              </a:buClr>
              <a:buSzPts val="900"/>
            </a:pPr>
            <a:r>
              <a:rPr lang="en-US" sz="1100" dirty="0">
                <a:sym typeface="Arial"/>
              </a:rPr>
              <a:t>Users and applications retrieve secrets with a call to Secrets Manager APIs, eliminating the need to hardcode sensitive information in plain text.</a:t>
            </a:r>
          </a:p>
          <a:p>
            <a:pPr marL="0" lvl="0" indent="-228600" defTabSz="914400">
              <a:spcBef>
                <a:spcPts val="800"/>
              </a:spcBef>
              <a:spcAft>
                <a:spcPts val="0"/>
              </a:spcAft>
              <a:buClr>
                <a:schemeClr val="dk1"/>
              </a:buClr>
              <a:buSzPts val="900"/>
            </a:pPr>
            <a:r>
              <a:rPr lang="en-US" sz="1100" dirty="0">
                <a:sym typeface="Arial"/>
              </a:rPr>
              <a:t>Capability to force </a:t>
            </a:r>
            <a:r>
              <a:rPr lang="en-US" sz="1100" b="1" dirty="0">
                <a:sym typeface="Arial"/>
              </a:rPr>
              <a:t>rotation of secrets </a:t>
            </a:r>
            <a:r>
              <a:rPr lang="en-US" sz="1100" dirty="0">
                <a:sym typeface="Arial"/>
              </a:rPr>
              <a:t>every X days.</a:t>
            </a:r>
          </a:p>
          <a:p>
            <a:pPr marL="0" lvl="0" indent="-228600" defTabSz="914400">
              <a:spcBef>
                <a:spcPts val="800"/>
              </a:spcBef>
              <a:spcAft>
                <a:spcPts val="0"/>
              </a:spcAft>
              <a:buClr>
                <a:schemeClr val="dk1"/>
              </a:buClr>
              <a:buSzPts val="900"/>
            </a:pPr>
            <a:r>
              <a:rPr lang="en-US" sz="1100" dirty="0">
                <a:sym typeface="Arial"/>
              </a:rPr>
              <a:t>Automate generation of secrets on rotation (uses Lambda).</a:t>
            </a:r>
          </a:p>
          <a:p>
            <a:pPr marL="0" lvl="0" indent="-228600" defTabSz="914400">
              <a:spcBef>
                <a:spcPts val="800"/>
              </a:spcBef>
              <a:spcAft>
                <a:spcPts val="1200"/>
              </a:spcAft>
              <a:buClr>
                <a:schemeClr val="dk1"/>
              </a:buClr>
              <a:buSzPts val="900"/>
            </a:pPr>
            <a:r>
              <a:rPr lang="en-US" sz="1100" dirty="0">
                <a:sym typeface="Arial"/>
              </a:rPr>
              <a:t>Secrets are encrypted using KMS.</a:t>
            </a:r>
          </a:p>
        </p:txBody>
      </p:sp>
      <p:pic>
        <p:nvPicPr>
          <p:cNvPr id="81" name="Google Shape;81;p17"/>
          <p:cNvPicPr preferRelativeResize="0">
            <a:picLocks noGrp="1"/>
          </p:cNvPicPr>
          <p:nvPr>
            <p:ph sz="half" idx="2"/>
          </p:nvPr>
        </p:nvPicPr>
        <p:blipFill rotWithShape="1">
          <a:blip r:embed="rId3"/>
          <a:stretch/>
        </p:blipFill>
        <p:spPr>
          <a:xfrm>
            <a:off x="4574286" y="1758022"/>
            <a:ext cx="4094226" cy="162745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3300"/>
            </a:pPr>
            <a:r>
              <a:rPr lang="en-US" sz="3500" kern="1200">
                <a:solidFill>
                  <a:schemeClr val="tx1"/>
                </a:solidFill>
                <a:latin typeface="+mj-lt"/>
                <a:ea typeface="+mj-ea"/>
                <a:cs typeface="+mj-cs"/>
                <a:sym typeface="Economica"/>
              </a:rPr>
              <a:t>Basic AWS Secrets Manager scenario</a:t>
            </a:r>
          </a:p>
        </p:txBody>
      </p:sp>
      <p:sp>
        <p:nvSpPr>
          <p:cNvPr id="9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87;p18"/>
          <p:cNvSpPr txBox="1">
            <a:spLocks noGrp="1"/>
          </p:cNvSpPr>
          <p:nvPr>
            <p:ph sz="half" idx="1"/>
          </p:nvPr>
        </p:nvSpPr>
        <p:spPr>
          <a:xfrm>
            <a:off x="473201" y="1995678"/>
            <a:ext cx="3737851" cy="2900934"/>
          </a:xfrm>
          <a:prstGeom prst="rect">
            <a:avLst/>
          </a:prstGeom>
        </p:spPr>
        <p:txBody>
          <a:bodyPr spcFirstLastPara="1" vert="horz" lIns="91440" tIns="45720" rIns="91440" bIns="45720" rtlCol="0" anchor="t" anchorCtr="0">
            <a:normAutofit fontScale="92500" lnSpcReduction="20000"/>
          </a:bodyPr>
          <a:lstStyle/>
          <a:p>
            <a:pPr indent="-228600" defTabSz="914400"/>
            <a:r>
              <a:rPr lang="en-US" sz="1050" b="0" i="0" dirty="0">
                <a:effectLst/>
              </a:rPr>
              <a:t>The database administrator creates a set of credentials on the Personnel database for use by an application called </a:t>
            </a:r>
            <a:r>
              <a:rPr lang="en-US" sz="1050" b="0" i="0" dirty="0" err="1">
                <a:effectLst/>
              </a:rPr>
              <a:t>MyCustomApp</a:t>
            </a:r>
            <a:r>
              <a:rPr lang="en-US" sz="1050" b="0" i="0" dirty="0">
                <a:effectLst/>
              </a:rPr>
              <a:t>. </a:t>
            </a:r>
          </a:p>
          <a:p>
            <a:pPr indent="-228600" defTabSz="914400"/>
            <a:r>
              <a:rPr lang="en-US" sz="1050" b="0" i="0" dirty="0">
                <a:effectLst/>
              </a:rPr>
              <a:t>The administrator also configures those credentials with the permissions required for the application to access the Personnel database.</a:t>
            </a:r>
          </a:p>
          <a:p>
            <a:pPr indent="-228600" defTabSz="914400"/>
            <a:r>
              <a:rPr lang="en-US" sz="1050" b="0" i="0" dirty="0">
                <a:effectLst/>
              </a:rPr>
              <a:t>The database administrator stores the credentials as a secret in Secrets Manager named </a:t>
            </a:r>
            <a:r>
              <a:rPr lang="en-US" sz="1050" b="0" i="0" dirty="0" err="1">
                <a:effectLst/>
              </a:rPr>
              <a:t>MyCustomAppCreds</a:t>
            </a:r>
            <a:r>
              <a:rPr lang="en-US" sz="1050" b="0" i="0" dirty="0">
                <a:effectLst/>
              </a:rPr>
              <a:t>. </a:t>
            </a:r>
          </a:p>
          <a:p>
            <a:pPr indent="-228600" defTabSz="914400"/>
            <a:r>
              <a:rPr lang="en-US" sz="1050" b="0" i="0" dirty="0">
                <a:effectLst/>
              </a:rPr>
              <a:t>Then, Secrets Manager encrypts and stores the credentials within the secret as the protected secret text.</a:t>
            </a:r>
          </a:p>
          <a:p>
            <a:pPr indent="-228600" defTabSz="914400"/>
            <a:r>
              <a:rPr lang="en-US" sz="1050" b="0" i="0" dirty="0">
                <a:effectLst/>
              </a:rPr>
              <a:t>When </a:t>
            </a:r>
            <a:r>
              <a:rPr lang="en-US" sz="1050" b="0" i="0" dirty="0" err="1">
                <a:effectLst/>
              </a:rPr>
              <a:t>MyCustomApp</a:t>
            </a:r>
            <a:r>
              <a:rPr lang="en-US" sz="1050" b="0" i="0" dirty="0">
                <a:effectLst/>
              </a:rPr>
              <a:t> accesses the database, the application queries Secrets Manager for the secret named </a:t>
            </a:r>
            <a:r>
              <a:rPr lang="en-US" sz="1050" b="0" i="0" dirty="0" err="1">
                <a:effectLst/>
              </a:rPr>
              <a:t>MyCustomAppCreds</a:t>
            </a:r>
            <a:r>
              <a:rPr lang="en-US" sz="1050" b="0" i="0" dirty="0">
                <a:effectLst/>
              </a:rPr>
              <a:t>.</a:t>
            </a:r>
          </a:p>
          <a:p>
            <a:pPr indent="-228600" defTabSz="914400"/>
            <a:r>
              <a:rPr lang="en-US" sz="1050" b="0" i="0" dirty="0">
                <a:effectLst/>
              </a:rPr>
              <a:t>Secrets Manager retrieves the secret, decrypts the protected secret text, and returns the secret to the client app over a secured HTTPS with TLS channel.</a:t>
            </a:r>
          </a:p>
          <a:p>
            <a:pPr indent="-228600" defTabSz="914400"/>
            <a:r>
              <a:rPr lang="en-US" sz="1050" b="0" i="0" dirty="0">
                <a:effectLst/>
              </a:rPr>
              <a:t>The client application parses the credentials, connection string, and any other required information from the response and then uses the information to access the database server.</a:t>
            </a:r>
          </a:p>
        </p:txBody>
      </p:sp>
      <p:pic>
        <p:nvPicPr>
          <p:cNvPr id="88" name="Google Shape;88;p18" descr="A diagram of a cloud computing process&#10;&#10;Description automatically generated"/>
          <p:cNvPicPr preferRelativeResize="0"/>
          <p:nvPr/>
        </p:nvPicPr>
        <p:blipFill rotWithShape="1">
          <a:blip r:embed="rId3"/>
          <a:stretch/>
        </p:blipFill>
        <p:spPr>
          <a:xfrm>
            <a:off x="4574286" y="1916674"/>
            <a:ext cx="4094226" cy="131015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Google Shape;94;p19"/>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3300"/>
            </a:pPr>
            <a:r>
              <a:rPr lang="en-US" sz="3500" kern="1200">
                <a:solidFill>
                  <a:schemeClr val="tx1"/>
                </a:solidFill>
                <a:latin typeface="+mj-lt"/>
                <a:ea typeface="+mj-ea"/>
                <a:cs typeface="+mj-cs"/>
                <a:sym typeface="Economica"/>
              </a:rPr>
              <a:t>AWS Secrets Manager - rotation</a:t>
            </a:r>
          </a:p>
        </p:txBody>
      </p:sp>
      <p:sp>
        <p:nvSpPr>
          <p:cNvPr id="10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900"/>
            </a:pPr>
            <a:r>
              <a:rPr lang="en-US" sz="1400">
                <a:sym typeface="Arial"/>
              </a:rPr>
              <a:t>You can extend Secrets Manager to rotate other secrets by modifying sample Lambda functions.</a:t>
            </a:r>
          </a:p>
          <a:p>
            <a:pPr marL="0" lvl="0" indent="-228600" defTabSz="914400">
              <a:spcBef>
                <a:spcPts val="800"/>
              </a:spcBef>
              <a:spcAft>
                <a:spcPts val="0"/>
              </a:spcAft>
              <a:buClr>
                <a:schemeClr val="dk1"/>
              </a:buClr>
              <a:buSzPts val="900"/>
            </a:pPr>
            <a:r>
              <a:rPr lang="en-US" sz="1400">
                <a:sym typeface="Arial"/>
              </a:rPr>
              <a:t>You can store and retrieve secrets using the AWS Secrets Manager console, AWS SDK, AWS CLI, or AWS CloudFormation.</a:t>
            </a:r>
          </a:p>
          <a:p>
            <a:pPr marL="0" lvl="0" indent="-228600" defTabSz="914400">
              <a:spcBef>
                <a:spcPts val="800"/>
              </a:spcBef>
              <a:spcAft>
                <a:spcPts val="1200"/>
              </a:spcAft>
              <a:buClr>
                <a:schemeClr val="dk1"/>
              </a:buClr>
              <a:buSzPts val="900"/>
            </a:pPr>
            <a:r>
              <a:rPr lang="en-US" sz="1400">
                <a:sym typeface="Arial"/>
              </a:rPr>
              <a:t>AWS Secrets Manager enables you to audit and monitor secrets through integration with AWS logging, monitoring, and notification services.</a:t>
            </a:r>
          </a:p>
        </p:txBody>
      </p:sp>
      <p:pic>
        <p:nvPicPr>
          <p:cNvPr id="96" name="Google Shape;96;p19"/>
          <p:cNvPicPr preferRelativeResize="0">
            <a:picLocks noGrp="1"/>
          </p:cNvPicPr>
          <p:nvPr>
            <p:ph sz="half" idx="2"/>
          </p:nvPr>
        </p:nvPicPr>
        <p:blipFill rotWithShape="1">
          <a:blip r:embed="rId3"/>
          <a:stretch/>
        </p:blipFill>
        <p:spPr>
          <a:xfrm>
            <a:off x="4574286" y="1087593"/>
            <a:ext cx="4094226" cy="296831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1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16262"/>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Google Shape;101;p20"/>
          <p:cNvSpPr txBox="1">
            <a:spLocks noGrp="1"/>
          </p:cNvSpPr>
          <p:nvPr>
            <p:ph type="title"/>
          </p:nvPr>
        </p:nvSpPr>
        <p:spPr>
          <a:xfrm>
            <a:off x="630936" y="382535"/>
            <a:ext cx="2475738" cy="12344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2100">
                <a:sym typeface="Economica"/>
              </a:rPr>
              <a:t>Secrets Manager Rotation</a:t>
            </a:r>
          </a:p>
          <a:p>
            <a:pPr marL="0" lvl="0" indent="0" defTabSz="914400">
              <a:spcBef>
                <a:spcPct val="0"/>
              </a:spcBef>
              <a:spcAft>
                <a:spcPts val="0"/>
              </a:spcAft>
              <a:buClr>
                <a:schemeClr val="dk1"/>
              </a:buClr>
              <a:buSzPts val="1100"/>
            </a:pPr>
            <a:endParaRPr lang="en-US" sz="2100">
              <a:sym typeface="Economica"/>
            </a:endParaRPr>
          </a:p>
          <a:p>
            <a:pPr marL="0" lvl="0" indent="0" defTabSz="914400">
              <a:spcBef>
                <a:spcPct val="0"/>
              </a:spcBef>
              <a:spcAft>
                <a:spcPts val="0"/>
              </a:spcAft>
              <a:buSzPts val="3100"/>
            </a:pPr>
            <a:endParaRPr lang="en-US" sz="2100">
              <a:sym typeface="Economica"/>
            </a:endParaRPr>
          </a:p>
        </p:txBody>
      </p:sp>
      <p:sp>
        <p:nvSpPr>
          <p:cNvPr id="114" name="Rectangle 11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735723"/>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08148" y="992897"/>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Google Shape;102;p20"/>
          <p:cNvSpPr txBox="1">
            <a:spLocks noGrp="1"/>
          </p:cNvSpPr>
          <p:nvPr>
            <p:ph type="body" idx="1"/>
          </p:nvPr>
        </p:nvSpPr>
        <p:spPr>
          <a:xfrm>
            <a:off x="3435858" y="382535"/>
            <a:ext cx="5143500" cy="1234440"/>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200"/>
              </a:spcAft>
              <a:buSzPts val="1800"/>
              <a:buFont typeface="Arial" panose="020B0604020202020204" pitchFamily="34" charset="0"/>
              <a:buChar char="•"/>
            </a:pPr>
            <a:r>
              <a:rPr lang="en-US" sz="1400">
                <a:sym typeface="Arial"/>
              </a:rPr>
              <a:t>Rotation is the process of periodically updating a secret. When you rotate a secret, you update the credentials in both the secret and the database or service. In Secrets Manager, you can set up automatic rotation for your secrets.</a:t>
            </a:r>
          </a:p>
        </p:txBody>
      </p:sp>
      <p:pic>
        <p:nvPicPr>
          <p:cNvPr id="104" name="Google Shape;104;p20" descr="A close-up of a few cell phones&#10;&#10;Description automatically generated"/>
          <p:cNvPicPr preferRelativeResize="0"/>
          <p:nvPr/>
        </p:nvPicPr>
        <p:blipFill rotWithShape="1">
          <a:blip r:embed="rId3"/>
          <a:stretch/>
        </p:blipFill>
        <p:spPr>
          <a:xfrm>
            <a:off x="3106674" y="3428160"/>
            <a:ext cx="3342252" cy="1566987"/>
          </a:xfrm>
          <a:prstGeom prst="rect">
            <a:avLst/>
          </a:prstGeom>
          <a:noFill/>
        </p:spPr>
      </p:pic>
      <p:pic>
        <p:nvPicPr>
          <p:cNvPr id="105" name="Google Shape;105;p20" descr="A close-up of a few green and pink squares&#10;&#10;Description automatically generated with medium confidence"/>
          <p:cNvPicPr preferRelativeResize="0"/>
          <p:nvPr/>
        </p:nvPicPr>
        <p:blipFill rotWithShape="1">
          <a:blip r:embed="rId4"/>
          <a:stretch/>
        </p:blipFill>
        <p:spPr>
          <a:xfrm>
            <a:off x="5417937" y="1999512"/>
            <a:ext cx="3469427" cy="1360739"/>
          </a:xfrm>
          <a:prstGeom prst="rect">
            <a:avLst/>
          </a:prstGeom>
          <a:noFill/>
        </p:spPr>
      </p:pic>
      <p:pic>
        <p:nvPicPr>
          <p:cNvPr id="103" name="Google Shape;103;p20" descr="A screenshot of a computer&#10;&#10;Description automatically generated"/>
          <p:cNvPicPr preferRelativeResize="0"/>
          <p:nvPr/>
        </p:nvPicPr>
        <p:blipFill rotWithShape="1">
          <a:blip r:embed="rId5"/>
          <a:stretch/>
        </p:blipFill>
        <p:spPr>
          <a:xfrm>
            <a:off x="367806" y="2067856"/>
            <a:ext cx="3511175" cy="13498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21"/>
          <p:cNvSpPr txBox="1">
            <a:spLocks noGrp="1"/>
          </p:cNvSpPr>
          <p:nvPr>
            <p:ph type="title"/>
          </p:nvPr>
        </p:nvSpPr>
        <p:spPr>
          <a:xfrm>
            <a:off x="480060" y="246888"/>
            <a:ext cx="5170932" cy="133731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3100"/>
            </a:pPr>
            <a:r>
              <a:rPr lang="en-US" sz="4100"/>
              <a:t>Secrets Manager Encryption</a:t>
            </a:r>
          </a:p>
        </p:txBody>
      </p:sp>
      <p:sp>
        <p:nvSpPr>
          <p:cNvPr id="1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1796796"/>
            <a:ext cx="3182691" cy="13716"/>
          </a:xfrm>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 name="connsiteX0" fmla="*/ 0 w 3182691"/>
              <a:gd name="connsiteY0" fmla="*/ 0 h 13716"/>
              <a:gd name="connsiteX1" fmla="*/ 572884 w 3182691"/>
              <a:gd name="connsiteY1" fmla="*/ 0 h 13716"/>
              <a:gd name="connsiteX2" fmla="*/ 1113942 w 3182691"/>
              <a:gd name="connsiteY2" fmla="*/ 0 h 13716"/>
              <a:gd name="connsiteX3" fmla="*/ 1686826 w 3182691"/>
              <a:gd name="connsiteY3" fmla="*/ 0 h 13716"/>
              <a:gd name="connsiteX4" fmla="*/ 2323364 w 3182691"/>
              <a:gd name="connsiteY4" fmla="*/ 0 h 13716"/>
              <a:gd name="connsiteX5" fmla="*/ 3182691 w 3182691"/>
              <a:gd name="connsiteY5" fmla="*/ 0 h 13716"/>
              <a:gd name="connsiteX6" fmla="*/ 3182691 w 3182691"/>
              <a:gd name="connsiteY6" fmla="*/ 13716 h 13716"/>
              <a:gd name="connsiteX7" fmla="*/ 2546153 w 3182691"/>
              <a:gd name="connsiteY7" fmla="*/ 13716 h 13716"/>
              <a:gd name="connsiteX8" fmla="*/ 1845961 w 3182691"/>
              <a:gd name="connsiteY8" fmla="*/ 13716 h 13716"/>
              <a:gd name="connsiteX9" fmla="*/ 1304903 w 3182691"/>
              <a:gd name="connsiteY9" fmla="*/ 13716 h 13716"/>
              <a:gd name="connsiteX10" fmla="*/ 604711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69" y="4238"/>
                  <a:pt x="3183053" y="9645"/>
                  <a:pt x="3182691" y="13716"/>
                </a:cubicBezTo>
                <a:cubicBezTo>
                  <a:pt x="2941063" y="-1403"/>
                  <a:pt x="2872422" y="11622"/>
                  <a:pt x="2609807" y="13716"/>
                </a:cubicBezTo>
                <a:cubicBezTo>
                  <a:pt x="2341801" y="5460"/>
                  <a:pt x="2328606" y="24260"/>
                  <a:pt x="2068749" y="13716"/>
                </a:cubicBezTo>
                <a:cubicBezTo>
                  <a:pt x="1813820" y="-3451"/>
                  <a:pt x="1714804" y="33033"/>
                  <a:pt x="1432211" y="13716"/>
                </a:cubicBezTo>
                <a:cubicBezTo>
                  <a:pt x="1164810" y="-31578"/>
                  <a:pt x="993140" y="23003"/>
                  <a:pt x="859327" y="13716"/>
                </a:cubicBezTo>
                <a:cubicBezTo>
                  <a:pt x="750703" y="-29546"/>
                  <a:pt x="236193" y="34159"/>
                  <a:pt x="0" y="13716"/>
                </a:cubicBezTo>
                <a:cubicBezTo>
                  <a:pt x="-950" y="8514"/>
                  <a:pt x="-119" y="3449"/>
                  <a:pt x="0" y="0"/>
                </a:cubicBezTo>
                <a:close/>
              </a:path>
              <a:path w="3182691" h="13716"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1910" y="5403"/>
                  <a:pt x="3181850" y="9705"/>
                  <a:pt x="3182691" y="13716"/>
                </a:cubicBezTo>
                <a:cubicBezTo>
                  <a:pt x="3012562" y="-42392"/>
                  <a:pt x="2765408" y="31046"/>
                  <a:pt x="2546153" y="13716"/>
                </a:cubicBezTo>
                <a:cubicBezTo>
                  <a:pt x="2331952" y="9306"/>
                  <a:pt x="2142129" y="15233"/>
                  <a:pt x="1845961" y="13716"/>
                </a:cubicBezTo>
                <a:cubicBezTo>
                  <a:pt x="1537526" y="27422"/>
                  <a:pt x="1468653" y="-10747"/>
                  <a:pt x="1304903" y="13716"/>
                </a:cubicBezTo>
                <a:cubicBezTo>
                  <a:pt x="1191987" y="21566"/>
                  <a:pt x="927061" y="10054"/>
                  <a:pt x="604711" y="13716"/>
                </a:cubicBezTo>
                <a:cubicBezTo>
                  <a:pt x="273947" y="41005"/>
                  <a:pt x="111622" y="-29126"/>
                  <a:pt x="0" y="13716"/>
                </a:cubicBezTo>
                <a:cubicBezTo>
                  <a:pt x="242" y="7496"/>
                  <a:pt x="776" y="5947"/>
                  <a:pt x="0" y="0"/>
                </a:cubicBezTo>
                <a:close/>
              </a:path>
              <a:path w="3182691" h="13716"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2795" y="3768"/>
                  <a:pt x="3182801" y="10153"/>
                  <a:pt x="3182691" y="13716"/>
                </a:cubicBezTo>
                <a:cubicBezTo>
                  <a:pt x="2948637" y="12517"/>
                  <a:pt x="2873728" y="17755"/>
                  <a:pt x="2609807" y="13716"/>
                </a:cubicBezTo>
                <a:cubicBezTo>
                  <a:pt x="2342839" y="7298"/>
                  <a:pt x="2331621" y="25963"/>
                  <a:pt x="2068749" y="13716"/>
                </a:cubicBezTo>
                <a:cubicBezTo>
                  <a:pt x="1813814" y="-11924"/>
                  <a:pt x="1700576" y="32167"/>
                  <a:pt x="1432211" y="13716"/>
                </a:cubicBezTo>
                <a:cubicBezTo>
                  <a:pt x="1148444" y="-31625"/>
                  <a:pt x="987622" y="-2169"/>
                  <a:pt x="859327" y="13716"/>
                </a:cubicBezTo>
                <a:cubicBezTo>
                  <a:pt x="743387" y="32850"/>
                  <a:pt x="194182" y="1421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2905" y="4075"/>
                          <a:pt x="3183007" y="9784"/>
                          <a:pt x="3182691" y="13716"/>
                        </a:cubicBezTo>
                        <a:cubicBezTo>
                          <a:pt x="2947041" y="12115"/>
                          <a:pt x="2875741" y="18365"/>
                          <a:pt x="2609807" y="13716"/>
                        </a:cubicBezTo>
                        <a:cubicBezTo>
                          <a:pt x="2343873" y="9067"/>
                          <a:pt x="2331203" y="27157"/>
                          <a:pt x="2068749" y="13716"/>
                        </a:cubicBezTo>
                        <a:cubicBezTo>
                          <a:pt x="1806295" y="275"/>
                          <a:pt x="1713773" y="42516"/>
                          <a:pt x="1432211" y="13716"/>
                        </a:cubicBezTo>
                        <a:cubicBezTo>
                          <a:pt x="1150649" y="-15084"/>
                          <a:pt x="982765" y="-825"/>
                          <a:pt x="859327" y="13716"/>
                        </a:cubicBezTo>
                        <a:cubicBezTo>
                          <a:pt x="735889" y="28257"/>
                          <a:pt x="254183" y="30659"/>
                          <a:pt x="0" y="13716"/>
                        </a:cubicBezTo>
                        <a:cubicBezTo>
                          <a:pt x="-535" y="8247"/>
                          <a:pt x="-201" y="2959"/>
                          <a:pt x="0" y="0"/>
                        </a:cubicBezTo>
                        <a:close/>
                      </a:path>
                      <a:path w="3182691" h="13716"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2125" y="5320"/>
                          <a:pt x="3182367" y="9001"/>
                          <a:pt x="3182691" y="13716"/>
                        </a:cubicBezTo>
                        <a:cubicBezTo>
                          <a:pt x="3026064" y="-15421"/>
                          <a:pt x="2775005" y="18495"/>
                          <a:pt x="2546153" y="13716"/>
                        </a:cubicBezTo>
                        <a:cubicBezTo>
                          <a:pt x="2317301" y="8937"/>
                          <a:pt x="2164351" y="-14456"/>
                          <a:pt x="1845961" y="13716"/>
                        </a:cubicBezTo>
                        <a:cubicBezTo>
                          <a:pt x="1527571" y="41888"/>
                          <a:pt x="1455006" y="1252"/>
                          <a:pt x="1304903" y="13716"/>
                        </a:cubicBezTo>
                        <a:cubicBezTo>
                          <a:pt x="1154800" y="26180"/>
                          <a:pt x="942107" y="-16628"/>
                          <a:pt x="604711" y="13716"/>
                        </a:cubicBezTo>
                        <a:cubicBezTo>
                          <a:pt x="267315" y="44060"/>
                          <a:pt x="141927" y="-12967"/>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p21"/>
          <p:cNvSpPr txBox="1">
            <a:spLocks noGrp="1"/>
          </p:cNvSpPr>
          <p:nvPr>
            <p:ph type="body" idx="1"/>
          </p:nvPr>
        </p:nvSpPr>
        <p:spPr>
          <a:xfrm>
            <a:off x="480060" y="2029968"/>
            <a:ext cx="5170932" cy="2612898"/>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SzPts val="2100"/>
              <a:buFont typeface="Arial" panose="020B0604020202020204" pitchFamily="34" charset="0"/>
              <a:buChar char="•"/>
            </a:pPr>
            <a:r>
              <a:rPr lang="en-US" sz="1050" dirty="0">
                <a:highlight>
                  <a:srgbClr val="FFFFFF"/>
                </a:highlight>
                <a:sym typeface="Arial"/>
              </a:rPr>
              <a:t>Secrets Manager &amp; KMS:</a:t>
            </a:r>
          </a:p>
          <a:p>
            <a:pPr marL="457200" lvl="0" indent="-228600" defTabSz="914400">
              <a:spcBef>
                <a:spcPts val="1200"/>
              </a:spcBef>
              <a:spcAft>
                <a:spcPts val="0"/>
              </a:spcAft>
              <a:buClr>
                <a:schemeClr val="dk1"/>
              </a:buClr>
              <a:buSzPts val="1000"/>
              <a:buFont typeface="Arial" panose="020B0604020202020204" pitchFamily="34" charset="0"/>
              <a:buChar char="•"/>
            </a:pPr>
            <a:r>
              <a:rPr lang="en-US" sz="1050" dirty="0">
                <a:highlight>
                  <a:srgbClr val="FFFFFF"/>
                </a:highlight>
                <a:sym typeface="Arial"/>
              </a:rPr>
              <a:t>Secrets Manager uses </a:t>
            </a:r>
            <a:r>
              <a:rPr lang="en-US" sz="1050" b="1" u="sng" dirty="0">
                <a:highlight>
                  <a:srgbClr val="FFFFFF"/>
                </a:highlight>
                <a:sym typeface="Arial"/>
              </a:rPr>
              <a:t>encryption </a:t>
            </a:r>
            <a:r>
              <a:rPr lang="en-US" sz="1050" dirty="0">
                <a:highlight>
                  <a:srgbClr val="FFFFFF"/>
                </a:highlight>
                <a:sym typeface="Arial"/>
              </a:rPr>
              <a:t>via </a:t>
            </a:r>
            <a:r>
              <a:rPr lang="en-US" sz="1050" b="1" u="sng" dirty="0">
                <a:highlight>
                  <a:srgbClr val="FFFFFF"/>
                </a:highlight>
                <a:sym typeface="Arial"/>
              </a:rPr>
              <a:t>AWS KMS</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Every </a:t>
            </a:r>
            <a:r>
              <a:rPr lang="en-US" sz="1050" b="1" u="sng" dirty="0">
                <a:highlight>
                  <a:srgbClr val="FFFFFF"/>
                </a:highlight>
                <a:sym typeface="Arial"/>
              </a:rPr>
              <a:t>secret </a:t>
            </a:r>
            <a:r>
              <a:rPr lang="en-US" sz="1050" dirty="0">
                <a:highlight>
                  <a:srgbClr val="FFFFFF"/>
                </a:highlight>
                <a:sym typeface="Arial"/>
              </a:rPr>
              <a:t>in Secrets Manager is </a:t>
            </a:r>
            <a:r>
              <a:rPr lang="en-US" sz="1050" b="1" u="sng" dirty="0">
                <a:highlight>
                  <a:srgbClr val="FFFFFF"/>
                </a:highlight>
                <a:sym typeface="Arial"/>
              </a:rPr>
              <a:t>encrypted </a:t>
            </a:r>
            <a:r>
              <a:rPr lang="en-US" sz="1050" dirty="0">
                <a:highlight>
                  <a:srgbClr val="FFFFFF"/>
                </a:highlight>
                <a:sym typeface="Arial"/>
              </a:rPr>
              <a:t>with a </a:t>
            </a:r>
            <a:r>
              <a:rPr lang="en-US" sz="1050" b="1" u="sng" dirty="0">
                <a:highlight>
                  <a:srgbClr val="FFFFFF"/>
                </a:highlight>
                <a:sym typeface="Arial"/>
              </a:rPr>
              <a:t>unique data key</a:t>
            </a:r>
            <a:r>
              <a:rPr lang="en-US" sz="1050" dirty="0">
                <a:highlight>
                  <a:srgbClr val="FFFFFF"/>
                </a:highlight>
                <a:sym typeface="Arial"/>
              </a:rPr>
              <a:t>.</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You can choose to use </a:t>
            </a:r>
            <a:r>
              <a:rPr lang="en-US" sz="1050" b="1" u="sng" dirty="0">
                <a:highlight>
                  <a:srgbClr val="FFFFFF"/>
                </a:highlight>
                <a:sym typeface="Arial"/>
              </a:rPr>
              <a:t>default encryption</a:t>
            </a:r>
            <a:r>
              <a:rPr lang="en-US" sz="1050" dirty="0">
                <a:highlight>
                  <a:srgbClr val="FFFFFF"/>
                </a:highlight>
                <a:sym typeface="Arial"/>
              </a:rPr>
              <a:t> with the Secrets Manager </a:t>
            </a:r>
            <a:r>
              <a:rPr lang="en-US" sz="1050" b="1" u="sng" dirty="0">
                <a:highlight>
                  <a:srgbClr val="FFFFFF"/>
                </a:highlight>
                <a:sym typeface="Arial"/>
              </a:rPr>
              <a:t>AWS managed key</a:t>
            </a:r>
            <a:r>
              <a:rPr lang="en-US" sz="1050" dirty="0">
                <a:highlight>
                  <a:srgbClr val="FFFFFF"/>
                </a:highlight>
                <a:sym typeface="Arial"/>
              </a:rPr>
              <a:t> for the account</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You can create your </a:t>
            </a:r>
            <a:r>
              <a:rPr lang="en-US" sz="1050" b="1" u="sng" dirty="0">
                <a:highlight>
                  <a:srgbClr val="FFFFFF"/>
                </a:highlight>
                <a:sym typeface="Arial"/>
              </a:rPr>
              <a:t>own customer managed key</a:t>
            </a:r>
            <a:r>
              <a:rPr lang="en-US" sz="1050" dirty="0">
                <a:highlight>
                  <a:srgbClr val="FFFFFF"/>
                </a:highlight>
                <a:sym typeface="Arial"/>
              </a:rPr>
              <a:t> in AWS KMS. </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Using a </a:t>
            </a:r>
            <a:r>
              <a:rPr lang="en-US" sz="1050" b="1" u="sng" dirty="0">
                <a:highlight>
                  <a:srgbClr val="FFFFFF"/>
                </a:highlight>
                <a:sym typeface="Arial"/>
              </a:rPr>
              <a:t>customer managed key</a:t>
            </a:r>
            <a:r>
              <a:rPr lang="en-US" sz="1050" dirty="0">
                <a:highlight>
                  <a:srgbClr val="FFFFFF"/>
                </a:highlight>
                <a:sym typeface="Arial"/>
              </a:rPr>
              <a:t> gives you more </a:t>
            </a:r>
            <a:r>
              <a:rPr lang="en-US" sz="1050" b="1" u="sng" dirty="0">
                <a:highlight>
                  <a:srgbClr val="FFFFFF"/>
                </a:highlight>
                <a:sym typeface="Arial"/>
              </a:rPr>
              <a:t>granular authorization controls</a:t>
            </a:r>
            <a:r>
              <a:rPr lang="en-US" sz="1050" dirty="0">
                <a:highlight>
                  <a:srgbClr val="FFFFFF"/>
                </a:highlight>
                <a:sym typeface="Arial"/>
              </a:rPr>
              <a:t> over your </a:t>
            </a:r>
            <a:r>
              <a:rPr lang="en-US" sz="1050" b="1" u="sng" dirty="0">
                <a:highlight>
                  <a:srgbClr val="FFFFFF"/>
                </a:highlight>
                <a:sym typeface="Arial"/>
              </a:rPr>
              <a:t>KMS key</a:t>
            </a:r>
            <a:r>
              <a:rPr lang="en-US" sz="1050" dirty="0">
                <a:highlight>
                  <a:srgbClr val="FFFFFF"/>
                </a:highlight>
                <a:sym typeface="Arial"/>
              </a:rPr>
              <a:t> activities</a:t>
            </a:r>
          </a:p>
          <a:p>
            <a:pPr marL="0" lvl="0" indent="-228600" defTabSz="914400">
              <a:spcBef>
                <a:spcPts val="1200"/>
              </a:spcBef>
              <a:spcAft>
                <a:spcPts val="0"/>
              </a:spcAft>
              <a:buSzPts val="2100"/>
              <a:buFont typeface="Arial" panose="020B0604020202020204" pitchFamily="34" charset="0"/>
              <a:buChar char="•"/>
            </a:pPr>
            <a:r>
              <a:rPr lang="en-US" sz="1050" dirty="0">
                <a:highlight>
                  <a:srgbClr val="FFFFFF"/>
                </a:highlight>
                <a:sym typeface="Arial"/>
              </a:rPr>
              <a:t>When Secrets Manager needs to encrypt a new version of the protected secret data:</a:t>
            </a:r>
          </a:p>
          <a:p>
            <a:pPr marL="457200" lvl="0" indent="-228600" defTabSz="914400">
              <a:spcBef>
                <a:spcPts val="1200"/>
              </a:spcBef>
              <a:spcAft>
                <a:spcPts val="0"/>
              </a:spcAft>
              <a:buClr>
                <a:schemeClr val="dk1"/>
              </a:buClr>
              <a:buSzPts val="1000"/>
              <a:buFont typeface="Arial" panose="020B0604020202020204" pitchFamily="34" charset="0"/>
              <a:buChar char="•"/>
            </a:pPr>
            <a:r>
              <a:rPr lang="en-US" sz="1050" dirty="0">
                <a:highlight>
                  <a:srgbClr val="FFFFFF"/>
                </a:highlight>
                <a:sym typeface="Arial"/>
              </a:rPr>
              <a:t>Secrets Manager sends a request to AWS KMS to generate a new data key from the KMS key</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Secrets Manager uses this data key for </a:t>
            </a:r>
            <a:r>
              <a:rPr lang="en-US" sz="1050" dirty="0">
                <a:highlight>
                  <a:srgbClr val="FFFFFF"/>
                </a:highlight>
                <a:uFill>
                  <a:noFill/>
                </a:uFill>
                <a:sym typeface="Arial"/>
                <a:hlinkClick r:id="rId3">
                  <a:extLst>
                    <a:ext uri="{A12FA001-AC4F-418D-AE19-62706E023703}">
                      <ahyp:hlinkClr xmlns:ahyp="http://schemas.microsoft.com/office/drawing/2018/hyperlinkcolor" val="tx"/>
                    </a:ext>
                  </a:extLst>
                </a:hlinkClick>
              </a:rPr>
              <a:t>envelope encryption</a:t>
            </a:r>
            <a:r>
              <a:rPr lang="en-US" sz="1050" dirty="0">
                <a:highlight>
                  <a:srgbClr val="FFFFFF"/>
                </a:highlight>
                <a:sym typeface="Arial"/>
              </a:rPr>
              <a:t>.</a:t>
            </a:r>
          </a:p>
          <a:p>
            <a:pPr marL="457200" lvl="0" indent="-228600" defTabSz="914400">
              <a:spcBef>
                <a:spcPts val="0"/>
              </a:spcBef>
              <a:spcAft>
                <a:spcPts val="0"/>
              </a:spcAft>
              <a:buClr>
                <a:schemeClr val="dk1"/>
              </a:buClr>
              <a:buSzPts val="1000"/>
              <a:buFont typeface="Arial" panose="020B0604020202020204" pitchFamily="34" charset="0"/>
              <a:buChar char="•"/>
            </a:pPr>
            <a:r>
              <a:rPr lang="en-US" sz="1050" dirty="0">
                <a:highlight>
                  <a:srgbClr val="FFFFFF"/>
                </a:highlight>
                <a:sym typeface="Arial"/>
              </a:rPr>
              <a:t>Secrets Manager stores the encrypted data key with the encrypted secret.</a:t>
            </a:r>
            <a:endParaRPr lang="en-US" sz="1050" dirty="0">
              <a:sym typeface="Arial"/>
            </a:endParaRPr>
          </a:p>
        </p:txBody>
      </p:sp>
      <p:pic>
        <p:nvPicPr>
          <p:cNvPr id="112" name="Google Shape;112;p21" descr="A diagram of a key to encrypted data&#10;&#10;Description automatically generated"/>
          <p:cNvPicPr preferRelativeResize="0"/>
          <p:nvPr/>
        </p:nvPicPr>
        <p:blipFill rotWithShape="1">
          <a:blip r:embed="rId4"/>
          <a:stretch/>
        </p:blipFill>
        <p:spPr>
          <a:xfrm>
            <a:off x="5897880" y="626164"/>
            <a:ext cx="3010662" cy="1813923"/>
          </a:xfrm>
          <a:prstGeom prst="rect">
            <a:avLst/>
          </a:prstGeom>
          <a:noFill/>
        </p:spPr>
      </p:pic>
      <p:pic>
        <p:nvPicPr>
          <p:cNvPr id="113" name="Google Shape;113;p21" descr="A black text on a white background&#10;&#10;Description automatically generated"/>
          <p:cNvPicPr preferRelativeResize="0"/>
          <p:nvPr/>
        </p:nvPicPr>
        <p:blipFill rotWithShape="1">
          <a:blip r:embed="rId5"/>
          <a:stretch/>
        </p:blipFill>
        <p:spPr>
          <a:xfrm>
            <a:off x="5897880" y="3418462"/>
            <a:ext cx="2996946" cy="9140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2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3100"/>
            </a:pPr>
            <a:r>
              <a:rPr lang="en-US" sz="3500" kern="1200">
                <a:solidFill>
                  <a:schemeClr val="tx1"/>
                </a:solidFill>
                <a:latin typeface="+mj-lt"/>
                <a:ea typeface="+mj-ea"/>
                <a:cs typeface="+mj-cs"/>
                <a:sym typeface="Economica"/>
              </a:rPr>
              <a:t>Secrets Manager Replication</a:t>
            </a:r>
          </a:p>
        </p:txBody>
      </p:sp>
      <p:sp>
        <p:nvSpPr>
          <p:cNvPr id="13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2"/>
          <p:cNvSpPr txBox="1">
            <a:spLocks noGrp="1"/>
          </p:cNvSpPr>
          <p:nvPr>
            <p:ph type="body" idx="1"/>
          </p:nvPr>
        </p:nvSpPr>
        <p:spPr>
          <a:xfrm>
            <a:off x="473202" y="1995678"/>
            <a:ext cx="3838916" cy="2905024"/>
          </a:xfrm>
          <a:prstGeom prst="rect">
            <a:avLst/>
          </a:prstGeom>
        </p:spPr>
        <p:txBody>
          <a:bodyPr spcFirstLastPara="1" vert="horz" lIns="91440" tIns="45720" rIns="91440" bIns="45720" rtlCol="0" anchor="t" anchorCtr="0">
            <a:normAutofit fontScale="92500" lnSpcReduction="20000"/>
          </a:bodyPr>
          <a:lstStyle/>
          <a:p>
            <a:pPr marL="0" lvl="0" indent="-228600" defTabSz="914400">
              <a:lnSpc>
                <a:spcPct val="150000"/>
              </a:lnSpc>
              <a:spcBef>
                <a:spcPts val="0"/>
              </a:spcBef>
              <a:spcAft>
                <a:spcPts val="0"/>
              </a:spcAft>
              <a:buClr>
                <a:schemeClr val="dk1"/>
              </a:buClr>
              <a:buSzPts val="1100"/>
              <a:buFont typeface="Arial" panose="020B0604020202020204" pitchFamily="34" charset="0"/>
              <a:buChar char="•"/>
            </a:pPr>
            <a:r>
              <a:rPr lang="en-US" sz="1100" dirty="0">
                <a:sym typeface="Arial"/>
              </a:rPr>
              <a:t>With replication feature, you can create Regional read replicas for your secrets.</a:t>
            </a:r>
          </a:p>
          <a:p>
            <a:pPr marL="457200" lvl="0" indent="-228600" defTabSz="914400">
              <a:lnSpc>
                <a:spcPct val="150000"/>
              </a:lnSpc>
              <a:spcBef>
                <a:spcPts val="1200"/>
              </a:spcBef>
              <a:spcAft>
                <a:spcPts val="0"/>
              </a:spcAft>
              <a:buClr>
                <a:schemeClr val="dk1"/>
              </a:buClr>
              <a:buSzPts val="1100"/>
              <a:buFont typeface="Arial" panose="020B0604020202020204" pitchFamily="34" charset="0"/>
              <a:buChar char="•"/>
            </a:pPr>
            <a:r>
              <a:rPr lang="en-US" sz="1100" dirty="0">
                <a:sym typeface="Arial"/>
              </a:rPr>
              <a:t>When you create a new secret or edit an existing secret, you can specify the Regions where your secrets need to be replicated. </a:t>
            </a:r>
          </a:p>
          <a:p>
            <a:pPr marL="457200" lvl="0" indent="-228600" defTabSz="914400">
              <a:lnSpc>
                <a:spcPct val="150000"/>
              </a:lnSpc>
              <a:spcBef>
                <a:spcPts val="0"/>
              </a:spcBef>
              <a:spcAft>
                <a:spcPts val="0"/>
              </a:spcAft>
              <a:buClr>
                <a:schemeClr val="dk1"/>
              </a:buClr>
              <a:buSzPts val="1100"/>
              <a:buFont typeface="Arial" panose="020B0604020202020204" pitchFamily="34" charset="0"/>
              <a:buChar char="•"/>
            </a:pPr>
            <a:r>
              <a:rPr lang="en-US" sz="1100" dirty="0">
                <a:sym typeface="Arial"/>
              </a:rPr>
              <a:t>Secrets Manager will securely create the read replicas for each secret and its associated metadata, eliminating the need to maintain a complex solution for this functionality. </a:t>
            </a:r>
          </a:p>
          <a:p>
            <a:pPr marL="457200" lvl="0" indent="-228600" defTabSz="914400">
              <a:lnSpc>
                <a:spcPct val="150000"/>
              </a:lnSpc>
              <a:spcBef>
                <a:spcPts val="0"/>
              </a:spcBef>
              <a:spcAft>
                <a:spcPts val="0"/>
              </a:spcAft>
              <a:buClr>
                <a:schemeClr val="dk1"/>
              </a:buClr>
              <a:buSzPts val="1100"/>
              <a:buFont typeface="Arial" panose="020B0604020202020204" pitchFamily="34" charset="0"/>
              <a:buChar char="•"/>
            </a:pPr>
            <a:r>
              <a:rPr lang="en-US" sz="1100" dirty="0">
                <a:sym typeface="Arial"/>
              </a:rPr>
              <a:t>Any update made to the primary secret, such as a secret value updated through automatic rotation, will be automatically propagated by Secrets Manager to the replica secrets, making it easier to manage the life cycle of multi-Region secrets.</a:t>
            </a:r>
          </a:p>
        </p:txBody>
      </p:sp>
      <p:pic>
        <p:nvPicPr>
          <p:cNvPr id="120" name="Google Shape;120;p22" descr="A diagram of a diagram&#10;&#10;Description automatically generated"/>
          <p:cNvPicPr preferRelativeResize="0"/>
          <p:nvPr/>
        </p:nvPicPr>
        <p:blipFill rotWithShape="1">
          <a:blip r:embed="rId3"/>
          <a:stretch/>
        </p:blipFill>
        <p:spPr>
          <a:xfrm>
            <a:off x="4574286" y="1062004"/>
            <a:ext cx="4094226" cy="301949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a:solidFill>
                  <a:schemeClr val="tx1"/>
                </a:solidFill>
                <a:latin typeface="+mj-lt"/>
                <a:ea typeface="+mj-ea"/>
                <a:cs typeface="+mj-cs"/>
              </a:rPr>
              <a:t>AWS Systems Manager Parameter Store</a:t>
            </a:r>
            <a:endParaRPr lang="en-US" sz="2900" kern="1200">
              <a:solidFill>
                <a:schemeClr val="tx1"/>
              </a:solidFill>
              <a:latin typeface="+mj-lt"/>
              <a:ea typeface="+mj-ea"/>
              <a:cs typeface="+mj-cs"/>
              <a:sym typeface="Economica"/>
            </a:endParaRPr>
          </a:p>
        </p:txBody>
      </p:sp>
      <p:sp>
        <p:nvSpPr>
          <p:cNvPr id="147" name="Google Shape;147;p2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sym typeface="Arial"/>
              </a:rPr>
              <a:t>AWS Systems Manager</a:t>
            </a:r>
            <a:r>
              <a:rPr lang="en-US" sz="1100" dirty="0">
                <a:sym typeface="Arial"/>
              </a:rPr>
              <a:t> provides a centralized store to manage your configuration data, whether plain-text data such as database strings or secrets such as passwords.</a:t>
            </a:r>
          </a:p>
          <a:p>
            <a:pPr marL="0" lvl="0" indent="-228600" defTabSz="914400">
              <a:spcBef>
                <a:spcPts val="1200"/>
              </a:spcBef>
              <a:spcAft>
                <a:spcPts val="0"/>
              </a:spcAft>
            </a:pPr>
            <a:r>
              <a:rPr lang="en-US" sz="1100" dirty="0">
                <a:sym typeface="Arial"/>
              </a:rPr>
              <a:t>This allows you to separate your secrets and configuration data from your code. </a:t>
            </a:r>
          </a:p>
          <a:p>
            <a:pPr marL="0" lvl="0" indent="-228600" defTabSz="914400">
              <a:spcBef>
                <a:spcPts val="1200"/>
              </a:spcBef>
              <a:spcAft>
                <a:spcPts val="0"/>
              </a:spcAft>
            </a:pPr>
            <a:r>
              <a:rPr lang="en-US" sz="1100" dirty="0">
                <a:sym typeface="Arial"/>
              </a:rPr>
              <a:t>Parameters can be tagged and organized into hierarchies, helping you manage parameters more easily.</a:t>
            </a:r>
          </a:p>
          <a:p>
            <a:pPr marL="0" lvl="0" indent="-228600" defTabSz="914400">
              <a:spcBef>
                <a:spcPts val="1200"/>
              </a:spcBef>
              <a:spcAft>
                <a:spcPts val="0"/>
              </a:spcAft>
            </a:pPr>
            <a:r>
              <a:rPr lang="en-US" sz="1100" dirty="0">
                <a:sym typeface="Arial"/>
              </a:rPr>
              <a:t>For example, you can use the same parameter name, “</a:t>
            </a:r>
            <a:r>
              <a:rPr lang="en-US" sz="1100" dirty="0" err="1">
                <a:sym typeface="Arial"/>
              </a:rPr>
              <a:t>db</a:t>
            </a:r>
            <a:r>
              <a:rPr lang="en-US" sz="1100" dirty="0">
                <a:sym typeface="Arial"/>
              </a:rPr>
              <a:t>-string”, with a different hierarchical path, “dev/</a:t>
            </a:r>
            <a:r>
              <a:rPr lang="en-US" sz="1100" dirty="0" err="1">
                <a:sym typeface="Arial"/>
              </a:rPr>
              <a:t>db</a:t>
            </a:r>
            <a:r>
              <a:rPr lang="en-US" sz="1100" dirty="0">
                <a:sym typeface="Arial"/>
              </a:rPr>
              <a:t>-string” or “prod/</a:t>
            </a:r>
            <a:r>
              <a:rPr lang="en-US" sz="1100" dirty="0" err="1">
                <a:sym typeface="Arial"/>
              </a:rPr>
              <a:t>db</a:t>
            </a:r>
            <a:r>
              <a:rPr lang="en-US" sz="1100" dirty="0">
                <a:sym typeface="Arial"/>
              </a:rPr>
              <a:t>-string”, to store different values.</a:t>
            </a:r>
          </a:p>
          <a:p>
            <a:pPr marL="0" lvl="0" indent="-228600" defTabSz="914400">
              <a:spcBef>
                <a:spcPts val="1200"/>
              </a:spcBef>
              <a:spcAft>
                <a:spcPts val="0"/>
              </a:spcAft>
            </a:pPr>
            <a:r>
              <a:rPr lang="en-US" sz="1100" dirty="0">
                <a:sym typeface="Arial"/>
              </a:rPr>
              <a:t>AWS Systems Manager is integrated with AWS Key Management Service (KMS), allowing you to automatically encrypt the data you store.</a:t>
            </a:r>
          </a:p>
          <a:p>
            <a:pPr marL="0" lvl="0" indent="-228600" defTabSz="914400">
              <a:spcBef>
                <a:spcPts val="1200"/>
              </a:spcBef>
              <a:spcAft>
                <a:spcPts val="1200"/>
              </a:spcAft>
            </a:pPr>
            <a:endParaRPr lang="en-US" sz="1100" dirty="0">
              <a:sym typeface="Arial"/>
            </a:endParaRPr>
          </a:p>
        </p:txBody>
      </p:sp>
      <p:pic>
        <p:nvPicPr>
          <p:cNvPr id="148" name="Google Shape;148;p27"/>
          <p:cNvPicPr preferRelativeResize="0"/>
          <p:nvPr/>
        </p:nvPicPr>
        <p:blipFill>
          <a:blip r:embed="rId3"/>
          <a:stretch>
            <a:fillRect/>
          </a:stretch>
        </p:blipFill>
        <p:spPr>
          <a:xfrm>
            <a:off x="4574286" y="678171"/>
            <a:ext cx="4094226" cy="378715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AB0CB-CC77-F6F2-3CEA-9370C499AAF3}"/>
              </a:ext>
            </a:extLst>
          </p:cNvPr>
          <p:cNvSpPr>
            <a:spLocks noGrp="1"/>
          </p:cNvSpPr>
          <p:nvPr>
            <p:ph type="title"/>
          </p:nvPr>
        </p:nvSpPr>
        <p:spPr>
          <a:xfrm>
            <a:off x="628650" y="501283"/>
            <a:ext cx="7886700" cy="701875"/>
          </a:xfrm>
        </p:spPr>
        <p:txBody>
          <a:bodyPr>
            <a:normAutofit/>
          </a:bodyPr>
          <a:lstStyle/>
          <a:p>
            <a:r>
              <a:rPr lang="en-CH" dirty="0"/>
              <a:t>AWS SSM Parameter Store vs Secret Manager</a:t>
            </a:r>
          </a:p>
        </p:txBody>
      </p:sp>
      <p:sp>
        <p:nvSpPr>
          <p:cNvPr id="8" name="Content Placeholder 7">
            <a:extLst>
              <a:ext uri="{FF2B5EF4-FFF2-40B4-BE49-F238E27FC236}">
                <a16:creationId xmlns:a16="http://schemas.microsoft.com/office/drawing/2014/main" id="{93C31A1F-17A9-8CB2-1E78-B999902B662F}"/>
              </a:ext>
            </a:extLst>
          </p:cNvPr>
          <p:cNvSpPr>
            <a:spLocks noGrp="1"/>
          </p:cNvSpPr>
          <p:nvPr>
            <p:ph sz="half" idx="1"/>
          </p:nvPr>
        </p:nvSpPr>
        <p:spPr>
          <a:xfrm>
            <a:off x="628650" y="1369218"/>
            <a:ext cx="7886700" cy="3273000"/>
          </a:xfrm>
        </p:spPr>
        <p:txBody>
          <a:bodyPr>
            <a:normAutofit fontScale="92500" lnSpcReduction="10000"/>
          </a:bodyPr>
          <a:lstStyle/>
          <a:p>
            <a:r>
              <a:rPr lang="en-GB" sz="1100" b="1" i="0" dirty="0">
                <a:effectLst/>
              </a:rPr>
              <a:t>Use Case</a:t>
            </a:r>
            <a:r>
              <a:rPr lang="en-GB" sz="1100" b="0" i="0" dirty="0">
                <a:effectLst/>
              </a:rPr>
              <a:t>:</a:t>
            </a:r>
          </a:p>
          <a:p>
            <a:pPr marL="742950" lvl="1" indent="-285750"/>
            <a:r>
              <a:rPr lang="en-GB" sz="1000" b="1" i="0" dirty="0">
                <a:effectLst/>
              </a:rPr>
              <a:t>SSM Parameter Store</a:t>
            </a:r>
            <a:r>
              <a:rPr lang="en-GB" sz="1000" b="0" i="0" dirty="0">
                <a:effectLst/>
              </a:rPr>
              <a:t>: </a:t>
            </a:r>
            <a:r>
              <a:rPr lang="en-GB" sz="1000" b="1" i="0" dirty="0">
                <a:effectLst/>
              </a:rPr>
              <a:t>It is primarily used for storing configuration data and application secrets </a:t>
            </a:r>
            <a:r>
              <a:rPr lang="en-GB" sz="1000" b="0" i="0" dirty="0">
                <a:effectLst/>
              </a:rPr>
              <a:t>such as database connection strings, API keys, and environment variables. It is well-suited for managing a wide range of parameters needed for application configuration and operation.</a:t>
            </a:r>
          </a:p>
          <a:p>
            <a:pPr marL="742950" lvl="1" indent="-285750"/>
            <a:r>
              <a:rPr lang="en-GB" sz="1000" b="1" i="0" dirty="0">
                <a:effectLst/>
              </a:rPr>
              <a:t>Secrets Manager</a:t>
            </a:r>
            <a:r>
              <a:rPr lang="en-GB" sz="1000" b="0" i="0" dirty="0">
                <a:effectLst/>
              </a:rPr>
              <a:t>: </a:t>
            </a:r>
            <a:r>
              <a:rPr lang="en-GB" sz="1000" b="1" i="0" dirty="0">
                <a:effectLst/>
              </a:rPr>
              <a:t>It is specifically designed for securely managing sensitive information and secrets</a:t>
            </a:r>
            <a:r>
              <a:rPr lang="en-GB" sz="1000" b="0" i="0" dirty="0">
                <a:effectLst/>
              </a:rPr>
              <a:t>, such as database credentials, API keys, and authentication tokens. It focuses on the secure storage, rotation, and retrieval of secrets used by applications and services.</a:t>
            </a:r>
          </a:p>
          <a:p>
            <a:r>
              <a:rPr lang="en-GB" sz="1100" b="1" i="0" dirty="0">
                <a:effectLst/>
              </a:rPr>
              <a:t>Rotation</a:t>
            </a:r>
            <a:r>
              <a:rPr lang="en-GB" sz="1100" b="0" i="0" dirty="0">
                <a:effectLst/>
              </a:rPr>
              <a:t>:</a:t>
            </a:r>
          </a:p>
          <a:p>
            <a:pPr marL="742950" lvl="1" indent="-285750"/>
            <a:r>
              <a:rPr lang="en-GB" sz="1000" b="1" i="0" dirty="0">
                <a:effectLst/>
              </a:rPr>
              <a:t>SSM Parameter Store</a:t>
            </a:r>
            <a:r>
              <a:rPr lang="en-GB" sz="1000" b="0" i="0" dirty="0">
                <a:effectLst/>
              </a:rPr>
              <a:t>: </a:t>
            </a:r>
            <a:r>
              <a:rPr lang="en-GB" sz="1000" b="1" i="0" dirty="0">
                <a:effectLst/>
                <a:highlight>
                  <a:srgbClr val="FFFF00"/>
                </a:highlight>
              </a:rPr>
              <a:t>It does not provide built-in support for automatic rotation of secrets</a:t>
            </a:r>
            <a:r>
              <a:rPr lang="en-GB" sz="1000" b="0" i="0" dirty="0">
                <a:effectLst/>
              </a:rPr>
              <a:t>. Users need to implement their own rotation mechanisms if secret rotation is required.</a:t>
            </a:r>
          </a:p>
          <a:p>
            <a:pPr marL="742950" lvl="1" indent="-285750"/>
            <a:r>
              <a:rPr lang="en-GB" sz="1000" b="1" i="0" dirty="0">
                <a:effectLst/>
              </a:rPr>
              <a:t>Secrets Manager</a:t>
            </a:r>
            <a:r>
              <a:rPr lang="en-GB" sz="1000" b="0" i="0" dirty="0">
                <a:effectLst/>
              </a:rPr>
              <a:t>: </a:t>
            </a:r>
            <a:r>
              <a:rPr lang="en-GB" sz="1000" b="1" i="0" dirty="0">
                <a:effectLst/>
                <a:highlight>
                  <a:srgbClr val="FFFF00"/>
                </a:highlight>
              </a:rPr>
              <a:t>It offers automatic secret rotation for supported AWS and third-party services, reducing the risk of exposure to sensitive information and ensuring that credentials are regularly updated.</a:t>
            </a:r>
          </a:p>
          <a:p>
            <a:r>
              <a:rPr lang="en-GB" sz="1100" b="1" i="0" dirty="0">
                <a:effectLst/>
              </a:rPr>
              <a:t>Integration</a:t>
            </a:r>
            <a:r>
              <a:rPr lang="en-GB" sz="1100" b="0" i="0" dirty="0">
                <a:effectLst/>
              </a:rPr>
              <a:t>:</a:t>
            </a:r>
          </a:p>
          <a:p>
            <a:pPr marL="742950" lvl="1" indent="-285750"/>
            <a:r>
              <a:rPr lang="en-GB" sz="1000" b="1" i="0" dirty="0">
                <a:effectLst/>
              </a:rPr>
              <a:t>SSM Parameter Store</a:t>
            </a:r>
            <a:r>
              <a:rPr lang="en-GB" sz="1000" b="0" i="0" dirty="0">
                <a:effectLst/>
              </a:rPr>
              <a:t>: It integrates seamlessly with other AWS services and features, such as AWS Lambda, AWS CloudFormation, and AWS Identity and Access Management (IAM), allowing you to securely access and manage configuration data and secrets in your applications and infrastructure.</a:t>
            </a:r>
          </a:p>
          <a:p>
            <a:pPr marL="742950" lvl="1" indent="-285750"/>
            <a:r>
              <a:rPr lang="en-GB" sz="1000" b="1" i="0" dirty="0">
                <a:effectLst/>
              </a:rPr>
              <a:t>Secrets Manager</a:t>
            </a:r>
            <a:r>
              <a:rPr lang="en-GB" sz="1000" b="0" i="0" dirty="0">
                <a:effectLst/>
              </a:rPr>
              <a:t>: It also integrates with AWS services like AWS Lambda, Amazon RDS, Amazon Redshift, and AWS CloudFormation, but it is specifically designed for managing secrets, providing dedicated APIs and features for secret management tasks.</a:t>
            </a:r>
          </a:p>
          <a:p>
            <a:r>
              <a:rPr lang="en-GB" sz="1100" b="1" i="0" dirty="0">
                <a:effectLst/>
              </a:rPr>
              <a:t>Pricing</a:t>
            </a:r>
            <a:r>
              <a:rPr lang="en-GB" sz="1100" b="0" i="0" dirty="0">
                <a:effectLst/>
              </a:rPr>
              <a:t>:</a:t>
            </a:r>
          </a:p>
          <a:p>
            <a:pPr marL="742950" lvl="1" indent="-285750"/>
            <a:r>
              <a:rPr lang="en-GB" sz="1000" b="1" i="0" dirty="0">
                <a:effectLst/>
              </a:rPr>
              <a:t>SSM Parameter Store</a:t>
            </a:r>
            <a:r>
              <a:rPr lang="en-GB" sz="1000" b="0" i="0" dirty="0">
                <a:effectLst/>
              </a:rPr>
              <a:t>: </a:t>
            </a:r>
            <a:r>
              <a:rPr lang="en-GB" sz="1000" b="1" i="0" dirty="0">
                <a:effectLst/>
              </a:rPr>
              <a:t>It offers a cost-effective solution for storing configuration data and secrets</a:t>
            </a:r>
            <a:r>
              <a:rPr lang="en-GB" sz="1000" b="0" i="0" dirty="0">
                <a:effectLst/>
              </a:rPr>
              <a:t>, with a free tier and pay-as-you-go pricing based on API usage.</a:t>
            </a:r>
          </a:p>
          <a:p>
            <a:pPr marL="742950" lvl="1" indent="-285750"/>
            <a:r>
              <a:rPr lang="en-GB" sz="1000" b="1" i="0" dirty="0">
                <a:effectLst/>
              </a:rPr>
              <a:t>Secrets Manager</a:t>
            </a:r>
            <a:r>
              <a:rPr lang="en-GB" sz="1000" b="0" i="0" dirty="0">
                <a:effectLst/>
              </a:rPr>
              <a:t>: </a:t>
            </a:r>
            <a:r>
              <a:rPr lang="en-GB" sz="1000" b="1" i="0" dirty="0">
                <a:effectLst/>
              </a:rPr>
              <a:t>It has a pay-as-you-go pricing model based on the number of secrets stored and API usage</a:t>
            </a:r>
            <a:r>
              <a:rPr lang="en-GB" sz="1000" b="0" i="0" dirty="0">
                <a:effectLst/>
              </a:rPr>
              <a:t>, with a free tier for the first 30 days and a low per-API-call pricing.</a:t>
            </a:r>
          </a:p>
        </p:txBody>
      </p:sp>
    </p:spTree>
    <p:extLst>
      <p:ext uri="{BB962C8B-B14F-4D97-AF65-F5344CB8AC3E}">
        <p14:creationId xmlns:p14="http://schemas.microsoft.com/office/powerpoint/2010/main" val="233446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TotalTime>
  <Words>1043</Words>
  <Application>Microsoft Macintosh PowerPoint</Application>
  <PresentationFormat>On-screen Show (16:9)</PresentationFormat>
  <Paragraphs>57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Economica</vt:lpstr>
      <vt:lpstr>Calibri</vt:lpstr>
      <vt:lpstr>Calibri Light</vt:lpstr>
      <vt:lpstr>Office Theme</vt:lpstr>
      <vt:lpstr>Secret Manager</vt:lpstr>
      <vt:lpstr>AWS Secrets Manager</vt:lpstr>
      <vt:lpstr>Basic AWS Secrets Manager scenario</vt:lpstr>
      <vt:lpstr>AWS Secrets Manager - rotation</vt:lpstr>
      <vt:lpstr>Secrets Manager Rotation  </vt:lpstr>
      <vt:lpstr>Secrets Manager Encryption</vt:lpstr>
      <vt:lpstr>Secrets Manager Replication</vt:lpstr>
      <vt:lpstr>AWS Systems Manager Parameter Store</vt:lpstr>
      <vt:lpstr>AWS SSM Parameter Store vs Secret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Manager</dc:title>
  <cp:lastModifiedBy>Ilya Chakun</cp:lastModifiedBy>
  <cp:revision>8</cp:revision>
  <dcterms:modified xsi:type="dcterms:W3CDTF">2024-02-12T14:51:36Z</dcterms:modified>
</cp:coreProperties>
</file>