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8" r:id="rId2"/>
    <p:sldId id="306" r:id="rId3"/>
    <p:sldId id="310" r:id="rId4"/>
    <p:sldId id="309" r:id="rId5"/>
    <p:sldId id="307" r:id="rId6"/>
    <p:sldId id="311" r:id="rId7"/>
    <p:sldId id="31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80"/>
    <p:restoredTop sz="94652"/>
  </p:normalViewPr>
  <p:slideViewPr>
    <p:cSldViewPr snapToGrid="0">
      <p:cViewPr varScale="1">
        <p:scale>
          <a:sx n="148" d="100"/>
          <a:sy n="148" d="100"/>
        </p:scale>
        <p:origin x="423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CC8E9-B0B9-B849-94EA-BFA9A1C4EC86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3169-4245-7743-9B89-EAB01421F8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70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f3499ded4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f3499ded4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f3499ded4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f3499ded4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21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f3499ded4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f3499ded4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0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12.02.2024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access_polici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F0F55-A1A0-CBD6-30B6-8FB36DCE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" sz="6600" dirty="0"/>
              <a:t>AWS STS</a:t>
            </a:r>
            <a:endParaRPr lang="en-CH" sz="6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17178BDB-57A9-8806-2015-B4FF983D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4" name="Rectangle 463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Google Shape;449;p78"/>
          <p:cNvSpPr txBox="1"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pic>
        <p:nvPicPr>
          <p:cNvPr id="461" name="Graphic 460" descr="Phishing">
            <a:extLst>
              <a:ext uri="{FF2B5EF4-FFF2-40B4-BE49-F238E27FC236}">
                <a16:creationId xmlns:a16="http://schemas.microsoft.com/office/drawing/2014/main" id="{18C43E7A-F1BD-ECC5-88B1-2CA63CF99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450" name="Google Shape;450;p78"/>
          <p:cNvSpPr txBox="1">
            <a:spLocks noGrp="1"/>
          </p:cNvSpPr>
          <p:nvPr>
            <p:ph type="body" idx="1"/>
          </p:nvPr>
        </p:nvSpPr>
        <p:spPr>
          <a:xfrm>
            <a:off x="1009650" y="1847849"/>
            <a:ext cx="9994900" cy="425450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provides AWS Security Token Service (AWS STS) as a web service that enables you to </a:t>
            </a:r>
            <a:r>
              <a:rPr lang="en-US" sz="1900">
                <a:highlight>
                  <a:srgbClr val="FFFF00"/>
                </a:highlight>
              </a:rPr>
              <a:t>request temporary, limited-privilege credentials </a:t>
            </a:r>
            <a:r>
              <a:rPr lang="en-US" sz="1900"/>
              <a:t>for AWS Identity and Access Management (IAM) users or for users you authenticate (federated users).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By default, AWS Security Token Service (AWS STS) is available as a global service, and all AWS STS requests go to a single endpoint at </a:t>
            </a:r>
            <a:r>
              <a:rPr lang="en-US" sz="1900">
                <a:highlight>
                  <a:srgbClr val="DD5540"/>
                </a:highlight>
                <a:sym typeface="Courier New"/>
              </a:rPr>
              <a:t>https://sts.amazonaws.com</a:t>
            </a:r>
            <a:r>
              <a:rPr lang="en-US" sz="1900"/>
              <a:t>. Global requests map to the US East (N. Virginia) Region. 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recommends using Regional AWS STS endpoints instead of the global endpoint to reduce latency, build in redundancy, and increase session token validity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STS supports AWS CloudTrail, a service that records AWS calls for your AWS account and delivers log files to an Amazon S3 bucket. 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By using information collected by CloudTrail, you can determine the requests successfully sent to AWS STS, as well as who sent the request, and when it was sent.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454" name="Graphic 453" descr="Syncing Cloud">
            <a:extLst>
              <a:ext uri="{FF2B5EF4-FFF2-40B4-BE49-F238E27FC236}">
                <a16:creationId xmlns:a16="http://schemas.microsoft.com/office/drawing/2014/main" id="{4C625B52-DB54-1C64-9B13-6C12C8D88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F4D8D-1A55-4F19-E8A2-A95EC14E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oogle Shape;451;p78">
            <a:extLst>
              <a:ext uri="{FF2B5EF4-FFF2-40B4-BE49-F238E27FC236}">
                <a16:creationId xmlns:a16="http://schemas.microsoft.com/office/drawing/2014/main" id="{9CD90C5C-776F-24C8-984C-C87377F266F6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93595" y="1909483"/>
            <a:ext cx="8628528" cy="414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44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ectangle 46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Google Shape;460;p79"/>
          <p:cNvSpPr txBox="1"/>
          <p:nvPr/>
        </p:nvSpPr>
        <p:spPr>
          <a:xfrm>
            <a:off x="4186238" y="363538"/>
            <a:ext cx="7362825" cy="439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600" dirty="0" err="1">
                <a:solidFill>
                  <a:srgbClr val="DD5540"/>
                </a:solidFill>
              </a:rPr>
              <a:t>DecodeAuthorizationMessage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Decodes additional information about the authorization status of a request from an encoded message returned in response to an AWS request.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The message is encoded because the details of the authorization status can contain privileged information that the user who requested the operation should not see.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To decode an authorization status message, a user must be granted permissions through an IAM </a:t>
            </a:r>
            <a:r>
              <a:rPr lang="en-GB" sz="160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policy</a:t>
            </a:r>
            <a:r>
              <a:rPr lang="en-GB" sz="1600" dirty="0">
                <a:solidFill>
                  <a:schemeClr val="dk1"/>
                </a:solidFill>
              </a:rPr>
              <a:t> to request the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DecodeAuthorizationMessage</a:t>
            </a:r>
            <a:r>
              <a:rPr lang="en-GB" sz="1600" dirty="0">
                <a:solidFill>
                  <a:schemeClr val="dk1"/>
                </a:solidFill>
              </a:rPr>
              <a:t> (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sts:DecodeAuthorizationMessage</a:t>
            </a:r>
            <a:r>
              <a:rPr lang="en-GB" sz="1600" dirty="0">
                <a:solidFill>
                  <a:schemeClr val="dk1"/>
                </a:solidFill>
              </a:rPr>
              <a:t>) action.</a:t>
            </a:r>
          </a:p>
        </p:txBody>
      </p:sp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sp>
        <p:nvSpPr>
          <p:cNvPr id="459" name="Google Shape;459;p79"/>
          <p:cNvSpPr txBox="1">
            <a:spLocks noGrp="1"/>
          </p:cNvSpPr>
          <p:nvPr>
            <p:ph type="body" idx="1"/>
          </p:nvPr>
        </p:nvSpPr>
        <p:spPr>
          <a:xfrm>
            <a:off x="642938" y="363538"/>
            <a:ext cx="3468688" cy="4392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2600"/>
              </a:lnSpc>
              <a:spcBef>
                <a:spcPts val="500"/>
              </a:spcBef>
              <a:buNone/>
            </a:pPr>
            <a:r>
              <a:rPr lang="en-GB" sz="1600" dirty="0" err="1">
                <a:solidFill>
                  <a:srgbClr val="DD5540"/>
                </a:solidFill>
              </a:rPr>
              <a:t>AssumeRole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122600"/>
              </a:lnSpc>
              <a:spcBef>
                <a:spcPts val="500"/>
              </a:spcBef>
            </a:pPr>
            <a:r>
              <a:rPr lang="en-GB" sz="1600" dirty="0">
                <a:solidFill>
                  <a:schemeClr val="dk1"/>
                </a:solidFill>
              </a:rPr>
              <a:t>Returns a set of temporary security credentials that you can use to access AWS resources that you might not normally have access to. </a:t>
            </a:r>
          </a:p>
          <a:p>
            <a:pPr marL="285750" indent="-285750">
              <a:lnSpc>
                <a:spcPct val="122600"/>
              </a:lnSpc>
              <a:spcBef>
                <a:spcPts val="500"/>
              </a:spcBef>
            </a:pPr>
            <a:r>
              <a:rPr lang="en-GB" sz="1600" dirty="0">
                <a:solidFill>
                  <a:schemeClr val="dk1"/>
                </a:solidFill>
              </a:rPr>
              <a:t>These temporary credentials consist of an access key ID, a secret access key, and a security token.</a:t>
            </a:r>
          </a:p>
          <a:p>
            <a:pPr marL="0" indent="0">
              <a:spcBef>
                <a:spcPts val="500"/>
              </a:spcBef>
              <a:spcAft>
                <a:spcPts val="1600"/>
              </a:spcAft>
              <a:buNone/>
            </a:pPr>
            <a:endParaRPr lang="en-GB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Rectangle 4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Google Shape;461;p79"/>
          <p:cNvSpPr txBox="1"/>
          <p:nvPr/>
        </p:nvSpPr>
        <p:spPr>
          <a:xfrm>
            <a:off x="642938" y="363538"/>
            <a:ext cx="10904538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400" b="1" dirty="0" err="1">
                <a:solidFill>
                  <a:srgbClr val="DD5540"/>
                </a:solidFill>
              </a:rPr>
              <a:t>GetFederationToken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Returns a set of temporary security credentials (consisting of an access key ID, a secret access key, and a security token) for a federated user.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A typical use is in a proxy application that gets temporary security credentials on behalf of distributed applications inside a corporate network.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You must call the </a:t>
            </a:r>
            <a:r>
              <a:rPr lang="en-GB" sz="1400" dirty="0" err="1">
                <a:solidFill>
                  <a:srgbClr val="DD5540"/>
                </a:solidFill>
                <a:latin typeface="Courier New"/>
                <a:ea typeface="Courier New"/>
                <a:cs typeface="Courier New"/>
                <a:sym typeface="Courier New"/>
              </a:rPr>
              <a:t>GetFederationToken</a:t>
            </a:r>
            <a:r>
              <a:rPr lang="en-GB" sz="1400" dirty="0">
                <a:solidFill>
                  <a:schemeClr val="dk1"/>
                </a:solidFill>
              </a:rPr>
              <a:t> operation using the long-term security credentials of an IAM user.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As a result, this call is appropriate in contexts where those credentials can be safely stored, usually in a server-based application.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temporary credentials are valid for the specified duration, 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from 900 seconds </a:t>
            </a:r>
            <a:r>
              <a:rPr lang="en-GB" sz="1400" dirty="0">
                <a:solidFill>
                  <a:schemeClr val="dk1"/>
                </a:solidFill>
              </a:rPr>
              <a:t>(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15 minutes</a:t>
            </a:r>
            <a:r>
              <a:rPr lang="en-GB" sz="1400" dirty="0">
                <a:solidFill>
                  <a:schemeClr val="dk1"/>
                </a:solidFill>
              </a:rPr>
              <a:t>) up to a maximum of 129,600 seconds (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36 hours</a:t>
            </a:r>
            <a:r>
              <a:rPr lang="en-GB" sz="1400" dirty="0">
                <a:solidFill>
                  <a:schemeClr val="dk1"/>
                </a:solidFill>
              </a:rPr>
              <a:t>).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default session duration is 43,200 seconds (12 hours).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Temporary credentials obtained by using the AWS account root user credentials have a maximum duration of 3,600 seconds (1 hour).</a:t>
            </a:r>
          </a:p>
        </p:txBody>
      </p:sp>
      <p:sp>
        <p:nvSpPr>
          <p:cNvPr id="462" name="Google Shape;462;p79"/>
          <p:cNvSpPr txBox="1"/>
          <p:nvPr/>
        </p:nvSpPr>
        <p:spPr>
          <a:xfrm>
            <a:off x="642938" y="2865438"/>
            <a:ext cx="10904538" cy="225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400" b="1" dirty="0" err="1">
                <a:solidFill>
                  <a:srgbClr val="DD5540"/>
                </a:solidFill>
              </a:rPr>
              <a:t>GetSessionToken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Returns a set of temporary credentials for an AWS account or IAM user. The credentials consist of an access key ID, a secret access key, and a security token.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</a:t>
            </a:r>
            <a:r>
              <a:rPr lang="en-GB" sz="1400" dirty="0" err="1">
                <a:solidFill>
                  <a:srgbClr val="DD5540"/>
                </a:solidFill>
                <a:latin typeface="Courier New"/>
                <a:ea typeface="Courier New"/>
                <a:cs typeface="Courier New"/>
                <a:sym typeface="Courier New"/>
              </a:rPr>
              <a:t>GetSessionToken</a:t>
            </a:r>
            <a:r>
              <a:rPr lang="en-GB" sz="1400" dirty="0">
                <a:solidFill>
                  <a:schemeClr val="dk1"/>
                </a:solidFill>
              </a:rPr>
              <a:t> operation must be called by using the long-term AWS security credentials of the AWS account root user or an IAM user.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Credentials that are created by IAM users are valid for the duration that you specify. This duration can range from 900 seconds (15 minutes) up to a maximum of 129,600 seconds (36 hours), with a default of 43,200 seconds (12 hours).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Credentials based on account credentials can range from 900 seconds (15 minutes) up to 3,600 seconds (1 hour), with a default of 1 hour.</a:t>
            </a:r>
          </a:p>
        </p:txBody>
      </p:sp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7F36-A721-29EA-6750-2370AD28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STS – Version 1 vs Version 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363F1-E113-D9B0-EA70-FA054E20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STS Version 1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By default, STS is available as Global singe endpoint https://</a:t>
            </a:r>
            <a:r>
              <a:rPr lang="en-US" sz="1900" dirty="0" err="1"/>
              <a:t>sts.amazonaws.com</a:t>
            </a:r>
            <a:endParaRPr lang="en-US" sz="1900" dirty="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Only support AWS Regions that are enabled by default.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Version 1 tokens are valid only in AWS Regions that are available by default. These tokens do not work in manually enabled Regions, such as Asia Pacific (Hong Kong).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Version 2 tokens are valid in all Regions. However, version 2 tokens include more characters and might affect systems where you temporarily store tokens.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STS Version 2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Version 1 tokens DO NOT WORK for new AWS Regions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Regional STS endpoints is available in all AWS Regions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Reduce latency, increase session token validity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STS Session Tokens from regional endpoints (v2) are valid in all AWS regions.</a:t>
            </a:r>
            <a:br>
              <a:rPr lang="en-US" sz="1900" b="0" i="0" dirty="0">
                <a:effectLst/>
              </a:rPr>
            </a:br>
            <a:endParaRPr lang="en-US" sz="1900" b="0" i="0" dirty="0">
              <a:effectLst/>
            </a:endParaRP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672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96E0B-5F1F-5446-9832-C0EB63CE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STS Error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3B89-92D3-B68E-6677-4B110218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Error: An error occurred (</a:t>
            </a:r>
            <a:r>
              <a:rPr lang="en-US" sz="2200" dirty="0" err="1"/>
              <a:t>AuthFailure</a:t>
            </a:r>
            <a:r>
              <a:rPr lang="en-US" sz="2200" dirty="0"/>
              <a:t>) when calling the </a:t>
            </a:r>
            <a:r>
              <a:rPr lang="en-US" sz="2200" dirty="0" err="1"/>
              <a:t>DescribeInstances</a:t>
            </a:r>
            <a:r>
              <a:rPr lang="en-US" sz="2200" dirty="0"/>
              <a:t> operation: AWS was not able to validate the provided access credentials.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Two options to solve: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Use the Regional STS Endpoint (any region) which will return STS Tokens Version 2. Use the closes regional endpoint for lowest latency.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By default, the AWS STS calls to the STS global endpoint issues session tokens which are Version 1 (default regions). You can configure STS global endpoint to issue STS tokens Version 2 (all regions).</a:t>
            </a:r>
          </a:p>
        </p:txBody>
      </p:sp>
    </p:spTree>
    <p:extLst>
      <p:ext uri="{BB962C8B-B14F-4D97-AF65-F5344CB8AC3E}">
        <p14:creationId xmlns:p14="http://schemas.microsoft.com/office/powerpoint/2010/main" val="176973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862</Words>
  <Application>Microsoft Macintosh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AWS STS</vt:lpstr>
      <vt:lpstr>AWS STS - Temporary security credentials in IAM</vt:lpstr>
      <vt:lpstr>AWS STS - Temporary security credentials in IAM</vt:lpstr>
      <vt:lpstr>AWS STS - Temporary security credentials in IAM</vt:lpstr>
      <vt:lpstr>AWS STS - Temporary security credentials in IAM</vt:lpstr>
      <vt:lpstr>STS – Version 1 vs Version 2</vt:lpstr>
      <vt:lpstr>STS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12</cp:revision>
  <dcterms:created xsi:type="dcterms:W3CDTF">2023-08-06T12:53:09Z</dcterms:created>
  <dcterms:modified xsi:type="dcterms:W3CDTF">2024-02-12T16:55:29Z</dcterms:modified>
</cp:coreProperties>
</file>