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B6D56-32AA-4CAB-BCAB-1DCBD20B3DA3}" type="datetimeFigureOut">
              <a:rPr lang="en-US" smtClean="0"/>
              <a:t>9/18/23</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5BED8B-C5D1-4FC8-A35C-45845FBFBB95}" type="slidenum">
              <a:rPr lang="en-US" smtClean="0"/>
              <a:t>‹#›</a:t>
            </a:fld>
            <a:endParaRPr lang="en-US"/>
          </a:p>
        </p:txBody>
      </p:sp>
    </p:spTree>
    <p:extLst>
      <p:ext uri="{BB962C8B-B14F-4D97-AF65-F5344CB8AC3E}">
        <p14:creationId xmlns:p14="http://schemas.microsoft.com/office/powerpoint/2010/main" val="65349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1</a:t>
            </a:fld>
            <a:endParaRPr lang="en-US"/>
          </a:p>
        </p:txBody>
      </p:sp>
    </p:spTree>
    <p:extLst>
      <p:ext uri="{BB962C8B-B14F-4D97-AF65-F5344CB8AC3E}">
        <p14:creationId xmlns:p14="http://schemas.microsoft.com/office/powerpoint/2010/main" val="2666113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10</a:t>
            </a:fld>
            <a:endParaRPr lang="en-US"/>
          </a:p>
        </p:txBody>
      </p:sp>
    </p:spTree>
    <p:extLst>
      <p:ext uri="{BB962C8B-B14F-4D97-AF65-F5344CB8AC3E}">
        <p14:creationId xmlns:p14="http://schemas.microsoft.com/office/powerpoint/2010/main" val="3348862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2</a:t>
            </a:fld>
            <a:endParaRPr lang="en-US"/>
          </a:p>
        </p:txBody>
      </p:sp>
    </p:spTree>
    <p:extLst>
      <p:ext uri="{BB962C8B-B14F-4D97-AF65-F5344CB8AC3E}">
        <p14:creationId xmlns:p14="http://schemas.microsoft.com/office/powerpoint/2010/main" val="2130171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3</a:t>
            </a:fld>
            <a:endParaRPr lang="en-US"/>
          </a:p>
        </p:txBody>
      </p:sp>
    </p:spTree>
    <p:extLst>
      <p:ext uri="{BB962C8B-B14F-4D97-AF65-F5344CB8AC3E}">
        <p14:creationId xmlns:p14="http://schemas.microsoft.com/office/powerpoint/2010/main" val="51368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4</a:t>
            </a:fld>
            <a:endParaRPr lang="en-US"/>
          </a:p>
        </p:txBody>
      </p:sp>
    </p:spTree>
    <p:extLst>
      <p:ext uri="{BB962C8B-B14F-4D97-AF65-F5344CB8AC3E}">
        <p14:creationId xmlns:p14="http://schemas.microsoft.com/office/powerpoint/2010/main" val="1946263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5</a:t>
            </a:fld>
            <a:endParaRPr lang="en-US"/>
          </a:p>
        </p:txBody>
      </p:sp>
    </p:spTree>
    <p:extLst>
      <p:ext uri="{BB962C8B-B14F-4D97-AF65-F5344CB8AC3E}">
        <p14:creationId xmlns:p14="http://schemas.microsoft.com/office/powerpoint/2010/main" val="3365409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6</a:t>
            </a:fld>
            <a:endParaRPr lang="en-US"/>
          </a:p>
        </p:txBody>
      </p:sp>
    </p:spTree>
    <p:extLst>
      <p:ext uri="{BB962C8B-B14F-4D97-AF65-F5344CB8AC3E}">
        <p14:creationId xmlns:p14="http://schemas.microsoft.com/office/powerpoint/2010/main" val="1727415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7</a:t>
            </a:fld>
            <a:endParaRPr lang="en-US"/>
          </a:p>
        </p:txBody>
      </p:sp>
    </p:spTree>
    <p:extLst>
      <p:ext uri="{BB962C8B-B14F-4D97-AF65-F5344CB8AC3E}">
        <p14:creationId xmlns:p14="http://schemas.microsoft.com/office/powerpoint/2010/main" val="1716118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8</a:t>
            </a:fld>
            <a:endParaRPr lang="en-US"/>
          </a:p>
        </p:txBody>
      </p:sp>
    </p:spTree>
    <p:extLst>
      <p:ext uri="{BB962C8B-B14F-4D97-AF65-F5344CB8AC3E}">
        <p14:creationId xmlns:p14="http://schemas.microsoft.com/office/powerpoint/2010/main" val="2224086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9</a:t>
            </a:fld>
            <a:endParaRPr lang="en-US"/>
          </a:p>
        </p:txBody>
      </p:sp>
    </p:spTree>
    <p:extLst>
      <p:ext uri="{BB962C8B-B14F-4D97-AF65-F5344CB8AC3E}">
        <p14:creationId xmlns:p14="http://schemas.microsoft.com/office/powerpoint/2010/main" val="3307058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p:cNvSpPr>
            <a:spLocks noGrp="1"/>
          </p:cNvSpPr>
          <p:nvPr>
            <p:ph type="dt" sz="half" idx="10"/>
          </p:nvPr>
        </p:nvSpPr>
        <p:spPr/>
        <p:txBody>
          <a:bodyPr/>
          <a:lstStyle/>
          <a:p>
            <a:fld id="{35EBBF67-8A33-4B3D-A6E4-49127C39A4DF}" type="datetimeFigureOut">
              <a:rPr lang="en-US" smtClean="0"/>
              <a:t>9/18/23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992D0D3-B1EF-4CAA-9381-137CAAF293F6}" type="slidenum">
              <a:rPr lang="en-US" smtClean="0"/>
              <a:t>‹#›</a:t>
            </a:fld>
            <a:endParaRPr lang="en-US"/>
          </a:p>
        </p:txBody>
      </p:sp>
    </p:spTree>
    <p:extLst>
      <p:ext uri="{BB962C8B-B14F-4D97-AF65-F5344CB8AC3E}">
        <p14:creationId xmlns:p14="http://schemas.microsoft.com/office/powerpoint/2010/main" val="1749973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35EBBF67-8A33-4B3D-A6E4-49127C39A4DF}" type="datetimeFigureOut">
              <a:rPr lang="en-US" smtClean="0"/>
              <a:t>9/18/23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992D0D3-B1EF-4CAA-9381-137CAAF293F6}" type="slidenum">
              <a:rPr lang="en-US" smtClean="0"/>
              <a:t>‹#›</a:t>
            </a:fld>
            <a:endParaRPr lang="en-US"/>
          </a:p>
        </p:txBody>
      </p:sp>
    </p:spTree>
    <p:extLst>
      <p:ext uri="{BB962C8B-B14F-4D97-AF65-F5344CB8AC3E}">
        <p14:creationId xmlns:p14="http://schemas.microsoft.com/office/powerpoint/2010/main" val="3992737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35EBBF67-8A33-4B3D-A6E4-49127C39A4DF}" type="datetimeFigureOut">
              <a:rPr lang="en-US" smtClean="0"/>
              <a:t>9/18/23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992D0D3-B1EF-4CAA-9381-137CAAF293F6}" type="slidenum">
              <a:rPr lang="en-US" smtClean="0"/>
              <a:t>‹#›</a:t>
            </a:fld>
            <a:endParaRPr lang="en-US"/>
          </a:p>
        </p:txBody>
      </p:sp>
    </p:spTree>
    <p:extLst>
      <p:ext uri="{BB962C8B-B14F-4D97-AF65-F5344CB8AC3E}">
        <p14:creationId xmlns:p14="http://schemas.microsoft.com/office/powerpoint/2010/main" val="750989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35EBBF67-8A33-4B3D-A6E4-49127C39A4DF}" type="datetimeFigureOut">
              <a:rPr lang="en-US" smtClean="0"/>
              <a:t>9/18/23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992D0D3-B1EF-4CAA-9381-137CAAF293F6}" type="slidenum">
              <a:rPr lang="en-US" smtClean="0"/>
              <a:t>‹#›</a:t>
            </a:fld>
            <a:endParaRPr lang="en-US"/>
          </a:p>
        </p:txBody>
      </p:sp>
    </p:spTree>
    <p:extLst>
      <p:ext uri="{BB962C8B-B14F-4D97-AF65-F5344CB8AC3E}">
        <p14:creationId xmlns:p14="http://schemas.microsoft.com/office/powerpoint/2010/main" val="34042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35EBBF67-8A33-4B3D-A6E4-49127C39A4DF}" type="datetimeFigureOut">
              <a:rPr lang="en-US" smtClean="0"/>
              <a:t>9/18/23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992D0D3-B1EF-4CAA-9381-137CAAF293F6}" type="slidenum">
              <a:rPr lang="en-US" smtClean="0"/>
              <a:t>‹#›</a:t>
            </a:fld>
            <a:endParaRPr lang="en-US"/>
          </a:p>
        </p:txBody>
      </p:sp>
    </p:spTree>
    <p:extLst>
      <p:ext uri="{BB962C8B-B14F-4D97-AF65-F5344CB8AC3E}">
        <p14:creationId xmlns:p14="http://schemas.microsoft.com/office/powerpoint/2010/main" val="1045654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p:cNvSpPr>
            <a:spLocks noGrp="1"/>
          </p:cNvSpPr>
          <p:nvPr>
            <p:ph type="dt" sz="half" idx="10"/>
          </p:nvPr>
        </p:nvSpPr>
        <p:spPr/>
        <p:txBody>
          <a:bodyPr/>
          <a:lstStyle/>
          <a:p>
            <a:fld id="{35EBBF67-8A33-4B3D-A6E4-49127C39A4DF}" type="datetimeFigureOut">
              <a:rPr lang="en-US" smtClean="0"/>
              <a:t>9/18/23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992D0D3-B1EF-4CAA-9381-137CAAF293F6}" type="slidenum">
              <a:rPr lang="en-US" smtClean="0"/>
              <a:t>‹#›</a:t>
            </a:fld>
            <a:endParaRPr lang="en-US"/>
          </a:p>
        </p:txBody>
      </p:sp>
    </p:spTree>
    <p:extLst>
      <p:ext uri="{BB962C8B-B14F-4D97-AF65-F5344CB8AC3E}">
        <p14:creationId xmlns:p14="http://schemas.microsoft.com/office/powerpoint/2010/main" val="616664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p:cNvSpPr>
            <a:spLocks noGrp="1"/>
          </p:cNvSpPr>
          <p:nvPr>
            <p:ph type="dt" sz="half" idx="10"/>
          </p:nvPr>
        </p:nvSpPr>
        <p:spPr/>
        <p:txBody>
          <a:bodyPr/>
          <a:lstStyle/>
          <a:p>
            <a:fld id="{35EBBF67-8A33-4B3D-A6E4-49127C39A4DF}" type="datetimeFigureOut">
              <a:rPr lang="en-US" smtClean="0"/>
              <a:t>9/18/23</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5992D0D3-B1EF-4CAA-9381-137CAAF293F6}" type="slidenum">
              <a:rPr lang="en-US" smtClean="0"/>
              <a:t>‹#›</a:t>
            </a:fld>
            <a:endParaRPr lang="en-US"/>
          </a:p>
        </p:txBody>
      </p:sp>
    </p:spTree>
    <p:extLst>
      <p:ext uri="{BB962C8B-B14F-4D97-AF65-F5344CB8AC3E}">
        <p14:creationId xmlns:p14="http://schemas.microsoft.com/office/powerpoint/2010/main" val="2271046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Дата 2"/>
          <p:cNvSpPr>
            <a:spLocks noGrp="1"/>
          </p:cNvSpPr>
          <p:nvPr>
            <p:ph type="dt" sz="half" idx="10"/>
          </p:nvPr>
        </p:nvSpPr>
        <p:spPr/>
        <p:txBody>
          <a:bodyPr/>
          <a:lstStyle/>
          <a:p>
            <a:fld id="{35EBBF67-8A33-4B3D-A6E4-49127C39A4DF}" type="datetimeFigureOut">
              <a:rPr lang="en-US" smtClean="0"/>
              <a:t>9/18/23</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5992D0D3-B1EF-4CAA-9381-137CAAF293F6}" type="slidenum">
              <a:rPr lang="en-US" smtClean="0"/>
              <a:t>‹#›</a:t>
            </a:fld>
            <a:endParaRPr lang="en-US"/>
          </a:p>
        </p:txBody>
      </p:sp>
    </p:spTree>
    <p:extLst>
      <p:ext uri="{BB962C8B-B14F-4D97-AF65-F5344CB8AC3E}">
        <p14:creationId xmlns:p14="http://schemas.microsoft.com/office/powerpoint/2010/main" val="3424991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5EBBF67-8A33-4B3D-A6E4-49127C39A4DF}" type="datetimeFigureOut">
              <a:rPr lang="en-US" smtClean="0"/>
              <a:t>9/18/23</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5992D0D3-B1EF-4CAA-9381-137CAAF293F6}" type="slidenum">
              <a:rPr lang="en-US" smtClean="0"/>
              <a:t>‹#›</a:t>
            </a:fld>
            <a:endParaRPr lang="en-US"/>
          </a:p>
        </p:txBody>
      </p:sp>
    </p:spTree>
    <p:extLst>
      <p:ext uri="{BB962C8B-B14F-4D97-AF65-F5344CB8AC3E}">
        <p14:creationId xmlns:p14="http://schemas.microsoft.com/office/powerpoint/2010/main" val="3852655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35EBBF67-8A33-4B3D-A6E4-49127C39A4DF}" type="datetimeFigureOut">
              <a:rPr lang="en-US" smtClean="0"/>
              <a:t>9/18/23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992D0D3-B1EF-4CAA-9381-137CAAF293F6}" type="slidenum">
              <a:rPr lang="en-US" smtClean="0"/>
              <a:t>‹#›</a:t>
            </a:fld>
            <a:endParaRPr lang="en-US"/>
          </a:p>
        </p:txBody>
      </p:sp>
    </p:spTree>
    <p:extLst>
      <p:ext uri="{BB962C8B-B14F-4D97-AF65-F5344CB8AC3E}">
        <p14:creationId xmlns:p14="http://schemas.microsoft.com/office/powerpoint/2010/main" val="880130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35EBBF67-8A33-4B3D-A6E4-49127C39A4DF}" type="datetimeFigureOut">
              <a:rPr lang="en-US" smtClean="0"/>
              <a:t>9/18/23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992D0D3-B1EF-4CAA-9381-137CAAF293F6}" type="slidenum">
              <a:rPr lang="en-US" smtClean="0"/>
              <a:t>‹#›</a:t>
            </a:fld>
            <a:endParaRPr lang="en-US"/>
          </a:p>
        </p:txBody>
      </p:sp>
    </p:spTree>
    <p:extLst>
      <p:ext uri="{BB962C8B-B14F-4D97-AF65-F5344CB8AC3E}">
        <p14:creationId xmlns:p14="http://schemas.microsoft.com/office/powerpoint/2010/main" val="114812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EBBF67-8A33-4B3D-A6E4-49127C39A4DF}" type="datetimeFigureOut">
              <a:rPr lang="en-US" smtClean="0"/>
              <a:t>9/18/23</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92D0D3-B1EF-4CAA-9381-137CAAF293F6}" type="slidenum">
              <a:rPr lang="en-US" smtClean="0"/>
              <a:t>‹#›</a:t>
            </a:fld>
            <a:endParaRPr lang="en-US"/>
          </a:p>
        </p:txBody>
      </p:sp>
    </p:spTree>
    <p:extLst>
      <p:ext uri="{BB962C8B-B14F-4D97-AF65-F5344CB8AC3E}">
        <p14:creationId xmlns:p14="http://schemas.microsoft.com/office/powerpoint/2010/main" val="3979197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a:t>What Is AWS Batch?</a:t>
            </a:r>
          </a:p>
        </p:txBody>
      </p:sp>
      <p:sp>
        <p:nvSpPr>
          <p:cNvPr id="3" name="Объект 2"/>
          <p:cNvSpPr>
            <a:spLocks noGrp="1"/>
          </p:cNvSpPr>
          <p:nvPr>
            <p:ph sz="half" idx="1"/>
          </p:nvPr>
        </p:nvSpPr>
        <p:spPr>
          <a:xfrm>
            <a:off x="838200" y="1825625"/>
            <a:ext cx="6477000" cy="4351338"/>
          </a:xfrm>
        </p:spPr>
        <p:txBody>
          <a:bodyPr>
            <a:normAutofit/>
          </a:bodyPr>
          <a:lstStyle/>
          <a:p>
            <a:pPr marL="0" indent="0">
              <a:buNone/>
            </a:pPr>
            <a:r>
              <a:rPr lang="en-US" sz="1400" b="1" dirty="0"/>
              <a:t>AWS Batch </a:t>
            </a:r>
            <a:r>
              <a:rPr lang="en-US" sz="1400" dirty="0"/>
              <a:t>helps you to run batch computing workloads of any scale. AWS Batch automatically provisions compute resources and optimizes the workload distribution based on the quantity and scale of the workloads. With AWS Batch, there's no need to install or manage batch computing software, so you can focus your time on analyzing results and solving problems.</a:t>
            </a:r>
          </a:p>
        </p:txBody>
      </p:sp>
      <p:pic>
        <p:nvPicPr>
          <p:cNvPr id="5" name="Рисунок 4"/>
          <p:cNvPicPr>
            <a:picLocks noChangeAspect="1"/>
          </p:cNvPicPr>
          <p:nvPr/>
        </p:nvPicPr>
        <p:blipFill>
          <a:blip r:embed="rId3"/>
          <a:stretch>
            <a:fillRect/>
          </a:stretch>
        </p:blipFill>
        <p:spPr>
          <a:xfrm>
            <a:off x="8389810" y="1825625"/>
            <a:ext cx="2509838" cy="2678661"/>
          </a:xfrm>
          <a:prstGeom prst="rect">
            <a:avLst/>
          </a:prstGeom>
        </p:spPr>
      </p:pic>
    </p:spTree>
    <p:extLst>
      <p:ext uri="{BB962C8B-B14F-4D97-AF65-F5344CB8AC3E}">
        <p14:creationId xmlns:p14="http://schemas.microsoft.com/office/powerpoint/2010/main" val="1621890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a:t>AWS Batch Monitoring</a:t>
            </a:r>
          </a:p>
        </p:txBody>
      </p:sp>
      <p:sp>
        <p:nvSpPr>
          <p:cNvPr id="3" name="Объект 2"/>
          <p:cNvSpPr>
            <a:spLocks noGrp="1"/>
          </p:cNvSpPr>
          <p:nvPr>
            <p:ph sz="half" idx="1"/>
          </p:nvPr>
        </p:nvSpPr>
        <p:spPr>
          <a:xfrm>
            <a:off x="219456" y="1825625"/>
            <a:ext cx="7406640" cy="4351338"/>
          </a:xfrm>
        </p:spPr>
        <p:txBody>
          <a:bodyPr>
            <a:normAutofit/>
          </a:bodyPr>
          <a:lstStyle/>
          <a:p>
            <a:r>
              <a:rPr lang="en-US" sz="1400" dirty="0"/>
              <a:t>You can use the </a:t>
            </a:r>
            <a:r>
              <a:rPr lang="en-US" sz="1400" b="1" dirty="0"/>
              <a:t>AWS Batch event stream for </a:t>
            </a:r>
            <a:r>
              <a:rPr lang="en-US" sz="1400" b="1" dirty="0" err="1"/>
              <a:t>CloudWatch</a:t>
            </a:r>
            <a:r>
              <a:rPr lang="en-US" sz="1400" b="1" dirty="0"/>
              <a:t> Events </a:t>
            </a:r>
            <a:r>
              <a:rPr lang="en-US" sz="1400" dirty="0"/>
              <a:t>to receive near real-time notifications regarding the current state of jobs that have been submitted to your job queues.</a:t>
            </a:r>
          </a:p>
          <a:p>
            <a:r>
              <a:rPr lang="en-US" sz="1400" dirty="0"/>
              <a:t>Events from the AWS Batch event stream are ensured to be delivered at least one time.</a:t>
            </a:r>
          </a:p>
          <a:p>
            <a:r>
              <a:rPr lang="en-US" sz="1400" dirty="0" err="1"/>
              <a:t>CloudTrail</a:t>
            </a:r>
            <a:r>
              <a:rPr lang="en-US" sz="1400" dirty="0"/>
              <a:t> captures all API calls for AWS Batch as events.</a:t>
            </a:r>
          </a:p>
          <a:p>
            <a:pPr marL="0" indent="0">
              <a:buNone/>
            </a:pPr>
            <a:endParaRPr lang="en-US" sz="1400" dirty="0"/>
          </a:p>
        </p:txBody>
      </p:sp>
    </p:spTree>
    <p:extLst>
      <p:ext uri="{BB962C8B-B14F-4D97-AF65-F5344CB8AC3E}">
        <p14:creationId xmlns:p14="http://schemas.microsoft.com/office/powerpoint/2010/main" val="4026377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a:t>Components of AWS Batch:</a:t>
            </a:r>
          </a:p>
        </p:txBody>
      </p:sp>
      <p:sp>
        <p:nvSpPr>
          <p:cNvPr id="3" name="Объект 2"/>
          <p:cNvSpPr>
            <a:spLocks noGrp="1"/>
          </p:cNvSpPr>
          <p:nvPr>
            <p:ph sz="half" idx="1"/>
          </p:nvPr>
        </p:nvSpPr>
        <p:spPr>
          <a:xfrm>
            <a:off x="838200" y="1825625"/>
            <a:ext cx="5827776" cy="4351338"/>
          </a:xfrm>
        </p:spPr>
        <p:txBody>
          <a:bodyPr>
            <a:normAutofit/>
          </a:bodyPr>
          <a:lstStyle/>
          <a:p>
            <a:pPr marL="0" indent="0">
              <a:buNone/>
            </a:pPr>
            <a:r>
              <a:rPr lang="en-US" sz="1400" b="1" dirty="0"/>
              <a:t>Jobs</a:t>
            </a:r>
            <a:r>
              <a:rPr lang="en-US" sz="1400" dirty="0"/>
              <a:t> — the unit of work submitted to AWS Batch, whether it be implemented as a shell script, executable, or </a:t>
            </a:r>
            <a:r>
              <a:rPr lang="en-US" sz="1400" dirty="0" err="1"/>
              <a:t>Docker</a:t>
            </a:r>
            <a:r>
              <a:rPr lang="en-US" sz="1400" dirty="0"/>
              <a:t> container image.</a:t>
            </a:r>
          </a:p>
          <a:p>
            <a:pPr marL="0" indent="0">
              <a:buNone/>
            </a:pPr>
            <a:r>
              <a:rPr lang="en-US" sz="1400" b="1" dirty="0"/>
              <a:t>Job Definition</a:t>
            </a:r>
            <a:r>
              <a:rPr lang="en-US" sz="1400" dirty="0"/>
              <a:t> — describes how your work is be executed, including the CPU and memory requirements and IAM role that provides access to other AWS services.</a:t>
            </a:r>
          </a:p>
          <a:p>
            <a:pPr marL="0" indent="0">
              <a:buNone/>
            </a:pPr>
            <a:r>
              <a:rPr lang="en-US" sz="1400" b="1" dirty="0"/>
              <a:t>Job Queues</a:t>
            </a:r>
            <a:r>
              <a:rPr lang="en-US" sz="1400" dirty="0"/>
              <a:t> — listing of work to be completed by your Jobs. You can leverage multiple queues with different priority levels.</a:t>
            </a:r>
          </a:p>
          <a:p>
            <a:pPr marL="0" indent="0">
              <a:buNone/>
            </a:pPr>
            <a:r>
              <a:rPr lang="en-US" sz="1400" b="1" dirty="0"/>
              <a:t>Compute Environment </a:t>
            </a:r>
            <a:r>
              <a:rPr lang="en-US" sz="1400" dirty="0"/>
              <a:t>— the compute resources that run your Jobs. Environments can be configured to be managed by AWS or on your own as well as the number of and type(s) of instances on which Jobs will run. You can also allow AWS to select the right instance type.</a:t>
            </a:r>
          </a:p>
          <a:p>
            <a:pPr marL="0" indent="0">
              <a:buNone/>
            </a:pPr>
            <a:endParaRPr lang="en-US" sz="1400" dirty="0"/>
          </a:p>
        </p:txBody>
      </p:sp>
      <p:pic>
        <p:nvPicPr>
          <p:cNvPr id="4" name="Рисунок 3"/>
          <p:cNvPicPr>
            <a:picLocks noChangeAspect="1"/>
          </p:cNvPicPr>
          <p:nvPr/>
        </p:nvPicPr>
        <p:blipFill>
          <a:blip r:embed="rId3"/>
          <a:stretch>
            <a:fillRect/>
          </a:stretch>
        </p:blipFill>
        <p:spPr>
          <a:xfrm>
            <a:off x="7010400" y="1825625"/>
            <a:ext cx="4343400" cy="4200525"/>
          </a:xfrm>
          <a:prstGeom prst="rect">
            <a:avLst/>
          </a:prstGeom>
        </p:spPr>
      </p:pic>
    </p:spTree>
    <p:extLst>
      <p:ext uri="{BB962C8B-B14F-4D97-AF65-F5344CB8AC3E}">
        <p14:creationId xmlns:p14="http://schemas.microsoft.com/office/powerpoint/2010/main" val="270201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a:t>Example AWS Batch architecture</a:t>
            </a:r>
          </a:p>
        </p:txBody>
      </p:sp>
      <p:pic>
        <p:nvPicPr>
          <p:cNvPr id="6" name="Рисунок 5"/>
          <p:cNvPicPr>
            <a:picLocks noChangeAspect="1"/>
          </p:cNvPicPr>
          <p:nvPr/>
        </p:nvPicPr>
        <p:blipFill>
          <a:blip r:embed="rId3"/>
          <a:stretch>
            <a:fillRect/>
          </a:stretch>
        </p:blipFill>
        <p:spPr>
          <a:xfrm>
            <a:off x="5459362" y="1690688"/>
            <a:ext cx="6732638" cy="3733609"/>
          </a:xfrm>
          <a:prstGeom prst="rect">
            <a:avLst/>
          </a:prstGeom>
        </p:spPr>
      </p:pic>
      <p:sp>
        <p:nvSpPr>
          <p:cNvPr id="7" name="Объект 2"/>
          <p:cNvSpPr>
            <a:spLocks noGrp="1"/>
          </p:cNvSpPr>
          <p:nvPr>
            <p:ph sz="half" idx="1"/>
          </p:nvPr>
        </p:nvSpPr>
        <p:spPr>
          <a:xfrm>
            <a:off x="106680" y="1825624"/>
            <a:ext cx="5443728" cy="4721479"/>
          </a:xfrm>
        </p:spPr>
        <p:txBody>
          <a:bodyPr>
            <a:normAutofit/>
          </a:bodyPr>
          <a:lstStyle/>
          <a:p>
            <a:pPr marL="0" indent="0">
              <a:buNone/>
            </a:pPr>
            <a:r>
              <a:rPr lang="en-US" sz="1400" dirty="0"/>
              <a:t>Workflow steps:</a:t>
            </a:r>
            <a:endParaRPr lang="ru-RU" sz="1400" dirty="0"/>
          </a:p>
          <a:p>
            <a:pPr marL="342900" indent="-342900">
              <a:buFont typeface="+mj-lt"/>
              <a:buAutoNum type="arabicPeriod"/>
            </a:pPr>
            <a:r>
              <a:rPr lang="en-US" sz="1400" dirty="0"/>
              <a:t>User creates a job container, uploads the container to the Amazon Elastic Container Registry or another container registry (for example, </a:t>
            </a:r>
            <a:r>
              <a:rPr lang="en-US" sz="1400" dirty="0" err="1"/>
              <a:t>DockerHub</a:t>
            </a:r>
            <a:r>
              <a:rPr lang="en-US" sz="1400" dirty="0"/>
              <a:t>), and creates a job definition to AWS Batch.</a:t>
            </a:r>
          </a:p>
          <a:p>
            <a:pPr marL="342900" indent="-342900">
              <a:buFont typeface="+mj-lt"/>
              <a:buAutoNum type="arabicPeriod"/>
            </a:pPr>
            <a:r>
              <a:rPr lang="en-US" sz="1400" dirty="0"/>
              <a:t>User submits jobs to a job queue in AWS Batch.</a:t>
            </a:r>
          </a:p>
          <a:p>
            <a:pPr marL="342900" indent="-342900">
              <a:buFont typeface="+mj-lt"/>
              <a:buAutoNum type="arabicPeriod"/>
            </a:pPr>
            <a:r>
              <a:rPr lang="en-US" sz="1400" dirty="0"/>
              <a:t>AWS Batch pulls the image from the container registry and processes the jobs in the queue</a:t>
            </a:r>
          </a:p>
          <a:p>
            <a:pPr marL="342900" indent="-342900">
              <a:buFont typeface="+mj-lt"/>
              <a:buAutoNum type="arabicPeriod"/>
            </a:pPr>
            <a:r>
              <a:rPr lang="en-US" sz="1400" dirty="0"/>
              <a:t>Input and output data from each job is stored in an S3 bucket.</a:t>
            </a:r>
          </a:p>
          <a:p>
            <a:pPr marL="342900" indent="-342900">
              <a:buFont typeface="+mj-lt"/>
              <a:buAutoNum type="arabicPeriod"/>
            </a:pPr>
            <a:endParaRPr lang="en-US" sz="1400" dirty="0"/>
          </a:p>
        </p:txBody>
      </p:sp>
    </p:spTree>
    <p:extLst>
      <p:ext uri="{BB962C8B-B14F-4D97-AF65-F5344CB8AC3E}">
        <p14:creationId xmlns:p14="http://schemas.microsoft.com/office/powerpoint/2010/main" val="2709086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a:t>Amazon SQS deployed for a loosely coupled workload</a:t>
            </a:r>
          </a:p>
        </p:txBody>
      </p:sp>
      <p:sp>
        <p:nvSpPr>
          <p:cNvPr id="3" name="Объект 2"/>
          <p:cNvSpPr>
            <a:spLocks noGrp="1"/>
          </p:cNvSpPr>
          <p:nvPr>
            <p:ph sz="half" idx="1"/>
          </p:nvPr>
        </p:nvSpPr>
        <p:spPr>
          <a:xfrm>
            <a:off x="162110" y="1831594"/>
            <a:ext cx="5900362" cy="4880102"/>
          </a:xfrm>
        </p:spPr>
        <p:txBody>
          <a:bodyPr>
            <a:normAutofit/>
          </a:bodyPr>
          <a:lstStyle/>
          <a:p>
            <a:pPr marL="0" indent="0">
              <a:buNone/>
            </a:pPr>
            <a:r>
              <a:rPr lang="en-US" sz="1400" dirty="0"/>
              <a:t>Workflow steps:</a:t>
            </a:r>
            <a:endParaRPr lang="ru-RU" sz="1400" dirty="0"/>
          </a:p>
          <a:p>
            <a:pPr marL="342900" indent="-342900">
              <a:buFont typeface="+mj-lt"/>
              <a:buAutoNum type="arabicPeriod"/>
            </a:pPr>
            <a:r>
              <a:rPr lang="en-US" sz="1400" dirty="0"/>
              <a:t>Multiple users submit jobs with the AWS CLI or SDK.</a:t>
            </a:r>
          </a:p>
          <a:p>
            <a:pPr marL="342900" indent="-342900">
              <a:buFont typeface="+mj-lt"/>
              <a:buAutoNum type="arabicPeriod"/>
            </a:pPr>
            <a:r>
              <a:rPr lang="en-US" sz="1400" dirty="0"/>
              <a:t>The jobs are queued as messages in Amazon SQS.</a:t>
            </a:r>
          </a:p>
          <a:p>
            <a:pPr marL="342900" indent="-342900">
              <a:buFont typeface="+mj-lt"/>
              <a:buAutoNum type="arabicPeriod"/>
            </a:pPr>
            <a:r>
              <a:rPr lang="en-US" sz="1400" dirty="0"/>
              <a:t>EC2 Instances poll the queue and start processing jobs.</a:t>
            </a:r>
          </a:p>
          <a:p>
            <a:pPr marL="342900" indent="-342900">
              <a:buFont typeface="+mj-lt"/>
              <a:buAutoNum type="arabicPeriod"/>
            </a:pPr>
            <a:r>
              <a:rPr lang="en-US" sz="1400" dirty="0"/>
              <a:t>Amazon SQS emits metrics based on the number of messages (jobs) in the queue.</a:t>
            </a:r>
          </a:p>
          <a:p>
            <a:pPr marL="342900" indent="-342900">
              <a:buFont typeface="+mj-lt"/>
              <a:buAutoNum type="arabicPeriod"/>
            </a:pPr>
            <a:r>
              <a:rPr lang="en-US" sz="1400" dirty="0"/>
              <a:t>An Amazon </a:t>
            </a:r>
            <a:r>
              <a:rPr lang="en-US" sz="1400" dirty="0" err="1"/>
              <a:t>CloudWatch</a:t>
            </a:r>
            <a:r>
              <a:rPr lang="en-US" sz="1400" dirty="0"/>
              <a:t> alarm is configured to notify Auto Scaling if the queue is longer than a specified length. Auto Scaling increases the number of EC2 instances.</a:t>
            </a:r>
          </a:p>
          <a:p>
            <a:pPr marL="342900" indent="-342900">
              <a:buFont typeface="+mj-lt"/>
              <a:buAutoNum type="arabicPeriod"/>
            </a:pPr>
            <a:r>
              <a:rPr lang="en-US" sz="1400" dirty="0"/>
              <a:t>The EC2 instances pull source data and store result data in an S3 bucket.</a:t>
            </a:r>
          </a:p>
          <a:p>
            <a:pPr marL="0" indent="0">
              <a:buNone/>
            </a:pPr>
            <a:endParaRPr lang="en-US" sz="1400" dirty="0"/>
          </a:p>
        </p:txBody>
      </p:sp>
      <p:pic>
        <p:nvPicPr>
          <p:cNvPr id="4" name="Рисунок 3"/>
          <p:cNvPicPr>
            <a:picLocks noChangeAspect="1"/>
          </p:cNvPicPr>
          <p:nvPr/>
        </p:nvPicPr>
        <p:blipFill>
          <a:blip r:embed="rId3"/>
          <a:stretch>
            <a:fillRect/>
          </a:stretch>
        </p:blipFill>
        <p:spPr>
          <a:xfrm>
            <a:off x="5989886" y="1825625"/>
            <a:ext cx="6202114" cy="3531679"/>
          </a:xfrm>
          <a:prstGeom prst="rect">
            <a:avLst/>
          </a:prstGeom>
        </p:spPr>
      </p:pic>
    </p:spTree>
    <p:extLst>
      <p:ext uri="{BB962C8B-B14F-4D97-AF65-F5344CB8AC3E}">
        <p14:creationId xmlns:p14="http://schemas.microsoft.com/office/powerpoint/2010/main" val="3398560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a:t>Benefits</a:t>
            </a:r>
          </a:p>
        </p:txBody>
      </p:sp>
      <p:sp>
        <p:nvSpPr>
          <p:cNvPr id="3" name="Объект 2"/>
          <p:cNvSpPr>
            <a:spLocks noGrp="1"/>
          </p:cNvSpPr>
          <p:nvPr>
            <p:ph sz="half" idx="1"/>
          </p:nvPr>
        </p:nvSpPr>
        <p:spPr>
          <a:xfrm>
            <a:off x="838200" y="1825625"/>
            <a:ext cx="8049768" cy="4351338"/>
          </a:xfrm>
        </p:spPr>
        <p:txBody>
          <a:bodyPr>
            <a:normAutofit/>
          </a:bodyPr>
          <a:lstStyle/>
          <a:p>
            <a:pPr marL="0" indent="0">
              <a:buNone/>
            </a:pPr>
            <a:r>
              <a:rPr lang="en-US" sz="1400" dirty="0"/>
              <a:t>Operating third-party commercial or open-source batch processing systems is no longer necessary thanks to AWS Batch. Because it is fully connected with the AWS platform, you can leverage its networking, scalability, and administration features. It enables users to take advantage of the services without worrying about setting up and managing the required infrastructure.</a:t>
            </a:r>
            <a:endParaRPr lang="ru-RU" sz="1400" dirty="0"/>
          </a:p>
          <a:p>
            <a:r>
              <a:rPr lang="en-US" sz="1400" i="1" u="sng" dirty="0"/>
              <a:t>Fully managed</a:t>
            </a:r>
            <a:endParaRPr lang="ru-RU" sz="1400" i="1" u="sng" dirty="0"/>
          </a:p>
          <a:p>
            <a:r>
              <a:rPr lang="en-US" sz="1400" i="1" u="sng" dirty="0"/>
              <a:t>Integrated with AWS</a:t>
            </a:r>
            <a:endParaRPr lang="ru-RU" sz="1400" i="1" u="sng" dirty="0"/>
          </a:p>
          <a:p>
            <a:r>
              <a:rPr lang="en-US" sz="1400" i="1" u="sng" dirty="0"/>
              <a:t>Cost-optimized resource provisioning</a:t>
            </a:r>
          </a:p>
        </p:txBody>
      </p:sp>
    </p:spTree>
    <p:extLst>
      <p:ext uri="{BB962C8B-B14F-4D97-AF65-F5344CB8AC3E}">
        <p14:creationId xmlns:p14="http://schemas.microsoft.com/office/powerpoint/2010/main" val="390330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a:t>AWS Batch Use Cases</a:t>
            </a:r>
          </a:p>
        </p:txBody>
      </p:sp>
      <p:sp>
        <p:nvSpPr>
          <p:cNvPr id="3" name="Объект 2"/>
          <p:cNvSpPr>
            <a:spLocks noGrp="1"/>
          </p:cNvSpPr>
          <p:nvPr>
            <p:ph sz="half" idx="1"/>
          </p:nvPr>
        </p:nvSpPr>
        <p:spPr>
          <a:xfrm>
            <a:off x="210312" y="1825625"/>
            <a:ext cx="4407408" cy="1155319"/>
          </a:xfrm>
        </p:spPr>
        <p:txBody>
          <a:bodyPr>
            <a:normAutofit/>
          </a:bodyPr>
          <a:lstStyle/>
          <a:p>
            <a:pPr marL="0" indent="0">
              <a:buNone/>
            </a:pPr>
            <a:r>
              <a:rPr lang="en-US" sz="1400" b="1" dirty="0"/>
              <a:t>Financial services: Post-trade analytics</a:t>
            </a:r>
            <a:r>
              <a:rPr lang="ru-RU" sz="1400" b="1" dirty="0"/>
              <a:t> </a:t>
            </a:r>
            <a:r>
              <a:rPr lang="en-US" sz="1400" b="1" dirty="0"/>
              <a:t>:</a:t>
            </a:r>
          </a:p>
          <a:p>
            <a:pPr marL="0" indent="0">
              <a:buNone/>
            </a:pPr>
            <a:r>
              <a:rPr lang="en-US" sz="1400" dirty="0"/>
              <a:t>It automates the evaluation of market performance, execution reporting, and transaction expenses for the day.</a:t>
            </a:r>
          </a:p>
        </p:txBody>
      </p:sp>
      <p:pic>
        <p:nvPicPr>
          <p:cNvPr id="4" name="Рисунок 3"/>
          <p:cNvPicPr>
            <a:picLocks noChangeAspect="1"/>
          </p:cNvPicPr>
          <p:nvPr/>
        </p:nvPicPr>
        <p:blipFill>
          <a:blip r:embed="rId3"/>
          <a:stretch>
            <a:fillRect/>
          </a:stretch>
        </p:blipFill>
        <p:spPr>
          <a:xfrm>
            <a:off x="1304958" y="3115881"/>
            <a:ext cx="9582084" cy="2304288"/>
          </a:xfrm>
          <a:prstGeom prst="rect">
            <a:avLst/>
          </a:prstGeom>
        </p:spPr>
      </p:pic>
    </p:spTree>
    <p:extLst>
      <p:ext uri="{BB962C8B-B14F-4D97-AF65-F5344CB8AC3E}">
        <p14:creationId xmlns:p14="http://schemas.microsoft.com/office/powerpoint/2010/main" val="3331978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a:t>AWS Batch Use Cases</a:t>
            </a:r>
          </a:p>
        </p:txBody>
      </p:sp>
      <p:sp>
        <p:nvSpPr>
          <p:cNvPr id="3" name="Объект 2"/>
          <p:cNvSpPr>
            <a:spLocks noGrp="1"/>
          </p:cNvSpPr>
          <p:nvPr>
            <p:ph sz="half" idx="1"/>
          </p:nvPr>
        </p:nvSpPr>
        <p:spPr>
          <a:xfrm>
            <a:off x="274320" y="1825625"/>
            <a:ext cx="6391656" cy="4351338"/>
          </a:xfrm>
        </p:spPr>
        <p:txBody>
          <a:bodyPr>
            <a:normAutofit/>
          </a:bodyPr>
          <a:lstStyle/>
          <a:p>
            <a:pPr marL="0" indent="0">
              <a:buNone/>
            </a:pPr>
            <a:r>
              <a:rPr lang="en-US" sz="1400" b="1" dirty="0"/>
              <a:t>Life sciences: Drug screening for </a:t>
            </a:r>
            <a:r>
              <a:rPr lang="en-US" sz="1400" b="1" dirty="0" err="1"/>
              <a:t>biopharma</a:t>
            </a:r>
            <a:endParaRPr lang="en-US" sz="1400" b="1" dirty="0"/>
          </a:p>
          <a:p>
            <a:pPr marL="0" indent="0">
              <a:buNone/>
            </a:pPr>
            <a:r>
              <a:rPr lang="en-US" sz="1400" dirty="0"/>
              <a:t>It rapidly goes through smaller molecule libraries in search of new drugs.</a:t>
            </a:r>
          </a:p>
        </p:txBody>
      </p:sp>
      <p:pic>
        <p:nvPicPr>
          <p:cNvPr id="4" name="Рисунок 3"/>
          <p:cNvPicPr>
            <a:picLocks noChangeAspect="1"/>
          </p:cNvPicPr>
          <p:nvPr/>
        </p:nvPicPr>
        <p:blipFill>
          <a:blip r:embed="rId3"/>
          <a:stretch>
            <a:fillRect/>
          </a:stretch>
        </p:blipFill>
        <p:spPr>
          <a:xfrm>
            <a:off x="1214818" y="3553206"/>
            <a:ext cx="9773333" cy="1823466"/>
          </a:xfrm>
          <a:prstGeom prst="rect">
            <a:avLst/>
          </a:prstGeom>
        </p:spPr>
      </p:pic>
    </p:spTree>
    <p:extLst>
      <p:ext uri="{BB962C8B-B14F-4D97-AF65-F5344CB8AC3E}">
        <p14:creationId xmlns:p14="http://schemas.microsoft.com/office/powerpoint/2010/main" val="1896901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a:t>AWS Batch Use Cases</a:t>
            </a:r>
          </a:p>
        </p:txBody>
      </p:sp>
      <p:sp>
        <p:nvSpPr>
          <p:cNvPr id="3" name="Объект 2"/>
          <p:cNvSpPr>
            <a:spLocks noGrp="1"/>
          </p:cNvSpPr>
          <p:nvPr>
            <p:ph sz="half" idx="1"/>
          </p:nvPr>
        </p:nvSpPr>
        <p:spPr>
          <a:xfrm>
            <a:off x="219456" y="1825625"/>
            <a:ext cx="6446520" cy="4351338"/>
          </a:xfrm>
        </p:spPr>
        <p:txBody>
          <a:bodyPr>
            <a:normAutofit/>
          </a:bodyPr>
          <a:lstStyle/>
          <a:p>
            <a:pPr marL="0" indent="0">
              <a:buNone/>
            </a:pPr>
            <a:r>
              <a:rPr lang="en-US" sz="1400" b="1" dirty="0"/>
              <a:t>Digital media: Visual effects rendering</a:t>
            </a:r>
          </a:p>
          <a:p>
            <a:pPr marL="0" indent="0">
              <a:buNone/>
            </a:pPr>
            <a:r>
              <a:rPr lang="en-US" sz="1400" dirty="0"/>
              <a:t>It reduces the requirement for human intervention by automating content rendering tasks and eliminating execution dependencies or resource scheduling.</a:t>
            </a:r>
          </a:p>
        </p:txBody>
      </p:sp>
      <p:pic>
        <p:nvPicPr>
          <p:cNvPr id="4" name="Рисунок 3"/>
          <p:cNvPicPr>
            <a:picLocks noChangeAspect="1"/>
          </p:cNvPicPr>
          <p:nvPr/>
        </p:nvPicPr>
        <p:blipFill>
          <a:blip r:embed="rId3"/>
          <a:stretch>
            <a:fillRect/>
          </a:stretch>
        </p:blipFill>
        <p:spPr>
          <a:xfrm>
            <a:off x="1647825" y="3002089"/>
            <a:ext cx="8896350" cy="2828925"/>
          </a:xfrm>
          <a:prstGeom prst="rect">
            <a:avLst/>
          </a:prstGeom>
        </p:spPr>
      </p:pic>
    </p:spTree>
    <p:extLst>
      <p:ext uri="{BB962C8B-B14F-4D97-AF65-F5344CB8AC3E}">
        <p14:creationId xmlns:p14="http://schemas.microsoft.com/office/powerpoint/2010/main" val="3289713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a:t>AWS Batch Security</a:t>
            </a:r>
          </a:p>
        </p:txBody>
      </p:sp>
      <p:sp>
        <p:nvSpPr>
          <p:cNvPr id="3" name="Объект 2"/>
          <p:cNvSpPr>
            <a:spLocks noGrp="1"/>
          </p:cNvSpPr>
          <p:nvPr>
            <p:ph sz="half" idx="1"/>
          </p:nvPr>
        </p:nvSpPr>
        <p:spPr>
          <a:xfrm>
            <a:off x="219456" y="1825625"/>
            <a:ext cx="7653528" cy="4351338"/>
          </a:xfrm>
        </p:spPr>
        <p:txBody>
          <a:bodyPr>
            <a:normAutofit/>
          </a:bodyPr>
          <a:lstStyle/>
          <a:p>
            <a:r>
              <a:rPr lang="en-US" sz="1400" dirty="0"/>
              <a:t>By default, IAM users don’t have permission to create or modify AWS Batch resources or perform tasks using the AWS Batch API.</a:t>
            </a:r>
          </a:p>
          <a:p>
            <a:r>
              <a:rPr lang="en-US" sz="1400" dirty="0"/>
              <a:t>Take advantage of IAM policies, roles, and permissions.</a:t>
            </a:r>
          </a:p>
          <a:p>
            <a:r>
              <a:rPr lang="en-US" sz="1400" dirty="0"/>
              <a:t>You can control access to AWS Batch resources based on the tag values.</a:t>
            </a:r>
          </a:p>
          <a:p>
            <a:pPr marL="0" indent="0">
              <a:buNone/>
            </a:pPr>
            <a:endParaRPr lang="en-US" sz="1400" dirty="0"/>
          </a:p>
        </p:txBody>
      </p:sp>
    </p:spTree>
    <p:extLst>
      <p:ext uri="{BB962C8B-B14F-4D97-AF65-F5344CB8AC3E}">
        <p14:creationId xmlns:p14="http://schemas.microsoft.com/office/powerpoint/2010/main" val="84693113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664</Words>
  <Application>Microsoft Macintosh PowerPoint</Application>
  <PresentationFormat>Widescreen</PresentationFormat>
  <Paragraphs>53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Тема Office</vt:lpstr>
      <vt:lpstr>What Is AWS Batch?</vt:lpstr>
      <vt:lpstr>Components of AWS Batch:</vt:lpstr>
      <vt:lpstr>Example AWS Batch architecture</vt:lpstr>
      <vt:lpstr>Amazon SQS deployed for a loosely coupled workload</vt:lpstr>
      <vt:lpstr>Benefits</vt:lpstr>
      <vt:lpstr>AWS Batch Use Cases</vt:lpstr>
      <vt:lpstr>AWS Batch Use Cases</vt:lpstr>
      <vt:lpstr>AWS Batch Use Cases</vt:lpstr>
      <vt:lpstr>AWS Batch Security</vt:lpstr>
      <vt:lpstr>AWS Batch Monitoring</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AWS Batch?</dc:title>
  <dc:creator>Учетная запись Майкрософт</dc:creator>
  <cp:lastModifiedBy>Ilya Chakun</cp:lastModifiedBy>
  <cp:revision>4</cp:revision>
  <dcterms:created xsi:type="dcterms:W3CDTF">2023-09-10T17:05:16Z</dcterms:created>
  <dcterms:modified xsi:type="dcterms:W3CDTF">2023-09-18T11:28:08Z</dcterms:modified>
</cp:coreProperties>
</file>