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7" r:id="rId4"/>
    <p:sldId id="259" r:id="rId5"/>
    <p:sldId id="260" r:id="rId6"/>
    <p:sldId id="261" r:id="rId7"/>
    <p:sldId id="262"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51C18-3B59-4DCC-B8B7-70C6F6A43F4E}" type="datetimeFigureOut">
              <a:rPr lang="en-US" smtClean="0"/>
              <a:t>9/16/2023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FE85E-0186-4283-9CD8-4C682C06DDBC}" type="slidenum">
              <a:rPr lang="en-US" smtClean="0"/>
              <a:t>‹#›</a:t>
            </a:fld>
            <a:endParaRPr lang="en-US"/>
          </a:p>
        </p:txBody>
      </p:sp>
    </p:spTree>
    <p:extLst>
      <p:ext uri="{BB962C8B-B14F-4D97-AF65-F5344CB8AC3E}">
        <p14:creationId xmlns:p14="http://schemas.microsoft.com/office/powerpoint/2010/main" val="3548771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a:t>
            </a:fld>
            <a:endParaRPr lang="en-US"/>
          </a:p>
        </p:txBody>
      </p:sp>
    </p:spTree>
    <p:extLst>
      <p:ext uri="{BB962C8B-B14F-4D97-AF65-F5344CB8AC3E}">
        <p14:creationId xmlns:p14="http://schemas.microsoft.com/office/powerpoint/2010/main" val="262717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10</a:t>
            </a:fld>
            <a:endParaRPr lang="en-US"/>
          </a:p>
        </p:txBody>
      </p:sp>
    </p:spTree>
    <p:extLst>
      <p:ext uri="{BB962C8B-B14F-4D97-AF65-F5344CB8AC3E}">
        <p14:creationId xmlns:p14="http://schemas.microsoft.com/office/powerpoint/2010/main" val="26750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11</a:t>
            </a:fld>
            <a:endParaRPr lang="en-US"/>
          </a:p>
        </p:txBody>
      </p:sp>
    </p:spTree>
    <p:extLst>
      <p:ext uri="{BB962C8B-B14F-4D97-AF65-F5344CB8AC3E}">
        <p14:creationId xmlns:p14="http://schemas.microsoft.com/office/powerpoint/2010/main" val="2996883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12</a:t>
            </a:fld>
            <a:endParaRPr lang="en-US"/>
          </a:p>
        </p:txBody>
      </p:sp>
    </p:spTree>
    <p:extLst>
      <p:ext uri="{BB962C8B-B14F-4D97-AF65-F5344CB8AC3E}">
        <p14:creationId xmlns:p14="http://schemas.microsoft.com/office/powerpoint/2010/main" val="4191884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13</a:t>
            </a:fld>
            <a:endParaRPr lang="en-US"/>
          </a:p>
        </p:txBody>
      </p:sp>
    </p:spTree>
    <p:extLst>
      <p:ext uri="{BB962C8B-B14F-4D97-AF65-F5344CB8AC3E}">
        <p14:creationId xmlns:p14="http://schemas.microsoft.com/office/powerpoint/2010/main" val="1941660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218395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387900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4044451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117972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360804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9458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8</a:t>
            </a:fld>
            <a:endParaRPr lang="en-US"/>
          </a:p>
        </p:txBody>
      </p:sp>
    </p:spTree>
    <p:extLst>
      <p:ext uri="{BB962C8B-B14F-4D97-AF65-F5344CB8AC3E}">
        <p14:creationId xmlns:p14="http://schemas.microsoft.com/office/powerpoint/2010/main" val="408097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9</a:t>
            </a:fld>
            <a:endParaRPr lang="en-US"/>
          </a:p>
        </p:txBody>
      </p:sp>
    </p:spTree>
    <p:extLst>
      <p:ext uri="{BB962C8B-B14F-4D97-AF65-F5344CB8AC3E}">
        <p14:creationId xmlns:p14="http://schemas.microsoft.com/office/powerpoint/2010/main" val="321730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1EB27F90-709C-4753-8C9F-66BE1A193A4C}" type="datetimeFigureOut">
              <a:rPr lang="en-US" smtClean="0"/>
              <a:t>9/16/2023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814387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1EB27F90-709C-4753-8C9F-66BE1A193A4C}" type="datetimeFigureOut">
              <a:rPr lang="en-US" smtClean="0"/>
              <a:t>9/16/2023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338579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1EB27F90-709C-4753-8C9F-66BE1A193A4C}" type="datetimeFigureOut">
              <a:rPr lang="en-US" smtClean="0"/>
              <a:t>9/16/2023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52519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1EB27F90-709C-4753-8C9F-66BE1A193A4C}" type="datetimeFigureOut">
              <a:rPr lang="en-US" smtClean="0"/>
              <a:t>9/16/2023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312178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EB27F90-709C-4753-8C9F-66BE1A193A4C}" type="datetimeFigureOut">
              <a:rPr lang="en-US" smtClean="0"/>
              <a:t>9/16/2023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91286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1EB27F90-709C-4753-8C9F-66BE1A193A4C}" type="datetimeFigureOut">
              <a:rPr lang="en-US" smtClean="0"/>
              <a:t>9/16/2023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233750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1EB27F90-709C-4753-8C9F-66BE1A193A4C}" type="datetimeFigureOut">
              <a:rPr lang="en-US" smtClean="0"/>
              <a:t>9/16/2023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114274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1EB27F90-709C-4753-8C9F-66BE1A193A4C}" type="datetimeFigureOut">
              <a:rPr lang="en-US" smtClean="0"/>
              <a:t>9/16/2023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266878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EB27F90-709C-4753-8C9F-66BE1A193A4C}" type="datetimeFigureOut">
              <a:rPr lang="en-US" smtClean="0"/>
              <a:t>9/16/2023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371308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EB27F90-709C-4753-8C9F-66BE1A193A4C}" type="datetimeFigureOut">
              <a:rPr lang="en-US" smtClean="0"/>
              <a:t>9/16/2023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257371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EB27F90-709C-4753-8C9F-66BE1A193A4C}" type="datetimeFigureOut">
              <a:rPr lang="en-US" smtClean="0"/>
              <a:t>9/16/2023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A98DFA13-8E9A-40D5-9FAA-6E6F2A922DB0}" type="slidenum">
              <a:rPr lang="en-US" smtClean="0"/>
              <a:t>‹#›</a:t>
            </a:fld>
            <a:endParaRPr lang="en-US"/>
          </a:p>
        </p:txBody>
      </p:sp>
    </p:spTree>
    <p:extLst>
      <p:ext uri="{BB962C8B-B14F-4D97-AF65-F5344CB8AC3E}">
        <p14:creationId xmlns:p14="http://schemas.microsoft.com/office/powerpoint/2010/main" val="269006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27F90-709C-4753-8C9F-66BE1A193A4C}" type="datetimeFigureOut">
              <a:rPr lang="en-US" smtClean="0"/>
              <a:t>9/16/2023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DFA13-8E9A-40D5-9FAA-6E6F2A922DB0}" type="slidenum">
              <a:rPr lang="en-US" smtClean="0"/>
              <a:t>‹#›</a:t>
            </a:fld>
            <a:endParaRPr lang="en-US"/>
          </a:p>
        </p:txBody>
      </p:sp>
    </p:spTree>
    <p:extLst>
      <p:ext uri="{BB962C8B-B14F-4D97-AF65-F5344CB8AC3E}">
        <p14:creationId xmlns:p14="http://schemas.microsoft.com/office/powerpoint/2010/main" val="413159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a:t>
            </a:r>
            <a:r>
              <a:rPr lang="en-US" sz="3200" dirty="0" smtClean="0"/>
              <a:t>Budget</a:t>
            </a:r>
            <a:endParaRPr lang="en-US" sz="3200" dirty="0"/>
          </a:p>
        </p:txBody>
      </p:sp>
      <p:sp>
        <p:nvSpPr>
          <p:cNvPr id="3" name="Объект 2"/>
          <p:cNvSpPr>
            <a:spLocks noGrp="1"/>
          </p:cNvSpPr>
          <p:nvPr>
            <p:ph sz="half" idx="1"/>
          </p:nvPr>
        </p:nvSpPr>
        <p:spPr>
          <a:xfrm>
            <a:off x="356616" y="1825625"/>
            <a:ext cx="6336792" cy="4351338"/>
          </a:xfrm>
        </p:spPr>
        <p:txBody>
          <a:bodyPr>
            <a:normAutofit lnSpcReduction="10000"/>
          </a:bodyPr>
          <a:lstStyle/>
          <a:p>
            <a:pPr marL="0" indent="0">
              <a:buNone/>
            </a:pPr>
            <a:r>
              <a:rPr lang="en-US" sz="1400" dirty="0" smtClean="0"/>
              <a:t>With </a:t>
            </a:r>
            <a:r>
              <a:rPr lang="en-US" sz="1400" b="1" dirty="0" smtClean="0"/>
              <a:t>AWS Budgets</a:t>
            </a:r>
            <a:r>
              <a:rPr lang="en-US" sz="1400" dirty="0" smtClean="0"/>
              <a:t>, you can set custom spending plans on AWS for a specific period. You will also receive an alert if your AWS costs or usage exceeds or is projected to exceed your set spending limit.</a:t>
            </a:r>
          </a:p>
          <a:p>
            <a:pPr marL="0" indent="0">
              <a:buNone/>
            </a:pPr>
            <a:r>
              <a:rPr lang="en-US" sz="1400" b="1" dirty="0" smtClean="0"/>
              <a:t>AWS Budgets </a:t>
            </a:r>
            <a:r>
              <a:rPr lang="en-US" sz="1400" dirty="0" smtClean="0"/>
              <a:t>enable you to plan your service usage, service costs, and instance reservations. Budgets provide you with a way to see the following information:</a:t>
            </a:r>
          </a:p>
          <a:p>
            <a:r>
              <a:rPr lang="en-US" sz="1400" dirty="0" smtClean="0"/>
              <a:t>How close your plan is to your budgeted amount or to the free tier limits</a:t>
            </a:r>
          </a:p>
          <a:p>
            <a:r>
              <a:rPr lang="en-US" sz="1400" dirty="0" smtClean="0"/>
              <a:t>Your usage to date, including how much you have used of your Reserved Instances (RIs)</a:t>
            </a:r>
          </a:p>
          <a:p>
            <a:r>
              <a:rPr lang="en-US" sz="1400" dirty="0" smtClean="0"/>
              <a:t>Your current estimated charges from AWS and how much your </a:t>
            </a:r>
            <a:r>
              <a:rPr lang="en-US" sz="1400" dirty="0" err="1" smtClean="0"/>
              <a:t>redicted</a:t>
            </a:r>
            <a:r>
              <a:rPr lang="en-US" sz="1400" dirty="0" smtClean="0"/>
              <a:t> usage will incur in charges by the end of the month</a:t>
            </a:r>
          </a:p>
          <a:p>
            <a:r>
              <a:rPr lang="en-US" sz="1400" dirty="0" smtClean="0"/>
              <a:t>How much of your budget has been </a:t>
            </a:r>
            <a:r>
              <a:rPr lang="en-US" sz="1400" dirty="0" smtClean="0"/>
              <a:t>used</a:t>
            </a:r>
          </a:p>
          <a:p>
            <a:r>
              <a:rPr lang="en-US" sz="1400" dirty="0"/>
              <a:t>Create budget and send alarms when costs exceeds the budget</a:t>
            </a:r>
          </a:p>
          <a:p>
            <a:r>
              <a:rPr lang="en-US" sz="1400" dirty="0"/>
              <a:t>Up to 5 SNS notifications per budget</a:t>
            </a:r>
          </a:p>
          <a:p>
            <a:r>
              <a:rPr lang="en-US" sz="1400" dirty="0"/>
              <a:t>Can filter by: Service, Linked Account, Tag, Purchase Option, Instance Type, Region, Availability Zone, API Operation</a:t>
            </a:r>
          </a:p>
          <a:p>
            <a:r>
              <a:rPr lang="en-US" sz="1400" dirty="0"/>
              <a:t>Same options as AWS Cost Explorer!</a:t>
            </a:r>
          </a:p>
          <a:p>
            <a:r>
              <a:rPr lang="en-US" sz="1400" dirty="0"/>
              <a:t>2 budgets are free, then $0.02/day/budget</a:t>
            </a:r>
          </a:p>
          <a:p>
            <a:endParaRPr lang="en-US" sz="1400" dirty="0"/>
          </a:p>
        </p:txBody>
      </p:sp>
      <p:pic>
        <p:nvPicPr>
          <p:cNvPr id="4" name="Рисунок 3"/>
          <p:cNvPicPr>
            <a:picLocks noChangeAspect="1"/>
          </p:cNvPicPr>
          <p:nvPr/>
        </p:nvPicPr>
        <p:blipFill>
          <a:blip r:embed="rId3"/>
          <a:stretch>
            <a:fillRect/>
          </a:stretch>
        </p:blipFill>
        <p:spPr>
          <a:xfrm>
            <a:off x="6873621" y="1825625"/>
            <a:ext cx="5010150" cy="3743325"/>
          </a:xfrm>
          <a:prstGeom prst="rect">
            <a:avLst/>
          </a:prstGeom>
        </p:spPr>
      </p:pic>
    </p:spTree>
    <p:extLst>
      <p:ext uri="{BB962C8B-B14F-4D97-AF65-F5344CB8AC3E}">
        <p14:creationId xmlns:p14="http://schemas.microsoft.com/office/powerpoint/2010/main" val="2003779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How calculate price of your AWS solution?</a:t>
            </a:r>
            <a:endParaRPr lang="en-US" sz="3200" dirty="0"/>
          </a:p>
        </p:txBody>
      </p:sp>
      <p:sp>
        <p:nvSpPr>
          <p:cNvPr id="3" name="Объект 2"/>
          <p:cNvSpPr>
            <a:spLocks noGrp="1"/>
          </p:cNvSpPr>
          <p:nvPr>
            <p:ph sz="half" idx="1"/>
          </p:nvPr>
        </p:nvSpPr>
        <p:spPr>
          <a:xfrm>
            <a:off x="210312" y="1825625"/>
            <a:ext cx="6309360" cy="4351338"/>
          </a:xfrm>
        </p:spPr>
        <p:txBody>
          <a:bodyPr>
            <a:normAutofit/>
          </a:bodyPr>
          <a:lstStyle/>
          <a:p>
            <a:pPr marL="0" indent="0">
              <a:buNone/>
            </a:pPr>
            <a:r>
              <a:rPr lang="en-US" sz="1400" dirty="0" smtClean="0"/>
              <a:t>Estimate the cost of your architectural solution using </a:t>
            </a:r>
            <a:r>
              <a:rPr lang="en-US" sz="1400" b="1" dirty="0" smtClean="0"/>
              <a:t>AWS Pricing Calculator</a:t>
            </a:r>
            <a:endParaRPr lang="ru-RU" sz="1400" b="1" dirty="0" smtClean="0"/>
          </a:p>
          <a:p>
            <a:pPr marL="0" indent="0">
              <a:buNone/>
            </a:pPr>
            <a:r>
              <a:rPr lang="en-US" sz="1400" b="1" dirty="0" smtClean="0"/>
              <a:t>AWS Pricing Calculator </a:t>
            </a:r>
            <a:r>
              <a:rPr lang="en-US" sz="1400" dirty="0" smtClean="0"/>
              <a:t>is a web-based planning tool that you can use to create estimates for your AWS use cases. You can use it to model your solutions before building them, explore the AWS service price points, and review the calculations behind your estimates. </a:t>
            </a:r>
            <a:endParaRPr lang="ru-RU" sz="1400" dirty="0" smtClean="0"/>
          </a:p>
          <a:p>
            <a:pPr marL="0" indent="0">
              <a:buNone/>
            </a:pPr>
            <a:r>
              <a:rPr lang="en-US" sz="1400" dirty="0" smtClean="0"/>
              <a:t>You can use it to help you plan how you spend, find cost saving opportunities, and make informed decisions when using Amazon Web Services.</a:t>
            </a:r>
            <a:endParaRPr lang="ru-RU" sz="1400" dirty="0" smtClean="0"/>
          </a:p>
          <a:p>
            <a:pPr marL="0" indent="0">
              <a:buNone/>
            </a:pPr>
            <a:r>
              <a:rPr lang="en-US" sz="1400" dirty="0" smtClean="0"/>
              <a:t>AWS Pricing Calculator is useful for those who have never used AWS. It's also useful for those who want to reorganize or expand their AWS usage. You don't need any experience with the cloud or AWS to use AWS Pricing Calculator.</a:t>
            </a:r>
            <a:endParaRPr lang="en-US" sz="1400" dirty="0"/>
          </a:p>
        </p:txBody>
      </p:sp>
      <p:pic>
        <p:nvPicPr>
          <p:cNvPr id="4" name="Рисунок 3"/>
          <p:cNvPicPr>
            <a:picLocks noChangeAspect="1"/>
          </p:cNvPicPr>
          <p:nvPr/>
        </p:nvPicPr>
        <p:blipFill>
          <a:blip r:embed="rId3"/>
          <a:stretch>
            <a:fillRect/>
          </a:stretch>
        </p:blipFill>
        <p:spPr>
          <a:xfrm>
            <a:off x="6380939" y="1690688"/>
            <a:ext cx="5811061" cy="1409897"/>
          </a:xfrm>
          <a:prstGeom prst="rect">
            <a:avLst/>
          </a:prstGeom>
        </p:spPr>
      </p:pic>
    </p:spTree>
    <p:extLst>
      <p:ext uri="{BB962C8B-B14F-4D97-AF65-F5344CB8AC3E}">
        <p14:creationId xmlns:p14="http://schemas.microsoft.com/office/powerpoint/2010/main" val="355660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How it </a:t>
            </a:r>
            <a:r>
              <a:rPr lang="en-US" sz="3200" dirty="0" smtClean="0"/>
              <a:t>works</a:t>
            </a:r>
            <a:endParaRPr lang="en-US" sz="3200" dirty="0"/>
          </a:p>
        </p:txBody>
      </p:sp>
      <p:pic>
        <p:nvPicPr>
          <p:cNvPr id="5" name="Рисунок 4"/>
          <p:cNvPicPr>
            <a:picLocks noChangeAspect="1"/>
          </p:cNvPicPr>
          <p:nvPr/>
        </p:nvPicPr>
        <p:blipFill>
          <a:blip r:embed="rId3"/>
          <a:stretch>
            <a:fillRect/>
          </a:stretch>
        </p:blipFill>
        <p:spPr>
          <a:xfrm>
            <a:off x="513632" y="1873568"/>
            <a:ext cx="11164736" cy="4454080"/>
          </a:xfrm>
          <a:prstGeom prst="rect">
            <a:avLst/>
          </a:prstGeom>
        </p:spPr>
      </p:pic>
    </p:spTree>
    <p:extLst>
      <p:ext uri="{BB962C8B-B14F-4D97-AF65-F5344CB8AC3E}">
        <p14:creationId xmlns:p14="http://schemas.microsoft.com/office/powerpoint/2010/main" val="197908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Features of AWS Pricing Calculator</a:t>
            </a:r>
            <a:endParaRPr lang="en-US" sz="3200" dirty="0"/>
          </a:p>
        </p:txBody>
      </p:sp>
      <p:sp>
        <p:nvSpPr>
          <p:cNvPr id="3" name="Объект 2"/>
          <p:cNvSpPr>
            <a:spLocks noGrp="1"/>
          </p:cNvSpPr>
          <p:nvPr>
            <p:ph sz="half" idx="1"/>
          </p:nvPr>
        </p:nvSpPr>
        <p:spPr>
          <a:xfrm>
            <a:off x="210312" y="1825625"/>
            <a:ext cx="8613648" cy="4351338"/>
          </a:xfrm>
        </p:spPr>
        <p:txBody>
          <a:bodyPr>
            <a:normAutofit/>
          </a:bodyPr>
          <a:lstStyle/>
          <a:p>
            <a:pPr marL="0" indent="0">
              <a:buNone/>
            </a:pPr>
            <a:r>
              <a:rPr lang="en-US" sz="1400" dirty="0" smtClean="0"/>
              <a:t>With AWS Pricing Calculator, you can do the following tasks:</a:t>
            </a:r>
          </a:p>
          <a:p>
            <a:r>
              <a:rPr lang="en-US" sz="1400" b="1" dirty="0" smtClean="0"/>
              <a:t>View transparent prices </a:t>
            </a:r>
            <a:r>
              <a:rPr lang="en-US" sz="1400" dirty="0" smtClean="0"/>
              <a:t>– See the calculations behind the estimated prices for your service configurations. You can view price estimates by service or by groups of services to analyze your architecture costs.</a:t>
            </a:r>
          </a:p>
          <a:p>
            <a:r>
              <a:rPr lang="en-US" sz="1400" b="1" dirty="0" smtClean="0"/>
              <a:t>Use groups for hierarchical estimates </a:t>
            </a:r>
            <a:r>
              <a:rPr lang="en-US" sz="1400" dirty="0" smtClean="0"/>
              <a:t>– Sort your estimates into groups to align with your architecture for clear service cost analysis.</a:t>
            </a:r>
          </a:p>
          <a:p>
            <a:r>
              <a:rPr lang="en-US" sz="1400" b="1" dirty="0" smtClean="0"/>
              <a:t>Share your estimates </a:t>
            </a:r>
            <a:r>
              <a:rPr lang="en-US" sz="1400" dirty="0" smtClean="0"/>
              <a:t>– Save the link to each estimate to share or revisit at a later time. Estimates are saved to the AWS public servers.</a:t>
            </a:r>
          </a:p>
          <a:p>
            <a:r>
              <a:rPr lang="en-US" sz="1400" b="1" dirty="0" smtClean="0"/>
              <a:t>Export your estimates </a:t>
            </a:r>
            <a:r>
              <a:rPr lang="en-US" sz="1400" dirty="0" smtClean="0"/>
              <a:t>– Export your estimates in CSV or PDF format to share locally with your stakeholders.</a:t>
            </a:r>
            <a:endParaRPr lang="en-US" sz="1400" dirty="0"/>
          </a:p>
        </p:txBody>
      </p:sp>
    </p:spTree>
    <p:extLst>
      <p:ext uri="{BB962C8B-B14F-4D97-AF65-F5344CB8AC3E}">
        <p14:creationId xmlns:p14="http://schemas.microsoft.com/office/powerpoint/2010/main" val="238358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Pricing for AWS Pricing </a:t>
            </a:r>
            <a:r>
              <a:rPr lang="en-US" sz="3200" dirty="0" smtClean="0"/>
              <a:t>Calculator</a:t>
            </a:r>
            <a:endParaRPr lang="en-US" sz="3200" dirty="0"/>
          </a:p>
        </p:txBody>
      </p:sp>
      <p:sp>
        <p:nvSpPr>
          <p:cNvPr id="3" name="Объект 2"/>
          <p:cNvSpPr>
            <a:spLocks noGrp="1"/>
          </p:cNvSpPr>
          <p:nvPr>
            <p:ph sz="half" idx="1"/>
          </p:nvPr>
        </p:nvSpPr>
        <p:spPr>
          <a:xfrm>
            <a:off x="210312" y="1825625"/>
            <a:ext cx="8897112" cy="4351338"/>
          </a:xfrm>
        </p:spPr>
        <p:txBody>
          <a:bodyPr>
            <a:normAutofit/>
          </a:bodyPr>
          <a:lstStyle/>
          <a:p>
            <a:pPr marL="0" indent="0">
              <a:buNone/>
            </a:pPr>
            <a:r>
              <a:rPr lang="en-US" sz="1400" dirty="0" smtClean="0"/>
              <a:t>AWS Pricing Calculator is provided at no charge. It provides an estimate of your AWS fees and charges, but the estimate doesn't include any taxes that might apply. </a:t>
            </a:r>
            <a:endParaRPr lang="ru-RU" sz="1400" dirty="0" smtClean="0"/>
          </a:p>
          <a:p>
            <a:pPr marL="0" indent="0">
              <a:buNone/>
            </a:pPr>
            <a:r>
              <a:rPr lang="en-US" sz="1400" dirty="0" smtClean="0"/>
              <a:t>AWS Pricing Calculator provides pricing details for only the information you enter. If the prices on the marketing pages are different from the prices that AWS Pricing Calculator uses, AWS honors the prices from the marketing pages.</a:t>
            </a:r>
            <a:endParaRPr lang="en-US" sz="1400" dirty="0"/>
          </a:p>
        </p:txBody>
      </p:sp>
    </p:spTree>
    <p:extLst>
      <p:ext uri="{BB962C8B-B14F-4D97-AF65-F5344CB8AC3E}">
        <p14:creationId xmlns:p14="http://schemas.microsoft.com/office/powerpoint/2010/main" val="345067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AWS Budget </a:t>
            </a:r>
            <a:r>
              <a:rPr lang="en-US" sz="3200" dirty="0"/>
              <a:t>A</a:t>
            </a:r>
            <a:r>
              <a:rPr lang="en-US" sz="3200" dirty="0" smtClean="0"/>
              <a:t>rchitecture</a:t>
            </a:r>
            <a:endParaRPr lang="en-US" sz="3200" dirty="0"/>
          </a:p>
        </p:txBody>
      </p:sp>
      <p:pic>
        <p:nvPicPr>
          <p:cNvPr id="4" name="Рисунок 3"/>
          <p:cNvPicPr>
            <a:picLocks noChangeAspect="1"/>
          </p:cNvPicPr>
          <p:nvPr/>
        </p:nvPicPr>
        <p:blipFill>
          <a:blip r:embed="rId3"/>
          <a:stretch>
            <a:fillRect/>
          </a:stretch>
        </p:blipFill>
        <p:spPr>
          <a:xfrm>
            <a:off x="391171" y="2391346"/>
            <a:ext cx="11409657" cy="3643694"/>
          </a:xfrm>
          <a:prstGeom prst="rect">
            <a:avLst/>
          </a:prstGeom>
        </p:spPr>
      </p:pic>
    </p:spTree>
    <p:extLst>
      <p:ext uri="{BB962C8B-B14F-4D97-AF65-F5344CB8AC3E}">
        <p14:creationId xmlns:p14="http://schemas.microsoft.com/office/powerpoint/2010/main" val="175898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There are several ways to set your usage or costs budget:</a:t>
            </a:r>
          </a:p>
        </p:txBody>
      </p:sp>
      <p:sp>
        <p:nvSpPr>
          <p:cNvPr id="5" name="Объект 2"/>
          <p:cNvSpPr>
            <a:spLocks noGrp="1"/>
          </p:cNvSpPr>
          <p:nvPr>
            <p:ph sz="half" idx="1"/>
          </p:nvPr>
        </p:nvSpPr>
        <p:spPr>
          <a:xfrm>
            <a:off x="356616" y="1825625"/>
            <a:ext cx="9189720" cy="4351338"/>
          </a:xfrm>
        </p:spPr>
        <p:txBody>
          <a:bodyPr>
            <a:normAutofit/>
          </a:bodyPr>
          <a:lstStyle/>
          <a:p>
            <a:pPr fontAlgn="base"/>
            <a:r>
              <a:rPr lang="en-US" sz="1400" b="1" dirty="0"/>
              <a:t>Fixed budget</a:t>
            </a:r>
            <a:r>
              <a:rPr lang="en-US" sz="1400" dirty="0"/>
              <a:t>—monitor a fixed budgeted amount over all periods.</a:t>
            </a:r>
          </a:p>
          <a:p>
            <a:pPr fontAlgn="base"/>
            <a:r>
              <a:rPr lang="en-US" sz="1400" b="1" dirty="0"/>
              <a:t>Planned budget</a:t>
            </a:r>
            <a:r>
              <a:rPr lang="en-US" sz="1400" dirty="0"/>
              <a:t>—monitor different amounts based on quarterly or monthly budgets. You can plan your budget for up to a year (4 quarters/12 months), after which the last planned budget will become a fixed budget.</a:t>
            </a:r>
          </a:p>
          <a:p>
            <a:pPr fontAlgn="base"/>
            <a:r>
              <a:rPr lang="en-US" sz="1400" b="1" dirty="0"/>
              <a:t>Auto-adjusted budget</a:t>
            </a:r>
            <a:r>
              <a:rPr lang="en-US" sz="1400" dirty="0"/>
              <a:t>—dynamically set your budgeted amount based on usage or spending over a specified time range. The time range you choose is the baseline for auto-adjusting the budget, with AWS Budgets calculating the budget for each period based on your baseline. Choosing the right time range for your expected usage or costs is important to avoid receiving too few or too many alerts.</a:t>
            </a:r>
          </a:p>
          <a:p>
            <a:pPr marL="0" indent="0">
              <a:buNone/>
            </a:pPr>
            <a:endParaRPr lang="en-US" sz="1400" dirty="0"/>
          </a:p>
        </p:txBody>
      </p:sp>
    </p:spTree>
    <p:extLst>
      <p:ext uri="{BB962C8B-B14F-4D97-AF65-F5344CB8AC3E}">
        <p14:creationId xmlns:p14="http://schemas.microsoft.com/office/powerpoint/2010/main" val="303805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Auto-adjusting AWS Budget Alerts</a:t>
            </a:r>
            <a:endParaRPr lang="en-US" sz="3200" dirty="0"/>
          </a:p>
        </p:txBody>
      </p:sp>
      <p:sp>
        <p:nvSpPr>
          <p:cNvPr id="3" name="Объект 2"/>
          <p:cNvSpPr>
            <a:spLocks noGrp="1"/>
          </p:cNvSpPr>
          <p:nvPr>
            <p:ph sz="half" idx="1"/>
          </p:nvPr>
        </p:nvSpPr>
        <p:spPr>
          <a:xfrm>
            <a:off x="155448" y="1825625"/>
            <a:ext cx="7982712" cy="3340735"/>
          </a:xfrm>
        </p:spPr>
        <p:txBody>
          <a:bodyPr>
            <a:normAutofit/>
          </a:bodyPr>
          <a:lstStyle/>
          <a:p>
            <a:r>
              <a:rPr lang="en-US" sz="1400" u="sng" dirty="0" smtClean="0"/>
              <a:t>AWS Budgets are a part of AWS Billing. </a:t>
            </a:r>
            <a:r>
              <a:rPr lang="en-US" sz="1400" b="1" dirty="0" smtClean="0"/>
              <a:t>Budgets</a:t>
            </a:r>
            <a:r>
              <a:rPr lang="en-US" sz="1400" dirty="0" smtClean="0"/>
              <a:t> are configured to send alert emails when we exceed </a:t>
            </a:r>
            <a:r>
              <a:rPr lang="en-US" sz="1400" dirty="0" err="1" smtClean="0"/>
              <a:t>customisable</a:t>
            </a:r>
            <a:r>
              <a:rPr lang="en-US" sz="1400" dirty="0" smtClean="0"/>
              <a:t> thresholds or when we’re forecast to exceed them. Currently we have two active budgets for all expenditures, one for actual expenditure and the other for forecast expenditure. The threshold is the same for both budgets, and can be set individually </a:t>
            </a:r>
            <a:r>
              <a:rPr lang="en-US" sz="1400" dirty="0" err="1" smtClean="0"/>
              <a:t>withing</a:t>
            </a:r>
            <a:r>
              <a:rPr lang="en-US" sz="1400" dirty="0" smtClean="0"/>
              <a:t> the module.</a:t>
            </a:r>
          </a:p>
          <a:p>
            <a:r>
              <a:rPr lang="en-US" sz="1400" dirty="0" smtClean="0"/>
              <a:t>On the first of each month the </a:t>
            </a:r>
            <a:r>
              <a:rPr lang="en-US" sz="1400" b="1" dirty="0" err="1" smtClean="0"/>
              <a:t>set_budget_limit_amount_lambda</a:t>
            </a:r>
            <a:r>
              <a:rPr lang="en-US" sz="1400" dirty="0" smtClean="0"/>
              <a:t> runs. This lambda accesses the AWS Cost Explorer Client via Boto3. It then calculates the average expenditure over the past three months and sets that amount as the new threshold limit for both the actual and forecast Budgets. This ensures that the budget thresholds remains relevant.</a:t>
            </a:r>
          </a:p>
          <a:p>
            <a:r>
              <a:rPr lang="en-US" sz="1400" dirty="0" smtClean="0"/>
              <a:t>The Lambda automatically sets the actual and forecast budget to the same value, but could be refactored to set them individually, should the need arise.</a:t>
            </a:r>
            <a:endParaRPr lang="en-US" sz="1400" dirty="0"/>
          </a:p>
        </p:txBody>
      </p:sp>
      <p:pic>
        <p:nvPicPr>
          <p:cNvPr id="4" name="Рисунок 3"/>
          <p:cNvPicPr>
            <a:picLocks noChangeAspect="1"/>
          </p:cNvPicPr>
          <p:nvPr/>
        </p:nvPicPr>
        <p:blipFill>
          <a:blip r:embed="rId3"/>
          <a:stretch>
            <a:fillRect/>
          </a:stretch>
        </p:blipFill>
        <p:spPr>
          <a:xfrm>
            <a:off x="5427345" y="3385947"/>
            <a:ext cx="6581775" cy="2609850"/>
          </a:xfrm>
          <a:prstGeom prst="rect">
            <a:avLst/>
          </a:prstGeom>
        </p:spPr>
      </p:pic>
    </p:spTree>
    <p:extLst>
      <p:ext uri="{BB962C8B-B14F-4D97-AF65-F5344CB8AC3E}">
        <p14:creationId xmlns:p14="http://schemas.microsoft.com/office/powerpoint/2010/main" val="270129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 </a:t>
            </a:r>
            <a:r>
              <a:rPr lang="en-US" sz="3200" dirty="0" smtClean="0"/>
              <a:t>Types </a:t>
            </a:r>
            <a:r>
              <a:rPr lang="en-US" sz="3200" dirty="0"/>
              <a:t>of </a:t>
            </a:r>
            <a:r>
              <a:rPr lang="en-US" sz="3200" dirty="0" smtClean="0"/>
              <a:t>budgets</a:t>
            </a:r>
            <a:endParaRPr lang="en-US" sz="3200" dirty="0"/>
          </a:p>
        </p:txBody>
      </p:sp>
      <p:sp>
        <p:nvSpPr>
          <p:cNvPr id="3" name="Объект 2"/>
          <p:cNvSpPr>
            <a:spLocks noGrp="1"/>
          </p:cNvSpPr>
          <p:nvPr>
            <p:ph sz="half" idx="1"/>
          </p:nvPr>
        </p:nvSpPr>
        <p:spPr>
          <a:xfrm>
            <a:off x="192024" y="1825625"/>
            <a:ext cx="8586216" cy="4351338"/>
          </a:xfrm>
        </p:spPr>
        <p:txBody>
          <a:bodyPr>
            <a:normAutofit/>
          </a:bodyPr>
          <a:lstStyle/>
          <a:p>
            <a:pPr marL="342900" indent="-342900">
              <a:buFont typeface="+mj-lt"/>
              <a:buAutoNum type="arabicPeriod"/>
            </a:pPr>
            <a:r>
              <a:rPr lang="en-US" sz="1400" b="1" dirty="0" smtClean="0"/>
              <a:t>Cost budgets </a:t>
            </a:r>
            <a:r>
              <a:rPr lang="en-US" sz="1400" dirty="0" smtClean="0"/>
              <a:t>– Plan how much you want to spend on a service.</a:t>
            </a:r>
          </a:p>
          <a:p>
            <a:pPr marL="342900" indent="-342900">
              <a:buFont typeface="+mj-lt"/>
              <a:buAutoNum type="arabicPeriod"/>
            </a:pPr>
            <a:r>
              <a:rPr lang="en-US" sz="1400" b="1" dirty="0" smtClean="0"/>
              <a:t>Usage budgets </a:t>
            </a:r>
            <a:r>
              <a:rPr lang="en-US" sz="1400" dirty="0" smtClean="0"/>
              <a:t>– Plan how much you want to use one or more services.</a:t>
            </a:r>
          </a:p>
          <a:p>
            <a:pPr marL="342900" indent="-342900">
              <a:buFont typeface="+mj-lt"/>
              <a:buAutoNum type="arabicPeriod"/>
            </a:pPr>
            <a:r>
              <a:rPr lang="en-US" sz="1400" b="1" dirty="0" smtClean="0"/>
              <a:t>RI utilization budgets </a:t>
            </a:r>
            <a:r>
              <a:rPr lang="en-US" sz="1400" dirty="0" smtClean="0"/>
              <a:t>– Define a utilization threshold and receive alerts when your RI usage falls below that threshold. This lets you see if your RIs are unused or under-utilized</a:t>
            </a:r>
            <a:r>
              <a:rPr lang="en-US" sz="1400" dirty="0" smtClean="0"/>
              <a:t>.</a:t>
            </a:r>
            <a:r>
              <a:rPr lang="ru-RU" sz="1400" dirty="0" smtClean="0"/>
              <a:t> </a:t>
            </a:r>
            <a:endParaRPr lang="en-US" sz="1400" dirty="0" smtClean="0"/>
          </a:p>
          <a:p>
            <a:pPr marL="342900" indent="-342900">
              <a:buFont typeface="+mj-lt"/>
              <a:buAutoNum type="arabicPeriod"/>
            </a:pPr>
            <a:r>
              <a:rPr lang="en-US" sz="1400" b="1" dirty="0" smtClean="0"/>
              <a:t>RI coverage budgets </a:t>
            </a:r>
            <a:r>
              <a:rPr lang="en-US" sz="1400" dirty="0" smtClean="0"/>
              <a:t>– Define a coverage threshold and receive alerts when the number of your instance hours that are covered by RIs fall below that threshold. This lets you see how much of your instance usage is covered by a reservation.</a:t>
            </a:r>
          </a:p>
          <a:p>
            <a:pPr marL="342900" indent="-342900">
              <a:buFont typeface="+mj-lt"/>
              <a:buAutoNum type="arabicPeriod"/>
            </a:pPr>
            <a:r>
              <a:rPr lang="en-US" sz="1400" b="1" dirty="0" smtClean="0"/>
              <a:t>Savings Plans utilization budgets </a:t>
            </a:r>
            <a:r>
              <a:rPr lang="en-US" sz="1400" dirty="0" smtClean="0"/>
              <a:t>– Define a utilization threshold and receive alerts when the usage of your Savings Plans falls below that threshold. This lets you see if your Savings Plans are unused or under-utilized.</a:t>
            </a:r>
          </a:p>
          <a:p>
            <a:pPr marL="342900" indent="-342900">
              <a:buFont typeface="+mj-lt"/>
              <a:buAutoNum type="arabicPeriod"/>
            </a:pPr>
            <a:r>
              <a:rPr lang="en-US" sz="1400" b="1" dirty="0" smtClean="0"/>
              <a:t>Savings Plans coverage budgets </a:t>
            </a:r>
            <a:r>
              <a:rPr lang="en-US" sz="1400" dirty="0" smtClean="0"/>
              <a:t>– Define a coverage threshold and receive alerts when your Savings Plans eligible usage that is covered by Savings Plans fall below that threshold. This lets you see how much of your instance usage is covered by Savings Plans</a:t>
            </a:r>
            <a:r>
              <a:rPr lang="en-US" sz="1400" dirty="0" smtClean="0"/>
              <a:t>.</a:t>
            </a:r>
            <a:endParaRPr lang="ru-RU" sz="1400" dirty="0"/>
          </a:p>
          <a:p>
            <a:pPr marL="342900" indent="-342900">
              <a:buFont typeface="+mj-lt"/>
              <a:buAutoNum type="arabicPeriod"/>
            </a:pPr>
            <a:endParaRPr lang="ru-RU" sz="1400" dirty="0"/>
          </a:p>
          <a:p>
            <a:pPr marL="0" indent="0">
              <a:buNone/>
            </a:pPr>
            <a:r>
              <a:rPr lang="en-US" sz="1400" dirty="0" smtClean="0"/>
              <a:t>Note : For </a:t>
            </a:r>
            <a:r>
              <a:rPr lang="en-US" sz="1400" dirty="0"/>
              <a:t>Reserved Instances (RI</a:t>
            </a:r>
            <a:r>
              <a:rPr lang="en-US" sz="1400" dirty="0" smtClean="0"/>
              <a:t>): </a:t>
            </a:r>
            <a:endParaRPr lang="en-US" sz="1400" dirty="0"/>
          </a:p>
          <a:p>
            <a:pPr marL="0" indent="0">
              <a:buNone/>
            </a:pPr>
            <a:r>
              <a:rPr lang="en-US" sz="1400" dirty="0"/>
              <a:t>• Track utilization</a:t>
            </a:r>
          </a:p>
          <a:p>
            <a:pPr marL="0" indent="0">
              <a:buNone/>
            </a:pPr>
            <a:r>
              <a:rPr lang="en-US" sz="1400" dirty="0"/>
              <a:t>• Supports EC2, </a:t>
            </a:r>
            <a:r>
              <a:rPr lang="en-US" sz="1400" dirty="0" err="1"/>
              <a:t>ElastiCache</a:t>
            </a:r>
            <a:r>
              <a:rPr lang="en-US" sz="1400" dirty="0"/>
              <a:t>, RDS, Redshift</a:t>
            </a:r>
            <a:endParaRPr lang="ru-RU" sz="1400" dirty="0" smtClean="0"/>
          </a:p>
        </p:txBody>
      </p:sp>
    </p:spTree>
    <p:extLst>
      <p:ext uri="{BB962C8B-B14F-4D97-AF65-F5344CB8AC3E}">
        <p14:creationId xmlns:p14="http://schemas.microsoft.com/office/powerpoint/2010/main" val="255276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What Is AWS Cost Explorer</a:t>
            </a:r>
            <a:r>
              <a:rPr lang="en-US" sz="3200" dirty="0" smtClean="0"/>
              <a:t>?</a:t>
            </a:r>
            <a:endParaRPr lang="en-US" sz="3200" dirty="0"/>
          </a:p>
        </p:txBody>
      </p:sp>
      <p:sp>
        <p:nvSpPr>
          <p:cNvPr id="3" name="Объект 2"/>
          <p:cNvSpPr>
            <a:spLocks noGrp="1"/>
          </p:cNvSpPr>
          <p:nvPr>
            <p:ph sz="half" idx="1"/>
          </p:nvPr>
        </p:nvSpPr>
        <p:spPr>
          <a:xfrm>
            <a:off x="347472" y="1825625"/>
            <a:ext cx="6345936" cy="4351338"/>
          </a:xfrm>
        </p:spPr>
        <p:txBody>
          <a:bodyPr>
            <a:normAutofit/>
          </a:bodyPr>
          <a:lstStyle/>
          <a:p>
            <a:pPr marL="0" indent="0">
              <a:buNone/>
            </a:pPr>
            <a:r>
              <a:rPr lang="en-US" sz="1400" b="1" dirty="0" smtClean="0"/>
              <a:t>AWS Cost Explorer </a:t>
            </a:r>
            <a:r>
              <a:rPr lang="en-US" sz="1400" dirty="0" smtClean="0"/>
              <a:t>is a tool that enables you to view and analyze your costs and usage. You can explore your usage and costs using the main graph, the Cost Explorer cost and usage reports, or the Cost Explorer RI reports. </a:t>
            </a:r>
          </a:p>
          <a:p>
            <a:pPr marL="0" indent="0">
              <a:buNone/>
            </a:pPr>
            <a:r>
              <a:rPr lang="en-US" sz="1400" dirty="0" smtClean="0"/>
              <a:t>You can view data for up to the last 12 months, forecast how much you're likely to spend for the next 12 months, and get recommendations for what Reserved Instances to purchase. </a:t>
            </a:r>
          </a:p>
          <a:p>
            <a:pPr marL="0" indent="0">
              <a:buNone/>
            </a:pPr>
            <a:r>
              <a:rPr lang="en-US" sz="1400" dirty="0" smtClean="0"/>
              <a:t>You can use Cost Explorer to identify areas that need further inquiry and see trends that you can use to understand your costs.</a:t>
            </a:r>
            <a:endParaRPr lang="en-US" sz="1400" dirty="0"/>
          </a:p>
        </p:txBody>
      </p:sp>
      <p:pic>
        <p:nvPicPr>
          <p:cNvPr id="4" name="Рисунок 3"/>
          <p:cNvPicPr>
            <a:picLocks noChangeAspect="1"/>
          </p:cNvPicPr>
          <p:nvPr/>
        </p:nvPicPr>
        <p:blipFill>
          <a:blip r:embed="rId3"/>
          <a:stretch>
            <a:fillRect/>
          </a:stretch>
        </p:blipFill>
        <p:spPr>
          <a:xfrm>
            <a:off x="6821424" y="1825625"/>
            <a:ext cx="5235660" cy="1989139"/>
          </a:xfrm>
          <a:prstGeom prst="rect">
            <a:avLst/>
          </a:prstGeom>
        </p:spPr>
      </p:pic>
    </p:spTree>
    <p:extLst>
      <p:ext uri="{BB962C8B-B14F-4D97-AF65-F5344CB8AC3E}">
        <p14:creationId xmlns:p14="http://schemas.microsoft.com/office/powerpoint/2010/main" val="3300271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Example architecture</a:t>
            </a:r>
            <a:endParaRPr lang="en-US" sz="3200" dirty="0"/>
          </a:p>
        </p:txBody>
      </p:sp>
      <p:sp>
        <p:nvSpPr>
          <p:cNvPr id="3" name="Объект 2"/>
          <p:cNvSpPr>
            <a:spLocks noGrp="1"/>
          </p:cNvSpPr>
          <p:nvPr>
            <p:ph sz="half" idx="1"/>
          </p:nvPr>
        </p:nvSpPr>
        <p:spPr>
          <a:xfrm>
            <a:off x="5849166" y="1690688"/>
            <a:ext cx="6275778" cy="4975288"/>
          </a:xfrm>
        </p:spPr>
        <p:txBody>
          <a:bodyPr>
            <a:normAutofit/>
          </a:bodyPr>
          <a:lstStyle/>
          <a:p>
            <a:pPr marL="0" indent="0">
              <a:buNone/>
            </a:pPr>
            <a:r>
              <a:rPr lang="en-US" sz="1400" dirty="0"/>
              <a:t>To enable email sending through AWS SES, we need to add and verify an email identity within the SES </a:t>
            </a:r>
            <a:r>
              <a:rPr lang="en-US" sz="1400" dirty="0" smtClean="0"/>
              <a:t>console.</a:t>
            </a:r>
          </a:p>
          <a:p>
            <a:pPr marL="0" indent="0">
              <a:buNone/>
            </a:pPr>
            <a:r>
              <a:rPr lang="en-US" sz="1400" dirty="0" smtClean="0"/>
              <a:t>To schedule the execution of the solution, we will create an </a:t>
            </a:r>
            <a:r>
              <a:rPr lang="en-US" sz="1400" dirty="0" err="1" smtClean="0"/>
              <a:t>EventBridge</a:t>
            </a:r>
            <a:r>
              <a:rPr lang="en-US" sz="1400" dirty="0" smtClean="0"/>
              <a:t> event rule. In the rule configuration, we will select the rule type as “schedule” and set a </a:t>
            </a:r>
            <a:r>
              <a:rPr lang="en-US" sz="1400" dirty="0" err="1" smtClean="0"/>
              <a:t>cron</a:t>
            </a:r>
            <a:r>
              <a:rPr lang="en-US" sz="1400" dirty="0" smtClean="0"/>
              <a:t> expression to specify the desired execution time. </a:t>
            </a:r>
          </a:p>
          <a:p>
            <a:pPr marL="0" indent="0">
              <a:buNone/>
            </a:pPr>
            <a:r>
              <a:rPr lang="en-US" sz="1400" dirty="0" smtClean="0"/>
              <a:t>In this case, the </a:t>
            </a:r>
            <a:r>
              <a:rPr lang="en-US" sz="1400" dirty="0" err="1" smtClean="0"/>
              <a:t>cron</a:t>
            </a:r>
            <a:r>
              <a:rPr lang="en-US" sz="1400" dirty="0" smtClean="0"/>
              <a:t> expression used is “030 5 ? *”, which corresponds to 11:00 AM IST (Indian Standard Time). Additionally, we will set the Lambda function as the target for this event rule, ensuring that it gets triggered at the specified time for generating the cost report.</a:t>
            </a:r>
          </a:p>
          <a:p>
            <a:pPr marL="0" indent="0">
              <a:buNone/>
            </a:pPr>
            <a:r>
              <a:rPr lang="en-US" sz="1400" dirty="0"/>
              <a:t> </a:t>
            </a:r>
          </a:p>
        </p:txBody>
      </p:sp>
      <p:pic>
        <p:nvPicPr>
          <p:cNvPr id="4" name="Рисунок 3"/>
          <p:cNvPicPr>
            <a:picLocks noChangeAspect="1"/>
          </p:cNvPicPr>
          <p:nvPr/>
        </p:nvPicPr>
        <p:blipFill>
          <a:blip r:embed="rId3"/>
          <a:stretch>
            <a:fillRect/>
          </a:stretch>
        </p:blipFill>
        <p:spPr>
          <a:xfrm>
            <a:off x="0" y="1690688"/>
            <a:ext cx="5849166" cy="3248478"/>
          </a:xfrm>
          <a:prstGeom prst="rect">
            <a:avLst/>
          </a:prstGeom>
        </p:spPr>
      </p:pic>
    </p:spTree>
    <p:extLst>
      <p:ext uri="{BB962C8B-B14F-4D97-AF65-F5344CB8AC3E}">
        <p14:creationId xmlns:p14="http://schemas.microsoft.com/office/powerpoint/2010/main" val="60392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Cost Explorer </a:t>
            </a:r>
            <a:r>
              <a:rPr lang="en-US" sz="3200" dirty="0" smtClean="0"/>
              <a:t>reports</a:t>
            </a:r>
            <a:endParaRPr lang="en-US" sz="3200" dirty="0"/>
          </a:p>
        </p:txBody>
      </p:sp>
      <p:sp>
        <p:nvSpPr>
          <p:cNvPr id="3" name="Объект 2"/>
          <p:cNvSpPr>
            <a:spLocks noGrp="1"/>
          </p:cNvSpPr>
          <p:nvPr>
            <p:ph sz="half" idx="1"/>
          </p:nvPr>
        </p:nvSpPr>
        <p:spPr>
          <a:xfrm>
            <a:off x="838200" y="1825625"/>
            <a:ext cx="8424672" cy="4351338"/>
          </a:xfrm>
        </p:spPr>
        <p:txBody>
          <a:bodyPr>
            <a:normAutofit/>
          </a:bodyPr>
          <a:lstStyle/>
          <a:p>
            <a:pPr marL="0" indent="0">
              <a:buNone/>
            </a:pPr>
            <a:r>
              <a:rPr lang="en-US" sz="1400" dirty="0" smtClean="0"/>
              <a:t>Cost Explorer provides default reports, but also enables you to change the filters and constraints used to create the reports. </a:t>
            </a:r>
          </a:p>
          <a:p>
            <a:pPr marL="0" indent="0">
              <a:buNone/>
            </a:pPr>
            <a:r>
              <a:rPr lang="en-US" sz="1400" dirty="0" smtClean="0"/>
              <a:t>Cost Explorer also provides you ways to save the reports that you made. You can save them as a bookmark, download the CSV file, or save them as a report.</a:t>
            </a:r>
            <a:endParaRPr lang="en-US" sz="1400" dirty="0"/>
          </a:p>
        </p:txBody>
      </p:sp>
    </p:spTree>
    <p:extLst>
      <p:ext uri="{BB962C8B-B14F-4D97-AF65-F5344CB8AC3E}">
        <p14:creationId xmlns:p14="http://schemas.microsoft.com/office/powerpoint/2010/main" val="411977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The </a:t>
            </a:r>
            <a:r>
              <a:rPr lang="en-US" sz="3200" dirty="0"/>
              <a:t>Differences Between AWS Budgets And Cost </a:t>
            </a:r>
            <a:r>
              <a:rPr lang="en-US" sz="3200" dirty="0" smtClean="0"/>
              <a:t>Explorer</a:t>
            </a:r>
            <a:endParaRPr lang="en-US" sz="3200" dirty="0"/>
          </a:p>
        </p:txBody>
      </p:sp>
      <p:sp>
        <p:nvSpPr>
          <p:cNvPr id="3" name="Объект 2"/>
          <p:cNvSpPr>
            <a:spLocks noGrp="1"/>
          </p:cNvSpPr>
          <p:nvPr>
            <p:ph sz="half" idx="1"/>
          </p:nvPr>
        </p:nvSpPr>
        <p:spPr>
          <a:xfrm>
            <a:off x="347472" y="1825625"/>
            <a:ext cx="5468112" cy="4351338"/>
          </a:xfrm>
        </p:spPr>
        <p:txBody>
          <a:bodyPr>
            <a:normAutofit/>
          </a:bodyPr>
          <a:lstStyle/>
          <a:p>
            <a:pPr marL="0" indent="0">
              <a:buNone/>
            </a:pPr>
            <a:r>
              <a:rPr lang="en-US" sz="1400" b="1" dirty="0" smtClean="0"/>
              <a:t>Cost Explorer :</a:t>
            </a:r>
          </a:p>
          <a:p>
            <a:r>
              <a:rPr lang="en-US" sz="1400" dirty="0" smtClean="0"/>
              <a:t>Cost Explorer creates custom reports to help analyze usage and cost data.</a:t>
            </a:r>
          </a:p>
          <a:p>
            <a:r>
              <a:rPr lang="en-US" sz="1400" dirty="0" smtClean="0"/>
              <a:t>With Cost Explorer, you visualize, analyze, and report costs after incurring them.</a:t>
            </a:r>
          </a:p>
          <a:p>
            <a:r>
              <a:rPr lang="en-US" sz="1400" dirty="0" smtClean="0"/>
              <a:t>Cost Explorer does not just display historical data. It also provides recommendations for optimizing your cloud spend.</a:t>
            </a:r>
            <a:endParaRPr lang="en-US" sz="1400" dirty="0"/>
          </a:p>
          <a:p>
            <a:pPr marL="0" indent="0">
              <a:buNone/>
            </a:pPr>
            <a:endParaRPr lang="en-US" sz="1400" dirty="0" smtClean="0"/>
          </a:p>
          <a:p>
            <a:pPr marL="0" indent="0">
              <a:buNone/>
            </a:pPr>
            <a:r>
              <a:rPr lang="en-US" sz="1400" dirty="0" smtClean="0"/>
              <a:t>Usage:</a:t>
            </a:r>
          </a:p>
          <a:p>
            <a:r>
              <a:rPr lang="en-US" sz="1400" dirty="0" smtClean="0"/>
              <a:t>Use Cost Explorer to analyze your existing costs.</a:t>
            </a:r>
          </a:p>
          <a:p>
            <a:r>
              <a:rPr lang="en-US" sz="1400" dirty="0" smtClean="0"/>
              <a:t>Still, you can use Cost Explorer's filters and grouping mechanisms to figure out where your AWS money is going. You can also calculate future cost allocations with its historical cost and usage data (past 13 months).</a:t>
            </a:r>
          </a:p>
          <a:p>
            <a:r>
              <a:rPr lang="en-US" sz="1400" dirty="0" smtClean="0"/>
              <a:t>Cost Explorer also uses rule-based models to offer optimization recommendations to reduce unnecessary spending.</a:t>
            </a:r>
          </a:p>
          <a:p>
            <a:pPr marL="0" indent="0">
              <a:buNone/>
            </a:pPr>
            <a:endParaRPr lang="en-US" sz="1400" dirty="0"/>
          </a:p>
        </p:txBody>
      </p:sp>
      <p:sp>
        <p:nvSpPr>
          <p:cNvPr id="4" name="Объект 2"/>
          <p:cNvSpPr>
            <a:spLocks noGrp="1"/>
          </p:cNvSpPr>
          <p:nvPr>
            <p:ph sz="half" idx="1"/>
          </p:nvPr>
        </p:nvSpPr>
        <p:spPr>
          <a:xfrm>
            <a:off x="5907024" y="1825625"/>
            <a:ext cx="6080760" cy="4351338"/>
          </a:xfrm>
        </p:spPr>
        <p:txBody>
          <a:bodyPr>
            <a:normAutofit/>
          </a:bodyPr>
          <a:lstStyle/>
          <a:p>
            <a:pPr marL="0" indent="0">
              <a:buNone/>
            </a:pPr>
            <a:r>
              <a:rPr lang="en-US" sz="1400" b="1" dirty="0" smtClean="0"/>
              <a:t>Budgets:</a:t>
            </a:r>
          </a:p>
          <a:p>
            <a:r>
              <a:rPr lang="en-US" sz="1400" dirty="0" smtClean="0"/>
              <a:t>Budgets helps set custom spending plans so you can control costs and forecast future spending. </a:t>
            </a:r>
          </a:p>
          <a:p>
            <a:r>
              <a:rPr lang="en-US" sz="1400" dirty="0" smtClean="0"/>
              <a:t>In addition, Budgets focus on cost planning, enforcement, and forecasting costs that are yet to occur.</a:t>
            </a:r>
          </a:p>
          <a:p>
            <a:r>
              <a:rPr lang="en-US" sz="1400" dirty="0" smtClean="0"/>
              <a:t>AWS Budgets displays current, budgeted, and forecasted cost and usage data.</a:t>
            </a:r>
            <a:endParaRPr lang="en-US" sz="1400" dirty="0"/>
          </a:p>
          <a:p>
            <a:pPr marL="0" indent="0">
              <a:buNone/>
            </a:pPr>
            <a:endParaRPr lang="en-US" sz="1400" dirty="0" smtClean="0"/>
          </a:p>
          <a:p>
            <a:pPr marL="0" indent="0">
              <a:buNone/>
            </a:pPr>
            <a:r>
              <a:rPr lang="en-US" sz="1400" dirty="0" smtClean="0"/>
              <a:t>Usage:</a:t>
            </a:r>
          </a:p>
          <a:p>
            <a:r>
              <a:rPr lang="en-US" sz="1400" dirty="0" smtClean="0"/>
              <a:t>Budgets are helpful when you want to set a custom spending limit and compare your actual spending to your budget. The goal here is to let you know when you are approaching your AWS spending limit so you can take action to avoid overspending. </a:t>
            </a:r>
          </a:p>
          <a:p>
            <a:r>
              <a:rPr lang="en-US" sz="1400" dirty="0" smtClean="0"/>
              <a:t>Using AWS Budgets, you can also project the costs for the following month based on the last five months and the current one. This feature requires at least five weeks of usage and cost data.</a:t>
            </a:r>
          </a:p>
          <a:p>
            <a:pPr marL="0" indent="0">
              <a:buNone/>
            </a:pPr>
            <a:endParaRPr lang="en-US" sz="1400" dirty="0"/>
          </a:p>
        </p:txBody>
      </p:sp>
    </p:spTree>
    <p:extLst>
      <p:ext uri="{BB962C8B-B14F-4D97-AF65-F5344CB8AC3E}">
        <p14:creationId xmlns:p14="http://schemas.microsoft.com/office/powerpoint/2010/main" val="201982667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1590</Words>
  <Application>Microsoft Office PowerPoint</Application>
  <PresentationFormat>Широкоэкранный</PresentationFormat>
  <Paragraphs>90</Paragraphs>
  <Slides>13</Slides>
  <Notes>13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Calibri Light</vt:lpstr>
      <vt:lpstr>Тема Office</vt:lpstr>
      <vt:lpstr>AWS Budget</vt:lpstr>
      <vt:lpstr>AWS Budget Architecture</vt:lpstr>
      <vt:lpstr>There are several ways to set your usage or costs budget:</vt:lpstr>
      <vt:lpstr>Auto-adjusting AWS Budget Alerts</vt:lpstr>
      <vt:lpstr> Types of budgets</vt:lpstr>
      <vt:lpstr>What Is AWS Cost Explorer?</vt:lpstr>
      <vt:lpstr>Example architecture</vt:lpstr>
      <vt:lpstr>Cost Explorer reports</vt:lpstr>
      <vt:lpstr>The Differences Between AWS Budgets And Cost Explorer</vt:lpstr>
      <vt:lpstr>How calculate price of your AWS solution?</vt:lpstr>
      <vt:lpstr>How it works</vt:lpstr>
      <vt:lpstr>Features of AWS Pricing Calculator</vt:lpstr>
      <vt:lpstr>Pricing for AWS Pricing Calculator</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Budget</dc:title>
  <dc:creator>Учетная запись Майкрософт</dc:creator>
  <cp:lastModifiedBy>Учетная запись Майкрософт</cp:lastModifiedBy>
  <cp:revision>7</cp:revision>
  <dcterms:created xsi:type="dcterms:W3CDTF">2023-09-16T11:52:21Z</dcterms:created>
  <dcterms:modified xsi:type="dcterms:W3CDTF">2023-09-16T13:06:57Z</dcterms:modified>
</cp:coreProperties>
</file>