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QLDB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90159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QLDB = Quantum Ledger Database</a:t>
            </a:r>
          </a:p>
          <a:p>
            <a:r>
              <a:rPr lang="en-US" sz="1400" dirty="0" smtClean="0"/>
              <a:t>Fully managed, </a:t>
            </a:r>
            <a:r>
              <a:rPr lang="en-US" sz="1400" dirty="0" err="1" smtClean="0"/>
              <a:t>serverless</a:t>
            </a:r>
            <a:r>
              <a:rPr lang="en-US" sz="1400" dirty="0" smtClean="0"/>
              <a:t> ledger database </a:t>
            </a:r>
          </a:p>
          <a:p>
            <a:r>
              <a:rPr lang="en-US" sz="1400" dirty="0" smtClean="0"/>
              <a:t>Has built-in, immutable journal to record all the change history of your data</a:t>
            </a:r>
          </a:p>
          <a:p>
            <a:r>
              <a:rPr lang="en-US" sz="1400" dirty="0" smtClean="0"/>
              <a:t>Transparent and cryptographically verifiable ledger</a:t>
            </a:r>
          </a:p>
          <a:p>
            <a:r>
              <a:rPr lang="en-US" sz="1400" dirty="0" smtClean="0"/>
              <a:t>Tracks each application data change and maintains a complete and verifiable history of changes over time</a:t>
            </a:r>
          </a:p>
          <a:p>
            <a:r>
              <a:rPr lang="en-US" sz="1400" dirty="0" smtClean="0"/>
              <a:t>Supports ACID transactions</a:t>
            </a:r>
          </a:p>
          <a:p>
            <a:r>
              <a:rPr lang="en-US" sz="1400" dirty="0" smtClean="0"/>
              <a:t>Uses query language named </a:t>
            </a:r>
            <a:r>
              <a:rPr lang="en-US" sz="1400" b="1" dirty="0" err="1" smtClean="0"/>
              <a:t>PartiQL</a:t>
            </a:r>
            <a:r>
              <a:rPr lang="en-US" sz="1400" dirty="0" smtClean="0"/>
              <a:t> (SQL-like, Open standard)</a:t>
            </a:r>
          </a:p>
          <a:p>
            <a:r>
              <a:rPr lang="en-US" sz="1400" dirty="0" smtClean="0"/>
              <a:t>Uses </a:t>
            </a:r>
            <a:r>
              <a:rPr lang="en-US" sz="1400" b="1" dirty="0" smtClean="0"/>
              <a:t>Amazon ION </a:t>
            </a:r>
            <a:r>
              <a:rPr lang="en-US" sz="1400" dirty="0" smtClean="0"/>
              <a:t>format</a:t>
            </a:r>
          </a:p>
          <a:p>
            <a:pPr lvl="1"/>
            <a:r>
              <a:rPr lang="en-US" sz="1200" dirty="0" smtClean="0"/>
              <a:t>A Superset of JSON</a:t>
            </a:r>
          </a:p>
          <a:p>
            <a:pPr lvl="1"/>
            <a:r>
              <a:rPr lang="en-US" sz="1200" dirty="0" smtClean="0"/>
              <a:t>Self-describing, hierarchical data serialization format</a:t>
            </a:r>
          </a:p>
          <a:p>
            <a:pPr lvl="1"/>
            <a:r>
              <a:rPr lang="en-US" sz="1200" dirty="0" smtClean="0"/>
              <a:t>Offers interchangeable binary and text representations</a:t>
            </a:r>
          </a:p>
          <a:p>
            <a:pPr lvl="1"/>
            <a:r>
              <a:rPr lang="en-US" sz="1200" dirty="0" smtClean="0"/>
              <a:t>Adds additional data types, type annotations and comments to JSON format</a:t>
            </a:r>
          </a:p>
          <a:p>
            <a:pPr lvl="1"/>
            <a:r>
              <a:rPr lang="en-US" sz="1200" dirty="0" smtClean="0"/>
              <a:t>Supports nested JSON elements</a:t>
            </a:r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16" y="1825625"/>
            <a:ext cx="1597724" cy="20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Backup and Restore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245352" cy="184111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QLDB does not support a backup and restore feature (yet!)</a:t>
            </a:r>
          </a:p>
          <a:p>
            <a:r>
              <a:rPr lang="en-US" sz="1400" dirty="0" smtClean="0"/>
              <a:t>PITR is also not supported (yet!) </a:t>
            </a:r>
          </a:p>
          <a:p>
            <a:r>
              <a:rPr lang="en-US" sz="1400" dirty="0" smtClean="0"/>
              <a:t>Can only export your QLDB journal to S3 </a:t>
            </a:r>
          </a:p>
          <a:p>
            <a:pPr lvl="1"/>
            <a:r>
              <a:rPr lang="en-US" sz="1400" dirty="0" smtClean="0"/>
              <a:t>For analytics / auditing / data retention / verification / exporting to other systems</a:t>
            </a:r>
          </a:p>
          <a:p>
            <a:pPr lvl="1"/>
            <a:r>
              <a:rPr lang="en-US" sz="1400" dirty="0" smtClean="0"/>
              <a:t>limit of two concurrent journal export jobs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52" y="4089082"/>
            <a:ext cx="3686175" cy="1057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36" y="996696"/>
            <a:ext cx="4691748" cy="52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Streams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90159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Continuous flow of data from your ledger's journal to a Kinesis data stream</a:t>
            </a:r>
          </a:p>
          <a:p>
            <a:r>
              <a:rPr lang="en-US" sz="1400" dirty="0" smtClean="0"/>
              <a:t>Provides an at-least-once delivery guarantee</a:t>
            </a:r>
          </a:p>
          <a:p>
            <a:r>
              <a:rPr lang="en-US" sz="1400" u="sng" dirty="0" smtClean="0"/>
              <a:t>No ordering guarantees</a:t>
            </a:r>
          </a:p>
          <a:p>
            <a:pPr lvl="1"/>
            <a:r>
              <a:rPr lang="en-US" sz="1400" dirty="0" smtClean="0"/>
              <a:t>Revisions can be produced in a Kinesis data stream out of order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85" y="3540061"/>
            <a:ext cx="7619629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High Availability and Durability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59801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QLDB ledger is replicated across multiple AZs within the region (=high availability)</a:t>
            </a:r>
          </a:p>
          <a:p>
            <a:r>
              <a:rPr lang="en-US" sz="1400" dirty="0" smtClean="0"/>
              <a:t>With multiple copies per AZ (=strong durability)</a:t>
            </a:r>
          </a:p>
          <a:p>
            <a:r>
              <a:rPr lang="en-US" sz="1400" dirty="0" smtClean="0"/>
              <a:t>Write is acknowledged only after being written to a durable storage in multiple AZs</a:t>
            </a:r>
          </a:p>
          <a:p>
            <a:r>
              <a:rPr lang="en-US" sz="1400" dirty="0" smtClean="0"/>
              <a:t>CRR is not supported (yet!)</a:t>
            </a:r>
          </a:p>
          <a:p>
            <a:pPr lvl="1"/>
            <a:r>
              <a:rPr lang="en-US" sz="1400" dirty="0" smtClean="0"/>
              <a:t>QLDB journal can be exported to an S3 bucket</a:t>
            </a:r>
          </a:p>
          <a:p>
            <a:pPr lvl="1"/>
            <a:r>
              <a:rPr lang="en-US" sz="1400" dirty="0" smtClean="0"/>
              <a:t>S3 bucket can then be configured for CRR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8" y="1690688"/>
            <a:ext cx="54768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Security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5513832" cy="318528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IAM is used for authentication and authorization of QLDB resources</a:t>
            </a:r>
          </a:p>
          <a:p>
            <a:r>
              <a:rPr lang="en-US" sz="1400" dirty="0" smtClean="0"/>
              <a:t>Supports encryption at rest and in transit</a:t>
            </a:r>
          </a:p>
          <a:p>
            <a:r>
              <a:rPr lang="en-US" sz="1400" dirty="0" smtClean="0"/>
              <a:t>Uses Amazon-owned keys to encrypt QLDB data</a:t>
            </a:r>
          </a:p>
          <a:p>
            <a:r>
              <a:rPr lang="en-US" sz="1400" dirty="0" smtClean="0"/>
              <a:t>Does not support CMKs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40" y="1690688"/>
            <a:ext cx="1905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Security - Networking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967728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Can use an interface VPC endpoint to allow VPC resources to connect to QLDB privately</a:t>
            </a:r>
          </a:p>
          <a:p>
            <a:r>
              <a:rPr lang="en-US" sz="1400" dirty="0" smtClean="0"/>
              <a:t>Interface VPC endpoints are powered by AWS </a:t>
            </a:r>
            <a:r>
              <a:rPr lang="en-US" sz="1400" dirty="0" err="1" smtClean="0"/>
              <a:t>PrivateLink</a:t>
            </a:r>
            <a:endParaRPr lang="en-US" sz="1400" dirty="0" smtClean="0"/>
          </a:p>
          <a:p>
            <a:r>
              <a:rPr lang="en-US" sz="1400" dirty="0" err="1" smtClean="0"/>
              <a:t>PrivateLink</a:t>
            </a:r>
            <a:r>
              <a:rPr lang="en-US" sz="1400" dirty="0" smtClean="0"/>
              <a:t> provides private and secured connectivity between VPCs, AWS services, and on-premises applications</a:t>
            </a:r>
          </a:p>
          <a:p>
            <a:r>
              <a:rPr lang="en-US" sz="1400" dirty="0" err="1" smtClean="0"/>
              <a:t>PrivateLink</a:t>
            </a:r>
            <a:r>
              <a:rPr lang="en-US" sz="1400" dirty="0" smtClean="0"/>
              <a:t> eliminates the need for IG / NAT device / VPN connection / or AWS Direct Connect connection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582" y="1690688"/>
            <a:ext cx="4015218" cy="41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Monitoring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Integrated with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(Alarms / Logs / Events)</a:t>
            </a:r>
          </a:p>
          <a:p>
            <a:r>
              <a:rPr lang="en-US" sz="1400" dirty="0" smtClean="0"/>
              <a:t>Common metrics</a:t>
            </a:r>
          </a:p>
          <a:p>
            <a:pPr lvl="1"/>
            <a:r>
              <a:rPr lang="en-US" sz="1400" dirty="0" err="1" smtClean="0"/>
              <a:t>JournalStorage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IndexedStorage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ReadIOs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WriteIOs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CommandLatency</a:t>
            </a:r>
            <a:endParaRPr lang="en-US" sz="1400" dirty="0" smtClean="0"/>
          </a:p>
          <a:p>
            <a:r>
              <a:rPr lang="en-US" sz="1400" dirty="0" smtClean="0"/>
              <a:t>QLDB log files provide additional information </a:t>
            </a:r>
          </a:p>
          <a:p>
            <a:r>
              <a:rPr lang="en-US" sz="1400" dirty="0" smtClean="0"/>
              <a:t>API calls and user activity can be logged with </a:t>
            </a:r>
            <a:r>
              <a:rPr lang="en-US" sz="1400" dirty="0" err="1" smtClean="0"/>
              <a:t>CloudTrail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58" y="1825625"/>
            <a:ext cx="1968818" cy="22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Pricing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381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pay only for what you use </a:t>
            </a:r>
          </a:p>
          <a:p>
            <a:r>
              <a:rPr lang="en-US" sz="1400" dirty="0" smtClean="0"/>
              <a:t>Storage – per GB per month </a:t>
            </a:r>
          </a:p>
          <a:p>
            <a:pPr lvl="1"/>
            <a:r>
              <a:rPr lang="en-US" sz="1400" dirty="0" smtClean="0"/>
              <a:t>Journal Storage and Indexed Storage </a:t>
            </a:r>
          </a:p>
          <a:p>
            <a:r>
              <a:rPr lang="en-US" sz="1400" dirty="0" smtClean="0"/>
              <a:t>IOs – per million requests </a:t>
            </a:r>
          </a:p>
          <a:p>
            <a:pPr lvl="1"/>
            <a:r>
              <a:rPr lang="en-US" sz="1400" dirty="0" smtClean="0"/>
              <a:t>read IOs and write IOs </a:t>
            </a:r>
          </a:p>
          <a:p>
            <a:r>
              <a:rPr lang="en-US" sz="1400" dirty="0" smtClean="0"/>
              <a:t>Data transfer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58" y="1825625"/>
            <a:ext cx="1968818" cy="22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Architecture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90159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It’s </a:t>
            </a:r>
            <a:r>
              <a:rPr lang="en-US" sz="1400" dirty="0" err="1" smtClean="0"/>
              <a:t>serverless</a:t>
            </a:r>
            <a:r>
              <a:rPr lang="en-US" sz="1400" dirty="0" smtClean="0"/>
              <a:t> (scales automatically to support the needs of your application)</a:t>
            </a:r>
          </a:p>
          <a:p>
            <a:r>
              <a:rPr lang="en-US" sz="1400" dirty="0" smtClean="0"/>
              <a:t>Intended to support high-performance OLTP workloads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814169"/>
            <a:ext cx="882138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Architecture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5321808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Ledger = Journal + set of tables </a:t>
            </a:r>
          </a:p>
          <a:p>
            <a:r>
              <a:rPr lang="en-US" sz="1400" dirty="0" smtClean="0"/>
              <a:t>Journal </a:t>
            </a:r>
          </a:p>
          <a:p>
            <a:pPr lvl="1"/>
            <a:r>
              <a:rPr lang="en-US" sz="1400" dirty="0" smtClean="0"/>
              <a:t>Is append-only, immutable </a:t>
            </a:r>
          </a:p>
          <a:p>
            <a:pPr lvl="1"/>
            <a:r>
              <a:rPr lang="en-US" sz="1400" dirty="0" smtClean="0"/>
              <a:t>No updates / overwrites / deletes </a:t>
            </a:r>
          </a:p>
          <a:p>
            <a:pPr lvl="1"/>
            <a:r>
              <a:rPr lang="en-US" sz="1400" dirty="0" smtClean="0"/>
              <a:t>Stores a sequenced, cryptographically verifiable entry of each change to the table data</a:t>
            </a:r>
          </a:p>
          <a:p>
            <a:pPr lvl="1"/>
            <a:r>
              <a:rPr lang="en-US" sz="1400" dirty="0" smtClean="0"/>
              <a:t>Changes are chained together as blocks (but not a </a:t>
            </a:r>
            <a:r>
              <a:rPr lang="en-US" sz="1400" dirty="0" err="1" smtClean="0"/>
              <a:t>blockchain</a:t>
            </a:r>
            <a:r>
              <a:rPr lang="en-US" sz="1400" dirty="0" smtClean="0"/>
              <a:t> implementation)</a:t>
            </a:r>
          </a:p>
          <a:p>
            <a:pPr lvl="1"/>
            <a:r>
              <a:rPr lang="en-US" sz="1400" dirty="0" smtClean="0"/>
              <a:t>QLDB is centralized and not a distributed ledger (</a:t>
            </a:r>
            <a:r>
              <a:rPr lang="en-US" sz="1400" dirty="0" err="1" smtClean="0"/>
              <a:t>blockchain</a:t>
            </a:r>
            <a:r>
              <a:rPr lang="en-US" sz="1400" dirty="0" smtClean="0"/>
              <a:t> is used with decentralized use-cases)</a:t>
            </a:r>
          </a:p>
          <a:p>
            <a:pPr lvl="1"/>
            <a:r>
              <a:rPr lang="en-US" sz="1400" dirty="0" smtClean="0"/>
              <a:t>Even if you delete data from the ledger (table), you can access its change history from the immutable journal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7" y="1825625"/>
            <a:ext cx="5680757" cy="27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8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Architecture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053328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Tables </a:t>
            </a:r>
          </a:p>
          <a:p>
            <a:pPr lvl="1"/>
            <a:r>
              <a:rPr lang="en-US" sz="1400" dirty="0" smtClean="0"/>
              <a:t>Collection of documents and their revisions</a:t>
            </a:r>
          </a:p>
          <a:p>
            <a:pPr lvl="1"/>
            <a:r>
              <a:rPr lang="en-US" sz="1400" dirty="0" smtClean="0"/>
              <a:t>Store the current and historical state of your data (indexed storage)</a:t>
            </a:r>
          </a:p>
          <a:p>
            <a:pPr lvl="1"/>
            <a:r>
              <a:rPr lang="en-US" sz="1400" dirty="0" smtClean="0"/>
              <a:t>Can include document deletion records</a:t>
            </a:r>
          </a:p>
          <a:p>
            <a:pPr lvl="1"/>
            <a:r>
              <a:rPr lang="en-US" sz="1400" dirty="0" smtClean="0"/>
              <a:t>Documents are in ION format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7" y="1825625"/>
            <a:ext cx="5680757" cy="27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Relational vs Ledger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50" y="1875282"/>
            <a:ext cx="8563899" cy="40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QLDB Views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522122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QLDB offers three views of your data</a:t>
            </a:r>
          </a:p>
          <a:p>
            <a:pPr lvl="1"/>
            <a:r>
              <a:rPr lang="en-US" sz="1400" dirty="0" smtClean="0"/>
              <a:t>User view</a:t>
            </a:r>
          </a:p>
          <a:p>
            <a:pPr lvl="1"/>
            <a:r>
              <a:rPr lang="en-US" sz="1400" dirty="0" smtClean="0"/>
              <a:t>Committed view</a:t>
            </a:r>
          </a:p>
          <a:p>
            <a:pPr lvl="1"/>
            <a:r>
              <a:rPr lang="en-US" sz="1400" dirty="0" smtClean="0"/>
              <a:t>History view</a:t>
            </a:r>
          </a:p>
          <a:p>
            <a:r>
              <a:rPr lang="en-US" sz="1400" dirty="0" smtClean="0"/>
              <a:t>User view</a:t>
            </a:r>
          </a:p>
          <a:p>
            <a:pPr lvl="1"/>
            <a:r>
              <a:rPr lang="en-US" sz="1400" dirty="0" smtClean="0"/>
              <a:t>latest version of your data</a:t>
            </a:r>
          </a:p>
          <a:p>
            <a:pPr lvl="1"/>
            <a:r>
              <a:rPr lang="en-US" sz="1400" dirty="0" smtClean="0"/>
              <a:t>default view</a:t>
            </a:r>
          </a:p>
          <a:p>
            <a:r>
              <a:rPr lang="en-US" sz="1400" dirty="0" smtClean="0"/>
              <a:t>Committed view</a:t>
            </a:r>
          </a:p>
          <a:p>
            <a:pPr lvl="1"/>
            <a:r>
              <a:rPr lang="en-US" sz="1400" dirty="0" smtClean="0"/>
              <a:t>user view + system generated metadata</a:t>
            </a:r>
          </a:p>
          <a:p>
            <a:r>
              <a:rPr lang="en-US" sz="1400" dirty="0" smtClean="0"/>
              <a:t>History view</a:t>
            </a:r>
          </a:p>
          <a:p>
            <a:pPr lvl="1"/>
            <a:r>
              <a:rPr lang="en-US" sz="1400" dirty="0" smtClean="0"/>
              <a:t>contains all historical document revisions </a:t>
            </a:r>
          </a:p>
          <a:p>
            <a:pPr lvl="1"/>
            <a:r>
              <a:rPr lang="en-US" sz="1400" dirty="0" smtClean="0"/>
              <a:t>i.e. all change history with metadata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21" y="1690688"/>
            <a:ext cx="4352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Working with QLDB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26364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create a ledger and define your tables</a:t>
            </a:r>
          </a:p>
          <a:p>
            <a:r>
              <a:rPr lang="en-US" sz="1400" dirty="0" smtClean="0"/>
              <a:t>QLDB supports ACID semantics</a:t>
            </a:r>
          </a:p>
          <a:p>
            <a:r>
              <a:rPr lang="en-US" sz="1400" dirty="0" smtClean="0"/>
              <a:t>We use </a:t>
            </a:r>
            <a:r>
              <a:rPr lang="en-US" sz="1400" b="1" dirty="0" err="1" smtClean="0"/>
              <a:t>PartiQL</a:t>
            </a:r>
            <a:r>
              <a:rPr lang="en-US" sz="1400" b="1" dirty="0" smtClean="0"/>
              <a:t> query language </a:t>
            </a:r>
            <a:r>
              <a:rPr lang="en-US" sz="1400" dirty="0" smtClean="0"/>
              <a:t>to query QLDB</a:t>
            </a:r>
          </a:p>
          <a:p>
            <a:pPr lvl="1"/>
            <a:r>
              <a:rPr lang="en-US" sz="1400" dirty="0" smtClean="0"/>
              <a:t>It’s a SQL-like open standard query language</a:t>
            </a:r>
          </a:p>
          <a:p>
            <a:pPr lvl="1"/>
            <a:r>
              <a:rPr lang="en-US" sz="1400" dirty="0" smtClean="0"/>
              <a:t>SQL-compatible access to relational, </a:t>
            </a:r>
            <a:r>
              <a:rPr lang="en-US" sz="1400" dirty="0" err="1" smtClean="0"/>
              <a:t>semistructured</a:t>
            </a:r>
            <a:r>
              <a:rPr lang="en-US" sz="1400" dirty="0" smtClean="0"/>
              <a:t>, and nested data</a:t>
            </a:r>
          </a:p>
          <a:p>
            <a:pPr lvl="1"/>
            <a:r>
              <a:rPr lang="en-US" sz="1400" dirty="0" smtClean="0"/>
              <a:t>Extends SQL to support ION documents</a:t>
            </a:r>
          </a:p>
          <a:p>
            <a:pPr lvl="1"/>
            <a:r>
              <a:rPr lang="en-US" sz="1400" dirty="0" err="1" smtClean="0"/>
              <a:t>PartiQL</a:t>
            </a:r>
            <a:r>
              <a:rPr lang="en-US" sz="1400" dirty="0" smtClean="0"/>
              <a:t> is also used with Redshift / S3 Select / Glacier Select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873" y="1825625"/>
            <a:ext cx="4019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ION format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18134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Is a Superset of JSON </a:t>
            </a:r>
          </a:p>
          <a:p>
            <a:r>
              <a:rPr lang="en-US" sz="1400" dirty="0" smtClean="0"/>
              <a:t>Self-describing, hierarchical data serialization format (=nested JSON)</a:t>
            </a:r>
          </a:p>
          <a:p>
            <a:r>
              <a:rPr lang="en-US" sz="1400" dirty="0" smtClean="0"/>
              <a:t>Offers interchangeable binary and text representations</a:t>
            </a:r>
          </a:p>
          <a:p>
            <a:r>
              <a:rPr lang="en-US" sz="1400" dirty="0" smtClean="0"/>
              <a:t>Adds additional data types, type annotations and comments to JSON format</a:t>
            </a:r>
          </a:p>
          <a:p>
            <a:r>
              <a:rPr lang="en-US" sz="1400" dirty="0" smtClean="0"/>
              <a:t>Flexible data model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25625"/>
            <a:ext cx="4419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Verification in QLDB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281928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Journal maintains immutable and verifiable transaction log</a:t>
            </a:r>
          </a:p>
          <a:p>
            <a:r>
              <a:rPr lang="en-US" sz="1400" dirty="0" smtClean="0"/>
              <a:t>QLDB uses a </a:t>
            </a:r>
            <a:r>
              <a:rPr lang="en-US" sz="1400" b="1" dirty="0" smtClean="0"/>
              <a:t>digest for verification </a:t>
            </a:r>
          </a:p>
          <a:p>
            <a:r>
              <a:rPr lang="en-US" sz="1400" dirty="0" smtClean="0"/>
              <a:t>Digest </a:t>
            </a:r>
          </a:p>
          <a:p>
            <a:pPr lvl="1"/>
            <a:r>
              <a:rPr lang="en-US" sz="1400" dirty="0" smtClean="0"/>
              <a:t>is a cryptographic representation of your journal </a:t>
            </a:r>
          </a:p>
          <a:p>
            <a:pPr lvl="1"/>
            <a:r>
              <a:rPr lang="en-US" sz="1400" dirty="0" smtClean="0"/>
              <a:t>or a unique signature of your data’s entire change history as of a point in time</a:t>
            </a:r>
          </a:p>
          <a:p>
            <a:pPr lvl="1"/>
            <a:r>
              <a:rPr lang="en-US" sz="1400" dirty="0" smtClean="0"/>
              <a:t>is generated using SHA-256 hash function with a </a:t>
            </a:r>
            <a:r>
              <a:rPr lang="en-US" sz="1400" dirty="0" err="1" smtClean="0"/>
              <a:t>Merkle</a:t>
            </a:r>
            <a:r>
              <a:rPr lang="en-US" sz="1400" dirty="0" smtClean="0"/>
              <a:t> tree-based model</a:t>
            </a:r>
          </a:p>
          <a:p>
            <a:r>
              <a:rPr lang="en-US" sz="1400" dirty="0" smtClean="0"/>
              <a:t>Can verify the integrity of your data by calculating the digest and comparing it with QLDB’s digest</a:t>
            </a:r>
          </a:p>
          <a:p>
            <a:r>
              <a:rPr lang="en-US" sz="1400" dirty="0" smtClean="0"/>
              <a:t>Can verify using the AWS console or QLDB API </a:t>
            </a:r>
          </a:p>
          <a:p>
            <a:r>
              <a:rPr lang="en-US" sz="1400" dirty="0" smtClean="0"/>
              <a:t>Improper verification requests typically result in </a:t>
            </a:r>
            <a:r>
              <a:rPr lang="en-US" sz="1400" dirty="0" err="1" smtClean="0"/>
              <a:t>IllegalArgumentException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82" y="1690688"/>
            <a:ext cx="4638898" cy="36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4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793</Words>
  <Application>Microsoft Office PowerPoint</Application>
  <PresentationFormat>Широкоэкранный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Amazon QLDB</vt:lpstr>
      <vt:lpstr>QLDB Architecture</vt:lpstr>
      <vt:lpstr>QLDB Architecture</vt:lpstr>
      <vt:lpstr>QLDB Architecture</vt:lpstr>
      <vt:lpstr>Relational vs Ledger</vt:lpstr>
      <vt:lpstr>QLDB Views</vt:lpstr>
      <vt:lpstr>Working with QLDB</vt:lpstr>
      <vt:lpstr>Amazon ION format</vt:lpstr>
      <vt:lpstr>Data Verification in QLDB</vt:lpstr>
      <vt:lpstr>QLDB Backup and Restore</vt:lpstr>
      <vt:lpstr>QLDB Streams</vt:lpstr>
      <vt:lpstr>QLDB High Availability and Durability</vt:lpstr>
      <vt:lpstr>QLDB Security</vt:lpstr>
      <vt:lpstr>QLDB Security - Networking</vt:lpstr>
      <vt:lpstr>QLDB Monitoring</vt:lpstr>
      <vt:lpstr>QLDB Pricing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Учетная запись Майкрософт</cp:lastModifiedBy>
  <cp:revision>4</cp:revision>
  <dcterms:created xsi:type="dcterms:W3CDTF">2023-09-10T15:38:22Z</dcterms:created>
  <dcterms:modified xsi:type="dcterms:W3CDTF">2023-09-10T16:04:23Z</dcterms:modified>
</cp:coreProperties>
</file>