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6DE9-8825-46DB-8599-E6FDEFBC057E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35812-95B2-4917-982F-D2CAD5EE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2B9F-0BB7-4D1B-91A5-614A0A292C0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</a:t>
            </a:r>
            <a:r>
              <a:rPr lang="en-US" sz="3200" dirty="0" err="1" smtClean="0"/>
              <a:t>Keyspaces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90159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scalable, highly available, and fully-managed database service</a:t>
            </a:r>
          </a:p>
          <a:p>
            <a:r>
              <a:rPr lang="en-US" sz="1400" dirty="0" smtClean="0"/>
              <a:t>Lets you run your </a:t>
            </a:r>
            <a:r>
              <a:rPr lang="en-US" sz="1400" u="sng" dirty="0" smtClean="0"/>
              <a:t>Cassandra</a:t>
            </a:r>
            <a:r>
              <a:rPr lang="en-US" sz="1400" dirty="0" smtClean="0"/>
              <a:t> workloads on AWS</a:t>
            </a:r>
          </a:p>
          <a:p>
            <a:r>
              <a:rPr lang="en-US" sz="1400" dirty="0" smtClean="0"/>
              <a:t>Cassandra is an open-source, wide-column, </a:t>
            </a:r>
            <a:r>
              <a:rPr lang="en-US" sz="1400" u="sng" dirty="0" err="1" smtClean="0"/>
              <a:t>NoSQL</a:t>
            </a:r>
            <a:r>
              <a:rPr lang="en-US" sz="1400" u="sng" dirty="0" smtClean="0"/>
              <a:t> data store</a:t>
            </a:r>
          </a:p>
          <a:p>
            <a:r>
              <a:rPr lang="en-US" sz="1400" dirty="0" smtClean="0"/>
              <a:t>Is </a:t>
            </a:r>
            <a:r>
              <a:rPr lang="en-US" sz="1400" dirty="0" err="1" smtClean="0"/>
              <a:t>serverless</a:t>
            </a:r>
            <a:r>
              <a:rPr lang="en-US" sz="1400" dirty="0" smtClean="0"/>
              <a:t>, so you pay for what you use + </a:t>
            </a:r>
            <a:r>
              <a:rPr lang="en-US" sz="1400" dirty="0" err="1" smtClean="0"/>
              <a:t>autoscaling</a:t>
            </a:r>
            <a:endParaRPr lang="en-US" sz="1400" dirty="0" smtClean="0"/>
          </a:p>
          <a:p>
            <a:r>
              <a:rPr lang="en-US" sz="1400" dirty="0" smtClean="0"/>
              <a:t>Supports thousands of requests per second with virtually unlimited throughput and storage</a:t>
            </a:r>
          </a:p>
          <a:p>
            <a:r>
              <a:rPr lang="en-US" sz="1400" dirty="0" smtClean="0"/>
              <a:t>Compatible with the CQL (Cassandra Query Language) API</a:t>
            </a:r>
          </a:p>
          <a:p>
            <a:r>
              <a:rPr lang="en-US" sz="1400" dirty="0" smtClean="0"/>
              <a:t>Security through IAM, VPC and KMS</a:t>
            </a:r>
          </a:p>
          <a:p>
            <a:r>
              <a:rPr lang="en-US" sz="1400" dirty="0" smtClean="0"/>
              <a:t>Data is encrypted by default, supports encryption at rest and in transit</a:t>
            </a:r>
          </a:p>
          <a:p>
            <a:r>
              <a:rPr lang="en-US" sz="1400" dirty="0" smtClean="0"/>
              <a:t>Supports continuous backups with PITR</a:t>
            </a:r>
          </a:p>
          <a:p>
            <a:r>
              <a:rPr lang="en-US" sz="1400" dirty="0" smtClean="0"/>
              <a:t>All writes replicated three times across multiple AZs for durability and availability</a:t>
            </a:r>
          </a:p>
          <a:p>
            <a:r>
              <a:rPr lang="en-US" sz="1400" dirty="0" smtClean="0"/>
              <a:t>Offers 99.99% availability SLA within Region with no scheduled downtime</a:t>
            </a:r>
          </a:p>
          <a:p>
            <a:r>
              <a:rPr lang="en-US" sz="1400" u="sng" dirty="0" smtClean="0"/>
              <a:t>Monitoring</a:t>
            </a:r>
            <a:r>
              <a:rPr lang="en-US" sz="1400" dirty="0" smtClean="0"/>
              <a:t> through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, DDL actions logged with </a:t>
            </a:r>
            <a:r>
              <a:rPr lang="en-US" sz="1400" dirty="0" err="1" smtClean="0"/>
              <a:t>CloudTrail</a:t>
            </a:r>
            <a:r>
              <a:rPr lang="en-US" sz="1400" dirty="0" smtClean="0"/>
              <a:t> </a:t>
            </a:r>
          </a:p>
          <a:p>
            <a:r>
              <a:rPr lang="en-US" sz="1400" u="sng" dirty="0" smtClean="0"/>
              <a:t>Use cases: </a:t>
            </a:r>
            <a:r>
              <a:rPr lang="en-US" sz="1400" dirty="0" err="1" smtClean="0"/>
              <a:t>IoT</a:t>
            </a:r>
            <a:r>
              <a:rPr lang="en-US" sz="1400" dirty="0" smtClean="0"/>
              <a:t> device metadata / User profiles / Time-series data / Transactions data (e.g. ecommerce)</a:t>
            </a:r>
            <a:endParaRPr lang="en-US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10" y="1690688"/>
            <a:ext cx="1711262" cy="2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/>
          </a:bodyPr>
          <a:lstStyle/>
          <a:p>
            <a:r>
              <a:rPr lang="en-US" sz="3200" dirty="0"/>
              <a:t>What is Apache </a:t>
            </a:r>
            <a:r>
              <a:rPr lang="en-US" sz="3200" dirty="0" smtClean="0"/>
              <a:t>Cassandra?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545336"/>
            <a:ext cx="9656064" cy="463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Apache Cassandra </a:t>
            </a:r>
            <a:r>
              <a:rPr lang="en-US" sz="1400" dirty="0"/>
              <a:t>is an open source </a:t>
            </a:r>
            <a:r>
              <a:rPr lang="en-US" sz="1400" dirty="0" err="1"/>
              <a:t>NoSQL</a:t>
            </a:r>
            <a:r>
              <a:rPr lang="en-US" sz="1400" dirty="0"/>
              <a:t> distributed database trusted by thousands of companies for scalability and high availability without compromising performance.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Linear </a:t>
            </a:r>
            <a:r>
              <a:rPr lang="en-US" sz="1400" dirty="0"/>
              <a:t>scalability and proven fault-tolerance on commodity hardware or cloud infrastructure make it the perfect platform for mission-critical data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 err="1" smtClean="0"/>
              <a:t>Fearutes</a:t>
            </a:r>
            <a:r>
              <a:rPr lang="en-US" sz="1400" b="1" dirty="0" smtClean="0"/>
              <a:t>: </a:t>
            </a:r>
          </a:p>
          <a:p>
            <a:pPr marL="0" indent="0">
              <a:buNone/>
            </a:pPr>
            <a:r>
              <a:rPr lang="en-US" sz="1400" b="1" dirty="0"/>
              <a:t>Hybrid</a:t>
            </a:r>
            <a:r>
              <a:rPr lang="en-US" sz="1400" dirty="0"/>
              <a:t> : </a:t>
            </a:r>
            <a:r>
              <a:rPr lang="en-US" sz="1400" dirty="0" err="1"/>
              <a:t>Masterless</a:t>
            </a:r>
            <a:r>
              <a:rPr lang="en-US" sz="1400" dirty="0"/>
              <a:t> architecture and low latency means Cassandra will withstand an entire data center outage with no data loss—across public or private clouds and on-premises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Fault Tolerant </a:t>
            </a:r>
            <a:r>
              <a:rPr lang="en-US" sz="1400" dirty="0"/>
              <a:t>: Cassandra’s support for replicating across multiple datacenters is best-in-class, providing lower latency for your users and the peace of mind of knowing that you can survive regional outages. Failed nodes can be replaced with no downtime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Focus on Quality </a:t>
            </a:r>
            <a:r>
              <a:rPr lang="en-US" sz="1400" dirty="0"/>
              <a:t>: To ensure reliability and stability, Cassandra is tested on clusters as large as 1,000 nodes and with hundreds of real world use cases and schemas tested with replay, fuzz, property-based, fault-injection, and performance tests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b="1" dirty="0" err="1"/>
              <a:t>Performant</a:t>
            </a:r>
            <a:r>
              <a:rPr lang="en-US" sz="1400" dirty="0"/>
              <a:t> : Cassandra consistently outperforms popular </a:t>
            </a:r>
            <a:r>
              <a:rPr lang="en-US" sz="1400" dirty="0" err="1"/>
              <a:t>NoSQL</a:t>
            </a:r>
            <a:r>
              <a:rPr lang="en-US" sz="1400" dirty="0"/>
              <a:t> alternatives in benchmarks and real applications, primarily because of fundamental architectural choices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You’re In Control </a:t>
            </a:r>
            <a:r>
              <a:rPr lang="en-US" sz="1400" dirty="0"/>
              <a:t>: Choose between synchronous or asynchronous replication for each update. Highly available asynchronous operations are optimized with features like Hinted Handoff and Read Repair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Security and Observability </a:t>
            </a:r>
            <a:r>
              <a:rPr lang="en-US" sz="1400" dirty="0"/>
              <a:t>: The audit logging feature for operators tracks the DML, DDL, and DCL activity with minimal impact to normal workload performance, while the </a:t>
            </a:r>
            <a:r>
              <a:rPr lang="en-US" sz="1400" dirty="0" err="1"/>
              <a:t>fqltool</a:t>
            </a:r>
            <a:r>
              <a:rPr lang="en-US" sz="1400" dirty="0"/>
              <a:t> allows the capture and replay of production workloads for analysis.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628" y="1825625"/>
            <a:ext cx="1600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CQL (Cassandra Query Language 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1871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use CQL for interacting with Cassandra database (and with </a:t>
            </a:r>
            <a:r>
              <a:rPr lang="en-US" sz="1400" dirty="0" err="1" smtClean="0"/>
              <a:t>Keyspaces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 run CQL queries, you can use: </a:t>
            </a:r>
          </a:p>
          <a:p>
            <a:pPr lvl="1"/>
            <a:r>
              <a:rPr lang="en-US" sz="1400" dirty="0" smtClean="0"/>
              <a:t>CQL editor in the AWS Console </a:t>
            </a:r>
          </a:p>
          <a:p>
            <a:pPr lvl="1"/>
            <a:r>
              <a:rPr lang="en-US" sz="1400" dirty="0" err="1" smtClean="0"/>
              <a:t>cqlsh</a:t>
            </a:r>
            <a:r>
              <a:rPr lang="en-US" sz="1400" dirty="0" smtClean="0"/>
              <a:t> client (CQL shell) </a:t>
            </a:r>
          </a:p>
          <a:p>
            <a:pPr lvl="1"/>
            <a:r>
              <a:rPr lang="en-US" sz="1400" dirty="0" smtClean="0"/>
              <a:t>Cassandra client driver (programmatic access)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556" y="1825625"/>
            <a:ext cx="1600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Migrating from Cassandra to </a:t>
            </a:r>
            <a:r>
              <a:rPr lang="en-US" sz="3200" dirty="0" err="1" smtClean="0"/>
              <a:t>Keyspaces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1871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Export existing cluster data to CSV files</a:t>
            </a:r>
          </a:p>
          <a:p>
            <a:r>
              <a:rPr lang="en-US" sz="1400" dirty="0" smtClean="0"/>
              <a:t>Import using </a:t>
            </a:r>
            <a:r>
              <a:rPr lang="en-US" sz="1400" dirty="0" err="1" smtClean="0"/>
              <a:t>cqlsh</a:t>
            </a:r>
            <a:r>
              <a:rPr lang="en-US" sz="1400" dirty="0" smtClean="0"/>
              <a:t> COPY command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46095"/>
            <a:ext cx="8839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9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 and write consistency in </a:t>
            </a:r>
            <a:r>
              <a:rPr lang="en-US" sz="3200" dirty="0" err="1" smtClean="0"/>
              <a:t>Keyspaces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875995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Two read consistency modes: </a:t>
            </a:r>
          </a:p>
          <a:p>
            <a:pPr lvl="1"/>
            <a:r>
              <a:rPr lang="en-US" sz="1400" u="sng" dirty="0" smtClean="0"/>
              <a:t>LOCAL_ONE consistency</a:t>
            </a:r>
          </a:p>
          <a:p>
            <a:pPr lvl="1"/>
            <a:r>
              <a:rPr lang="en-US" sz="1400" u="sng" dirty="0" smtClean="0"/>
              <a:t>LOCAL_QUORUM consistency</a:t>
            </a:r>
          </a:p>
          <a:p>
            <a:r>
              <a:rPr lang="en-US" sz="1400" u="sng" dirty="0" smtClean="0"/>
              <a:t>LOCAL_ONE</a:t>
            </a:r>
            <a:r>
              <a:rPr lang="en-US" sz="1400" dirty="0" smtClean="0"/>
              <a:t> optimizes for performance and availability by returning the first returned value from any storage replica</a:t>
            </a:r>
          </a:p>
          <a:p>
            <a:r>
              <a:rPr lang="en-US" sz="1400" u="sng" dirty="0" smtClean="0"/>
              <a:t>LOCAL_QUORUM</a:t>
            </a:r>
            <a:r>
              <a:rPr lang="en-US" sz="1400" dirty="0" smtClean="0"/>
              <a:t> optimizes for data correctness by requiring at least two replicas to return a value before it is returned to your application</a:t>
            </a:r>
          </a:p>
          <a:p>
            <a:r>
              <a:rPr lang="en-US" sz="1400" dirty="0" smtClean="0"/>
              <a:t>All writes use LOCAL_QUORUM for durability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59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Keyspaces</a:t>
            </a:r>
            <a:r>
              <a:rPr lang="en-US" sz="3200" dirty="0" smtClean="0"/>
              <a:t> pricing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4599432" cy="234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On-demand mode</a:t>
            </a:r>
          </a:p>
          <a:p>
            <a:r>
              <a:rPr lang="en-US" sz="1400" dirty="0" smtClean="0"/>
              <a:t>Uses RRUs and WRUs (read/write request units)</a:t>
            </a:r>
          </a:p>
          <a:p>
            <a:r>
              <a:rPr lang="en-US" sz="1400" dirty="0" smtClean="0"/>
              <a:t>You pay for the actual reads and writes</a:t>
            </a:r>
          </a:p>
          <a:p>
            <a:r>
              <a:rPr lang="en-US" sz="1400" dirty="0" smtClean="0"/>
              <a:t>Use with unpredictable application traffic</a:t>
            </a:r>
          </a:p>
          <a:p>
            <a:r>
              <a:rPr lang="en-US" sz="1400" dirty="0" smtClean="0"/>
              <a:t>1 RRU = one 4KB read with LOCAL_QUORUM consistency</a:t>
            </a:r>
          </a:p>
          <a:p>
            <a:r>
              <a:rPr lang="en-US" sz="1400" dirty="0" smtClean="0"/>
              <a:t>1 RRU = two 4KB reads with LOCAL_ONE consistency</a:t>
            </a:r>
          </a:p>
          <a:p>
            <a:r>
              <a:rPr lang="en-US" sz="1400" dirty="0" smtClean="0"/>
              <a:t>1 WRU = one1KB write with LOCAL_QUORUM consistency</a:t>
            </a:r>
            <a:endParaRPr lang="en-US" sz="1400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6434328" y="1825625"/>
            <a:ext cx="5626608" cy="238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Provisioned mode </a:t>
            </a:r>
          </a:p>
          <a:p>
            <a:r>
              <a:rPr lang="en-US" sz="1400" dirty="0" smtClean="0"/>
              <a:t>Uses RCUs and WCUs (read/write capacity units)</a:t>
            </a:r>
          </a:p>
          <a:p>
            <a:r>
              <a:rPr lang="en-US" sz="1400" dirty="0" smtClean="0"/>
              <a:t>You specify the number of reads and writes per second</a:t>
            </a:r>
          </a:p>
          <a:p>
            <a:r>
              <a:rPr lang="en-US" sz="1400" dirty="0" smtClean="0"/>
              <a:t>Lets you optimize costs if you have predictable application traffic and can forecast capacity requirements in advance</a:t>
            </a:r>
          </a:p>
          <a:p>
            <a:r>
              <a:rPr lang="en-US" sz="1400" dirty="0" smtClean="0"/>
              <a:t>1 RCU = one 4KB read with LOCAL_QUORUM consistency</a:t>
            </a:r>
          </a:p>
          <a:p>
            <a:r>
              <a:rPr lang="en-US" sz="1400" dirty="0" smtClean="0"/>
              <a:t>1 RCU = two 4KB reads with LOCAL_ONE consistency</a:t>
            </a:r>
          </a:p>
          <a:p>
            <a:r>
              <a:rPr lang="en-US" sz="1400" dirty="0" smtClean="0"/>
              <a:t>1 WCU = one1KB write with LOCAL_QUORUM consistency</a:t>
            </a:r>
            <a:endParaRPr lang="en-US" sz="1400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384048" y="5020056"/>
            <a:ext cx="11411712" cy="158508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If a query returns multiple rows, you are billed based on the aggregate size of the data returned</a:t>
            </a:r>
          </a:p>
          <a:p>
            <a:r>
              <a:rPr lang="en-US" sz="1400" b="1" u="sng" dirty="0" smtClean="0"/>
              <a:t>For example</a:t>
            </a:r>
            <a:r>
              <a:rPr lang="en-US" sz="1400" dirty="0" smtClean="0"/>
              <a:t>, if your query returns four rows and each row has 2 KB of data (8 KB of data total), you are billed 2 RCUs using LOCAL_QUORUM consistency and 1 RCU using LOCAL_ONE consistency</a:t>
            </a:r>
          </a:p>
          <a:p>
            <a:r>
              <a:rPr lang="en-US" sz="1400" dirty="0" smtClean="0"/>
              <a:t>Storage, backups and restore, and data transfer costs are additional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486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709</Words>
  <Application>Microsoft Office PowerPoint</Application>
  <PresentationFormat>Широкоэкранный</PresentationFormat>
  <Paragraphs>64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Amazon Keyspaces</vt:lpstr>
      <vt:lpstr>What is Apache Cassandra?</vt:lpstr>
      <vt:lpstr>CQL (Cassandra Query Language )</vt:lpstr>
      <vt:lpstr>Migrating from Cassandra to Keyspaces</vt:lpstr>
      <vt:lpstr>Read and write consistency in Keyspaces</vt:lpstr>
      <vt:lpstr>Keyspaces pricing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Keyspaces</dc:title>
  <dc:creator>Учетная запись Майкрософт</dc:creator>
  <cp:lastModifiedBy>Учетная запись Майкрософт</cp:lastModifiedBy>
  <cp:revision>3</cp:revision>
  <dcterms:created xsi:type="dcterms:W3CDTF">2023-09-10T15:25:12Z</dcterms:created>
  <dcterms:modified xsi:type="dcterms:W3CDTF">2023-09-16T13:19:53Z</dcterms:modified>
</cp:coreProperties>
</file>