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8" r:id="rId5"/>
    <p:sldId id="269" r:id="rId6"/>
    <p:sldId id="261" r:id="rId7"/>
    <p:sldId id="270" r:id="rId8"/>
    <p:sldId id="271" r:id="rId9"/>
    <p:sldId id="272" r:id="rId10"/>
    <p:sldId id="273" r:id="rId11"/>
    <p:sldId id="274" r:id="rId12"/>
    <p:sldId id="263" r:id="rId13"/>
    <p:sldId id="264" r:id="rId14"/>
    <p:sldId id="265" r:id="rId15"/>
    <p:sldId id="266" r:id="rId16"/>
    <p:sldId id="267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C646C-AB35-4FA3-8783-6D332CC58F7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EF8DB-4DD7-4343-B7D1-D66B2EC27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1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31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50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61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2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67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25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89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440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78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98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78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10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70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5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82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15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23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69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41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5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9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5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6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7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5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0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2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4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7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4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760AE-D203-4A8A-BD73-9CAD5DEFBB4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0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Amazon Neptune 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6032" y="1825625"/>
            <a:ext cx="7187184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Fully managed </a:t>
            </a:r>
            <a:r>
              <a:rPr lang="en-US" sz="1400" b="1" dirty="0" smtClean="0"/>
              <a:t>graph database </a:t>
            </a:r>
            <a:r>
              <a:rPr lang="en-US" sz="1400" dirty="0" smtClean="0"/>
              <a:t>service (non-relational)</a:t>
            </a:r>
          </a:p>
          <a:p>
            <a:r>
              <a:rPr lang="en-US" sz="1400" dirty="0" smtClean="0"/>
              <a:t>Relationships are first-class citizens</a:t>
            </a:r>
          </a:p>
          <a:p>
            <a:r>
              <a:rPr lang="en-US" sz="1400" dirty="0" smtClean="0"/>
              <a:t>Can quickly navigate relationships and retrieve complex relations between </a:t>
            </a:r>
            <a:r>
              <a:rPr lang="en-US" sz="1400" u="sng" dirty="0" smtClean="0"/>
              <a:t>highly connected datasets</a:t>
            </a:r>
          </a:p>
          <a:p>
            <a:r>
              <a:rPr lang="en-US" sz="1400" dirty="0" smtClean="0"/>
              <a:t>Can query billions of relationships with millisecond latency</a:t>
            </a:r>
          </a:p>
          <a:p>
            <a:r>
              <a:rPr lang="en-US" sz="1400" dirty="0" smtClean="0"/>
              <a:t>ACID compliant with immediate consistency</a:t>
            </a:r>
          </a:p>
          <a:p>
            <a:r>
              <a:rPr lang="en-US" sz="1400" dirty="0" smtClean="0"/>
              <a:t>Supports transaction semantics for highly concurrent OLTP workloads (ACID transactions)</a:t>
            </a:r>
          </a:p>
          <a:p>
            <a:r>
              <a:rPr lang="en-US" sz="1400" dirty="0" smtClean="0"/>
              <a:t>Supported graph query languages – Apache </a:t>
            </a:r>
            <a:r>
              <a:rPr lang="en-US" sz="1400" dirty="0" err="1" smtClean="0"/>
              <a:t>TinkerPop</a:t>
            </a:r>
            <a:r>
              <a:rPr lang="en-US" sz="1400" dirty="0" smtClean="0"/>
              <a:t> Gremlin and RDF/SPARQL</a:t>
            </a:r>
          </a:p>
          <a:p>
            <a:r>
              <a:rPr lang="en-US" sz="1400" dirty="0" smtClean="0"/>
              <a:t>Supports 15 low-latency read replicas (Multi-AZ)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922" y="2315369"/>
            <a:ext cx="33147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36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Neptune Backup </a:t>
            </a:r>
            <a:r>
              <a:rPr lang="en-US" sz="3200" dirty="0" smtClean="0"/>
              <a:t>and Restore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01168" y="1825625"/>
            <a:ext cx="6208776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Can only restore to a new cluster</a:t>
            </a:r>
          </a:p>
          <a:p>
            <a:r>
              <a:rPr lang="en-US" sz="1400" dirty="0" smtClean="0"/>
              <a:t>Can restore an unencrypted snapshot to an encrypted cluster (but not the other way round)</a:t>
            </a:r>
          </a:p>
          <a:p>
            <a:r>
              <a:rPr lang="en-US" sz="1400" dirty="0" smtClean="0"/>
              <a:t>To restore a cluster from an encrypted snapshot, you must have access to the KMS key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 smtClean="0"/>
              <a:t>Can only share manual snapshots (can copy and share automated ones)</a:t>
            </a:r>
          </a:p>
          <a:p>
            <a:r>
              <a:rPr lang="en-US" sz="1400" dirty="0" smtClean="0"/>
              <a:t>Can't share a snapshot encrypted using the default KMS key of the a/c</a:t>
            </a:r>
          </a:p>
          <a:p>
            <a:r>
              <a:rPr lang="en-US" sz="1400" dirty="0" smtClean="0"/>
              <a:t>Snapshots can be shared across accounts, but within the same region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699" y="1690688"/>
            <a:ext cx="4314825" cy="1219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035" y="3618166"/>
            <a:ext cx="3502087" cy="211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74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Neptune Scaling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6032" y="1527048"/>
            <a:ext cx="9656064" cy="4649915"/>
          </a:xfrm>
        </p:spPr>
        <p:txBody>
          <a:bodyPr>
            <a:normAutofit/>
          </a:bodyPr>
          <a:lstStyle/>
          <a:p>
            <a:r>
              <a:rPr lang="en-US" sz="1400" dirty="0" smtClean="0"/>
              <a:t>Vertical scaling (scale up / down) – by resizing instances</a:t>
            </a:r>
          </a:p>
          <a:p>
            <a:r>
              <a:rPr lang="en-US" sz="1400" dirty="0" smtClean="0"/>
              <a:t>Horizontal scaling (scale out / in) – by adding / removing up to 15 read replicas</a:t>
            </a:r>
          </a:p>
          <a:p>
            <a:r>
              <a:rPr lang="en-US" sz="1400" dirty="0" smtClean="0"/>
              <a:t>Automatic scaling storage – 10 GB to 64 TB (no manual intervention needed)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78" y="3344425"/>
            <a:ext cx="8554644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76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Database Cloning in Neptune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6032" y="1825625"/>
            <a:ext cx="6656832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Different from creating read replicas – clones support both reads and writes</a:t>
            </a:r>
          </a:p>
          <a:p>
            <a:r>
              <a:rPr lang="en-US" sz="1400" dirty="0" smtClean="0"/>
              <a:t>Different from replicating a cluster – clones use same storage layer as the source cluster</a:t>
            </a:r>
          </a:p>
          <a:p>
            <a:r>
              <a:rPr lang="en-US" sz="1400" dirty="0" smtClean="0"/>
              <a:t>Requires only minimal additional storage</a:t>
            </a:r>
          </a:p>
          <a:p>
            <a:r>
              <a:rPr lang="en-US" sz="1400" dirty="0" smtClean="0"/>
              <a:t>Quick and cost-effective</a:t>
            </a:r>
          </a:p>
          <a:p>
            <a:r>
              <a:rPr lang="en-US" sz="1400" dirty="0" smtClean="0"/>
              <a:t>Only within region (can be in different VPC)</a:t>
            </a:r>
          </a:p>
          <a:p>
            <a:r>
              <a:rPr lang="en-US" sz="1400" dirty="0" smtClean="0"/>
              <a:t>Can be created from existing clones</a:t>
            </a:r>
          </a:p>
          <a:p>
            <a:r>
              <a:rPr lang="en-US" sz="1400" dirty="0" smtClean="0"/>
              <a:t>Uses a </a:t>
            </a:r>
            <a:r>
              <a:rPr lang="en-US" sz="1400" b="1" dirty="0" smtClean="0"/>
              <a:t>copy-on-write</a:t>
            </a:r>
            <a:r>
              <a:rPr lang="en-US" sz="1400" dirty="0" smtClean="0"/>
              <a:t> protocol</a:t>
            </a:r>
          </a:p>
          <a:p>
            <a:pPr lvl="1"/>
            <a:r>
              <a:rPr lang="en-US" sz="1200" dirty="0" smtClean="0"/>
              <a:t>both source and clone share the same data initially</a:t>
            </a:r>
          </a:p>
          <a:p>
            <a:pPr lvl="1"/>
            <a:r>
              <a:rPr lang="en-US" sz="1200" dirty="0" smtClean="0"/>
              <a:t>data that changes, is then copied at the time it changes either on the source or on the clone (i.e. stored separately from the shared data)</a:t>
            </a:r>
          </a:p>
          <a:p>
            <a:pPr lvl="1"/>
            <a:r>
              <a:rPr lang="en-US" sz="1200" dirty="0" smtClean="0"/>
              <a:t>delta of writes after cloning is not shared</a:t>
            </a:r>
            <a:endParaRPr lang="en-US" sz="1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071" y="1825625"/>
            <a:ext cx="4195961" cy="363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9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Neptune Security – IAM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6032" y="1825625"/>
            <a:ext cx="6656832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Uses IAM for authentication and authorization to manage Neptune resources</a:t>
            </a:r>
          </a:p>
          <a:p>
            <a:r>
              <a:rPr lang="en-US" sz="1400" dirty="0" smtClean="0"/>
              <a:t>Supports IAM Authentication (with AWS SigV4)</a:t>
            </a:r>
          </a:p>
          <a:p>
            <a:r>
              <a:rPr lang="en-US" sz="1400" dirty="0" smtClean="0"/>
              <a:t>You use temporary credentials using an assumed role</a:t>
            </a:r>
          </a:p>
          <a:p>
            <a:pPr lvl="1"/>
            <a:r>
              <a:rPr lang="en-US" sz="1400" dirty="0" smtClean="0"/>
              <a:t>Create an IAM role </a:t>
            </a:r>
          </a:p>
          <a:p>
            <a:pPr lvl="1"/>
            <a:r>
              <a:rPr lang="en-US" sz="1400" dirty="0" smtClean="0"/>
              <a:t>Setup trust relationship </a:t>
            </a:r>
          </a:p>
          <a:p>
            <a:pPr lvl="1"/>
            <a:r>
              <a:rPr lang="en-US" sz="1400" dirty="0" smtClean="0"/>
              <a:t>Retrieve temp </a:t>
            </a:r>
            <a:r>
              <a:rPr lang="en-US" sz="1400" dirty="0" err="1" smtClean="0"/>
              <a:t>creds</a:t>
            </a:r>
            <a:r>
              <a:rPr lang="en-US" sz="1400" dirty="0" smtClean="0"/>
              <a:t> </a:t>
            </a:r>
          </a:p>
          <a:p>
            <a:pPr lvl="1"/>
            <a:r>
              <a:rPr lang="en-US" sz="1400" dirty="0" smtClean="0"/>
              <a:t>Sign the requests using the </a:t>
            </a:r>
            <a:r>
              <a:rPr lang="en-US" sz="1400" dirty="0" err="1" smtClean="0"/>
              <a:t>creds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145" y="1690688"/>
            <a:ext cx="3304223" cy="464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58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Neptune Security – Encryption &amp; Network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6032" y="1825625"/>
            <a:ext cx="6656832" cy="4351338"/>
          </a:xfrm>
        </p:spPr>
        <p:txBody>
          <a:bodyPr>
            <a:normAutofit/>
          </a:bodyPr>
          <a:lstStyle/>
          <a:p>
            <a:r>
              <a:rPr lang="en-US" sz="1400" u="sng" dirty="0" smtClean="0"/>
              <a:t>Encryption in transit </a:t>
            </a:r>
            <a:r>
              <a:rPr lang="en-US" sz="1400" dirty="0" smtClean="0"/>
              <a:t>– using SSL / TLS</a:t>
            </a:r>
          </a:p>
          <a:p>
            <a:pPr lvl="1"/>
            <a:r>
              <a:rPr lang="en-US" sz="1400" dirty="0" smtClean="0"/>
              <a:t>Cluster parameter </a:t>
            </a:r>
            <a:r>
              <a:rPr lang="en-US" sz="1400" b="1" dirty="0" err="1" smtClean="0"/>
              <a:t>neptune_enforce_ssl</a:t>
            </a:r>
            <a:r>
              <a:rPr lang="en-US" sz="1400" b="1" dirty="0" smtClean="0"/>
              <a:t> = 1 </a:t>
            </a:r>
            <a:r>
              <a:rPr lang="en-US" sz="1400" dirty="0" smtClean="0"/>
              <a:t>(is default)</a:t>
            </a:r>
          </a:p>
          <a:p>
            <a:r>
              <a:rPr lang="en-US" sz="1400" u="sng" dirty="0" smtClean="0"/>
              <a:t>Encryption at rest </a:t>
            </a:r>
            <a:r>
              <a:rPr lang="en-US" sz="1400" dirty="0" smtClean="0"/>
              <a:t>– with AES-256 using KMS</a:t>
            </a:r>
          </a:p>
          <a:p>
            <a:pPr lvl="1"/>
            <a:r>
              <a:rPr lang="en-US" sz="1400" dirty="0" smtClean="0"/>
              <a:t>encrypts data, automated backups, snapshots, and replicas in the same cluster</a:t>
            </a:r>
          </a:p>
          <a:p>
            <a:r>
              <a:rPr lang="en-US" sz="1400" dirty="0" smtClean="0"/>
              <a:t>Neptune clusters are VPC-only (use private subnets)</a:t>
            </a:r>
          </a:p>
          <a:p>
            <a:r>
              <a:rPr lang="en-US" sz="1400" dirty="0" smtClean="0"/>
              <a:t>Clients can run on EC2 in public subnets within VPC</a:t>
            </a:r>
          </a:p>
          <a:p>
            <a:r>
              <a:rPr lang="en-US" sz="1400" dirty="0" smtClean="0"/>
              <a:t>Can connect to your on-premises IT infra via VPN</a:t>
            </a:r>
          </a:p>
          <a:p>
            <a:r>
              <a:rPr lang="en-US" sz="1400" dirty="0" smtClean="0"/>
              <a:t>Use security groups to control access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866" y="1690688"/>
            <a:ext cx="3018854" cy="396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67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Neptune Monitoring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6032" y="1825625"/>
            <a:ext cx="8348472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Integrated with </a:t>
            </a:r>
            <a:r>
              <a:rPr lang="en-US" sz="1400" dirty="0" err="1" smtClean="0"/>
              <a:t>CloudWatch</a:t>
            </a:r>
            <a:endParaRPr lang="en-US" sz="1400" dirty="0" smtClean="0"/>
          </a:p>
          <a:p>
            <a:r>
              <a:rPr lang="en-US" sz="1400" dirty="0" smtClean="0"/>
              <a:t>can use </a:t>
            </a:r>
            <a:r>
              <a:rPr lang="en-US" sz="1400" b="1" dirty="0" smtClean="0"/>
              <a:t>Audit log </a:t>
            </a:r>
            <a:r>
              <a:rPr lang="en-US" sz="1400" dirty="0" smtClean="0"/>
              <a:t>files by enabling DB cluster parameter </a:t>
            </a:r>
            <a:r>
              <a:rPr lang="en-US" sz="1400" dirty="0" err="1" smtClean="0"/>
              <a:t>neptune_enable_audit_log</a:t>
            </a:r>
            <a:endParaRPr lang="en-US" sz="1400" dirty="0" smtClean="0"/>
          </a:p>
          <a:p>
            <a:r>
              <a:rPr lang="en-US" sz="1400" dirty="0" smtClean="0"/>
              <a:t>must restart DB cluster after enabling audit logs</a:t>
            </a:r>
          </a:p>
          <a:p>
            <a:r>
              <a:rPr lang="en-US" sz="1400" dirty="0" smtClean="0"/>
              <a:t>audit log files are rotated beyond 100MB (not configurable)</a:t>
            </a:r>
          </a:p>
          <a:p>
            <a:r>
              <a:rPr lang="en-US" sz="1400" dirty="0" smtClean="0"/>
              <a:t>audit logs are not stored in sequential order (can be ordered using the timestamp value of each record)</a:t>
            </a:r>
          </a:p>
          <a:p>
            <a:r>
              <a:rPr lang="en-US" sz="1400" dirty="0" smtClean="0"/>
              <a:t>audit log data can be published (exported) to a </a:t>
            </a:r>
            <a:r>
              <a:rPr lang="en-US" sz="1400" dirty="0" err="1" smtClean="0"/>
              <a:t>CloudWatch</a:t>
            </a:r>
            <a:r>
              <a:rPr lang="en-US" sz="1400" dirty="0" smtClean="0"/>
              <a:t> Logs log group by enabling </a:t>
            </a:r>
            <a:r>
              <a:rPr lang="en-US" sz="1400" b="1" u="sng" dirty="0" smtClean="0"/>
              <a:t>Log exports </a:t>
            </a:r>
            <a:r>
              <a:rPr lang="en-US" sz="1400" dirty="0" smtClean="0"/>
              <a:t>for your cluster</a:t>
            </a:r>
          </a:p>
          <a:p>
            <a:r>
              <a:rPr lang="en-US" sz="1400" dirty="0" smtClean="0"/>
              <a:t>API calls logged with </a:t>
            </a:r>
            <a:r>
              <a:rPr lang="en-US" sz="1400" dirty="0" err="1" smtClean="0"/>
              <a:t>CloudTrail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97323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Query Queuing in Neptune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6032" y="1825625"/>
            <a:ext cx="7580376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Max 8192 queries can be queued up per Neptune instance</a:t>
            </a:r>
          </a:p>
          <a:p>
            <a:r>
              <a:rPr lang="en-US" sz="1400" dirty="0" smtClean="0"/>
              <a:t>Queries beyond 8192 will result in </a:t>
            </a:r>
            <a:r>
              <a:rPr lang="en-US" sz="1400" dirty="0" err="1" smtClean="0"/>
              <a:t>ThrottlingException</a:t>
            </a:r>
            <a:endParaRPr lang="en-US" sz="1400" dirty="0" smtClean="0"/>
          </a:p>
          <a:p>
            <a:r>
              <a:rPr lang="en-US" sz="1400" dirty="0" smtClean="0"/>
              <a:t>Use </a:t>
            </a:r>
            <a:r>
              <a:rPr lang="en-US" sz="1400" dirty="0" err="1" smtClean="0"/>
              <a:t>CloudWatch</a:t>
            </a:r>
            <a:r>
              <a:rPr lang="en-US" sz="1400" dirty="0" smtClean="0"/>
              <a:t> metric </a:t>
            </a:r>
            <a:r>
              <a:rPr lang="en-US" sz="1400" dirty="0" err="1" smtClean="0"/>
              <a:t>MainRequestQueuePendingRequests</a:t>
            </a:r>
            <a:r>
              <a:rPr lang="en-US" sz="1400" dirty="0" smtClean="0"/>
              <a:t> to get number of queries queued (5 min granularity)</a:t>
            </a:r>
          </a:p>
          <a:p>
            <a:r>
              <a:rPr lang="en-US" sz="1400" dirty="0" smtClean="0"/>
              <a:t>Get </a:t>
            </a:r>
            <a:r>
              <a:rPr lang="en-US" sz="1400" dirty="0" err="1" smtClean="0"/>
              <a:t>acceptedQueryCount</a:t>
            </a:r>
            <a:r>
              <a:rPr lang="en-US" sz="1400" dirty="0" smtClean="0"/>
              <a:t> value using Query Status API</a:t>
            </a:r>
          </a:p>
          <a:p>
            <a:pPr lvl="1"/>
            <a:r>
              <a:rPr lang="en-US" sz="1400" dirty="0" smtClean="0"/>
              <a:t>For </a:t>
            </a:r>
            <a:r>
              <a:rPr lang="en-US" sz="1400" i="1" u="sng" dirty="0" smtClean="0"/>
              <a:t>Gremlin</a:t>
            </a:r>
            <a:r>
              <a:rPr lang="en-US" sz="1400" dirty="0" smtClean="0"/>
              <a:t>, </a:t>
            </a:r>
            <a:r>
              <a:rPr lang="en-US" sz="1400" dirty="0" err="1" smtClean="0"/>
              <a:t>acceptedQueryCount</a:t>
            </a:r>
            <a:r>
              <a:rPr lang="en-US" sz="1400" dirty="0" smtClean="0"/>
              <a:t> = current count of queries queued</a:t>
            </a:r>
          </a:p>
          <a:p>
            <a:pPr lvl="1"/>
            <a:r>
              <a:rPr lang="en-US" sz="1400" dirty="0" smtClean="0"/>
              <a:t>For </a:t>
            </a:r>
            <a:r>
              <a:rPr lang="en-US" sz="1400" i="1" u="sng" dirty="0" smtClean="0"/>
              <a:t>SPARQL</a:t>
            </a:r>
            <a:r>
              <a:rPr lang="en-US" sz="1400" dirty="0" smtClean="0"/>
              <a:t>, </a:t>
            </a:r>
            <a:r>
              <a:rPr lang="en-US" sz="1400" dirty="0" err="1" smtClean="0"/>
              <a:t>acceptedQueryCount</a:t>
            </a:r>
            <a:r>
              <a:rPr lang="en-US" sz="1400" dirty="0" smtClean="0"/>
              <a:t> = all queries accepted since the server started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441" y="1825625"/>
            <a:ext cx="19145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45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Neptune Service Errors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6032" y="1825625"/>
            <a:ext cx="7580376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Graph engine errors </a:t>
            </a:r>
          </a:p>
          <a:p>
            <a:pPr lvl="1"/>
            <a:r>
              <a:rPr lang="en-US" sz="1400" dirty="0" smtClean="0"/>
              <a:t>Errors related to cluster endpoints, are HTTP error codes</a:t>
            </a:r>
          </a:p>
          <a:p>
            <a:pPr lvl="1"/>
            <a:r>
              <a:rPr lang="en-US" sz="1400" dirty="0" smtClean="0"/>
              <a:t>Query errors – </a:t>
            </a:r>
            <a:r>
              <a:rPr lang="en-US" sz="1400" dirty="0" err="1" smtClean="0"/>
              <a:t>QueryLimitException</a:t>
            </a:r>
            <a:r>
              <a:rPr lang="en-US" sz="1400" dirty="0" smtClean="0"/>
              <a:t> / </a:t>
            </a:r>
            <a:r>
              <a:rPr lang="en-US" sz="1400" dirty="0" err="1" smtClean="0"/>
              <a:t>MemoryLimitExceededException</a:t>
            </a:r>
            <a:r>
              <a:rPr lang="en-US" sz="1400" dirty="0" smtClean="0"/>
              <a:t> / </a:t>
            </a:r>
            <a:r>
              <a:rPr lang="en-US" sz="1400" dirty="0" err="1" smtClean="0"/>
              <a:t>TooManyRequestsException</a:t>
            </a:r>
            <a:r>
              <a:rPr lang="en-US" sz="1400" dirty="0" smtClean="0"/>
              <a:t> etc.</a:t>
            </a:r>
          </a:p>
          <a:p>
            <a:pPr lvl="1"/>
            <a:r>
              <a:rPr lang="en-US" sz="1400" dirty="0" smtClean="0"/>
              <a:t>IAM </a:t>
            </a:r>
            <a:r>
              <a:rPr lang="en-US" sz="1400" dirty="0" err="1" smtClean="0"/>
              <a:t>Auth</a:t>
            </a:r>
            <a:r>
              <a:rPr lang="en-US" sz="1400" dirty="0" smtClean="0"/>
              <a:t> errors – Missing </a:t>
            </a:r>
            <a:r>
              <a:rPr lang="en-US" sz="1400" dirty="0" err="1" smtClean="0"/>
              <a:t>Auth</a:t>
            </a:r>
            <a:r>
              <a:rPr lang="en-US" sz="1400" dirty="0" smtClean="0"/>
              <a:t> / Missing token / Invalid Signature / Missing headers / Incorrect Policy </a:t>
            </a:r>
            <a:r>
              <a:rPr lang="en-US" sz="1400" dirty="0" err="1" smtClean="0"/>
              <a:t>etc</a:t>
            </a:r>
            <a:endParaRPr lang="en-US" sz="1400" dirty="0"/>
          </a:p>
          <a:p>
            <a:r>
              <a:rPr lang="en-US" sz="1400" dirty="0" smtClean="0"/>
              <a:t>API errors</a:t>
            </a:r>
          </a:p>
          <a:p>
            <a:pPr lvl="1"/>
            <a:r>
              <a:rPr lang="en-US" sz="1400" dirty="0" smtClean="0"/>
              <a:t>HTTP errors related to APIs (CLI / SDK)</a:t>
            </a:r>
          </a:p>
          <a:p>
            <a:pPr lvl="1"/>
            <a:r>
              <a:rPr lang="en-US" sz="1400" dirty="0" err="1" smtClean="0"/>
              <a:t>InternalFailure</a:t>
            </a:r>
            <a:r>
              <a:rPr lang="en-US" sz="1400" dirty="0" smtClean="0"/>
              <a:t> / </a:t>
            </a:r>
            <a:r>
              <a:rPr lang="en-US" sz="1400" dirty="0" err="1" smtClean="0"/>
              <a:t>AccessDeniedException</a:t>
            </a:r>
            <a:r>
              <a:rPr lang="en-US" sz="1400" dirty="0" smtClean="0"/>
              <a:t> / </a:t>
            </a:r>
            <a:r>
              <a:rPr lang="en-US" sz="1400" dirty="0" err="1" smtClean="0"/>
              <a:t>MalformedQueryString</a:t>
            </a:r>
            <a:r>
              <a:rPr lang="en-US" sz="1400" dirty="0" smtClean="0"/>
              <a:t> / </a:t>
            </a:r>
            <a:r>
              <a:rPr lang="en-US" sz="1400" dirty="0" err="1" smtClean="0"/>
              <a:t>ServiceUnavailable</a:t>
            </a:r>
            <a:r>
              <a:rPr lang="en-US" sz="1400" dirty="0" smtClean="0"/>
              <a:t> </a:t>
            </a:r>
            <a:r>
              <a:rPr lang="en-US" sz="1400" dirty="0" err="1" smtClean="0"/>
              <a:t>etc</a:t>
            </a:r>
            <a:endParaRPr lang="en-US" sz="1400" dirty="0"/>
          </a:p>
          <a:p>
            <a:r>
              <a:rPr lang="en-US" sz="1400" dirty="0" smtClean="0"/>
              <a:t>Loader Error</a:t>
            </a:r>
          </a:p>
          <a:p>
            <a:pPr lvl="1"/>
            <a:r>
              <a:rPr lang="en-US" sz="1400" dirty="0" smtClean="0"/>
              <a:t>LOAD_NOT_STARTED / LOAD_FAILED / </a:t>
            </a:r>
          </a:p>
          <a:p>
            <a:pPr lvl="1"/>
            <a:r>
              <a:rPr lang="en-US" sz="1400" dirty="0" smtClean="0"/>
              <a:t>LOAD_S3_READ_ERROR / LOAD_DATA_DEADLOCK </a:t>
            </a:r>
            <a:r>
              <a:rPr lang="en-US" sz="1400" dirty="0" err="1" smtClean="0"/>
              <a:t>etc</a:t>
            </a:r>
            <a:endParaRPr lang="en-US" sz="1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255" y="1825625"/>
            <a:ext cx="2043001" cy="257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91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SPARQL federated query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6032" y="1825625"/>
            <a:ext cx="7580376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Query across multiple Neptune clusters or external data sources that support the protocol, and aggregate the results</a:t>
            </a:r>
          </a:p>
          <a:p>
            <a:r>
              <a:rPr lang="en-US" sz="1400" dirty="0" smtClean="0"/>
              <a:t>Supports only read operations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089" y="3242119"/>
            <a:ext cx="8472398" cy="248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90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Neptune Streams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6032" y="1825625"/>
            <a:ext cx="7580376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Capture changes to your graph (change logs)</a:t>
            </a:r>
          </a:p>
          <a:p>
            <a:r>
              <a:rPr lang="en-US" sz="1400" dirty="0" smtClean="0"/>
              <a:t>Similar to </a:t>
            </a:r>
            <a:r>
              <a:rPr lang="en-US" sz="1400" dirty="0" err="1" smtClean="0"/>
              <a:t>DynamoDB</a:t>
            </a:r>
            <a:r>
              <a:rPr lang="en-US" sz="1400" dirty="0" smtClean="0"/>
              <a:t> streams</a:t>
            </a:r>
          </a:p>
          <a:p>
            <a:r>
              <a:rPr lang="en-US" sz="1400" dirty="0" smtClean="0"/>
              <a:t>Can be processed with Lambda (use Neptune Streams API)</a:t>
            </a:r>
          </a:p>
          <a:p>
            <a:r>
              <a:rPr lang="en-US" sz="1400" b="1" dirty="0" smtClean="0"/>
              <a:t>SPARQL</a:t>
            </a:r>
          </a:p>
          <a:p>
            <a:pPr lvl="1"/>
            <a:r>
              <a:rPr lang="en-US" sz="1400" u="sng" dirty="0" smtClean="0"/>
              <a:t>https://&lt;cluster_endpoint&gt;:8182/sparql/stream</a:t>
            </a:r>
          </a:p>
          <a:p>
            <a:r>
              <a:rPr lang="en-US" sz="1400" b="1" dirty="0" smtClean="0"/>
              <a:t>Gremlin</a:t>
            </a:r>
          </a:p>
          <a:p>
            <a:pPr lvl="1"/>
            <a:r>
              <a:rPr lang="en-US" sz="1400" u="sng" dirty="0" smtClean="0"/>
              <a:t>https://&lt;cluster_endpoint&gt;:8182/gremlin/stream</a:t>
            </a:r>
          </a:p>
          <a:p>
            <a:r>
              <a:rPr lang="en-US" sz="1400" dirty="0" smtClean="0"/>
              <a:t>Only GET method is allowed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199" y="4334303"/>
            <a:ext cx="8116433" cy="2048161"/>
          </a:xfrm>
          <a:prstGeom prst="rect">
            <a:avLst/>
          </a:prstGeom>
        </p:spPr>
      </p:pic>
      <p:sp>
        <p:nvSpPr>
          <p:cNvPr id="5" name="Объект 2"/>
          <p:cNvSpPr>
            <a:spLocks noGrp="1"/>
          </p:cNvSpPr>
          <p:nvPr>
            <p:ph sz="half" idx="1"/>
          </p:nvPr>
        </p:nvSpPr>
        <p:spPr>
          <a:xfrm>
            <a:off x="7165848" y="1690688"/>
            <a:ext cx="5026152" cy="2768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u="sng" dirty="0" smtClean="0"/>
              <a:t>Use cases</a:t>
            </a:r>
          </a:p>
          <a:p>
            <a:r>
              <a:rPr lang="en-US" sz="1400" b="1" dirty="0" smtClean="0"/>
              <a:t>Amazon ES Integration</a:t>
            </a:r>
          </a:p>
          <a:p>
            <a:pPr lvl="1"/>
            <a:r>
              <a:rPr lang="en-US" sz="1400" dirty="0" smtClean="0"/>
              <a:t>To perform full-text search queries on Neptune data </a:t>
            </a:r>
          </a:p>
          <a:p>
            <a:pPr lvl="1"/>
            <a:r>
              <a:rPr lang="en-US" sz="1400" dirty="0" smtClean="0"/>
              <a:t>Uses Streams + federated queries </a:t>
            </a:r>
          </a:p>
          <a:p>
            <a:pPr lvl="1"/>
            <a:r>
              <a:rPr lang="en-US" sz="1400" dirty="0" smtClean="0"/>
              <a:t>Supported for both gremlin and SPARQL</a:t>
            </a:r>
          </a:p>
          <a:p>
            <a:r>
              <a:rPr lang="en-US" sz="1400" b="1" dirty="0" smtClean="0"/>
              <a:t>Neptune-to-Neptune Replication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1199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Graph Database explanations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6032" y="1825625"/>
            <a:ext cx="7589520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Models relationships between data</a:t>
            </a:r>
          </a:p>
          <a:p>
            <a:pPr lvl="1"/>
            <a:r>
              <a:rPr lang="en-US" sz="1400" dirty="0" smtClean="0"/>
              <a:t>e.g. Subject / predicate / object / graph (quad)</a:t>
            </a:r>
          </a:p>
          <a:p>
            <a:pPr lvl="1"/>
            <a:r>
              <a:rPr lang="en-US" sz="1400" dirty="0" smtClean="0"/>
              <a:t>Joe likes pizza</a:t>
            </a:r>
          </a:p>
          <a:p>
            <a:pPr lvl="1"/>
            <a:r>
              <a:rPr lang="en-US" sz="1400" dirty="0" smtClean="0"/>
              <a:t>Sarah is friends with Joe</a:t>
            </a:r>
          </a:p>
          <a:p>
            <a:pPr lvl="1"/>
            <a:r>
              <a:rPr lang="en-US" sz="1400" dirty="0" smtClean="0"/>
              <a:t>Sarah likes pizza too</a:t>
            </a:r>
          </a:p>
          <a:p>
            <a:pPr lvl="1"/>
            <a:r>
              <a:rPr lang="en-US" sz="1400" dirty="0" smtClean="0"/>
              <a:t>Joe is a student and lives in London</a:t>
            </a:r>
          </a:p>
          <a:p>
            <a:pPr lvl="1"/>
            <a:r>
              <a:rPr lang="en-US" sz="1400" dirty="0" smtClean="0"/>
              <a:t>Let’s you ask questions like “identify Londoners who like pizza” or “identify friends of Londoners who like pizza”</a:t>
            </a:r>
          </a:p>
          <a:p>
            <a:r>
              <a:rPr lang="en-US" sz="1400" dirty="0" smtClean="0"/>
              <a:t>Uses nodes (vertices) and edges (actions) to describe the data and relationships between them</a:t>
            </a:r>
          </a:p>
          <a:p>
            <a:r>
              <a:rPr lang="en-US" sz="1400" dirty="0" smtClean="0"/>
              <a:t>DB stores – person / action / object (and a graph ID or edge ID)</a:t>
            </a:r>
          </a:p>
          <a:p>
            <a:r>
              <a:rPr lang="en-US" sz="1400" dirty="0" smtClean="0"/>
              <a:t>Can filter or discover data based on strength, weight, or quality of relationships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057" y="1825625"/>
            <a:ext cx="41719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45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Neptune Pricing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998208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You only pay for what you use </a:t>
            </a:r>
          </a:p>
          <a:p>
            <a:r>
              <a:rPr lang="en-US" sz="1400" dirty="0" smtClean="0"/>
              <a:t>On-demand instances – per hour pricing </a:t>
            </a:r>
          </a:p>
          <a:p>
            <a:r>
              <a:rPr lang="en-US" sz="1400" dirty="0" smtClean="0"/>
              <a:t>IOPS – per million IO requests </a:t>
            </a:r>
          </a:p>
          <a:p>
            <a:pPr lvl="1"/>
            <a:r>
              <a:rPr lang="en-US" sz="1400" dirty="0" smtClean="0"/>
              <a:t>Every DB page read operation = one IO </a:t>
            </a:r>
          </a:p>
          <a:p>
            <a:pPr lvl="1"/>
            <a:r>
              <a:rPr lang="en-US" sz="1400" dirty="0" smtClean="0"/>
              <a:t>Each page is 16 KB in Neptune </a:t>
            </a:r>
          </a:p>
          <a:p>
            <a:pPr lvl="1"/>
            <a:r>
              <a:rPr lang="en-US" sz="1400" dirty="0" smtClean="0"/>
              <a:t>Write IOs are counted in 4KB units </a:t>
            </a:r>
          </a:p>
          <a:p>
            <a:r>
              <a:rPr lang="en-US" sz="1400" dirty="0" smtClean="0"/>
              <a:t>DB Storage – per GB per month </a:t>
            </a:r>
          </a:p>
          <a:p>
            <a:r>
              <a:rPr lang="en-US" sz="1400" dirty="0" smtClean="0"/>
              <a:t>Backups (automated and manual) – per GB per month </a:t>
            </a:r>
          </a:p>
          <a:p>
            <a:r>
              <a:rPr lang="en-US" sz="1400" dirty="0" smtClean="0"/>
              <a:t>Data transfer – per GB </a:t>
            </a:r>
          </a:p>
          <a:p>
            <a:r>
              <a:rPr lang="en-US" sz="1400" dirty="0" smtClean="0"/>
              <a:t>Neptune Workbench – per instance hour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892" y="1825624"/>
            <a:ext cx="2242947" cy="254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3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Graph query languages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6032" y="1825625"/>
            <a:ext cx="7232904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Neptune supports two popular modeling frameworks – Apache </a:t>
            </a:r>
            <a:r>
              <a:rPr lang="en-US" sz="1400" dirty="0" err="1" smtClean="0"/>
              <a:t>TinkerPop</a:t>
            </a:r>
            <a:r>
              <a:rPr lang="en-US" sz="1400" dirty="0" smtClean="0"/>
              <a:t> and RDF/SPARQL</a:t>
            </a:r>
          </a:p>
          <a:p>
            <a:r>
              <a:rPr lang="en-US" sz="1400" b="1" u="sng" dirty="0" err="1" smtClean="0"/>
              <a:t>TinkerPop</a:t>
            </a:r>
            <a:r>
              <a:rPr lang="en-US" sz="1400" dirty="0" smtClean="0"/>
              <a:t> uses </a:t>
            </a:r>
            <a:r>
              <a:rPr lang="en-US" sz="1400" b="1" u="sng" dirty="0" smtClean="0"/>
              <a:t>Gremlin</a:t>
            </a:r>
            <a:r>
              <a:rPr lang="en-US" sz="1400" dirty="0" smtClean="0"/>
              <a:t> traversal language</a:t>
            </a:r>
          </a:p>
          <a:p>
            <a:r>
              <a:rPr lang="en-US" sz="1400" b="1" u="sng" dirty="0" smtClean="0"/>
              <a:t>RDF</a:t>
            </a:r>
            <a:r>
              <a:rPr lang="en-US" sz="1400" dirty="0" smtClean="0"/>
              <a:t> (W3C standard) uses </a:t>
            </a:r>
            <a:r>
              <a:rPr lang="en-US" sz="1400" b="1" u="sng" dirty="0" smtClean="0"/>
              <a:t>SPARQL</a:t>
            </a:r>
          </a:p>
          <a:p>
            <a:r>
              <a:rPr lang="en-US" sz="1400" dirty="0" smtClean="0"/>
              <a:t>SPARQL is great for multiple data sources, has large variety of datasets available</a:t>
            </a:r>
          </a:p>
          <a:p>
            <a:r>
              <a:rPr lang="en-US" sz="1400" dirty="0" smtClean="0"/>
              <a:t>We can use Gremlin or SPARQL to load data into Neptune and then to query it</a:t>
            </a:r>
          </a:p>
          <a:p>
            <a:r>
              <a:rPr lang="en-US" sz="1400" dirty="0" smtClean="0"/>
              <a:t>You can store both Gremlin and SPARQL graph data on the same Neptune cluster</a:t>
            </a:r>
          </a:p>
          <a:p>
            <a:r>
              <a:rPr lang="en-US" sz="1400" dirty="0" smtClean="0"/>
              <a:t>It gets stored separately on the cluster</a:t>
            </a:r>
          </a:p>
          <a:p>
            <a:r>
              <a:rPr lang="en-US" sz="1400" dirty="0" smtClean="0"/>
              <a:t>Graph data inserted using one query language can only be queried with that query language (and not with the other)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807" y="1825625"/>
            <a:ext cx="28384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9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Neptune Architecture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6032" y="1825625"/>
            <a:ext cx="7223760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6 copies of your data across 3 AZ (distributed design)</a:t>
            </a:r>
          </a:p>
          <a:p>
            <a:pPr lvl="1"/>
            <a:r>
              <a:rPr lang="en-US" sz="1200" dirty="0" smtClean="0"/>
              <a:t>Lock-free optimistic algorithm (quorum model)</a:t>
            </a:r>
          </a:p>
          <a:p>
            <a:pPr lvl="1"/>
            <a:r>
              <a:rPr lang="en-US" sz="1200" dirty="0" smtClean="0"/>
              <a:t>4 copies out of 6 needed for writes (4/6 write quorum - data considered durable when at least 4/6 copies acknowledge the write)</a:t>
            </a:r>
          </a:p>
          <a:p>
            <a:pPr lvl="1"/>
            <a:r>
              <a:rPr lang="en-US" sz="1200" dirty="0" smtClean="0"/>
              <a:t>3 copies out of 6 needed for reads (3/6 read quorum)</a:t>
            </a:r>
          </a:p>
          <a:p>
            <a:pPr lvl="1"/>
            <a:r>
              <a:rPr lang="en-US" sz="1200" dirty="0" smtClean="0"/>
              <a:t>Self healing with peer-to-peer replication, Storage is striped across 100s of volumes</a:t>
            </a:r>
          </a:p>
          <a:p>
            <a:r>
              <a:rPr lang="en-US" sz="1400" dirty="0" smtClean="0"/>
              <a:t>One </a:t>
            </a:r>
            <a:r>
              <a:rPr lang="en-US" sz="1400" dirty="0" smtClean="0"/>
              <a:t>Neptune Instance </a:t>
            </a:r>
            <a:r>
              <a:rPr lang="en-US" sz="1400" dirty="0" smtClean="0"/>
              <a:t>takes writes (master)</a:t>
            </a:r>
          </a:p>
          <a:p>
            <a:r>
              <a:rPr lang="en-US" sz="1400" dirty="0" smtClean="0"/>
              <a:t>Compute nodes on replicas do not need to write/replicate (=improved read performance)</a:t>
            </a:r>
          </a:p>
          <a:p>
            <a:r>
              <a:rPr lang="en-US" sz="1400" dirty="0" smtClean="0"/>
              <a:t>Log-structured distributed storage layer – passes incremental log records from compute to storage layer (=faster)</a:t>
            </a:r>
          </a:p>
          <a:p>
            <a:r>
              <a:rPr lang="en-US" sz="1400" dirty="0" smtClean="0"/>
              <a:t>Master + up to 15 Read Replicas serve reads</a:t>
            </a:r>
          </a:p>
          <a:p>
            <a:r>
              <a:rPr lang="en-US" sz="1400" dirty="0" smtClean="0"/>
              <a:t>Data is continuously backed up to S3 in real time, using storage nodes (compute node performance is unaffected)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1690688"/>
            <a:ext cx="4123944" cy="44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05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Neptune Cluster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221222" y="1825625"/>
            <a:ext cx="3812282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Loader endpoint – to load the data into Neptune (say, from S3)</a:t>
            </a:r>
          </a:p>
          <a:p>
            <a:pPr lvl="1"/>
            <a:r>
              <a:rPr lang="en-US" sz="1200" dirty="0" smtClean="0"/>
              <a:t>e.g. https://&lt;cluster_endpoint&gt;:8182/loader</a:t>
            </a:r>
          </a:p>
          <a:p>
            <a:r>
              <a:rPr lang="en-US" sz="1400" dirty="0" smtClean="0"/>
              <a:t>Gremlin endpoint – for Gremlin queries </a:t>
            </a:r>
          </a:p>
          <a:p>
            <a:pPr lvl="1"/>
            <a:r>
              <a:rPr lang="en-US" sz="1200" dirty="0" smtClean="0"/>
              <a:t>e.g. https://&lt;cluster_endpoint&gt;:8182/gremlin</a:t>
            </a:r>
          </a:p>
          <a:p>
            <a:r>
              <a:rPr lang="en-US" sz="1400" dirty="0" err="1" smtClean="0"/>
              <a:t>Sparql</a:t>
            </a:r>
            <a:r>
              <a:rPr lang="en-US" sz="1400" dirty="0" smtClean="0"/>
              <a:t> endpoint – for </a:t>
            </a:r>
            <a:r>
              <a:rPr lang="en-US" sz="1400" dirty="0" err="1" smtClean="0"/>
              <a:t>Sparql</a:t>
            </a:r>
            <a:r>
              <a:rPr lang="en-US" sz="1400" dirty="0" smtClean="0"/>
              <a:t> queries</a:t>
            </a:r>
          </a:p>
          <a:p>
            <a:pPr lvl="1"/>
            <a:r>
              <a:rPr lang="en-US" sz="1200" dirty="0" smtClean="0"/>
              <a:t>e.g. https://&lt;cluster_endpoint&gt;:8182/sparql</a:t>
            </a:r>
            <a:endParaRPr lang="en-US" sz="1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4575"/>
            <a:ext cx="8221222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98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Bulk loading data into Neptune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6032" y="1825624"/>
            <a:ext cx="7763256" cy="4840351"/>
          </a:xfrm>
        </p:spPr>
        <p:txBody>
          <a:bodyPr>
            <a:normAutofit/>
          </a:bodyPr>
          <a:lstStyle/>
          <a:p>
            <a:r>
              <a:rPr lang="en-US" sz="1400" dirty="0" smtClean="0"/>
              <a:t>Use the loader endpoint (HTTP POST to the loader endpoint)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 smtClean="0"/>
              <a:t>S3 data can be accessed using an S3 VPC endpoint (allows access to S3 resources from your VPC)</a:t>
            </a:r>
          </a:p>
          <a:p>
            <a:r>
              <a:rPr lang="en-US" sz="1400" dirty="0" smtClean="0"/>
              <a:t>Neptune cluster must assume an IAM role with S3 read access</a:t>
            </a:r>
          </a:p>
          <a:p>
            <a:r>
              <a:rPr lang="en-US" sz="1400" dirty="0" smtClean="0"/>
              <a:t>S3 VPC endpoint can be created using the VPC management console</a:t>
            </a:r>
          </a:p>
          <a:p>
            <a:r>
              <a:rPr lang="en-US" sz="1400" dirty="0" smtClean="0"/>
              <a:t>S3 bucket must be in the same region as the Neptune cluster</a:t>
            </a:r>
          </a:p>
          <a:p>
            <a:r>
              <a:rPr lang="en-US" sz="1400" dirty="0" smtClean="0"/>
              <a:t>Load data formats</a:t>
            </a:r>
          </a:p>
          <a:p>
            <a:pPr lvl="1"/>
            <a:r>
              <a:rPr lang="en-US" sz="1200" dirty="0" smtClean="0"/>
              <a:t>csv (for gremlin), </a:t>
            </a:r>
            <a:r>
              <a:rPr lang="en-US" sz="1200" dirty="0" err="1" smtClean="0"/>
              <a:t>ntripples</a:t>
            </a:r>
            <a:r>
              <a:rPr lang="en-US" sz="1200" dirty="0" smtClean="0"/>
              <a:t> / </a:t>
            </a:r>
            <a:r>
              <a:rPr lang="en-US" sz="1200" dirty="0" err="1" smtClean="0"/>
              <a:t>nquads</a:t>
            </a:r>
            <a:r>
              <a:rPr lang="en-US" sz="1200" dirty="0" smtClean="0"/>
              <a:t> / </a:t>
            </a:r>
            <a:r>
              <a:rPr lang="en-US" sz="1200" dirty="0" err="1" smtClean="0"/>
              <a:t>rdfxml</a:t>
            </a:r>
            <a:r>
              <a:rPr lang="en-US" sz="1200" dirty="0" smtClean="0"/>
              <a:t> / turtle (for </a:t>
            </a:r>
            <a:r>
              <a:rPr lang="en-US" sz="1200" dirty="0" err="1" smtClean="0"/>
              <a:t>sparql</a:t>
            </a:r>
            <a:r>
              <a:rPr lang="en-US" sz="1200" dirty="0" smtClean="0"/>
              <a:t>)</a:t>
            </a:r>
          </a:p>
          <a:p>
            <a:r>
              <a:rPr lang="en-US" sz="1400" dirty="0" smtClean="0"/>
              <a:t>All files must be UTF-8 encoded</a:t>
            </a:r>
          </a:p>
          <a:p>
            <a:r>
              <a:rPr lang="en-US" sz="1400" dirty="0" smtClean="0"/>
              <a:t>Multiple files can be loaded in a single job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318" y="1825625"/>
            <a:ext cx="3614738" cy="426562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10" y="2268283"/>
            <a:ext cx="36385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84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Neptune Replication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6032" y="1825625"/>
            <a:ext cx="6656832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Up to 15 read replicas</a:t>
            </a:r>
          </a:p>
          <a:p>
            <a:r>
              <a:rPr lang="en-US" sz="1400" dirty="0" smtClean="0"/>
              <a:t>ASYNC replication</a:t>
            </a:r>
          </a:p>
          <a:p>
            <a:r>
              <a:rPr lang="en-US" sz="1400" dirty="0" smtClean="0"/>
              <a:t>Replicas share the same underlying storage layer</a:t>
            </a:r>
          </a:p>
          <a:p>
            <a:r>
              <a:rPr lang="en-US" sz="1400" dirty="0" smtClean="0"/>
              <a:t>Typically take 10s of milliseconds (replication lag)</a:t>
            </a:r>
          </a:p>
          <a:p>
            <a:r>
              <a:rPr lang="en-US" sz="1400" dirty="0" smtClean="0"/>
              <a:t>Minimal performance impact on the primary due to replication process</a:t>
            </a:r>
          </a:p>
          <a:p>
            <a:r>
              <a:rPr lang="en-US" sz="1400" dirty="0" smtClean="0"/>
              <a:t>Replicas double up as failover targets (standby instance is not needed)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154" y="1690688"/>
            <a:ext cx="4491400" cy="370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6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Neptune High Availability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6032" y="1825625"/>
            <a:ext cx="6656832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Failovers occur automatically </a:t>
            </a:r>
            <a:endParaRPr lang="en-US" sz="1400" dirty="0" smtClean="0"/>
          </a:p>
          <a:p>
            <a:r>
              <a:rPr lang="en-US" sz="1400" dirty="0" smtClean="0"/>
              <a:t>A </a:t>
            </a:r>
            <a:r>
              <a:rPr lang="en-US" sz="1400" dirty="0" smtClean="0"/>
              <a:t>replica is automatically promoted to be the new primary during DR</a:t>
            </a:r>
          </a:p>
          <a:p>
            <a:r>
              <a:rPr lang="en-US" sz="1400" dirty="0" smtClean="0"/>
              <a:t>Neptune flips </a:t>
            </a:r>
            <a:r>
              <a:rPr lang="en-US" sz="1400" dirty="0" smtClean="0"/>
              <a:t>the CNAME of the DB instance to point to the replica and promotes it</a:t>
            </a:r>
          </a:p>
          <a:p>
            <a:r>
              <a:rPr lang="en-US" sz="1400" dirty="0" smtClean="0"/>
              <a:t>Failover to a replica typically takes </a:t>
            </a:r>
            <a:r>
              <a:rPr lang="en-US" sz="1400" dirty="0" smtClean="0"/>
              <a:t>30-120 </a:t>
            </a:r>
            <a:r>
              <a:rPr lang="en-US" sz="1400" dirty="0" smtClean="0"/>
              <a:t>seconds (minimal downtime)</a:t>
            </a:r>
          </a:p>
          <a:p>
            <a:r>
              <a:rPr lang="en-US" sz="1400" dirty="0" smtClean="0"/>
              <a:t>Creating a new instance takes about </a:t>
            </a:r>
            <a:r>
              <a:rPr lang="en-US" sz="1400" dirty="0" smtClean="0"/>
              <a:t>15 </a:t>
            </a:r>
            <a:r>
              <a:rPr lang="en-US" sz="1400" dirty="0" smtClean="0"/>
              <a:t>minutes (post failover)</a:t>
            </a:r>
          </a:p>
          <a:p>
            <a:r>
              <a:rPr lang="en-US" sz="1400" dirty="0" smtClean="0"/>
              <a:t>Failover to a new instance happens on a best-effort basis and can take longer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394" y="1690688"/>
            <a:ext cx="3621405" cy="410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9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Neptune Backup </a:t>
            </a:r>
            <a:r>
              <a:rPr lang="en-US" sz="3200" dirty="0" smtClean="0"/>
              <a:t>and Restore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6032" y="1825625"/>
            <a:ext cx="6656832" cy="435133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Supports automatic backups </a:t>
            </a:r>
          </a:p>
          <a:p>
            <a:r>
              <a:rPr lang="en-US" sz="1400" dirty="0" smtClean="0"/>
              <a:t>Continuously backs up your data to S3 for PITR (max retention period of 35 days)</a:t>
            </a:r>
          </a:p>
          <a:p>
            <a:r>
              <a:rPr lang="en-US" sz="1400" dirty="0" smtClean="0"/>
              <a:t>Latest restorable time for a PITR can be up to 5 </a:t>
            </a:r>
            <a:r>
              <a:rPr lang="en-US" sz="1400" dirty="0" err="1" smtClean="0"/>
              <a:t>mins</a:t>
            </a:r>
            <a:r>
              <a:rPr lang="en-US" sz="1400" dirty="0" smtClean="0"/>
              <a:t> in the past</a:t>
            </a:r>
          </a:p>
          <a:p>
            <a:r>
              <a:rPr lang="en-US" sz="1400" dirty="0" smtClean="0"/>
              <a:t>The first backup is a full backup. Subsequent backups are incremental</a:t>
            </a:r>
          </a:p>
          <a:p>
            <a:r>
              <a:rPr lang="en-US" sz="1400" dirty="0" smtClean="0"/>
              <a:t>Take manual snapshots to retain beyond 35 days</a:t>
            </a:r>
          </a:p>
          <a:p>
            <a:r>
              <a:rPr lang="en-US" sz="1400" dirty="0" smtClean="0"/>
              <a:t>Backup process does not impact cluster performance</a:t>
            </a:r>
            <a:endParaRPr lang="en-US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040" y="2104453"/>
            <a:ext cx="44481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047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1530</Words>
  <Application>Microsoft Office PowerPoint</Application>
  <PresentationFormat>Широкоэкранный</PresentationFormat>
  <Paragraphs>199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Amazon Neptune </vt:lpstr>
      <vt:lpstr>Graph Database explanations</vt:lpstr>
      <vt:lpstr>Graph query languages</vt:lpstr>
      <vt:lpstr>Neptune Architecture</vt:lpstr>
      <vt:lpstr>Neptune Cluster</vt:lpstr>
      <vt:lpstr>Bulk loading data into Neptune</vt:lpstr>
      <vt:lpstr>Neptune Replication</vt:lpstr>
      <vt:lpstr>Neptune High Availability</vt:lpstr>
      <vt:lpstr>Neptune Backup and Restore</vt:lpstr>
      <vt:lpstr>Neptune Backup and Restore</vt:lpstr>
      <vt:lpstr>Neptune Scaling</vt:lpstr>
      <vt:lpstr>Database Cloning in Neptune</vt:lpstr>
      <vt:lpstr>Neptune Security – IAM</vt:lpstr>
      <vt:lpstr>Neptune Security – Encryption &amp; Network</vt:lpstr>
      <vt:lpstr>Neptune Monitoring</vt:lpstr>
      <vt:lpstr>Query Queuing in Neptune</vt:lpstr>
      <vt:lpstr>Neptune Service Errors</vt:lpstr>
      <vt:lpstr>SPARQL federated query</vt:lpstr>
      <vt:lpstr>Neptune Streams</vt:lpstr>
      <vt:lpstr>Neptune Pricing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Neptune </dc:title>
  <dc:creator>Учетная запись Майкрософт</dc:creator>
  <cp:lastModifiedBy>Учетная запись Майкрософт</cp:lastModifiedBy>
  <cp:revision>5</cp:revision>
  <dcterms:created xsi:type="dcterms:W3CDTF">2023-09-10T14:46:23Z</dcterms:created>
  <dcterms:modified xsi:type="dcterms:W3CDTF">2023-09-10T15:25:38Z</dcterms:modified>
</cp:coreProperties>
</file>