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1F38-5D75-4B86-B73F-97710697491D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FA08-D58C-4B6B-B554-B0CDFA16D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9AD-FE50-41EE-9A5F-7074B714061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</a:t>
            </a:r>
            <a:r>
              <a:rPr lang="en-US" sz="3200" dirty="0" err="1" smtClean="0"/>
              <a:t>DocumentDB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• Fully-managed (non-relational) document database for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workloads</a:t>
            </a:r>
          </a:p>
          <a:p>
            <a:pPr marL="0" indent="0">
              <a:buNone/>
            </a:pPr>
            <a:r>
              <a:rPr lang="en-US" sz="1400" dirty="0" smtClean="0"/>
              <a:t>• JSON documents (nested key-value pairs) stored in collections (≈ tables)</a:t>
            </a:r>
          </a:p>
          <a:p>
            <a:pPr marL="0" indent="0">
              <a:buNone/>
            </a:pPr>
            <a:r>
              <a:rPr lang="en-US" sz="1400" dirty="0" smtClean="0"/>
              <a:t>• Compatible w/ majority of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applications, drivers, and tools</a:t>
            </a:r>
          </a:p>
          <a:p>
            <a:pPr marL="0" indent="0">
              <a:buNone/>
            </a:pPr>
            <a:r>
              <a:rPr lang="en-US" sz="1400" dirty="0" smtClean="0"/>
              <a:t>• High performance, scalability, and availability</a:t>
            </a:r>
          </a:p>
          <a:p>
            <a:pPr marL="0" indent="0">
              <a:buNone/>
            </a:pPr>
            <a:r>
              <a:rPr lang="en-US" sz="1400" dirty="0" smtClean="0"/>
              <a:t>• Support for flexible indexing, powerful ad-hoc queries, and analytics</a:t>
            </a:r>
          </a:p>
          <a:p>
            <a:pPr marL="0" indent="0">
              <a:buNone/>
            </a:pPr>
            <a:r>
              <a:rPr lang="en-US" sz="1400" dirty="0" smtClean="0"/>
              <a:t>• Storage and compute can scale independently</a:t>
            </a:r>
          </a:p>
          <a:p>
            <a:pPr marL="0" indent="0">
              <a:buNone/>
            </a:pPr>
            <a:r>
              <a:rPr lang="en-US" sz="1400" dirty="0" smtClean="0"/>
              <a:t>• Supports 15 low-latency read replicas (Multi-AZ)</a:t>
            </a:r>
          </a:p>
          <a:p>
            <a:pPr marL="0" indent="0">
              <a:buNone/>
            </a:pPr>
            <a:r>
              <a:rPr lang="en-US" sz="1400" dirty="0" smtClean="0"/>
              <a:t>• Auto scaling of storage from 10 GB to 64 TB</a:t>
            </a:r>
          </a:p>
          <a:p>
            <a:pPr marL="0" indent="0">
              <a:buNone/>
            </a:pPr>
            <a:r>
              <a:rPr lang="en-US" sz="1400" dirty="0" smtClean="0"/>
              <a:t>• Fault-tolerant and self-healing storage</a:t>
            </a:r>
          </a:p>
          <a:p>
            <a:pPr marL="0" indent="0">
              <a:buNone/>
            </a:pPr>
            <a:r>
              <a:rPr lang="en-US" sz="1400" dirty="0" smtClean="0"/>
              <a:t>• Automatic, continuous, incremental backups and PITR</a:t>
            </a:r>
            <a:endParaRPr lang="en-US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86" y="1993201"/>
            <a:ext cx="3778377" cy="29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Scaling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527048"/>
            <a:ext cx="9656064" cy="4649915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MongoDB</a:t>
            </a:r>
            <a:r>
              <a:rPr lang="en-US" sz="1400" dirty="0" smtClean="0"/>
              <a:t> </a:t>
            </a:r>
            <a:r>
              <a:rPr lang="en-US" sz="1400" dirty="0" err="1" smtClean="0"/>
              <a:t>sharding</a:t>
            </a:r>
            <a:r>
              <a:rPr lang="en-US" sz="1400" dirty="0" smtClean="0"/>
              <a:t> not supported (instead offers read replicas / vertical scaling / storage scaling)</a:t>
            </a:r>
          </a:p>
          <a:p>
            <a:r>
              <a:rPr lang="en-US" sz="1400" dirty="0" smtClean="0"/>
              <a:t>Vertical scaling (scale up / down) – by resizing instances</a:t>
            </a:r>
          </a:p>
          <a:p>
            <a:r>
              <a:rPr lang="en-US" sz="1400" dirty="0" smtClean="0"/>
              <a:t>Horizontal scaling (scale out / in) – by adding / removing up to 15 read replicas</a:t>
            </a:r>
          </a:p>
          <a:p>
            <a:r>
              <a:rPr lang="en-US" sz="1400" dirty="0" smtClean="0"/>
              <a:t>Can scale up a replica independently from other replicas (typically for analytical workloads)</a:t>
            </a:r>
          </a:p>
          <a:p>
            <a:r>
              <a:rPr lang="en-US" sz="1400" dirty="0" smtClean="0"/>
              <a:t>Automatic scaling storage – 10 GB to 64 TB (no manual intervention needed)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344425"/>
            <a:ext cx="855464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Security – IAM &amp; Network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83971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use IAM to manage </a:t>
            </a:r>
            <a:r>
              <a:rPr lang="en-US" sz="1400" dirty="0" err="1" smtClean="0"/>
              <a:t>DocumentDB</a:t>
            </a:r>
            <a:r>
              <a:rPr lang="en-US" sz="1400" dirty="0" smtClean="0"/>
              <a:t> resources</a:t>
            </a:r>
          </a:p>
          <a:p>
            <a:r>
              <a:rPr lang="en-US" sz="1400" dirty="0" smtClean="0"/>
              <a:t>Supports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default </a:t>
            </a:r>
            <a:r>
              <a:rPr lang="en-US" sz="1400" dirty="0" err="1" smtClean="0"/>
              <a:t>auth</a:t>
            </a:r>
            <a:r>
              <a:rPr lang="en-US" sz="1400" dirty="0" smtClean="0"/>
              <a:t> SCRAM (Salted Challenge Response Authentication Mechanism) for DB authentication</a:t>
            </a:r>
          </a:p>
          <a:p>
            <a:r>
              <a:rPr lang="en-US" sz="1400" dirty="0" smtClean="0"/>
              <a:t>Supports built-in roles for DB users with RBAC (role-based access control)</a:t>
            </a:r>
          </a:p>
          <a:p>
            <a:r>
              <a:rPr lang="en-US" sz="1400" dirty="0" err="1" smtClean="0"/>
              <a:t>DocumentDB</a:t>
            </a:r>
            <a:r>
              <a:rPr lang="en-US" sz="1400" dirty="0" smtClean="0"/>
              <a:t> clusters are VPC-only (use private subnets)</a:t>
            </a:r>
          </a:p>
          <a:p>
            <a:r>
              <a:rPr lang="en-US" sz="1400" dirty="0" smtClean="0"/>
              <a:t>Clients (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shell) can run on EC2 in public subnets within VPC</a:t>
            </a:r>
          </a:p>
          <a:p>
            <a:r>
              <a:rPr lang="en-US" sz="1400" dirty="0" smtClean="0"/>
              <a:t>Can connect to your on-premises IT infra via VPN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72" y="1825625"/>
            <a:ext cx="2961132" cy="39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Security – Encryption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27862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Encryption at rest – with </a:t>
            </a:r>
            <a:r>
              <a:rPr lang="en-US" sz="1400" b="1" dirty="0" smtClean="0"/>
              <a:t>AES-256</a:t>
            </a:r>
            <a:r>
              <a:rPr lang="en-US" sz="1400" dirty="0" smtClean="0"/>
              <a:t> using KMS </a:t>
            </a:r>
          </a:p>
          <a:p>
            <a:pPr lvl="1"/>
            <a:r>
              <a:rPr lang="en-US" sz="1400" dirty="0" smtClean="0"/>
              <a:t>Applied to cluster data / replicas / indexes / logs / backups / snapshots</a:t>
            </a:r>
          </a:p>
          <a:p>
            <a:r>
              <a:rPr lang="en-US" sz="1400" dirty="0" smtClean="0"/>
              <a:t>Encryption in transit – using TLS</a:t>
            </a:r>
          </a:p>
          <a:p>
            <a:pPr lvl="1"/>
            <a:r>
              <a:rPr lang="en-US" sz="1400" dirty="0" smtClean="0"/>
              <a:t>To enable TLS, set </a:t>
            </a:r>
            <a:r>
              <a:rPr lang="en-US" sz="1400" dirty="0" err="1" smtClean="0"/>
              <a:t>tls</a:t>
            </a:r>
            <a:r>
              <a:rPr lang="en-US" sz="1400" dirty="0" smtClean="0"/>
              <a:t> parameter in cluster parameter group</a:t>
            </a:r>
          </a:p>
          <a:p>
            <a:r>
              <a:rPr lang="en-US" sz="1400" dirty="0" smtClean="0"/>
              <a:t>To connect over TLS: </a:t>
            </a:r>
          </a:p>
          <a:p>
            <a:pPr lvl="1"/>
            <a:r>
              <a:rPr lang="en-US" sz="1400" dirty="0" smtClean="0"/>
              <a:t>Download the certificate (public key) from AWS</a:t>
            </a:r>
          </a:p>
          <a:p>
            <a:pPr lvl="1"/>
            <a:r>
              <a:rPr lang="en-US" sz="1400" dirty="0" smtClean="0"/>
              <a:t>Pass the certificate key while connecting to the cluster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33" y="1690688"/>
            <a:ext cx="2612670" cy="21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Pricing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95528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On-demand instances – pricing per second with a 10-minute minimum</a:t>
            </a:r>
          </a:p>
          <a:p>
            <a:r>
              <a:rPr lang="en-US" sz="1400" dirty="0" smtClean="0"/>
              <a:t>IOPS – per million IO requests</a:t>
            </a:r>
          </a:p>
          <a:p>
            <a:r>
              <a:rPr lang="en-US" sz="1400" dirty="0" smtClean="0"/>
              <a:t>Each DB page reads operation from the storage volume counts as one IO (one page = 8KB)</a:t>
            </a:r>
          </a:p>
          <a:p>
            <a:r>
              <a:rPr lang="en-US" sz="1400" dirty="0" smtClean="0"/>
              <a:t>Write IOs are counted in 4KB units.</a:t>
            </a:r>
          </a:p>
          <a:p>
            <a:r>
              <a:rPr lang="en-US" sz="1400" dirty="0" smtClean="0"/>
              <a:t>DB Storage – per GB per month </a:t>
            </a:r>
          </a:p>
          <a:p>
            <a:r>
              <a:rPr lang="en-US" sz="1400" dirty="0" smtClean="0"/>
              <a:t>Backups – per GB per month (backups up to 100% of your cluster’s data storage is free)</a:t>
            </a:r>
          </a:p>
          <a:p>
            <a:r>
              <a:rPr lang="en-US" sz="1400" dirty="0" smtClean="0"/>
              <a:t>Data transfer – per GB</a:t>
            </a:r>
          </a:p>
          <a:p>
            <a:r>
              <a:rPr lang="en-US" sz="1400" dirty="0" smtClean="0"/>
              <a:t>Can temporarily stop compute instances for up to 7 days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927" y="1690688"/>
            <a:ext cx="2071095" cy="25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Monitoring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15975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API calls logged with </a:t>
            </a:r>
            <a:r>
              <a:rPr lang="en-US" sz="1400" dirty="0" err="1" smtClean="0"/>
              <a:t>CloudTrail</a:t>
            </a:r>
            <a:endParaRPr lang="en-US" sz="1400" dirty="0" smtClean="0"/>
          </a:p>
          <a:p>
            <a:r>
              <a:rPr lang="en-US" sz="1400" dirty="0" smtClean="0"/>
              <a:t>Common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metrics</a:t>
            </a:r>
          </a:p>
          <a:p>
            <a:pPr lvl="1"/>
            <a:r>
              <a:rPr lang="en-US" sz="1400" dirty="0" smtClean="0"/>
              <a:t>CPU or RAM utilization – </a:t>
            </a:r>
            <a:r>
              <a:rPr lang="en-US" sz="1400" dirty="0" err="1" smtClean="0"/>
              <a:t>CPUUtilization</a:t>
            </a:r>
            <a:r>
              <a:rPr lang="en-US" sz="1400" dirty="0" smtClean="0"/>
              <a:t> / </a:t>
            </a:r>
            <a:r>
              <a:rPr lang="en-US" sz="1400" dirty="0" err="1" smtClean="0"/>
              <a:t>FreeableMemory</a:t>
            </a:r>
            <a:endParaRPr lang="en-US" sz="1400" dirty="0" smtClean="0"/>
          </a:p>
          <a:p>
            <a:pPr lvl="1"/>
            <a:r>
              <a:rPr lang="en-US" sz="1400" dirty="0" smtClean="0"/>
              <a:t>IOPS metrics –</a:t>
            </a:r>
            <a:r>
              <a:rPr lang="en-US" sz="1400" dirty="0" err="1" smtClean="0"/>
              <a:t>VolumeReadIOPS</a:t>
            </a:r>
            <a:r>
              <a:rPr lang="en-US" sz="1400" dirty="0" smtClean="0"/>
              <a:t> / </a:t>
            </a:r>
            <a:r>
              <a:rPr lang="en-US" sz="1400" dirty="0" err="1" smtClean="0"/>
              <a:t>VolumeWriteIOPS</a:t>
            </a:r>
            <a:r>
              <a:rPr lang="en-US" sz="1400" dirty="0" smtClean="0"/>
              <a:t> / </a:t>
            </a:r>
            <a:r>
              <a:rPr lang="en-US" sz="1400" dirty="0" err="1" smtClean="0"/>
              <a:t>WriteIOPS</a:t>
            </a:r>
            <a:r>
              <a:rPr lang="en-US" sz="1400" dirty="0" smtClean="0"/>
              <a:t> / </a:t>
            </a:r>
            <a:r>
              <a:rPr lang="en-US" sz="1400" dirty="0" err="1" smtClean="0"/>
              <a:t>ReadIOPS</a:t>
            </a:r>
            <a:endParaRPr lang="en-US" sz="1400" dirty="0" smtClean="0"/>
          </a:p>
          <a:p>
            <a:pPr lvl="1"/>
            <a:r>
              <a:rPr lang="en-US" sz="1400" dirty="0" smtClean="0"/>
              <a:t>Database connections – </a:t>
            </a:r>
            <a:r>
              <a:rPr lang="en-US" sz="1400" dirty="0" err="1" smtClean="0"/>
              <a:t>DatabaseConnections</a:t>
            </a:r>
            <a:endParaRPr lang="en-US" sz="1400" dirty="0" smtClean="0"/>
          </a:p>
          <a:p>
            <a:pPr lvl="1"/>
            <a:r>
              <a:rPr lang="en-US" sz="1400" dirty="0" smtClean="0"/>
              <a:t>Network traffic – </a:t>
            </a:r>
            <a:r>
              <a:rPr lang="en-US" sz="1400" dirty="0" err="1" smtClean="0"/>
              <a:t>NetworkThroughput</a:t>
            </a:r>
            <a:endParaRPr lang="en-US" sz="1400" dirty="0" smtClean="0"/>
          </a:p>
          <a:p>
            <a:pPr lvl="1"/>
            <a:r>
              <a:rPr lang="en-US" sz="1400" dirty="0" smtClean="0"/>
              <a:t>Storage volume consumption –</a:t>
            </a:r>
            <a:r>
              <a:rPr lang="en-US" sz="1400" dirty="0" err="1" smtClean="0"/>
              <a:t>VolumeBytesUsed</a:t>
            </a:r>
            <a:endParaRPr lang="en-US" sz="1400" dirty="0" smtClean="0"/>
          </a:p>
          <a:p>
            <a:r>
              <a:rPr lang="en-US" sz="1400" dirty="0" smtClean="0"/>
              <a:t>Two types of logs can be published/exported to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Logs</a:t>
            </a:r>
          </a:p>
          <a:p>
            <a:pPr lvl="1"/>
            <a:r>
              <a:rPr lang="en-US" sz="1400" dirty="0" smtClean="0"/>
              <a:t>Profiler logs </a:t>
            </a:r>
          </a:p>
          <a:p>
            <a:pPr lvl="1"/>
            <a:r>
              <a:rPr lang="en-US" sz="1400" dirty="0" smtClean="0"/>
              <a:t>Audit logs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455" y="1690688"/>
            <a:ext cx="1343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audit logs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43407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Records DDL statements, authentication, authorization, and user management events to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Logs</a:t>
            </a:r>
          </a:p>
          <a:p>
            <a:r>
              <a:rPr lang="en-US" sz="1400" dirty="0" smtClean="0"/>
              <a:t>Exports your cluster’s auditing records (JSON documents) to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Logs</a:t>
            </a:r>
          </a:p>
          <a:p>
            <a:r>
              <a:rPr lang="en-US" sz="1400" dirty="0" smtClean="0"/>
              <a:t>Accessible from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Logs</a:t>
            </a:r>
          </a:p>
          <a:p>
            <a:r>
              <a:rPr lang="en-US" sz="1400" dirty="0" smtClean="0"/>
              <a:t>To enable auditing:</a:t>
            </a:r>
          </a:p>
          <a:p>
            <a:pPr lvl="1"/>
            <a:r>
              <a:rPr lang="en-US" sz="1400" dirty="0" smtClean="0"/>
              <a:t>Set parameter </a:t>
            </a:r>
            <a:r>
              <a:rPr lang="en-US" sz="1400" dirty="0" err="1" smtClean="0"/>
              <a:t>audit_logs</a:t>
            </a:r>
            <a:r>
              <a:rPr lang="en-US" sz="1400" dirty="0" smtClean="0"/>
              <a:t>=enabled</a:t>
            </a:r>
          </a:p>
          <a:p>
            <a:pPr lvl="1"/>
            <a:r>
              <a:rPr lang="en-US" sz="1400" dirty="0" smtClean="0"/>
              <a:t>Enable Logs Exports for Audit logs by modifying the instance</a:t>
            </a:r>
          </a:p>
          <a:p>
            <a:pPr lvl="1"/>
            <a:r>
              <a:rPr lang="en-US" sz="1400" dirty="0" smtClean="0"/>
              <a:t>Both the steps above are mandatory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154" y="1756219"/>
            <a:ext cx="1638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Document Database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Stores JSON documents (semi- structured data)  </a:t>
            </a:r>
          </a:p>
          <a:p>
            <a:r>
              <a:rPr lang="en-US" sz="1400" dirty="0" smtClean="0"/>
              <a:t>Key-value pairs can be nested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18" y="1825625"/>
            <a:ext cx="4866623" cy="30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ocument database explanations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JSON is the de-facto format for data exchange </a:t>
            </a:r>
          </a:p>
          <a:p>
            <a:r>
              <a:rPr lang="en-US" sz="1400" dirty="0" err="1" smtClean="0"/>
              <a:t>DocumentDB</a:t>
            </a:r>
            <a:r>
              <a:rPr lang="en-US" sz="1400" dirty="0" smtClean="0"/>
              <a:t> makes it easy to insert, query, index, and perform aggregations over JSON data</a:t>
            </a:r>
          </a:p>
          <a:p>
            <a:r>
              <a:rPr lang="en-US" sz="1400" dirty="0" smtClean="0"/>
              <a:t>Store JSON output from APIs straight into DB and start </a:t>
            </a:r>
            <a:r>
              <a:rPr lang="en-US" sz="1400" dirty="0" err="1" smtClean="0"/>
              <a:t>analysing</a:t>
            </a:r>
            <a:r>
              <a:rPr lang="en-US" sz="1400" dirty="0" smtClean="0"/>
              <a:t> it</a:t>
            </a:r>
          </a:p>
          <a:p>
            <a:r>
              <a:rPr lang="en-US" sz="1400" dirty="0" smtClean="0"/>
              <a:t>flexible document model, data types, and indexing </a:t>
            </a:r>
          </a:p>
          <a:p>
            <a:r>
              <a:rPr lang="en-US" sz="1400" dirty="0" smtClean="0"/>
              <a:t>Add / remove indexes easily </a:t>
            </a:r>
          </a:p>
          <a:p>
            <a:r>
              <a:rPr lang="en-US" sz="1400" dirty="0" smtClean="0"/>
              <a:t>Run ad hoc queries for operational and analytics workloads </a:t>
            </a:r>
          </a:p>
          <a:p>
            <a:r>
              <a:rPr lang="en-US" sz="1400" dirty="0" smtClean="0"/>
              <a:t>for known access patterns – use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instead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12" y="1690688"/>
            <a:ext cx="4463399" cy="43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Architecture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22376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6 copies of your data across 3 AZ (distributed design)</a:t>
            </a:r>
          </a:p>
          <a:p>
            <a:pPr lvl="1"/>
            <a:r>
              <a:rPr lang="en-US" sz="1200" dirty="0" smtClean="0"/>
              <a:t>Lock-free optimistic algorithm (quorum model)</a:t>
            </a:r>
          </a:p>
          <a:p>
            <a:pPr lvl="1"/>
            <a:r>
              <a:rPr lang="en-US" sz="1200" dirty="0" smtClean="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200" dirty="0" smtClean="0"/>
              <a:t>3 copies out of 6 needed for reads (3/6 read quorum)</a:t>
            </a:r>
          </a:p>
          <a:p>
            <a:pPr lvl="1"/>
            <a:r>
              <a:rPr lang="en-US" sz="1200" dirty="0" smtClean="0"/>
              <a:t>Self healing with peer-to-peer replication, Storage is striped across 100s of volumes</a:t>
            </a:r>
          </a:p>
          <a:p>
            <a:r>
              <a:rPr lang="en-US" sz="1400" dirty="0" smtClean="0"/>
              <a:t>One </a:t>
            </a:r>
            <a:r>
              <a:rPr lang="en-US" sz="1400" dirty="0" err="1" smtClean="0"/>
              <a:t>DocumentDB</a:t>
            </a:r>
            <a:r>
              <a:rPr lang="en-US" sz="1400" dirty="0" smtClean="0"/>
              <a:t> Instance takes writes (master)</a:t>
            </a:r>
          </a:p>
          <a:p>
            <a:r>
              <a:rPr lang="en-US" sz="1400" dirty="0" smtClean="0"/>
              <a:t>Compute nodes on replicas do not need to write/replicate (=improved read performance)</a:t>
            </a:r>
          </a:p>
          <a:p>
            <a:r>
              <a:rPr lang="en-US" sz="1400" dirty="0" smtClean="0"/>
              <a:t>Log-structured distributed storage layer – passes incremental log records from compute to storage layer (=faster)</a:t>
            </a:r>
          </a:p>
          <a:p>
            <a:r>
              <a:rPr lang="en-US" sz="1400" dirty="0" smtClean="0"/>
              <a:t>Master + up to 15 Read Replicas serve reads</a:t>
            </a:r>
          </a:p>
          <a:p>
            <a:r>
              <a:rPr lang="en-US" sz="1400" dirty="0" smtClean="0"/>
              <a:t>Data is continuously backed up to S3 in real time, using storage nodes (compute node performance is unaffected)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690688"/>
            <a:ext cx="4123944" cy="4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10826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Recommended to connect using the cluster endpoint in replica set mode (enables your SDK to auto-discover the cluster arrangement as instances get added or removed from the cluster. 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9" y="2495260"/>
            <a:ext cx="82212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Replication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Up to 15 read replicas</a:t>
            </a:r>
          </a:p>
          <a:p>
            <a:r>
              <a:rPr lang="en-US" sz="1400" dirty="0" smtClean="0"/>
              <a:t>ASYNC replication</a:t>
            </a:r>
          </a:p>
          <a:p>
            <a:r>
              <a:rPr lang="en-US" sz="1400" dirty="0" smtClean="0"/>
              <a:t>Replicas share the same underlying storage layer</a:t>
            </a:r>
          </a:p>
          <a:p>
            <a:r>
              <a:rPr lang="en-US" sz="1400" dirty="0" smtClean="0"/>
              <a:t>Typically take 10s of milliseconds (replication lag)</a:t>
            </a:r>
          </a:p>
          <a:p>
            <a:r>
              <a:rPr lang="en-US" sz="1400" dirty="0" smtClean="0"/>
              <a:t>Minimal performance impact on the primary due to replication process</a:t>
            </a:r>
          </a:p>
          <a:p>
            <a:r>
              <a:rPr lang="en-US" sz="1400" dirty="0" smtClean="0"/>
              <a:t>Replicas double up as failover targets (standby instance is not needed)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54" y="1690688"/>
            <a:ext cx="4491400" cy="3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/>
              <a:t> </a:t>
            </a:r>
            <a:r>
              <a:rPr lang="en-US" sz="3200" dirty="0" smtClean="0"/>
              <a:t>failovers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Failovers occur automatically 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 smtClean="0"/>
              <a:t>replica is automatically promoted to be the new primary during DR</a:t>
            </a:r>
          </a:p>
          <a:p>
            <a:r>
              <a:rPr lang="en-US" sz="1400" dirty="0" err="1" smtClean="0"/>
              <a:t>DocumentDB</a:t>
            </a:r>
            <a:r>
              <a:rPr lang="en-US" sz="1400" dirty="0" smtClean="0"/>
              <a:t> flips the CNAME of the DB instance to point to the replica and promotes it</a:t>
            </a:r>
          </a:p>
          <a:p>
            <a:r>
              <a:rPr lang="en-US" sz="1400" dirty="0" smtClean="0"/>
              <a:t>Failover to a replica typically takes 30 seconds (minimal downtime)</a:t>
            </a:r>
          </a:p>
          <a:p>
            <a:r>
              <a:rPr lang="en-US" sz="1400" dirty="0" smtClean="0"/>
              <a:t>Creating a new instance takes about 8-10 minutes (post failover)</a:t>
            </a:r>
          </a:p>
          <a:p>
            <a:r>
              <a:rPr lang="en-US" sz="1400" dirty="0" smtClean="0"/>
              <a:t>Failover to a new instance happens on a best-effort basis and can take longer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4" y="1690688"/>
            <a:ext cx="3621405" cy="41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Backup and Restore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Supports automatic backups </a:t>
            </a:r>
          </a:p>
          <a:p>
            <a:r>
              <a:rPr lang="en-US" sz="1400" dirty="0" smtClean="0"/>
              <a:t>Continuously backs up your data to S3 for PITR (max retention period of 35 days)</a:t>
            </a:r>
          </a:p>
          <a:p>
            <a:r>
              <a:rPr lang="en-US" sz="1400" dirty="0" smtClean="0"/>
              <a:t>Latest restorable time for a PITR can be up to 5 </a:t>
            </a:r>
            <a:r>
              <a:rPr lang="en-US" sz="1400" dirty="0" err="1" smtClean="0"/>
              <a:t>mins</a:t>
            </a:r>
            <a:r>
              <a:rPr lang="en-US" sz="1400" dirty="0" smtClean="0"/>
              <a:t> in the past</a:t>
            </a:r>
          </a:p>
          <a:p>
            <a:r>
              <a:rPr lang="en-US" sz="1400" dirty="0" smtClean="0"/>
              <a:t>The first backup is a full backup. Subsequent backups are incremental</a:t>
            </a:r>
          </a:p>
          <a:p>
            <a:r>
              <a:rPr lang="en-US" sz="1400" dirty="0" smtClean="0"/>
              <a:t>Take manual snapshots to retain beyond 35 days</a:t>
            </a:r>
          </a:p>
          <a:p>
            <a:r>
              <a:rPr lang="en-US" sz="1400" dirty="0" smtClean="0"/>
              <a:t>Backup process does not impact cluster performance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040" y="2104453"/>
            <a:ext cx="4448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DocumentDB</a:t>
            </a:r>
            <a:r>
              <a:rPr lang="en-US" sz="3200" dirty="0" smtClean="0"/>
              <a:t> Backup and Restore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1168" y="1825625"/>
            <a:ext cx="62087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Can only restore to a new cluster</a:t>
            </a:r>
          </a:p>
          <a:p>
            <a:r>
              <a:rPr lang="en-US" sz="1400" dirty="0" smtClean="0"/>
              <a:t>Can restore an unencrypted snapshot to an encrypted cluster (but not the other way round)</a:t>
            </a:r>
          </a:p>
          <a:p>
            <a:r>
              <a:rPr lang="en-US" sz="1400" dirty="0" smtClean="0"/>
              <a:t>To restore a cluster from an encrypted snapshot, you must have access to the KMS key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Can only share manual snapshots (can copy and share automated ones)</a:t>
            </a:r>
          </a:p>
          <a:p>
            <a:r>
              <a:rPr lang="en-US" sz="1400" dirty="0" smtClean="0"/>
              <a:t>Can't share a snapshot encrypted using the default KMS key of the a/c</a:t>
            </a:r>
          </a:p>
          <a:p>
            <a:r>
              <a:rPr lang="en-US" sz="1400" dirty="0" smtClean="0"/>
              <a:t>Snapshots can be shared across accounts, but within the same region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9" y="1690688"/>
            <a:ext cx="4314825" cy="1219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35" y="3618166"/>
            <a:ext cx="3502087" cy="21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5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1059</Words>
  <Application>Microsoft Office PowerPoint</Application>
  <PresentationFormat>Широкоэкранный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Amazon DocumentDB</vt:lpstr>
      <vt:lpstr>Document Database</vt:lpstr>
      <vt:lpstr>Document database explanations</vt:lpstr>
      <vt:lpstr>DocumentDB Architecture</vt:lpstr>
      <vt:lpstr>DocumentDB Cluster</vt:lpstr>
      <vt:lpstr>DocumentDB Replication</vt:lpstr>
      <vt:lpstr>DocumentDB failovers</vt:lpstr>
      <vt:lpstr>DocumentDB Backup and Restore</vt:lpstr>
      <vt:lpstr>DocumentDB Backup and Restore</vt:lpstr>
      <vt:lpstr>DocumentDB Scaling</vt:lpstr>
      <vt:lpstr>DocumentDB Security – IAM &amp; Network</vt:lpstr>
      <vt:lpstr>DocumentDB Security – Encryption</vt:lpstr>
      <vt:lpstr>DocumentDB Pricing</vt:lpstr>
      <vt:lpstr>DocumentDB Monitoring</vt:lpstr>
      <vt:lpstr>DocumentDB audit logs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</cp:revision>
  <dcterms:created xsi:type="dcterms:W3CDTF">2023-09-10T14:11:33Z</dcterms:created>
  <dcterms:modified xsi:type="dcterms:W3CDTF">2023-09-10T15:06:30Z</dcterms:modified>
</cp:coreProperties>
</file>