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2F797-C04B-4F26-9F03-0E35A05B29E5}" type="datetimeFigureOut">
              <a:rPr lang="en-US" smtClean="0"/>
              <a:t>9/10/2023</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9EC060-7B59-49AD-8E2B-F701EA47E3F3}" type="slidenum">
              <a:rPr lang="en-US" smtClean="0"/>
              <a:t>‹#›</a:t>
            </a:fld>
            <a:endParaRPr lang="en-US"/>
          </a:p>
        </p:txBody>
      </p:sp>
    </p:spTree>
    <p:extLst>
      <p:ext uri="{BB962C8B-B14F-4D97-AF65-F5344CB8AC3E}">
        <p14:creationId xmlns:p14="http://schemas.microsoft.com/office/powerpoint/2010/main" val="3477164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1</a:t>
            </a:fld>
            <a:endParaRPr lang="en-US"/>
          </a:p>
        </p:txBody>
      </p:sp>
    </p:spTree>
    <p:extLst>
      <p:ext uri="{BB962C8B-B14F-4D97-AF65-F5344CB8AC3E}">
        <p14:creationId xmlns:p14="http://schemas.microsoft.com/office/powerpoint/2010/main" val="2197926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2</a:t>
            </a:fld>
            <a:endParaRPr lang="en-US"/>
          </a:p>
        </p:txBody>
      </p:sp>
    </p:spTree>
    <p:extLst>
      <p:ext uri="{BB962C8B-B14F-4D97-AF65-F5344CB8AC3E}">
        <p14:creationId xmlns:p14="http://schemas.microsoft.com/office/powerpoint/2010/main" val="377579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3</a:t>
            </a:fld>
            <a:endParaRPr lang="en-US"/>
          </a:p>
        </p:txBody>
      </p:sp>
    </p:spTree>
    <p:extLst>
      <p:ext uri="{BB962C8B-B14F-4D97-AF65-F5344CB8AC3E}">
        <p14:creationId xmlns:p14="http://schemas.microsoft.com/office/powerpoint/2010/main" val="3085551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4</a:t>
            </a:fld>
            <a:endParaRPr lang="en-US"/>
          </a:p>
        </p:txBody>
      </p:sp>
    </p:spTree>
    <p:extLst>
      <p:ext uri="{BB962C8B-B14F-4D97-AF65-F5344CB8AC3E}">
        <p14:creationId xmlns:p14="http://schemas.microsoft.com/office/powerpoint/2010/main" val="168242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9F8A39B3-0D80-48CA-B982-EA3FCF83CAB2}" type="datetimeFigureOut">
              <a:rPr lang="en-US" smtClean="0"/>
              <a:t>9/10/2023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85318AA-095D-4C3E-8BD0-A94EFC0C57F4}" type="slidenum">
              <a:rPr lang="en-US" smtClean="0"/>
              <a:t>‹#›</a:t>
            </a:fld>
            <a:endParaRPr lang="en-US"/>
          </a:p>
        </p:txBody>
      </p:sp>
    </p:spTree>
    <p:extLst>
      <p:ext uri="{BB962C8B-B14F-4D97-AF65-F5344CB8AC3E}">
        <p14:creationId xmlns:p14="http://schemas.microsoft.com/office/powerpoint/2010/main" val="3022336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F8A39B3-0D80-48CA-B982-EA3FCF83CAB2}" type="datetimeFigureOut">
              <a:rPr lang="en-US" smtClean="0"/>
              <a:t>9/10/2023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85318AA-095D-4C3E-8BD0-A94EFC0C57F4}" type="slidenum">
              <a:rPr lang="en-US" smtClean="0"/>
              <a:t>‹#›</a:t>
            </a:fld>
            <a:endParaRPr lang="en-US"/>
          </a:p>
        </p:txBody>
      </p:sp>
    </p:spTree>
    <p:extLst>
      <p:ext uri="{BB962C8B-B14F-4D97-AF65-F5344CB8AC3E}">
        <p14:creationId xmlns:p14="http://schemas.microsoft.com/office/powerpoint/2010/main" val="3745432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F8A39B3-0D80-48CA-B982-EA3FCF83CAB2}" type="datetimeFigureOut">
              <a:rPr lang="en-US" smtClean="0"/>
              <a:t>9/10/2023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85318AA-095D-4C3E-8BD0-A94EFC0C57F4}" type="slidenum">
              <a:rPr lang="en-US" smtClean="0"/>
              <a:t>‹#›</a:t>
            </a:fld>
            <a:endParaRPr lang="en-US"/>
          </a:p>
        </p:txBody>
      </p:sp>
    </p:spTree>
    <p:extLst>
      <p:ext uri="{BB962C8B-B14F-4D97-AF65-F5344CB8AC3E}">
        <p14:creationId xmlns:p14="http://schemas.microsoft.com/office/powerpoint/2010/main" val="2190766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F8A39B3-0D80-48CA-B982-EA3FCF83CAB2}" type="datetimeFigureOut">
              <a:rPr lang="en-US" smtClean="0"/>
              <a:t>9/10/2023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85318AA-095D-4C3E-8BD0-A94EFC0C57F4}" type="slidenum">
              <a:rPr lang="en-US" smtClean="0"/>
              <a:t>‹#›</a:t>
            </a:fld>
            <a:endParaRPr lang="en-US"/>
          </a:p>
        </p:txBody>
      </p:sp>
    </p:spTree>
    <p:extLst>
      <p:ext uri="{BB962C8B-B14F-4D97-AF65-F5344CB8AC3E}">
        <p14:creationId xmlns:p14="http://schemas.microsoft.com/office/powerpoint/2010/main" val="1202812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9F8A39B3-0D80-48CA-B982-EA3FCF83CAB2}" type="datetimeFigureOut">
              <a:rPr lang="en-US" smtClean="0"/>
              <a:t>9/10/2023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85318AA-095D-4C3E-8BD0-A94EFC0C57F4}" type="slidenum">
              <a:rPr lang="en-US" smtClean="0"/>
              <a:t>‹#›</a:t>
            </a:fld>
            <a:endParaRPr lang="en-US"/>
          </a:p>
        </p:txBody>
      </p:sp>
    </p:spTree>
    <p:extLst>
      <p:ext uri="{BB962C8B-B14F-4D97-AF65-F5344CB8AC3E}">
        <p14:creationId xmlns:p14="http://schemas.microsoft.com/office/powerpoint/2010/main" val="2477308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9F8A39B3-0D80-48CA-B982-EA3FCF83CAB2}" type="datetimeFigureOut">
              <a:rPr lang="en-US" smtClean="0"/>
              <a:t>9/10/2023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985318AA-095D-4C3E-8BD0-A94EFC0C57F4}" type="slidenum">
              <a:rPr lang="en-US" smtClean="0"/>
              <a:t>‹#›</a:t>
            </a:fld>
            <a:endParaRPr lang="en-US"/>
          </a:p>
        </p:txBody>
      </p:sp>
    </p:spTree>
    <p:extLst>
      <p:ext uri="{BB962C8B-B14F-4D97-AF65-F5344CB8AC3E}">
        <p14:creationId xmlns:p14="http://schemas.microsoft.com/office/powerpoint/2010/main" val="1264461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9F8A39B3-0D80-48CA-B982-EA3FCF83CAB2}" type="datetimeFigureOut">
              <a:rPr lang="en-US" smtClean="0"/>
              <a:t>9/10/2023</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985318AA-095D-4C3E-8BD0-A94EFC0C57F4}" type="slidenum">
              <a:rPr lang="en-US" smtClean="0"/>
              <a:t>‹#›</a:t>
            </a:fld>
            <a:endParaRPr lang="en-US"/>
          </a:p>
        </p:txBody>
      </p:sp>
    </p:spTree>
    <p:extLst>
      <p:ext uri="{BB962C8B-B14F-4D97-AF65-F5344CB8AC3E}">
        <p14:creationId xmlns:p14="http://schemas.microsoft.com/office/powerpoint/2010/main" val="2860303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9F8A39B3-0D80-48CA-B982-EA3FCF83CAB2}" type="datetimeFigureOut">
              <a:rPr lang="en-US" smtClean="0"/>
              <a:t>9/10/2023</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985318AA-095D-4C3E-8BD0-A94EFC0C57F4}" type="slidenum">
              <a:rPr lang="en-US" smtClean="0"/>
              <a:t>‹#›</a:t>
            </a:fld>
            <a:endParaRPr lang="en-US"/>
          </a:p>
        </p:txBody>
      </p:sp>
    </p:spTree>
    <p:extLst>
      <p:ext uri="{BB962C8B-B14F-4D97-AF65-F5344CB8AC3E}">
        <p14:creationId xmlns:p14="http://schemas.microsoft.com/office/powerpoint/2010/main" val="1555533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F8A39B3-0D80-48CA-B982-EA3FCF83CAB2}" type="datetimeFigureOut">
              <a:rPr lang="en-US" smtClean="0"/>
              <a:t>9/10/2023</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985318AA-095D-4C3E-8BD0-A94EFC0C57F4}" type="slidenum">
              <a:rPr lang="en-US" smtClean="0"/>
              <a:t>‹#›</a:t>
            </a:fld>
            <a:endParaRPr lang="en-US"/>
          </a:p>
        </p:txBody>
      </p:sp>
    </p:spTree>
    <p:extLst>
      <p:ext uri="{BB962C8B-B14F-4D97-AF65-F5344CB8AC3E}">
        <p14:creationId xmlns:p14="http://schemas.microsoft.com/office/powerpoint/2010/main" val="4050530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9F8A39B3-0D80-48CA-B982-EA3FCF83CAB2}" type="datetimeFigureOut">
              <a:rPr lang="en-US" smtClean="0"/>
              <a:t>9/10/2023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985318AA-095D-4C3E-8BD0-A94EFC0C57F4}" type="slidenum">
              <a:rPr lang="en-US" smtClean="0"/>
              <a:t>‹#›</a:t>
            </a:fld>
            <a:endParaRPr lang="en-US"/>
          </a:p>
        </p:txBody>
      </p:sp>
    </p:spTree>
    <p:extLst>
      <p:ext uri="{BB962C8B-B14F-4D97-AF65-F5344CB8AC3E}">
        <p14:creationId xmlns:p14="http://schemas.microsoft.com/office/powerpoint/2010/main" val="1679890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9F8A39B3-0D80-48CA-B982-EA3FCF83CAB2}" type="datetimeFigureOut">
              <a:rPr lang="en-US" smtClean="0"/>
              <a:t>9/10/2023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985318AA-095D-4C3E-8BD0-A94EFC0C57F4}" type="slidenum">
              <a:rPr lang="en-US" smtClean="0"/>
              <a:t>‹#›</a:t>
            </a:fld>
            <a:endParaRPr lang="en-US"/>
          </a:p>
        </p:txBody>
      </p:sp>
    </p:spTree>
    <p:extLst>
      <p:ext uri="{BB962C8B-B14F-4D97-AF65-F5344CB8AC3E}">
        <p14:creationId xmlns:p14="http://schemas.microsoft.com/office/powerpoint/2010/main" val="357772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A39B3-0D80-48CA-B982-EA3FCF83CAB2}" type="datetimeFigureOut">
              <a:rPr lang="en-US" smtClean="0"/>
              <a:t>9/10/2023</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318AA-095D-4C3E-8BD0-A94EFC0C57F4}" type="slidenum">
              <a:rPr lang="en-US" smtClean="0"/>
              <a:t>‹#›</a:t>
            </a:fld>
            <a:endParaRPr lang="en-US"/>
          </a:p>
        </p:txBody>
      </p:sp>
    </p:spTree>
    <p:extLst>
      <p:ext uri="{BB962C8B-B14F-4D97-AF65-F5344CB8AC3E}">
        <p14:creationId xmlns:p14="http://schemas.microsoft.com/office/powerpoint/2010/main" val="770521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What is Amazon Pinpoint?</a:t>
            </a:r>
          </a:p>
        </p:txBody>
      </p:sp>
      <p:sp>
        <p:nvSpPr>
          <p:cNvPr id="3" name="Объект 2"/>
          <p:cNvSpPr>
            <a:spLocks noGrp="1"/>
          </p:cNvSpPr>
          <p:nvPr>
            <p:ph sz="half" idx="1"/>
          </p:nvPr>
        </p:nvSpPr>
        <p:spPr>
          <a:xfrm>
            <a:off x="838200" y="1825625"/>
            <a:ext cx="7263384" cy="4351338"/>
          </a:xfrm>
        </p:spPr>
        <p:txBody>
          <a:bodyPr>
            <a:normAutofit/>
          </a:bodyPr>
          <a:lstStyle/>
          <a:p>
            <a:pPr marL="0" indent="0">
              <a:buNone/>
            </a:pPr>
            <a:r>
              <a:rPr lang="en-US" sz="1400" b="1" dirty="0"/>
              <a:t>Amazon Pinpoint </a:t>
            </a:r>
            <a:r>
              <a:rPr lang="en-US" sz="1400" dirty="0"/>
              <a:t>is an AWS service that you can use to engage with your customers across multiple messaging channels. You can use Amazon Pinpoint to send push notifications, emails, SMS text messages, or voice messages.</a:t>
            </a:r>
            <a:endParaRPr lang="en-US" sz="1400" dirty="0"/>
          </a:p>
        </p:txBody>
      </p:sp>
      <p:pic>
        <p:nvPicPr>
          <p:cNvPr id="5" name="Рисунок 4"/>
          <p:cNvPicPr>
            <a:picLocks noChangeAspect="1"/>
          </p:cNvPicPr>
          <p:nvPr/>
        </p:nvPicPr>
        <p:blipFill>
          <a:blip r:embed="rId3"/>
          <a:stretch>
            <a:fillRect/>
          </a:stretch>
        </p:blipFill>
        <p:spPr>
          <a:xfrm>
            <a:off x="9121711" y="1825625"/>
            <a:ext cx="1596520" cy="1555052"/>
          </a:xfrm>
          <a:prstGeom prst="rect">
            <a:avLst/>
          </a:prstGeom>
        </p:spPr>
      </p:pic>
    </p:spTree>
    <p:extLst>
      <p:ext uri="{BB962C8B-B14F-4D97-AF65-F5344CB8AC3E}">
        <p14:creationId xmlns:p14="http://schemas.microsoft.com/office/powerpoint/2010/main" val="2969997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smtClean="0"/>
              <a:t>How to send </a:t>
            </a:r>
            <a:r>
              <a:rPr lang="en-US" sz="3200" dirty="0" err="1" smtClean="0"/>
              <a:t>geofenced</a:t>
            </a:r>
            <a:r>
              <a:rPr lang="en-US" sz="3200" dirty="0" smtClean="0"/>
              <a:t> marketing messages using Amazon Pinpoint - example</a:t>
            </a:r>
            <a:endParaRPr lang="en-US" sz="3200" dirty="0"/>
          </a:p>
        </p:txBody>
      </p:sp>
      <p:sp>
        <p:nvSpPr>
          <p:cNvPr id="3" name="Объект 2"/>
          <p:cNvSpPr>
            <a:spLocks noGrp="1"/>
          </p:cNvSpPr>
          <p:nvPr>
            <p:ph sz="half" idx="1"/>
          </p:nvPr>
        </p:nvSpPr>
        <p:spPr>
          <a:xfrm>
            <a:off x="838200" y="1825625"/>
            <a:ext cx="8378952" cy="4351338"/>
          </a:xfrm>
        </p:spPr>
        <p:txBody>
          <a:bodyPr>
            <a:normAutofit/>
          </a:bodyPr>
          <a:lstStyle/>
          <a:p>
            <a:pPr marL="0" indent="0">
              <a:buNone/>
            </a:pPr>
            <a:r>
              <a:rPr lang="en-US" sz="1400" dirty="0" err="1" smtClean="0"/>
              <a:t>Geofencing</a:t>
            </a:r>
            <a:r>
              <a:rPr lang="en-US" sz="1400" dirty="0" smtClean="0"/>
              <a:t>, which creates a virtual geographical boundary that triggers a marketing action to a mobile device when a user enters or exits that boundary, can be used in marketing messages to drive more traffic and increase conversions. </a:t>
            </a:r>
          </a:p>
          <a:p>
            <a:pPr marL="0" indent="0">
              <a:buNone/>
            </a:pPr>
            <a:r>
              <a:rPr lang="en-US" sz="1400" dirty="0" smtClean="0"/>
              <a:t>Amazon Pinpoint, AWS’ multichannel communication tool, can be used to create mobile notifications using </a:t>
            </a:r>
            <a:r>
              <a:rPr lang="en-US" sz="1400" dirty="0" err="1" smtClean="0"/>
              <a:t>geofencing</a:t>
            </a:r>
            <a:r>
              <a:rPr lang="en-US" sz="1400" dirty="0" smtClean="0"/>
              <a:t> technology, so customers receive notifications about a business when they’re close by that physical location.</a:t>
            </a:r>
            <a:endParaRPr lang="en-US" sz="1400" dirty="0"/>
          </a:p>
        </p:txBody>
      </p:sp>
    </p:spTree>
    <p:extLst>
      <p:ext uri="{BB962C8B-B14F-4D97-AF65-F5344CB8AC3E}">
        <p14:creationId xmlns:p14="http://schemas.microsoft.com/office/powerpoint/2010/main" val="3616706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Architecture </a:t>
            </a:r>
            <a:r>
              <a:rPr lang="en-US" sz="3200" dirty="0" smtClean="0"/>
              <a:t>Example Overview</a:t>
            </a:r>
            <a:endParaRPr lang="en-US" sz="3200" dirty="0"/>
          </a:p>
        </p:txBody>
      </p:sp>
      <p:sp>
        <p:nvSpPr>
          <p:cNvPr id="3" name="Объект 2"/>
          <p:cNvSpPr>
            <a:spLocks noGrp="1"/>
          </p:cNvSpPr>
          <p:nvPr>
            <p:ph sz="half" idx="1"/>
          </p:nvPr>
        </p:nvSpPr>
        <p:spPr>
          <a:xfrm>
            <a:off x="6025896" y="1796256"/>
            <a:ext cx="6080760" cy="4796568"/>
          </a:xfrm>
        </p:spPr>
        <p:txBody>
          <a:bodyPr>
            <a:normAutofit/>
          </a:bodyPr>
          <a:lstStyle/>
          <a:p>
            <a:pPr marL="342900" indent="-342900">
              <a:buFont typeface="+mj-lt"/>
              <a:buAutoNum type="arabicPeriod"/>
            </a:pPr>
            <a:r>
              <a:rPr lang="en-US" sz="1400" dirty="0" smtClean="0"/>
              <a:t>Store </a:t>
            </a:r>
            <a:r>
              <a:rPr lang="en-US" sz="1400" dirty="0"/>
              <a:t>Management defines a </a:t>
            </a:r>
            <a:r>
              <a:rPr lang="en-US" sz="1400" dirty="0" err="1"/>
              <a:t>Geofence</a:t>
            </a:r>
            <a:r>
              <a:rPr lang="en-US" sz="1400" dirty="0"/>
              <a:t> around store locations they wish to enroll using Amazon Location Service </a:t>
            </a:r>
            <a:r>
              <a:rPr lang="en-US" sz="1400" dirty="0" err="1"/>
              <a:t>Geofencing</a:t>
            </a:r>
            <a:r>
              <a:rPr lang="en-US" sz="1400" dirty="0"/>
              <a:t> and circular </a:t>
            </a:r>
            <a:r>
              <a:rPr lang="en-US" sz="1400" dirty="0" err="1"/>
              <a:t>geofences</a:t>
            </a:r>
            <a:r>
              <a:rPr lang="en-US" sz="1400" dirty="0" smtClean="0"/>
              <a:t>.</a:t>
            </a:r>
          </a:p>
          <a:p>
            <a:pPr marL="342900" indent="-342900">
              <a:buFont typeface="+mj-lt"/>
              <a:buAutoNum type="arabicPeriod"/>
            </a:pPr>
            <a:r>
              <a:rPr lang="en-US" sz="1400" dirty="0" smtClean="0"/>
              <a:t>A customer who has opted into location tracking using the app will update an Amazon Location Service Tracker Resource. This tracker will be evaluated against the store </a:t>
            </a:r>
            <a:r>
              <a:rPr lang="en-US" sz="1400" dirty="0" err="1" smtClean="0"/>
              <a:t>geofences</a:t>
            </a:r>
            <a:r>
              <a:rPr lang="en-US" sz="1400" dirty="0" smtClean="0"/>
              <a:t>.</a:t>
            </a:r>
          </a:p>
          <a:p>
            <a:pPr marL="342900" indent="-342900">
              <a:buFont typeface="+mj-lt"/>
              <a:buAutoNum type="arabicPeriod"/>
            </a:pPr>
            <a:r>
              <a:rPr lang="en-US" sz="1400" dirty="0"/>
              <a:t>If a </a:t>
            </a:r>
            <a:r>
              <a:rPr lang="en-US" sz="1400" dirty="0" err="1"/>
              <a:t>geofence</a:t>
            </a:r>
            <a:r>
              <a:rPr lang="en-US" sz="1400" dirty="0"/>
              <a:t> ENTER event is triggered, a message is sent to Amazon </a:t>
            </a:r>
            <a:r>
              <a:rPr lang="en-US" sz="1400" dirty="0" err="1"/>
              <a:t>EventBridge</a:t>
            </a:r>
            <a:r>
              <a:rPr lang="en-US" sz="1400" dirty="0"/>
              <a:t>.</a:t>
            </a:r>
          </a:p>
          <a:p>
            <a:pPr marL="342900" indent="-342900">
              <a:buFont typeface="+mj-lt"/>
              <a:buAutoNum type="arabicPeriod"/>
            </a:pPr>
            <a:r>
              <a:rPr lang="en-US" sz="1400" dirty="0" err="1"/>
              <a:t>EventBridge</a:t>
            </a:r>
            <a:r>
              <a:rPr lang="en-US" sz="1400" dirty="0"/>
              <a:t> will trigger an AWS Lambda function.</a:t>
            </a:r>
          </a:p>
          <a:p>
            <a:pPr marL="342900" indent="-342900">
              <a:buFont typeface="+mj-lt"/>
              <a:buAutoNum type="arabicPeriod"/>
            </a:pPr>
            <a:r>
              <a:rPr lang="en-US" sz="1400" dirty="0" smtClean="0"/>
              <a:t>The Lambda function looks up the Store Information in an Amazon </a:t>
            </a:r>
            <a:r>
              <a:rPr lang="en-US" sz="1400" dirty="0" err="1" smtClean="0"/>
              <a:t>DynamoDB</a:t>
            </a:r>
            <a:r>
              <a:rPr lang="en-US" sz="1400" dirty="0" smtClean="0"/>
              <a:t> table that matches the </a:t>
            </a:r>
            <a:r>
              <a:rPr lang="en-US" sz="1400" dirty="0" err="1" smtClean="0"/>
              <a:t>geofence</a:t>
            </a:r>
            <a:r>
              <a:rPr lang="en-US" sz="1400" dirty="0" smtClean="0"/>
              <a:t> ID in order to enrich the email.</a:t>
            </a:r>
          </a:p>
          <a:p>
            <a:pPr marL="342900" indent="-342900">
              <a:buFont typeface="+mj-lt"/>
              <a:buAutoNum type="arabicPeriod"/>
            </a:pPr>
            <a:r>
              <a:rPr lang="en-US" sz="1400" dirty="0"/>
              <a:t>Event is sent to a Pinpoint Journey with information from the </a:t>
            </a:r>
            <a:r>
              <a:rPr lang="en-US" sz="1400" dirty="0" err="1"/>
              <a:t>Geofence</a:t>
            </a:r>
            <a:r>
              <a:rPr lang="en-US" sz="1400" dirty="0"/>
              <a:t> event as well as store info.</a:t>
            </a:r>
          </a:p>
          <a:p>
            <a:pPr marL="342900" indent="-342900">
              <a:buFont typeface="+mj-lt"/>
              <a:buAutoNum type="arabicPeriod"/>
            </a:pPr>
            <a:r>
              <a:rPr lang="en-US" sz="1400" dirty="0"/>
              <a:t>Personalized email is sent to customer via Pinpoint</a:t>
            </a:r>
          </a:p>
          <a:p>
            <a:pPr marL="342900" indent="-342900">
              <a:buFont typeface="+mj-lt"/>
              <a:buAutoNum type="arabicPeriod"/>
            </a:pPr>
            <a:endParaRPr lang="en-US" sz="1400" dirty="0"/>
          </a:p>
          <a:p>
            <a:pPr marL="342900" indent="-342900">
              <a:buFont typeface="+mj-lt"/>
              <a:buAutoNum type="arabicPeriod"/>
            </a:pPr>
            <a:endParaRPr lang="en-US" sz="1400" dirty="0"/>
          </a:p>
        </p:txBody>
      </p:sp>
      <p:pic>
        <p:nvPicPr>
          <p:cNvPr id="4" name="Рисунок 3"/>
          <p:cNvPicPr>
            <a:picLocks noChangeAspect="1"/>
          </p:cNvPicPr>
          <p:nvPr/>
        </p:nvPicPr>
        <p:blipFill>
          <a:blip r:embed="rId3"/>
          <a:stretch>
            <a:fillRect/>
          </a:stretch>
        </p:blipFill>
        <p:spPr>
          <a:xfrm>
            <a:off x="91821" y="1690688"/>
            <a:ext cx="5934075" cy="4562475"/>
          </a:xfrm>
          <a:prstGeom prst="rect">
            <a:avLst/>
          </a:prstGeom>
        </p:spPr>
      </p:pic>
    </p:spTree>
    <p:extLst>
      <p:ext uri="{BB962C8B-B14F-4D97-AF65-F5344CB8AC3E}">
        <p14:creationId xmlns:p14="http://schemas.microsoft.com/office/powerpoint/2010/main" val="961416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smtClean="0"/>
              <a:t>Amazon Pinpoint features</a:t>
            </a:r>
            <a:endParaRPr lang="en-US" sz="3200" dirty="0"/>
          </a:p>
        </p:txBody>
      </p:sp>
      <p:sp>
        <p:nvSpPr>
          <p:cNvPr id="3" name="Объект 2"/>
          <p:cNvSpPr>
            <a:spLocks noGrp="1"/>
          </p:cNvSpPr>
          <p:nvPr>
            <p:ph sz="half" idx="1"/>
          </p:nvPr>
        </p:nvSpPr>
        <p:spPr>
          <a:xfrm>
            <a:off x="838200" y="1825625"/>
            <a:ext cx="9677400" cy="4351338"/>
          </a:xfrm>
        </p:spPr>
        <p:txBody>
          <a:bodyPr>
            <a:normAutofit/>
          </a:bodyPr>
          <a:lstStyle/>
          <a:p>
            <a:pPr marL="342900" indent="-342900">
              <a:buFont typeface="+mj-lt"/>
              <a:buAutoNum type="arabicPeriod"/>
            </a:pPr>
            <a:r>
              <a:rPr lang="en-US" sz="1400" b="1" dirty="0"/>
              <a:t>Amazon Pinpoint </a:t>
            </a:r>
            <a:r>
              <a:rPr lang="en-US" sz="1400" dirty="0"/>
              <a:t>includes a One-Time Password (OTP) management feature. You can use this feature to generate new one-time passwords and send them to your recipients as SMS messages. Your applications can then call the Amazon Pinpoint API to verify these passwords</a:t>
            </a:r>
            <a:r>
              <a:rPr lang="en-US" sz="1400" dirty="0" smtClean="0"/>
              <a:t>.</a:t>
            </a:r>
          </a:p>
          <a:p>
            <a:pPr marL="342900" indent="-342900">
              <a:buFont typeface="+mj-lt"/>
              <a:buAutoNum type="arabicPeriod"/>
            </a:pPr>
            <a:r>
              <a:rPr lang="en-US" sz="1400" b="1" dirty="0"/>
              <a:t>Amazon Pinpoint </a:t>
            </a:r>
            <a:r>
              <a:rPr lang="en-US" sz="1400" dirty="0"/>
              <a:t>includes a phone number validation service that you can use to determine if a phone number is valid, and to obtain additional information about the phone number itself</a:t>
            </a:r>
            <a:r>
              <a:rPr lang="en-US" sz="1400" dirty="0" smtClean="0"/>
              <a:t>.</a:t>
            </a:r>
          </a:p>
          <a:p>
            <a:pPr marL="342900" indent="-342900">
              <a:buFont typeface="+mj-lt"/>
              <a:buAutoNum type="arabicPeriod"/>
            </a:pPr>
            <a:r>
              <a:rPr lang="en-US" sz="1400" dirty="0" smtClean="0"/>
              <a:t>You can use the </a:t>
            </a:r>
            <a:r>
              <a:rPr lang="en-US" sz="1400" b="1" dirty="0" smtClean="0"/>
              <a:t>Amazon Pinpoint API and the AWS SDKs </a:t>
            </a:r>
            <a:r>
              <a:rPr lang="en-US" sz="1400" dirty="0" smtClean="0"/>
              <a:t>to send transactional messages directly from your apps. Transactional messages are messages that you send to specific recipients, as opposed to messages that you send to segments. </a:t>
            </a:r>
            <a:r>
              <a:rPr lang="en-US" sz="1400" u="sng" dirty="0"/>
              <a:t>For example</a:t>
            </a:r>
            <a:r>
              <a:rPr lang="en-US" sz="1400" dirty="0"/>
              <a:t>, you can send an order confirmation by email when a customer places an order. You could also send a one-time password by SMS or voice that a customer can use to complete the process of creating an account for your service</a:t>
            </a:r>
            <a:r>
              <a:rPr lang="en-US" sz="1400" dirty="0" smtClean="0"/>
              <a:t>.</a:t>
            </a:r>
          </a:p>
          <a:p>
            <a:pPr marL="342900" indent="-342900">
              <a:buFont typeface="+mj-lt"/>
              <a:buAutoNum type="arabicPeriod"/>
            </a:pPr>
            <a:r>
              <a:rPr lang="en-US" sz="1400" b="1" dirty="0" smtClean="0"/>
              <a:t>Amazon Pinpoint </a:t>
            </a:r>
            <a:r>
              <a:rPr lang="en-US" sz="1400" dirty="0" smtClean="0"/>
              <a:t>is integrated with </a:t>
            </a:r>
            <a:r>
              <a:rPr lang="en-US" sz="1400" b="1" dirty="0" smtClean="0"/>
              <a:t>AWS </a:t>
            </a:r>
            <a:r>
              <a:rPr lang="en-US" sz="1400" b="1" dirty="0" err="1" smtClean="0"/>
              <a:t>CloudTrail</a:t>
            </a:r>
            <a:r>
              <a:rPr lang="en-US" sz="1400" dirty="0" smtClean="0"/>
              <a:t>, which is a service that provides a record of actions taken by a user, role, or AWS service in Amazon Pinpoint. </a:t>
            </a:r>
            <a:r>
              <a:rPr lang="en-US" sz="1400" dirty="0" err="1" smtClean="0"/>
              <a:t>CloudTrail</a:t>
            </a:r>
            <a:r>
              <a:rPr lang="en-US" sz="1400" dirty="0" smtClean="0"/>
              <a:t> captures API calls for Amazon Pinpoint as events. The calls that are captured include calls from the Amazon Pinpoint console and code calls to Amazon Pinpoint API operations.</a:t>
            </a:r>
            <a:endParaRPr lang="en-US" sz="1400" dirty="0"/>
          </a:p>
        </p:txBody>
      </p:sp>
    </p:spTree>
    <p:extLst>
      <p:ext uri="{BB962C8B-B14F-4D97-AF65-F5344CB8AC3E}">
        <p14:creationId xmlns:p14="http://schemas.microsoft.com/office/powerpoint/2010/main" val="76807093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496</Words>
  <Application>Microsoft Office PowerPoint</Application>
  <PresentationFormat>Широкоэкранный</PresentationFormat>
  <Paragraphs>22</Paragraphs>
  <Slides>4</Slides>
  <Notes>4</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vt:i4>
      </vt:variant>
    </vt:vector>
  </HeadingPairs>
  <TitlesOfParts>
    <vt:vector size="8" baseType="lpstr">
      <vt:lpstr>Arial</vt:lpstr>
      <vt:lpstr>Calibri</vt:lpstr>
      <vt:lpstr>Calibri Light</vt:lpstr>
      <vt:lpstr>Тема Office</vt:lpstr>
      <vt:lpstr>What is Amazon Pinpoint?</vt:lpstr>
      <vt:lpstr>How to send geofenced marketing messages using Amazon Pinpoint - example</vt:lpstr>
      <vt:lpstr>Architecture Example Overview</vt:lpstr>
      <vt:lpstr>Amazon Pinpoint features</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Amazon Pinpoint?</dc:title>
  <dc:creator>Учетная запись Майкрософт</dc:creator>
  <cp:lastModifiedBy>Учетная запись Майкрософт</cp:lastModifiedBy>
  <cp:revision>2</cp:revision>
  <dcterms:created xsi:type="dcterms:W3CDTF">2023-09-10T16:29:02Z</dcterms:created>
  <dcterms:modified xsi:type="dcterms:W3CDTF">2023-09-10T16:45:23Z</dcterms:modified>
</cp:coreProperties>
</file>