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5" r:id="rId4"/>
    <p:sldId id="267" r:id="rId5"/>
    <p:sldId id="268" r:id="rId6"/>
    <p:sldId id="266"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D0F71-C7B8-4D38-9222-DB3B29C89580}" type="datetimeFigureOut">
              <a:rPr lang="en-US" smtClean="0"/>
              <a:t>9/9/2023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46B67-D831-41E3-B91E-C2C1F26D8EE9}" type="slidenum">
              <a:rPr lang="en-US" smtClean="0"/>
              <a:t>‹#›</a:t>
            </a:fld>
            <a:endParaRPr lang="en-US"/>
          </a:p>
        </p:txBody>
      </p:sp>
    </p:spTree>
    <p:extLst>
      <p:ext uri="{BB962C8B-B14F-4D97-AF65-F5344CB8AC3E}">
        <p14:creationId xmlns:p14="http://schemas.microsoft.com/office/powerpoint/2010/main" val="260604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a:t>
            </a:fld>
            <a:endParaRPr lang="en-US"/>
          </a:p>
        </p:txBody>
      </p:sp>
    </p:spTree>
    <p:extLst>
      <p:ext uri="{BB962C8B-B14F-4D97-AF65-F5344CB8AC3E}">
        <p14:creationId xmlns:p14="http://schemas.microsoft.com/office/powerpoint/2010/main" val="15449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10</a:t>
            </a:fld>
            <a:endParaRPr lang="en-US"/>
          </a:p>
        </p:txBody>
      </p:sp>
    </p:spTree>
    <p:extLst>
      <p:ext uri="{BB962C8B-B14F-4D97-AF65-F5344CB8AC3E}">
        <p14:creationId xmlns:p14="http://schemas.microsoft.com/office/powerpoint/2010/main" val="311975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15425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240956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23397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5</a:t>
            </a:fld>
            <a:endParaRPr lang="en-US"/>
          </a:p>
        </p:txBody>
      </p:sp>
    </p:spTree>
    <p:extLst>
      <p:ext uri="{BB962C8B-B14F-4D97-AF65-F5344CB8AC3E}">
        <p14:creationId xmlns:p14="http://schemas.microsoft.com/office/powerpoint/2010/main" val="123987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6</a:t>
            </a:fld>
            <a:endParaRPr lang="en-US"/>
          </a:p>
        </p:txBody>
      </p:sp>
    </p:spTree>
    <p:extLst>
      <p:ext uri="{BB962C8B-B14F-4D97-AF65-F5344CB8AC3E}">
        <p14:creationId xmlns:p14="http://schemas.microsoft.com/office/powerpoint/2010/main" val="381785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7</a:t>
            </a:fld>
            <a:endParaRPr lang="en-US"/>
          </a:p>
        </p:txBody>
      </p:sp>
    </p:spTree>
    <p:extLst>
      <p:ext uri="{BB962C8B-B14F-4D97-AF65-F5344CB8AC3E}">
        <p14:creationId xmlns:p14="http://schemas.microsoft.com/office/powerpoint/2010/main" val="55563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8</a:t>
            </a:fld>
            <a:endParaRPr lang="en-US"/>
          </a:p>
        </p:txBody>
      </p:sp>
    </p:spTree>
    <p:extLst>
      <p:ext uri="{BB962C8B-B14F-4D97-AF65-F5344CB8AC3E}">
        <p14:creationId xmlns:p14="http://schemas.microsoft.com/office/powerpoint/2010/main" val="3386190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9</a:t>
            </a:fld>
            <a:endParaRPr lang="en-US"/>
          </a:p>
        </p:txBody>
      </p:sp>
    </p:spTree>
    <p:extLst>
      <p:ext uri="{BB962C8B-B14F-4D97-AF65-F5344CB8AC3E}">
        <p14:creationId xmlns:p14="http://schemas.microsoft.com/office/powerpoint/2010/main" val="286230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8077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194375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416315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73519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F8272AA-23F3-4B02-B661-D73A30CC1EE8}"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80416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DF8272AA-23F3-4B02-B661-D73A30CC1EE8}" type="datetimeFigureOut">
              <a:rPr lang="en-US" smtClean="0"/>
              <a:t>9/9/2023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10585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DF8272AA-23F3-4B02-B661-D73A30CC1EE8}" type="datetimeFigureOut">
              <a:rPr lang="en-US" smtClean="0"/>
              <a:t>9/9/2023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12213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DF8272AA-23F3-4B02-B661-D73A30CC1EE8}" type="datetimeFigureOut">
              <a:rPr lang="en-US" smtClean="0"/>
              <a:t>9/9/2023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56489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F8272AA-23F3-4B02-B661-D73A30CC1EE8}" type="datetimeFigureOut">
              <a:rPr lang="en-US" smtClean="0"/>
              <a:t>9/9/2023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21679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F8272AA-23F3-4B02-B661-D73A30CC1EE8}" type="datetimeFigureOut">
              <a:rPr lang="en-US" smtClean="0"/>
              <a:t>9/9/2023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92221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F8272AA-23F3-4B02-B661-D73A30CC1EE8}" type="datetimeFigureOut">
              <a:rPr lang="en-US" smtClean="0"/>
              <a:t>9/9/2023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190185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272AA-23F3-4B02-B661-D73A30CC1EE8}" type="datetimeFigureOut">
              <a:rPr lang="en-US" smtClean="0"/>
              <a:t>9/9/2023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7DE06-A7B7-4B2B-853C-E97547B1E558}" type="slidenum">
              <a:rPr lang="en-US" smtClean="0"/>
              <a:t>‹#›</a:t>
            </a:fld>
            <a:endParaRPr lang="en-US"/>
          </a:p>
        </p:txBody>
      </p:sp>
    </p:spTree>
    <p:extLst>
      <p:ext uri="{BB962C8B-B14F-4D97-AF65-F5344CB8AC3E}">
        <p14:creationId xmlns:p14="http://schemas.microsoft.com/office/powerpoint/2010/main" val="8738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What is </a:t>
            </a:r>
            <a:r>
              <a:rPr lang="en-US" sz="3200" dirty="0" smtClean="0"/>
              <a:t>AWS </a:t>
            </a:r>
            <a:r>
              <a:rPr lang="en-US" sz="3200" dirty="0" smtClean="0"/>
              <a:t>Directory Services</a:t>
            </a:r>
            <a:endParaRPr lang="en-US" sz="3200" dirty="0"/>
          </a:p>
        </p:txBody>
      </p:sp>
      <p:sp>
        <p:nvSpPr>
          <p:cNvPr id="3" name="Объект 2"/>
          <p:cNvSpPr>
            <a:spLocks noGrp="1"/>
          </p:cNvSpPr>
          <p:nvPr>
            <p:ph sz="half" idx="1"/>
          </p:nvPr>
        </p:nvSpPr>
        <p:spPr>
          <a:xfrm>
            <a:off x="256032" y="1825625"/>
            <a:ext cx="6656832" cy="4351338"/>
          </a:xfrm>
        </p:spPr>
        <p:txBody>
          <a:bodyPr>
            <a:normAutofit/>
          </a:bodyPr>
          <a:lstStyle/>
          <a:p>
            <a:pPr marL="0" indent="0">
              <a:buNone/>
            </a:pPr>
            <a:r>
              <a:rPr lang="en-US" sz="1400" b="1" dirty="0" smtClean="0"/>
              <a:t>AWS Directory Service </a:t>
            </a:r>
            <a:r>
              <a:rPr lang="en-US" sz="1400" dirty="0" smtClean="0"/>
              <a:t>provides multiple ways to use Microsoft Active Directory (AD) with other AWS services. Directories store information about users, groups, and devices, and administrators use them to manage access to information and resources. </a:t>
            </a:r>
          </a:p>
          <a:p>
            <a:pPr marL="0" indent="0">
              <a:buNone/>
            </a:pPr>
            <a:r>
              <a:rPr lang="en-US" sz="1400" dirty="0" smtClean="0"/>
              <a:t>AWS Directory Service provides multiple directory choices for customers who want to use existing Microsoft AD or Lightweight Directory Access Protocol (LDAP)–aware applications in the cloud. It also offers those same choices to developers who need a directory to manage users, groups, devices, and access.</a:t>
            </a:r>
            <a:endParaRPr lang="en-US" sz="1400" dirty="0"/>
          </a:p>
        </p:txBody>
      </p:sp>
      <p:pic>
        <p:nvPicPr>
          <p:cNvPr id="4" name="Рисунок 3"/>
          <p:cNvPicPr>
            <a:picLocks noChangeAspect="1"/>
          </p:cNvPicPr>
          <p:nvPr/>
        </p:nvPicPr>
        <p:blipFill>
          <a:blip r:embed="rId3"/>
          <a:stretch>
            <a:fillRect/>
          </a:stretch>
        </p:blipFill>
        <p:spPr>
          <a:xfrm>
            <a:off x="7677067" y="1825625"/>
            <a:ext cx="3915321" cy="3210373"/>
          </a:xfrm>
          <a:prstGeom prst="rect">
            <a:avLst/>
          </a:prstGeom>
        </p:spPr>
      </p:pic>
    </p:spTree>
    <p:extLst>
      <p:ext uri="{BB962C8B-B14F-4D97-AF65-F5344CB8AC3E}">
        <p14:creationId xmlns:p14="http://schemas.microsoft.com/office/powerpoint/2010/main" val="2770189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Benefits of AWS Directory </a:t>
            </a:r>
            <a:r>
              <a:rPr lang="en-US" sz="3200" dirty="0" smtClean="0"/>
              <a:t>Service</a:t>
            </a:r>
            <a:endParaRPr lang="en-US" sz="3200" dirty="0"/>
          </a:p>
        </p:txBody>
      </p:sp>
      <p:sp>
        <p:nvSpPr>
          <p:cNvPr id="3" name="Объект 2"/>
          <p:cNvSpPr>
            <a:spLocks noGrp="1"/>
          </p:cNvSpPr>
          <p:nvPr>
            <p:ph sz="half" idx="1"/>
          </p:nvPr>
        </p:nvSpPr>
        <p:spPr>
          <a:xfrm>
            <a:off x="838200" y="1825625"/>
            <a:ext cx="6358128" cy="4351338"/>
          </a:xfrm>
        </p:spPr>
        <p:txBody>
          <a:bodyPr>
            <a:normAutofit/>
          </a:bodyPr>
          <a:lstStyle/>
          <a:p>
            <a:pPr marL="0" indent="0">
              <a:buNone/>
            </a:pPr>
            <a:r>
              <a:rPr lang="en-US" sz="1400" dirty="0" smtClean="0"/>
              <a:t>Simple on-premises work transfer for directory-aware applications</a:t>
            </a:r>
          </a:p>
          <a:p>
            <a:pPr marL="0" indent="0">
              <a:buNone/>
            </a:pPr>
            <a:r>
              <a:rPr lang="en-US" sz="1400" dirty="0" smtClean="0"/>
              <a:t>It’s simple to expand domains that already existed.</a:t>
            </a:r>
          </a:p>
          <a:p>
            <a:pPr marL="0" indent="0">
              <a:buNone/>
            </a:pPr>
            <a:r>
              <a:rPr lang="en-US" sz="1400" dirty="0" smtClean="0"/>
              <a:t>From a single location, manage devices and application access in AWS.</a:t>
            </a:r>
          </a:p>
          <a:p>
            <a:pPr marL="0" indent="0">
              <a:buNone/>
            </a:pPr>
            <a:r>
              <a:rPr lang="en-US" sz="1400" dirty="0" smtClean="0"/>
              <a:t>Administration is made simpler by management services.</a:t>
            </a:r>
            <a:endParaRPr lang="en-US" sz="1400" dirty="0"/>
          </a:p>
        </p:txBody>
      </p:sp>
    </p:spTree>
    <p:extLst>
      <p:ext uri="{BB962C8B-B14F-4D97-AF65-F5344CB8AC3E}">
        <p14:creationId xmlns:p14="http://schemas.microsoft.com/office/powerpoint/2010/main" val="239464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Features of AWS Directory Service</a:t>
            </a:r>
          </a:p>
        </p:txBody>
      </p:sp>
      <p:sp>
        <p:nvSpPr>
          <p:cNvPr id="3" name="Объект 2"/>
          <p:cNvSpPr>
            <a:spLocks noGrp="1"/>
          </p:cNvSpPr>
          <p:nvPr>
            <p:ph sz="half" idx="1"/>
          </p:nvPr>
        </p:nvSpPr>
        <p:spPr>
          <a:xfrm>
            <a:off x="5876544" y="1779905"/>
            <a:ext cx="6166104" cy="4351338"/>
          </a:xfrm>
        </p:spPr>
        <p:txBody>
          <a:bodyPr>
            <a:normAutofit/>
          </a:bodyPr>
          <a:lstStyle/>
          <a:p>
            <a:pPr marL="0" indent="0">
              <a:buNone/>
            </a:pPr>
            <a:r>
              <a:rPr lang="en-US" sz="1400" b="1" dirty="0" smtClean="0"/>
              <a:t>AWS-managed infrastructure</a:t>
            </a:r>
            <a:r>
              <a:rPr lang="en-US" sz="1400" dirty="0" smtClean="0"/>
              <a:t>: AWS Managed Services Microsoft Active Directory operates on AWS-managed infrastructure, with monitoring that automatically finds and replaces failed domain controllers.</a:t>
            </a:r>
          </a:p>
          <a:p>
            <a:pPr marL="0" indent="0">
              <a:buNone/>
            </a:pPr>
            <a:r>
              <a:rPr lang="en-US" sz="1400" b="1" dirty="0" smtClean="0"/>
              <a:t>High Availability</a:t>
            </a:r>
            <a:r>
              <a:rPr lang="en-US" sz="1400" dirty="0" smtClean="0"/>
              <a:t>: AWS Managed Microsoft AD is implemented with high availability and across several </a:t>
            </a:r>
            <a:r>
              <a:rPr lang="en-US" sz="1400" dirty="0" err="1" smtClean="0"/>
              <a:t>Aws</a:t>
            </a:r>
            <a:r>
              <a:rPr lang="en-US" sz="1400" dirty="0" smtClean="0"/>
              <a:t> Regions since directories are mission-critical infrastructure.</a:t>
            </a:r>
          </a:p>
          <a:p>
            <a:pPr marL="0" indent="0">
              <a:buNone/>
            </a:pPr>
            <a:r>
              <a:rPr lang="en-US" sz="1400" b="1" dirty="0" smtClean="0"/>
              <a:t>Daily Snapshots</a:t>
            </a:r>
            <a:r>
              <a:rPr lang="en-US" sz="1400" dirty="0" smtClean="0"/>
              <a:t>: AWS Managed Services Microsoft Active Directory has daily, automatic snapshots.</a:t>
            </a:r>
          </a:p>
          <a:p>
            <a:pPr marL="0" indent="0">
              <a:buNone/>
            </a:pPr>
            <a:r>
              <a:rPr lang="en-US" sz="1400" b="1" dirty="0" smtClean="0"/>
              <a:t>Group-based Policies</a:t>
            </a:r>
            <a:r>
              <a:rPr lang="en-US" sz="1400" dirty="0" smtClean="0"/>
              <a:t>: AWS Managed Microsoft Active Directory enables you to control users and devices by using native Active Directory Group Policy objects (GPOs).</a:t>
            </a:r>
          </a:p>
          <a:p>
            <a:pPr marL="0" indent="0">
              <a:buNone/>
            </a:pPr>
            <a:r>
              <a:rPr lang="en-US" sz="1400" b="1" dirty="0"/>
              <a:t>Trust Support</a:t>
            </a:r>
            <a:r>
              <a:rPr lang="en-US" sz="1400" dirty="0"/>
              <a:t>: Using AD trust relationships, you can simply combine AWS Managed Microsoft AD with your existing AD.</a:t>
            </a:r>
          </a:p>
          <a:p>
            <a:pPr marL="0" indent="0">
              <a:buNone/>
            </a:pPr>
            <a:endParaRPr lang="en-US" sz="1400" dirty="0"/>
          </a:p>
        </p:txBody>
      </p:sp>
      <p:pic>
        <p:nvPicPr>
          <p:cNvPr id="5" name="Объект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4221" y="1690688"/>
            <a:ext cx="5672323" cy="1908954"/>
          </a:xfrm>
        </p:spPr>
      </p:pic>
    </p:spTree>
    <p:extLst>
      <p:ext uri="{BB962C8B-B14F-4D97-AF65-F5344CB8AC3E}">
        <p14:creationId xmlns:p14="http://schemas.microsoft.com/office/powerpoint/2010/main" val="414113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Managed Microsoft AD</a:t>
            </a:r>
          </a:p>
        </p:txBody>
      </p:sp>
      <p:sp>
        <p:nvSpPr>
          <p:cNvPr id="3" name="Объект 2"/>
          <p:cNvSpPr>
            <a:spLocks noGrp="1"/>
          </p:cNvSpPr>
          <p:nvPr>
            <p:ph sz="half" idx="1"/>
          </p:nvPr>
        </p:nvSpPr>
        <p:spPr>
          <a:xfrm>
            <a:off x="393192" y="1825625"/>
            <a:ext cx="6373368" cy="4351338"/>
          </a:xfrm>
        </p:spPr>
        <p:txBody>
          <a:bodyPr>
            <a:normAutofit/>
          </a:bodyPr>
          <a:lstStyle/>
          <a:p>
            <a:pPr marL="0" indent="0">
              <a:buNone/>
            </a:pPr>
            <a:r>
              <a:rPr lang="en-US" sz="1400" dirty="0"/>
              <a:t>With AWS Managed Microsoft AD you can create your AD in AWS, manage users locally, and support MFA.</a:t>
            </a:r>
          </a:p>
          <a:p>
            <a:pPr marL="0" indent="0">
              <a:buNone/>
            </a:pPr>
            <a:r>
              <a:rPr lang="en-US" sz="1400" dirty="0"/>
              <a:t>AWS Directory Service makes it easy to set up and run directories in the AWS Cloud or connect your AWS resources with an existing on-premises Microsoft Active Directory</a:t>
            </a:r>
            <a:r>
              <a:rPr lang="en-US" sz="1400" dirty="0" smtClean="0"/>
              <a:t>.</a:t>
            </a:r>
            <a:endParaRPr lang="ru-RU" sz="1400" dirty="0" smtClean="0"/>
          </a:p>
          <a:p>
            <a:pPr marL="0" indent="0">
              <a:buNone/>
            </a:pPr>
            <a:r>
              <a:rPr lang="en-US" sz="1400" dirty="0"/>
              <a:t>The users can authenticate on the right-hand side in </a:t>
            </a:r>
            <a:r>
              <a:rPr lang="en-US" sz="1400" dirty="0" smtClean="0"/>
              <a:t>on-premise</a:t>
            </a:r>
            <a:r>
              <a:rPr lang="en-US" sz="1400" dirty="0"/>
              <a:t>s</a:t>
            </a:r>
            <a:r>
              <a:rPr lang="en-US" sz="1400" dirty="0" smtClean="0"/>
              <a:t> </a:t>
            </a:r>
            <a:r>
              <a:rPr lang="en-US" sz="1400" dirty="0"/>
              <a:t>AD or on the left-hand side in the AWS Cloud</a:t>
            </a:r>
            <a:r>
              <a:rPr lang="en-US" sz="1400" dirty="0" smtClean="0"/>
              <a:t>.</a:t>
            </a:r>
            <a:endParaRPr lang="ru-RU" sz="1400" dirty="0" smtClean="0"/>
          </a:p>
          <a:p>
            <a:r>
              <a:rPr lang="en-US" sz="1400" dirty="0" smtClean="0"/>
              <a:t>Best choice if you have more than 5000 users and/or need a trust relationship set up.</a:t>
            </a:r>
            <a:endParaRPr lang="ru-RU" sz="1400" dirty="0" smtClean="0"/>
          </a:p>
          <a:p>
            <a:r>
              <a:rPr lang="en-US" sz="1400" dirty="0" smtClean="0"/>
              <a:t>Includes software patching, replication, automated backups, replacing failed DCs and monitoring.</a:t>
            </a:r>
            <a:endParaRPr lang="ru-RU" sz="1400" dirty="0" smtClean="0"/>
          </a:p>
          <a:p>
            <a:r>
              <a:rPr lang="en-US" sz="1400" dirty="0" smtClean="0"/>
              <a:t>On-premises users and groups can access resources in either domain using SSO.</a:t>
            </a:r>
            <a:endParaRPr lang="ru-RU" sz="1400" dirty="0" smtClean="0"/>
          </a:p>
          <a:p>
            <a:r>
              <a:rPr lang="en-US" sz="1400" dirty="0" smtClean="0"/>
              <a:t>AWS Microsoft AD supports AWS applications including Workspaces, </a:t>
            </a:r>
            <a:r>
              <a:rPr lang="en-US" sz="1400" dirty="0" err="1" smtClean="0"/>
              <a:t>WorkDocs</a:t>
            </a:r>
            <a:r>
              <a:rPr lang="en-US" sz="1400" dirty="0" smtClean="0"/>
              <a:t>, </a:t>
            </a:r>
            <a:r>
              <a:rPr lang="en-US" sz="1400" dirty="0" err="1" smtClean="0"/>
              <a:t>QuickSight</a:t>
            </a:r>
            <a:r>
              <a:rPr lang="en-US" sz="1400" dirty="0" smtClean="0"/>
              <a:t>, Chime, Amazon Connect, and RDS for Microsoft SQL Server.</a:t>
            </a:r>
            <a:endParaRPr lang="ru-RU" sz="1400" dirty="0" smtClean="0"/>
          </a:p>
          <a:p>
            <a:endParaRPr lang="en-US" sz="1400" dirty="0"/>
          </a:p>
        </p:txBody>
      </p:sp>
      <p:pic>
        <p:nvPicPr>
          <p:cNvPr id="4" name="Рисунок 3"/>
          <p:cNvPicPr>
            <a:picLocks noChangeAspect="1"/>
          </p:cNvPicPr>
          <p:nvPr/>
        </p:nvPicPr>
        <p:blipFill>
          <a:blip r:embed="rId3"/>
          <a:stretch>
            <a:fillRect/>
          </a:stretch>
        </p:blipFill>
        <p:spPr>
          <a:xfrm>
            <a:off x="6894575" y="1690688"/>
            <a:ext cx="4960265" cy="1928991"/>
          </a:xfrm>
          <a:prstGeom prst="rect">
            <a:avLst/>
          </a:prstGeom>
        </p:spPr>
      </p:pic>
    </p:spTree>
    <p:extLst>
      <p:ext uri="{BB962C8B-B14F-4D97-AF65-F5344CB8AC3E}">
        <p14:creationId xmlns:p14="http://schemas.microsoft.com/office/powerpoint/2010/main" val="398893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Connect between AWS Managed AD and </a:t>
            </a:r>
            <a:r>
              <a:rPr lang="en-US" sz="3200" dirty="0" smtClean="0"/>
              <a:t>on-premises </a:t>
            </a:r>
            <a:r>
              <a:rPr lang="en-US" sz="3200" dirty="0"/>
              <a:t>AD</a:t>
            </a:r>
          </a:p>
        </p:txBody>
      </p:sp>
      <p:sp>
        <p:nvSpPr>
          <p:cNvPr id="3" name="Объект 2"/>
          <p:cNvSpPr>
            <a:spLocks noGrp="1"/>
          </p:cNvSpPr>
          <p:nvPr>
            <p:ph sz="half" idx="1"/>
          </p:nvPr>
        </p:nvSpPr>
        <p:spPr>
          <a:xfrm>
            <a:off x="393192" y="1825625"/>
            <a:ext cx="5687568" cy="4351338"/>
          </a:xfrm>
        </p:spPr>
        <p:txBody>
          <a:bodyPr>
            <a:normAutofit/>
          </a:bodyPr>
          <a:lstStyle/>
          <a:p>
            <a:pPr marL="0" indent="0">
              <a:buNone/>
            </a:pPr>
            <a:r>
              <a:rPr lang="en-US" sz="1400" dirty="0"/>
              <a:t>Ability to connect your </a:t>
            </a:r>
            <a:r>
              <a:rPr lang="en-US" sz="1400" dirty="0" smtClean="0"/>
              <a:t>on-premises </a:t>
            </a:r>
            <a:r>
              <a:rPr lang="en-US" sz="1400" dirty="0"/>
              <a:t>AD to AWS Managed Microsoft AD. For this, you need to set up a Direct Connect or VPN connection between the two</a:t>
            </a:r>
            <a:r>
              <a:rPr lang="en-US" sz="1400" dirty="0" smtClean="0"/>
              <a:t>.</a:t>
            </a:r>
          </a:p>
          <a:p>
            <a:pPr marL="0" indent="0">
              <a:buNone/>
            </a:pPr>
            <a:r>
              <a:rPr lang="en-US" sz="1400" dirty="0"/>
              <a:t>On the left side, you have our </a:t>
            </a:r>
            <a:r>
              <a:rPr lang="en-US" sz="1400" dirty="0" smtClean="0"/>
              <a:t>on-premises </a:t>
            </a:r>
            <a:r>
              <a:rPr lang="en-US" sz="1400" dirty="0"/>
              <a:t>AD which manages its users </a:t>
            </a:r>
            <a:r>
              <a:rPr lang="en-US" sz="1400" dirty="0" smtClean="0"/>
              <a:t>on-premises, </a:t>
            </a:r>
            <a:r>
              <a:rPr lang="en-US" sz="1400" dirty="0"/>
              <a:t>and on the right side you have AWS Manage AD, this going to also be managing its users on AWS. And so you can set up three kinds of forest trust</a:t>
            </a:r>
            <a:r>
              <a:rPr lang="en-US" sz="1400" dirty="0" smtClean="0"/>
              <a:t>:</a:t>
            </a:r>
          </a:p>
          <a:p>
            <a:r>
              <a:rPr lang="en-US" sz="1400" dirty="0"/>
              <a:t>One-way trust: AWS =&gt; on-premises.</a:t>
            </a:r>
          </a:p>
          <a:p>
            <a:r>
              <a:rPr lang="en-US" sz="1400" dirty="0"/>
              <a:t>One-way trust: on-premises =&gt; AWS.</a:t>
            </a:r>
          </a:p>
          <a:p>
            <a:r>
              <a:rPr lang="en-US" sz="1400" dirty="0"/>
              <a:t>Two-way forest trust: AWS &lt;=&gt;on-premises.</a:t>
            </a:r>
          </a:p>
          <a:p>
            <a:pPr marL="0" indent="0">
              <a:buNone/>
            </a:pPr>
            <a:endParaRPr lang="en-US" sz="1400" dirty="0"/>
          </a:p>
        </p:txBody>
      </p:sp>
      <p:pic>
        <p:nvPicPr>
          <p:cNvPr id="5" name="Рисунок 4"/>
          <p:cNvPicPr>
            <a:picLocks noChangeAspect="1"/>
          </p:cNvPicPr>
          <p:nvPr/>
        </p:nvPicPr>
        <p:blipFill>
          <a:blip r:embed="rId3"/>
          <a:stretch>
            <a:fillRect/>
          </a:stretch>
        </p:blipFill>
        <p:spPr>
          <a:xfrm>
            <a:off x="6286669" y="1825625"/>
            <a:ext cx="5763429" cy="4324954"/>
          </a:xfrm>
          <a:prstGeom prst="rect">
            <a:avLst/>
          </a:prstGeom>
        </p:spPr>
      </p:pic>
    </p:spTree>
    <p:extLst>
      <p:ext uri="{BB962C8B-B14F-4D97-AF65-F5344CB8AC3E}">
        <p14:creationId xmlns:p14="http://schemas.microsoft.com/office/powerpoint/2010/main" val="2283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Active Directory </a:t>
            </a:r>
            <a:r>
              <a:rPr lang="en-US" sz="3200" dirty="0" smtClean="0"/>
              <a:t>Replication</a:t>
            </a:r>
            <a:endParaRPr lang="en-US" sz="3200" dirty="0"/>
          </a:p>
        </p:txBody>
      </p:sp>
      <p:sp>
        <p:nvSpPr>
          <p:cNvPr id="3" name="Объект 2"/>
          <p:cNvSpPr>
            <a:spLocks noGrp="1"/>
          </p:cNvSpPr>
          <p:nvPr>
            <p:ph sz="half" idx="1"/>
          </p:nvPr>
        </p:nvSpPr>
        <p:spPr>
          <a:xfrm>
            <a:off x="393192" y="1825625"/>
            <a:ext cx="4498848" cy="4351338"/>
          </a:xfrm>
        </p:spPr>
        <p:txBody>
          <a:bodyPr>
            <a:normAutofit/>
          </a:bodyPr>
          <a:lstStyle/>
          <a:p>
            <a:pPr marL="0" indent="0">
              <a:buNone/>
            </a:pPr>
            <a:r>
              <a:rPr lang="en-US" sz="1400" dirty="0" smtClean="0"/>
              <a:t>You may want to create a replica of your on-premises AD on AWS to minimize the latency in case Direct Connect or VPN goes down.</a:t>
            </a:r>
          </a:p>
          <a:p>
            <a:pPr marL="0" indent="0">
              <a:buNone/>
            </a:pPr>
            <a:r>
              <a:rPr lang="en-US" sz="1400" dirty="0" smtClean="0"/>
              <a:t>To set up a replica, you need to deploy AD on an EC2 Windows instance, and you will have to set up a replication between on-premises AD and an EC2 Windows instance.</a:t>
            </a:r>
          </a:p>
          <a:p>
            <a:pPr marL="0" indent="0">
              <a:buNone/>
            </a:pPr>
            <a:r>
              <a:rPr lang="en-US" sz="1400" dirty="0" smtClean="0"/>
              <a:t>And finally, we can set up a two-way forest trust between our EC2 instance and AWS Manage AD.</a:t>
            </a:r>
            <a:endParaRPr lang="en-US" sz="1400" dirty="0"/>
          </a:p>
        </p:txBody>
      </p:sp>
      <p:pic>
        <p:nvPicPr>
          <p:cNvPr id="4" name="Рисунок 3"/>
          <p:cNvPicPr>
            <a:picLocks noChangeAspect="1"/>
          </p:cNvPicPr>
          <p:nvPr/>
        </p:nvPicPr>
        <p:blipFill>
          <a:blip r:embed="rId3"/>
          <a:stretch>
            <a:fillRect/>
          </a:stretch>
        </p:blipFill>
        <p:spPr>
          <a:xfrm>
            <a:off x="5437632" y="1825625"/>
            <a:ext cx="6523493" cy="1914271"/>
          </a:xfrm>
          <a:prstGeom prst="rect">
            <a:avLst/>
          </a:prstGeom>
        </p:spPr>
      </p:pic>
    </p:spTree>
    <p:extLst>
      <p:ext uri="{BB962C8B-B14F-4D97-AF65-F5344CB8AC3E}">
        <p14:creationId xmlns:p14="http://schemas.microsoft.com/office/powerpoint/2010/main" val="359228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AWS </a:t>
            </a:r>
            <a:r>
              <a:rPr lang="en-US" sz="3200" dirty="0"/>
              <a:t>Simple </a:t>
            </a:r>
            <a:r>
              <a:rPr lang="en-US" sz="3200" dirty="0" smtClean="0"/>
              <a:t>AD</a:t>
            </a:r>
            <a:r>
              <a:rPr lang="ru-RU" sz="3200" dirty="0" smtClean="0"/>
              <a:t> </a:t>
            </a:r>
            <a:r>
              <a:rPr lang="en-US" sz="3200" dirty="0" smtClean="0"/>
              <a:t>Features:</a:t>
            </a:r>
            <a:endParaRPr lang="en-US" sz="3200" dirty="0"/>
          </a:p>
        </p:txBody>
      </p:sp>
      <p:sp>
        <p:nvSpPr>
          <p:cNvPr id="3" name="Объект 2"/>
          <p:cNvSpPr>
            <a:spLocks noGrp="1"/>
          </p:cNvSpPr>
          <p:nvPr>
            <p:ph sz="half" idx="1"/>
          </p:nvPr>
        </p:nvSpPr>
        <p:spPr>
          <a:xfrm>
            <a:off x="246888" y="1825625"/>
            <a:ext cx="6702552" cy="4351338"/>
          </a:xfrm>
        </p:spPr>
        <p:txBody>
          <a:bodyPr>
            <a:normAutofit/>
          </a:bodyPr>
          <a:lstStyle/>
          <a:p>
            <a:pPr marL="0" indent="0">
              <a:buNone/>
            </a:pPr>
            <a:r>
              <a:rPr lang="en-US" sz="1400" dirty="0" smtClean="0"/>
              <a:t>Simple AD provides a subset of the features offered by AWS Managed Microsoft AD, including the ability to manage user accounts and group memberships, create and apply group policies, and securely connect to Amazon EC2 instances, but it does not support MFA. </a:t>
            </a:r>
          </a:p>
          <a:p>
            <a:r>
              <a:rPr lang="en-US" sz="1400" dirty="0" smtClean="0"/>
              <a:t>It cannot be joined with on-premises AD.</a:t>
            </a:r>
          </a:p>
          <a:p>
            <a:r>
              <a:rPr lang="en-US" sz="1400" dirty="0" smtClean="0"/>
              <a:t>Supports joining EC2 instances, and managing users and groups.</a:t>
            </a:r>
          </a:p>
          <a:p>
            <a:r>
              <a:rPr lang="en-US" sz="1400" dirty="0" smtClean="0"/>
              <a:t>Does not support MFA, RDS SQL Server, or AWS SSO.</a:t>
            </a:r>
          </a:p>
          <a:p>
            <a:r>
              <a:rPr lang="en-US" sz="1400" dirty="0" smtClean="0"/>
              <a:t>Small: 500 users, large: 5000 users.</a:t>
            </a:r>
          </a:p>
          <a:p>
            <a:r>
              <a:rPr lang="en-US" sz="1400" dirty="0" smtClean="0"/>
              <a:t>Powered by Samba 4, compatible with Microsoft AD.</a:t>
            </a:r>
          </a:p>
          <a:p>
            <a:r>
              <a:rPr lang="en-US" sz="1400" dirty="0" smtClean="0"/>
              <a:t>Lower cost, low scale, basic AD compatible, or LDAP compatibility.</a:t>
            </a:r>
          </a:p>
          <a:p>
            <a:r>
              <a:rPr lang="en-US" sz="1400" dirty="0" smtClean="0"/>
              <a:t>No trust relationship.</a:t>
            </a:r>
            <a:endParaRPr lang="en-US" sz="1400" dirty="0"/>
          </a:p>
        </p:txBody>
      </p:sp>
      <p:pic>
        <p:nvPicPr>
          <p:cNvPr id="4" name="Рисунок 3"/>
          <p:cNvPicPr>
            <a:picLocks noChangeAspect="1"/>
          </p:cNvPicPr>
          <p:nvPr/>
        </p:nvPicPr>
        <p:blipFill>
          <a:blip r:embed="rId3"/>
          <a:stretch>
            <a:fillRect/>
          </a:stretch>
        </p:blipFill>
        <p:spPr>
          <a:xfrm>
            <a:off x="8265501" y="1690688"/>
            <a:ext cx="2286675" cy="2847280"/>
          </a:xfrm>
          <a:prstGeom prst="rect">
            <a:avLst/>
          </a:prstGeom>
        </p:spPr>
      </p:pic>
    </p:spTree>
    <p:extLst>
      <p:ext uri="{BB962C8B-B14F-4D97-AF65-F5344CB8AC3E}">
        <p14:creationId xmlns:p14="http://schemas.microsoft.com/office/powerpoint/2010/main" val="126226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Active Directory </a:t>
            </a:r>
            <a:r>
              <a:rPr lang="en-US" sz="3200" dirty="0" smtClean="0"/>
              <a:t>Connector Features:</a:t>
            </a:r>
            <a:endParaRPr lang="en-US" sz="3200" dirty="0"/>
          </a:p>
        </p:txBody>
      </p:sp>
      <p:sp>
        <p:nvSpPr>
          <p:cNvPr id="3" name="Объект 2"/>
          <p:cNvSpPr>
            <a:spLocks noGrp="1"/>
          </p:cNvSpPr>
          <p:nvPr>
            <p:ph sz="half" idx="1"/>
          </p:nvPr>
        </p:nvSpPr>
        <p:spPr>
          <a:xfrm>
            <a:off x="201168" y="1825625"/>
            <a:ext cx="7754112" cy="4351338"/>
          </a:xfrm>
        </p:spPr>
        <p:txBody>
          <a:bodyPr>
            <a:normAutofit/>
          </a:bodyPr>
          <a:lstStyle/>
          <a:p>
            <a:pPr marL="0" indent="0">
              <a:buNone/>
            </a:pPr>
            <a:r>
              <a:rPr lang="en-US" sz="1400" dirty="0" smtClean="0"/>
              <a:t>AD Connector is a directory gateway with which you can redirect directory requests to your on-premises Microsoft Active Directory without caching any information in the cloud.</a:t>
            </a:r>
            <a:endParaRPr lang="ru-RU" sz="1400" dirty="0" smtClean="0"/>
          </a:p>
          <a:p>
            <a:r>
              <a:rPr lang="en-US" sz="1400" dirty="0" smtClean="0"/>
              <a:t>Best choice when you want to use an existing Active Directory with AWS services.</a:t>
            </a:r>
          </a:p>
          <a:p>
            <a:r>
              <a:rPr lang="en-US" sz="1400" dirty="0" smtClean="0"/>
              <a:t>AD Connector comes in </a:t>
            </a:r>
            <a:r>
              <a:rPr lang="en-US" sz="1400" i="1" u="sng" dirty="0" smtClean="0"/>
              <a:t>two sizes</a:t>
            </a:r>
            <a:r>
              <a:rPr lang="en-US" sz="1400" dirty="0" smtClean="0"/>
              <a:t>:</a:t>
            </a:r>
          </a:p>
          <a:p>
            <a:pPr lvl="1"/>
            <a:r>
              <a:rPr lang="en-US" sz="1400" dirty="0" smtClean="0"/>
              <a:t>Small – designed for organizations up to 500 users.</a:t>
            </a:r>
          </a:p>
          <a:p>
            <a:pPr lvl="1"/>
            <a:r>
              <a:rPr lang="en-US" sz="1400" dirty="0" smtClean="0"/>
              <a:t>Large – designed for organizations up to 5000 users.</a:t>
            </a:r>
          </a:p>
          <a:p>
            <a:r>
              <a:rPr lang="en-US" sz="1400" dirty="0" smtClean="0"/>
              <a:t>The VPC must be connected to your on-premises network via VPN or Direct Connect.</a:t>
            </a:r>
          </a:p>
          <a:p>
            <a:r>
              <a:rPr lang="en-US" sz="1400" dirty="0" smtClean="0"/>
              <a:t>When users log in to AWS applications AD connector forwards sign-in requests to your on-premises AD DCs.</a:t>
            </a:r>
          </a:p>
          <a:p>
            <a:r>
              <a:rPr lang="en-US" sz="1400" dirty="0" smtClean="0"/>
              <a:t>You can also join EC2 instances to your on-premises AD through AD Connector.</a:t>
            </a:r>
          </a:p>
          <a:p>
            <a:r>
              <a:rPr lang="en-US" sz="1400" dirty="0" smtClean="0"/>
              <a:t>You can also login to the AWS Management Console using your on-premises AD DCs for authentication.</a:t>
            </a:r>
          </a:p>
          <a:p>
            <a:r>
              <a:rPr lang="en-US" sz="1400" i="1" u="sng" dirty="0" smtClean="0"/>
              <a:t>Not compatible with RDS SQL.</a:t>
            </a:r>
          </a:p>
          <a:p>
            <a:r>
              <a:rPr lang="en-US" sz="1400" dirty="0" smtClean="0"/>
              <a:t>You can use AD Connector for multi-factor authentication using RADIUS-based MFA infrastructure.</a:t>
            </a:r>
            <a:endParaRPr lang="en-US" sz="1400" dirty="0"/>
          </a:p>
        </p:txBody>
      </p:sp>
      <p:pic>
        <p:nvPicPr>
          <p:cNvPr id="4" name="Рисунок 3"/>
          <p:cNvPicPr>
            <a:picLocks noChangeAspect="1"/>
          </p:cNvPicPr>
          <p:nvPr/>
        </p:nvPicPr>
        <p:blipFill>
          <a:blip r:embed="rId3"/>
          <a:stretch>
            <a:fillRect/>
          </a:stretch>
        </p:blipFill>
        <p:spPr>
          <a:xfrm>
            <a:off x="7159751" y="2084702"/>
            <a:ext cx="4960615" cy="1682753"/>
          </a:xfrm>
          <a:prstGeom prst="rect">
            <a:avLst/>
          </a:prstGeom>
        </p:spPr>
      </p:pic>
    </p:spTree>
    <p:extLst>
      <p:ext uri="{BB962C8B-B14F-4D97-AF65-F5344CB8AC3E}">
        <p14:creationId xmlns:p14="http://schemas.microsoft.com/office/powerpoint/2010/main" val="158489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AWS Active Directory Connector Diagram</a:t>
            </a:r>
            <a:endParaRPr lang="en-US" sz="3200" dirty="0"/>
          </a:p>
        </p:txBody>
      </p:sp>
      <p:pic>
        <p:nvPicPr>
          <p:cNvPr id="4" name="Рисунок 3"/>
          <p:cNvPicPr>
            <a:picLocks noChangeAspect="1"/>
          </p:cNvPicPr>
          <p:nvPr/>
        </p:nvPicPr>
        <p:blipFill>
          <a:blip r:embed="rId3"/>
          <a:stretch>
            <a:fillRect/>
          </a:stretch>
        </p:blipFill>
        <p:spPr>
          <a:xfrm>
            <a:off x="2611163" y="1367425"/>
            <a:ext cx="5744377" cy="5220429"/>
          </a:xfrm>
          <a:prstGeom prst="rect">
            <a:avLst/>
          </a:prstGeom>
        </p:spPr>
      </p:pic>
    </p:spTree>
    <p:extLst>
      <p:ext uri="{BB962C8B-B14F-4D97-AF65-F5344CB8AC3E}">
        <p14:creationId xmlns:p14="http://schemas.microsoft.com/office/powerpoint/2010/main" val="328631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Use Cases of AWS Directory </a:t>
            </a:r>
            <a:r>
              <a:rPr lang="en-US" sz="3200" dirty="0" smtClean="0"/>
              <a:t>Service</a:t>
            </a:r>
            <a:endParaRPr lang="en-US" sz="3200" dirty="0"/>
          </a:p>
        </p:txBody>
      </p:sp>
      <p:sp>
        <p:nvSpPr>
          <p:cNvPr id="3" name="Объект 2"/>
          <p:cNvSpPr>
            <a:spLocks noGrp="1"/>
          </p:cNvSpPr>
          <p:nvPr>
            <p:ph sz="half" idx="1"/>
          </p:nvPr>
        </p:nvSpPr>
        <p:spPr>
          <a:xfrm>
            <a:off x="292608" y="1825625"/>
            <a:ext cx="8586216" cy="4351338"/>
          </a:xfrm>
        </p:spPr>
        <p:txBody>
          <a:bodyPr>
            <a:normAutofit/>
          </a:bodyPr>
          <a:lstStyle/>
          <a:p>
            <a:pPr marL="0" indent="0">
              <a:buNone/>
            </a:pPr>
            <a:r>
              <a:rPr lang="en-US" sz="1400" b="1" dirty="0"/>
              <a:t>Allow your on-premises AD users easy access to AWS:</a:t>
            </a:r>
          </a:p>
          <a:p>
            <a:r>
              <a:rPr lang="en-US" sz="1400" dirty="0" smtClean="0"/>
              <a:t>AWS Managed Services and an Active Directory trust all of your users are free to utilize AWS as necessary to Microsoft AD’s ability to divide your on-premises and cloud directories.</a:t>
            </a:r>
          </a:p>
          <a:p>
            <a:pPr marL="0" indent="0">
              <a:buNone/>
            </a:pPr>
            <a:r>
              <a:rPr lang="en-US" sz="1400" b="1" dirty="0" smtClean="0"/>
              <a:t>Utilize Amazon RDS and Amazon </a:t>
            </a:r>
            <a:r>
              <a:rPr lang="en-US" sz="1400" b="1" dirty="0" err="1" smtClean="0"/>
              <a:t>FSx</a:t>
            </a:r>
            <a:r>
              <a:rPr lang="en-US" sz="1400" b="1" dirty="0" smtClean="0"/>
              <a:t> connections:</a:t>
            </a:r>
          </a:p>
          <a:p>
            <a:r>
              <a:rPr lang="en-US" sz="1400" dirty="0" smtClean="0"/>
              <a:t>AWS Managed Microsoft AD makes it possible for your apps and services to utilize and merge Amazon </a:t>
            </a:r>
            <a:r>
              <a:rPr lang="en-US" sz="1400" dirty="0" err="1" smtClean="0"/>
              <a:t>FSx</a:t>
            </a:r>
            <a:r>
              <a:rPr lang="en-US" sz="1400" dirty="0" smtClean="0"/>
              <a:t> for Windows File Server and AWS Controlled data services such as MySQL, Amazon RDS for SQL Server, Oracle,, and </a:t>
            </a:r>
            <a:r>
              <a:rPr lang="en-US" sz="1400" dirty="0" err="1" smtClean="0"/>
              <a:t>PostgreSQL</a:t>
            </a:r>
            <a:r>
              <a:rPr lang="en-US" sz="1400" dirty="0" smtClean="0"/>
              <a:t> more effectively.</a:t>
            </a:r>
          </a:p>
          <a:p>
            <a:pPr marL="0" indent="0">
              <a:buNone/>
            </a:pPr>
            <a:r>
              <a:rPr lang="en-US" sz="1400" b="1" dirty="0" smtClean="0"/>
              <a:t>Allow single sign-on for AWS End User Computing services:</a:t>
            </a:r>
          </a:p>
          <a:p>
            <a:r>
              <a:rPr lang="en-US" sz="1400" dirty="0" smtClean="0"/>
              <a:t>Secure authentication features for Amazon Workspaces and Amazon </a:t>
            </a:r>
            <a:r>
              <a:rPr lang="en-US" sz="1400" dirty="0" err="1" smtClean="0"/>
              <a:t>WorkDocs</a:t>
            </a:r>
            <a:r>
              <a:rPr lang="en-US" sz="1400" dirty="0" smtClean="0"/>
              <a:t>, two AWS End User Computing services.</a:t>
            </a:r>
          </a:p>
          <a:p>
            <a:r>
              <a:rPr lang="en-US" sz="1400" dirty="0" smtClean="0"/>
              <a:t>Your customers may access these services from a computer that is connected to AWS Managed Microsoft AD without entering their login information individually thanks to Amazon </a:t>
            </a:r>
            <a:r>
              <a:rPr lang="en-US" sz="1400" dirty="0" err="1" smtClean="0"/>
              <a:t>WorkLink</a:t>
            </a:r>
            <a:r>
              <a:rPr lang="en-US" sz="1400" dirty="0" smtClean="0"/>
              <a:t> and Amazon </a:t>
            </a:r>
            <a:r>
              <a:rPr lang="en-US" sz="1400" dirty="0" err="1" smtClean="0"/>
              <a:t>AppStream</a:t>
            </a:r>
            <a:r>
              <a:rPr lang="en-US" sz="1400" dirty="0" smtClean="0"/>
              <a:t> 2.0.</a:t>
            </a:r>
          </a:p>
          <a:p>
            <a:pPr marL="0" indent="0">
              <a:buNone/>
            </a:pPr>
            <a:r>
              <a:rPr lang="en-US" sz="1400" b="1" dirty="0" smtClean="0"/>
              <a:t>Allow your on-premises AD users to access cloud business apps with a single click:</a:t>
            </a:r>
          </a:p>
          <a:p>
            <a:r>
              <a:rPr lang="en-US" sz="1400" dirty="0" smtClean="0"/>
              <a:t>To provide your AWS Managed Microsoft Active Directory or trusted domains access to SAML identity provider (</a:t>
            </a:r>
            <a:r>
              <a:rPr lang="en-US" sz="1400" dirty="0" err="1" smtClean="0"/>
              <a:t>IdP</a:t>
            </a:r>
            <a:r>
              <a:rPr lang="en-US" sz="1400" dirty="0" smtClean="0"/>
              <a:t>) functionalities, combine AWS Managed Microsoft Active Directory with AWS IAM Identity Center (the replacement for AWS SSO).</a:t>
            </a:r>
            <a:endParaRPr lang="en-US" sz="1400" dirty="0"/>
          </a:p>
        </p:txBody>
      </p:sp>
    </p:spTree>
    <p:extLst>
      <p:ext uri="{BB962C8B-B14F-4D97-AF65-F5344CB8AC3E}">
        <p14:creationId xmlns:p14="http://schemas.microsoft.com/office/powerpoint/2010/main" val="349148530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1103</Words>
  <Application>Microsoft Office PowerPoint</Application>
  <PresentationFormat>Широкоэкранный</PresentationFormat>
  <Paragraphs>74</Paragraphs>
  <Slides>10</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What is AWS Directory Services</vt:lpstr>
      <vt:lpstr>Features of AWS Directory Service</vt:lpstr>
      <vt:lpstr>AWS Managed Microsoft AD</vt:lpstr>
      <vt:lpstr>Connect between AWS Managed AD and on-premises AD</vt:lpstr>
      <vt:lpstr>Active Directory Replication</vt:lpstr>
      <vt:lpstr>AWS Simple AD Features:</vt:lpstr>
      <vt:lpstr>AWS Active Directory Connector Features:</vt:lpstr>
      <vt:lpstr>AWS Active Directory Connector Diagram</vt:lpstr>
      <vt:lpstr>Use Cases of AWS Directory Service</vt:lpstr>
      <vt:lpstr>Benefits of AWS Directory Service</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Directory Services</dc:title>
  <dc:creator>Учетная запись Майкрософт</dc:creator>
  <cp:lastModifiedBy>Учетная запись Майкрософт</cp:lastModifiedBy>
  <cp:revision>7</cp:revision>
  <dcterms:created xsi:type="dcterms:W3CDTF">2023-09-09T07:18:42Z</dcterms:created>
  <dcterms:modified xsi:type="dcterms:W3CDTF">2023-09-09T08:35:17Z</dcterms:modified>
</cp:coreProperties>
</file>