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6" r:id="rId11"/>
    <p:sldId id="274" r:id="rId12"/>
    <p:sldId id="267" r:id="rId13"/>
    <p:sldId id="268" r:id="rId14"/>
    <p:sldId id="273" r:id="rId15"/>
    <p:sldId id="270" r:id="rId16"/>
    <p:sldId id="271" r:id="rId17"/>
    <p:sldId id="272" r:id="rId18"/>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52"/>
  </p:normalViewPr>
  <p:slideViewPr>
    <p:cSldViewPr snapToGrid="0">
      <p:cViewPr varScale="1">
        <p:scale>
          <a:sx n="265" d="100"/>
          <a:sy n="265" d="100"/>
        </p:scale>
        <p:origin x="22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3714c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3714c1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f3714c1d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f3714c1d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714c1d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f3714c1d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f3714c1d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f3714c1d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4a9b29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4a9b29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37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4a9b29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4a9b29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f3714c1d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f3714c1d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4a9b29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4a9b29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f3714c1d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f3714c1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f3714c1d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f3714c1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f3714c1d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f3714c1d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f3714c1d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f3714c1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f3714c1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f3714c1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f3714c1d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f3714c1d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f3714c1d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f3714c1d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f4a9b29b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f4a9b29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49AA-AD84-B7F5-6ABD-FB5ED4D0844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85340802-52F7-4906-5FEF-E4AFA88F33D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1C13885F-DA4D-5661-1E09-FAC64960F979}"/>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5" name="Footer Placeholder 4">
            <a:extLst>
              <a:ext uri="{FF2B5EF4-FFF2-40B4-BE49-F238E27FC236}">
                <a16:creationId xmlns:a16="http://schemas.microsoft.com/office/drawing/2014/main" id="{AED14999-FEF4-5403-6820-13913B2186F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954B1E-95C3-AF6F-B3EC-F133AB9D62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83969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E84B-E964-2CE4-9C05-1BA8F61A2C9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E304C8D-6360-0302-4B42-8F59166F07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BA816E9-636E-E0EB-0CE4-C1173B953E36}"/>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5" name="Footer Placeholder 4">
            <a:extLst>
              <a:ext uri="{FF2B5EF4-FFF2-40B4-BE49-F238E27FC236}">
                <a16:creationId xmlns:a16="http://schemas.microsoft.com/office/drawing/2014/main" id="{88A9E582-6F72-CB0B-A538-05041D30AC4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CAFB90-852E-63AB-CEAE-1968CFA821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6014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2F78E-D23F-B16A-F488-E82FE42F13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0D46E02-B3C9-6E6A-907B-B5EE38373ADB}"/>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2B9237A-012C-04E3-717A-BBB2D0B9FAF0}"/>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5" name="Footer Placeholder 4">
            <a:extLst>
              <a:ext uri="{FF2B5EF4-FFF2-40B4-BE49-F238E27FC236}">
                <a16:creationId xmlns:a16="http://schemas.microsoft.com/office/drawing/2014/main" id="{B084BC76-51AD-687E-CEF6-4A0A06845F5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F3927F8-A81B-E8BE-388E-995E94C7A3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4500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2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362C-F3D4-8891-F9DC-0286ECF62C0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05C8B80-A856-C2BB-6F39-DE271BE752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EA0D676-E3EA-CCFC-3CE8-F8E34EC65DBD}"/>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5" name="Footer Placeholder 4">
            <a:extLst>
              <a:ext uri="{FF2B5EF4-FFF2-40B4-BE49-F238E27FC236}">
                <a16:creationId xmlns:a16="http://schemas.microsoft.com/office/drawing/2014/main" id="{476F10E3-FA07-E148-74A5-3B0F7943DA7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772D0D0-64E7-3403-0958-45B39CB697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81734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8B9B-E3D4-200F-17FC-D84F8FE21421}"/>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4660E4F6-A22E-CBCC-F3C8-FA8DDAF0677C}"/>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1BE5584-CF5B-5C0B-B2EB-500370B34891}"/>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5" name="Footer Placeholder 4">
            <a:extLst>
              <a:ext uri="{FF2B5EF4-FFF2-40B4-BE49-F238E27FC236}">
                <a16:creationId xmlns:a16="http://schemas.microsoft.com/office/drawing/2014/main" id="{48F88C64-52DA-91D3-D520-3694B5CDEF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5A149C6-F0A3-DF48-CA4E-8BF2FEA64F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43394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F60D-9E78-9468-2DB8-6FEA59E6296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53910E0B-B6B4-BE3B-F7FC-69E90A8B9089}"/>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1450F621-899E-BDE8-1031-F573720B42C2}"/>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576A7467-2BE5-84DD-79DD-668765ED315E}"/>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6" name="Footer Placeholder 5">
            <a:extLst>
              <a:ext uri="{FF2B5EF4-FFF2-40B4-BE49-F238E27FC236}">
                <a16:creationId xmlns:a16="http://schemas.microsoft.com/office/drawing/2014/main" id="{5576FF00-049F-757C-933D-BED957151E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7D4AC1F-20CD-A7A6-C6D7-12E71F20C4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811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2E05-72B3-238B-AFBB-81D9A0B8F3BD}"/>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C734BB4-30D9-A5DB-0835-FBC1BE39854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0ED656F-37D9-5EC7-B840-85487275EE9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D2DE521-304A-1CCF-EBCB-662CC96FBA8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41F32B06-CE2A-AFA6-7DE7-9217EF9421B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490A35E-11C6-4D30-0BB6-E80B7640BB95}"/>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8" name="Footer Placeholder 7">
            <a:extLst>
              <a:ext uri="{FF2B5EF4-FFF2-40B4-BE49-F238E27FC236}">
                <a16:creationId xmlns:a16="http://schemas.microsoft.com/office/drawing/2014/main" id="{28939FA4-C67F-922A-2954-B86955A9443E}"/>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A1C1E8D1-6A32-9D4A-1C91-44E573804E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70846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C000-16C1-B155-4879-2B8401E851A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F22B1FE-06B1-CD96-3F80-FC12D324D038}"/>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4" name="Footer Placeholder 3">
            <a:extLst>
              <a:ext uri="{FF2B5EF4-FFF2-40B4-BE49-F238E27FC236}">
                <a16:creationId xmlns:a16="http://schemas.microsoft.com/office/drawing/2014/main" id="{FDB1FD39-1E1A-8EFA-FDE8-DD516BFF3D1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CF874F8-7420-6ADE-9E70-B98154803C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25193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7C094-4DD2-01AC-737D-06718CA12E33}"/>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3" name="Footer Placeholder 2">
            <a:extLst>
              <a:ext uri="{FF2B5EF4-FFF2-40B4-BE49-F238E27FC236}">
                <a16:creationId xmlns:a16="http://schemas.microsoft.com/office/drawing/2014/main" id="{BEBF5EED-E382-A845-FDF5-55932A16D369}"/>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D8EC82C-3654-903F-F79A-0BF00695C4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391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FB79-AA95-3832-EDA3-2F470B72533E}"/>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89AF1C2-A7C4-69ED-E400-A0B8B8BED06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9E19E51-E41C-6ED1-08E3-1A37BFE9E6D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9772473-87E3-616B-BEF1-2FD8D8AC3942}"/>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6" name="Footer Placeholder 5">
            <a:extLst>
              <a:ext uri="{FF2B5EF4-FFF2-40B4-BE49-F238E27FC236}">
                <a16:creationId xmlns:a16="http://schemas.microsoft.com/office/drawing/2014/main" id="{66624BC5-7B01-AEEA-59CC-AE172B086D6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C1743F3-939E-0957-5A49-F9D1F1B33F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58897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192-2C3C-1253-FBB6-65C85945B1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3EA2D455-5352-EC48-7915-196C3261BAF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32301B38-A7DB-A687-BF78-CC1B301F76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37B7056-4D7B-6289-229B-FBFBD6A87036}"/>
              </a:ext>
            </a:extLst>
          </p:cNvPr>
          <p:cNvSpPr>
            <a:spLocks noGrp="1"/>
          </p:cNvSpPr>
          <p:nvPr>
            <p:ph type="dt" sz="half" idx="10"/>
          </p:nvPr>
        </p:nvSpPr>
        <p:spPr/>
        <p:txBody>
          <a:bodyPr/>
          <a:lstStyle/>
          <a:p>
            <a:fld id="{C088255D-64BA-A94F-A991-56EB9B07007C}" type="datetimeFigureOut">
              <a:rPr lang="en-CH" smtClean="0"/>
              <a:t>26.12.2023</a:t>
            </a:fld>
            <a:endParaRPr lang="en-CH"/>
          </a:p>
        </p:txBody>
      </p:sp>
      <p:sp>
        <p:nvSpPr>
          <p:cNvPr id="6" name="Footer Placeholder 5">
            <a:extLst>
              <a:ext uri="{FF2B5EF4-FFF2-40B4-BE49-F238E27FC236}">
                <a16:creationId xmlns:a16="http://schemas.microsoft.com/office/drawing/2014/main" id="{568F7505-BB9E-2C34-3BCB-87F3C5D0147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B85858-20E5-473B-8B55-BE66463D92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25385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CD2DE-3EA1-180E-ABE0-82F50A4E9FA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68D9B363-C2BE-B3F2-E3F4-0352E428DDA1}"/>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BBE9221-738E-8260-81EA-08295E70F1B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88255D-64BA-A94F-A991-56EB9B07007C}" type="datetimeFigureOut">
              <a:rPr lang="en-CH" smtClean="0"/>
              <a:t>26.12.2023</a:t>
            </a:fld>
            <a:endParaRPr lang="en-CH"/>
          </a:p>
        </p:txBody>
      </p:sp>
      <p:sp>
        <p:nvSpPr>
          <p:cNvPr id="5" name="Footer Placeholder 4">
            <a:extLst>
              <a:ext uri="{FF2B5EF4-FFF2-40B4-BE49-F238E27FC236}">
                <a16:creationId xmlns:a16="http://schemas.microsoft.com/office/drawing/2014/main" id="{4EE86D87-E67F-611C-6EF9-2031D4966A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D412E062-69AF-4275-6EB5-F6C942071A5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78139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Freeform: Shape 6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Freeform: Shape 6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Google Shape;54;p13"/>
          <p:cNvSpPr txBox="1">
            <a:spLocks noGrp="1"/>
          </p:cNvSpPr>
          <p:nvPr>
            <p:ph type="title"/>
          </p:nvPr>
        </p:nvSpPr>
        <p:spPr>
          <a:xfrm>
            <a:off x="1143002" y="1499711"/>
            <a:ext cx="6858000" cy="2073021"/>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kern="1200">
                <a:solidFill>
                  <a:schemeClr val="tx1"/>
                </a:solidFill>
                <a:latin typeface="+mj-lt"/>
                <a:ea typeface="+mj-ea"/>
                <a:cs typeface="+mj-cs"/>
              </a:rPr>
              <a:t>AWS ELB</a:t>
            </a:r>
          </a:p>
        </p:txBody>
      </p:sp>
      <p:sp>
        <p:nvSpPr>
          <p:cNvPr id="65" name="Rectangle 6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78320" y="870966"/>
            <a:ext cx="2578608" cy="84353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100" kern="1200">
                <a:solidFill>
                  <a:schemeClr val="tx1"/>
                </a:solidFill>
                <a:latin typeface="+mj-lt"/>
                <a:ea typeface="+mj-ea"/>
                <a:cs typeface="+mj-cs"/>
              </a:rPr>
              <a:t>AWS Target Group</a:t>
            </a:r>
          </a:p>
        </p:txBody>
      </p:sp>
      <p:sp>
        <p:nvSpPr>
          <p:cNvPr id="138" name="Google Shape;138;p23"/>
          <p:cNvSpPr txBox="1">
            <a:spLocks/>
          </p:cNvSpPr>
          <p:nvPr/>
        </p:nvSpPr>
        <p:spPr>
          <a:xfrm>
            <a:off x="3670451" y="337495"/>
            <a:ext cx="1385048" cy="795595"/>
          </a:xfrm>
          <a:prstGeom prst="rect">
            <a:avLst/>
          </a:prstGeom>
        </p:spPr>
        <p:txBody>
          <a:bodyPr spcFirstLastPara="1" wrap="square" lIns="91425" tIns="91425" rIns="91425" bIns="91425" anchor="t" anchorCtr="0">
            <a:noAutofit/>
          </a:bodyPr>
          <a:lstStyle/>
          <a:p>
            <a:pPr defTabSz="548640">
              <a:lnSpc>
                <a:spcPct val="90000"/>
              </a:lnSpc>
            </a:pPr>
            <a:r>
              <a:rPr lang="en" sz="1000" kern="1200" dirty="0">
                <a:solidFill>
                  <a:schemeClr val="dk1"/>
                </a:solidFill>
                <a:latin typeface="+mn-lt"/>
                <a:ea typeface="+mn-ea"/>
                <a:cs typeface="+mn-cs"/>
              </a:rPr>
              <a:t>Routing based on:</a:t>
            </a:r>
            <a:endParaRPr sz="1000" kern="1200" dirty="0">
              <a:solidFill>
                <a:schemeClr val="dk1"/>
              </a:solidFill>
              <a:latin typeface="+mn-lt"/>
              <a:ea typeface="+mn-ea"/>
              <a:cs typeface="+mn-cs"/>
            </a:endParaRPr>
          </a:p>
          <a:p>
            <a:pPr marL="274320" indent="-179070" defTabSz="548640">
              <a:lnSpc>
                <a:spcPct val="90000"/>
              </a:lnSpc>
              <a:spcBef>
                <a:spcPts val="720"/>
              </a:spcBef>
              <a:buClr>
                <a:schemeClr val="dk1"/>
              </a:buClr>
              <a:buSzPts val="1100"/>
              <a:buChar char="●"/>
            </a:pPr>
            <a:r>
              <a:rPr lang="en" sz="1000" kern="1200" dirty="0">
                <a:solidFill>
                  <a:schemeClr val="dk1"/>
                </a:solidFill>
                <a:highlight>
                  <a:srgbClr val="FFFF00"/>
                </a:highlight>
                <a:latin typeface="+mn-lt"/>
                <a:ea typeface="+mn-ea"/>
                <a:cs typeface="+mn-cs"/>
              </a:rPr>
              <a:t>hostname</a:t>
            </a:r>
            <a:endParaRPr sz="1000" kern="1200" dirty="0">
              <a:solidFill>
                <a:schemeClr val="dk1"/>
              </a:solidFill>
              <a:highlight>
                <a:srgbClr val="FFFF00"/>
              </a:highlight>
              <a:latin typeface="+mn-lt"/>
              <a:ea typeface="+mn-ea"/>
              <a:cs typeface="+mn-cs"/>
            </a:endParaRPr>
          </a:p>
          <a:p>
            <a:pPr marL="274320" indent="-179070" defTabSz="548640">
              <a:lnSpc>
                <a:spcPct val="90000"/>
              </a:lnSpc>
              <a:buClr>
                <a:schemeClr val="dk1"/>
              </a:buClr>
              <a:buSzPts val="1100"/>
              <a:buChar char="●"/>
            </a:pPr>
            <a:r>
              <a:rPr lang="en" sz="1000" kern="1200" dirty="0" err="1">
                <a:solidFill>
                  <a:schemeClr val="dk1"/>
                </a:solidFill>
                <a:highlight>
                  <a:srgbClr val="FFFF00"/>
                </a:highlight>
                <a:latin typeface="+mn-lt"/>
                <a:ea typeface="+mn-ea"/>
                <a:cs typeface="+mn-cs"/>
              </a:rPr>
              <a:t>Url</a:t>
            </a:r>
            <a:endParaRPr sz="1000" kern="1200" dirty="0">
              <a:solidFill>
                <a:schemeClr val="dk1"/>
              </a:solidFill>
              <a:highlight>
                <a:srgbClr val="FFFF00"/>
              </a:highlight>
              <a:latin typeface="+mn-lt"/>
              <a:ea typeface="+mn-ea"/>
              <a:cs typeface="+mn-cs"/>
            </a:endParaRPr>
          </a:p>
          <a:p>
            <a:pPr marL="274320" indent="-179070" defTabSz="548640">
              <a:lnSpc>
                <a:spcPct val="90000"/>
              </a:lnSpc>
              <a:buClr>
                <a:schemeClr val="dk1"/>
              </a:buClr>
              <a:buSzPts val="1100"/>
              <a:buChar char="●"/>
            </a:pPr>
            <a:r>
              <a:rPr lang="en" sz="1000" kern="1200" dirty="0">
                <a:solidFill>
                  <a:schemeClr val="dk1"/>
                </a:solidFill>
                <a:highlight>
                  <a:srgbClr val="FFFF00"/>
                </a:highlight>
                <a:latin typeface="+mn-lt"/>
                <a:ea typeface="+mn-ea"/>
                <a:cs typeface="+mn-cs"/>
              </a:rPr>
              <a:t>Query string</a:t>
            </a:r>
            <a:endParaRPr sz="1000" dirty="0">
              <a:solidFill>
                <a:schemeClr val="dk1"/>
              </a:solidFill>
              <a:highlight>
                <a:srgbClr val="FFFF00"/>
              </a:highlight>
            </a:endParaRPr>
          </a:p>
        </p:txBody>
      </p:sp>
      <p:sp>
        <p:nvSpPr>
          <p:cNvPr id="139" name="Google Shape;139;p23"/>
          <p:cNvSpPr txBox="1"/>
          <p:nvPr/>
        </p:nvSpPr>
        <p:spPr>
          <a:xfrm>
            <a:off x="5351479" y="450614"/>
            <a:ext cx="2742988" cy="569356"/>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1000" kern="1200" dirty="0">
                <a:solidFill>
                  <a:schemeClr val="dk1"/>
                </a:solidFill>
                <a:highlight>
                  <a:srgbClr val="FFFF00"/>
                </a:highlight>
                <a:latin typeface="+mn-lt"/>
                <a:ea typeface="+mn-ea"/>
                <a:cs typeface="+mn-cs"/>
              </a:rPr>
              <a:t>ALB supports port mapping feature for dynamic port mapping (</a:t>
            </a:r>
            <a:r>
              <a:rPr lang="en-GB" sz="1000" kern="1200" dirty="0" err="1">
                <a:solidFill>
                  <a:schemeClr val="dk1"/>
                </a:solidFill>
                <a:highlight>
                  <a:srgbClr val="FFFF00"/>
                </a:highlight>
                <a:latin typeface="+mn-lt"/>
                <a:ea typeface="+mn-ea"/>
                <a:cs typeface="+mn-cs"/>
              </a:rPr>
              <a:t>ecs</a:t>
            </a:r>
            <a:r>
              <a:rPr lang="en-GB" sz="1000" kern="1200" dirty="0">
                <a:solidFill>
                  <a:schemeClr val="dk1"/>
                </a:solidFill>
                <a:highlight>
                  <a:srgbClr val="FFFF00"/>
                </a:highlight>
                <a:latin typeface="+mn-lt"/>
                <a:ea typeface="+mn-ea"/>
                <a:cs typeface="+mn-cs"/>
              </a:rPr>
              <a:t>).</a:t>
            </a:r>
            <a:endParaRPr lang="en-GB" sz="1600" dirty="0">
              <a:solidFill>
                <a:schemeClr val="dk1"/>
              </a:solidFill>
              <a:highlight>
                <a:srgbClr val="FFFF00"/>
              </a:highlight>
            </a:endParaRPr>
          </a:p>
        </p:txBody>
      </p:sp>
      <p:sp>
        <p:nvSpPr>
          <p:cNvPr id="140" name="Google Shape;140;p23"/>
          <p:cNvSpPr txBox="1"/>
          <p:nvPr/>
        </p:nvSpPr>
        <p:spPr>
          <a:xfrm>
            <a:off x="3598314" y="1268605"/>
            <a:ext cx="1947371" cy="1308020"/>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1000" kern="1200" dirty="0">
                <a:solidFill>
                  <a:schemeClr val="dk1"/>
                </a:solidFill>
                <a:latin typeface="+mn-lt"/>
                <a:ea typeface="+mn-ea"/>
                <a:cs typeface="+mn-cs"/>
              </a:rPr>
              <a:t>A </a:t>
            </a:r>
            <a:r>
              <a:rPr lang="en-GB" sz="1000" b="1" kern="1200" dirty="0">
                <a:solidFill>
                  <a:srgbClr val="DD5540"/>
                </a:solidFill>
                <a:latin typeface="+mn-lt"/>
                <a:ea typeface="+mn-ea"/>
                <a:cs typeface="+mn-cs"/>
              </a:rPr>
              <a:t>target group</a:t>
            </a:r>
            <a:r>
              <a:rPr lang="en-GB" sz="1000" kern="1200" dirty="0">
                <a:solidFill>
                  <a:schemeClr val="dk1"/>
                </a:solidFill>
                <a:latin typeface="+mn-lt"/>
                <a:ea typeface="+mn-ea"/>
                <a:cs typeface="+mn-cs"/>
              </a:rPr>
              <a:t> tells a load balancer where to direct traffic to  </a:t>
            </a: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EC2 instances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fixed IP addresses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AWS Lambda functions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ECS task</a:t>
            </a:r>
            <a:endParaRPr lang="en-GB" sz="1100" dirty="0">
              <a:solidFill>
                <a:schemeClr val="dk1"/>
              </a:solidFill>
              <a:highlight>
                <a:srgbClr val="FFFF00"/>
              </a:highlight>
            </a:endParaRPr>
          </a:p>
        </p:txBody>
      </p:sp>
      <p:pic>
        <p:nvPicPr>
          <p:cNvPr id="141" name="Google Shape;141;p23"/>
          <p:cNvPicPr preferRelativeResize="0"/>
          <p:nvPr/>
        </p:nvPicPr>
        <p:blipFill>
          <a:blip r:embed="rId3">
            <a:alphaModFix/>
          </a:blip>
          <a:stretch>
            <a:fillRect/>
          </a:stretch>
        </p:blipFill>
        <p:spPr>
          <a:xfrm>
            <a:off x="6004410" y="1339928"/>
            <a:ext cx="2861270" cy="2290645"/>
          </a:xfrm>
          <a:prstGeom prst="rect">
            <a:avLst/>
          </a:prstGeom>
          <a:noFill/>
          <a:ln>
            <a:noFill/>
          </a:ln>
        </p:spPr>
      </p:pic>
      <p:sp>
        <p:nvSpPr>
          <p:cNvPr id="142" name="Google Shape;142;p23"/>
          <p:cNvSpPr txBox="1"/>
          <p:nvPr/>
        </p:nvSpPr>
        <p:spPr>
          <a:xfrm>
            <a:off x="3598313" y="2515070"/>
            <a:ext cx="1947371" cy="825837"/>
          </a:xfrm>
          <a:prstGeom prst="rect">
            <a:avLst/>
          </a:prstGeom>
          <a:noFill/>
          <a:ln>
            <a:noFill/>
          </a:ln>
        </p:spPr>
        <p:txBody>
          <a:bodyPr spcFirstLastPara="1" wrap="square" lIns="91425" tIns="91425" rIns="91425" bIns="91425" anchor="t" anchorCtr="0">
            <a:spAutoFit/>
          </a:bodyPr>
          <a:lstStyle/>
          <a:p>
            <a:pPr defTabSz="548640"/>
            <a:r>
              <a:rPr lang="en-GB" sz="1000" b="1" kern="1200" dirty="0">
                <a:solidFill>
                  <a:srgbClr val="DD5540"/>
                </a:solidFill>
                <a:latin typeface="+mn-lt"/>
                <a:ea typeface="+mn-ea"/>
                <a:cs typeface="+mn-cs"/>
              </a:rPr>
              <a:t>Important</a:t>
            </a:r>
          </a:p>
          <a:p>
            <a:pPr defTabSz="548640">
              <a:lnSpc>
                <a:spcPct val="150000"/>
              </a:lnSpc>
              <a:spcBef>
                <a:spcPts val="240"/>
              </a:spcBef>
            </a:pPr>
            <a:r>
              <a:rPr lang="en-GB" sz="1000" kern="1200" dirty="0">
                <a:solidFill>
                  <a:schemeClr val="dk1"/>
                </a:solidFill>
                <a:latin typeface="+mn-lt"/>
                <a:ea typeface="+mn-ea"/>
                <a:cs typeface="+mn-cs"/>
              </a:rPr>
              <a:t>You can't specify publicly routable IP addresses.</a:t>
            </a:r>
            <a:endParaRPr lang="en-GB" sz="1600" dirty="0">
              <a:solidFill>
                <a:schemeClr val="dk1"/>
              </a:solidFill>
            </a:endParaRPr>
          </a:p>
        </p:txBody>
      </p:sp>
      <p:sp>
        <p:nvSpPr>
          <p:cNvPr id="143" name="Google Shape;143;p23"/>
          <p:cNvSpPr txBox="1"/>
          <p:nvPr/>
        </p:nvSpPr>
        <p:spPr>
          <a:xfrm>
            <a:off x="3598313" y="3363429"/>
            <a:ext cx="2641571" cy="1384964"/>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900" b="1" kern="1200" dirty="0">
                <a:solidFill>
                  <a:srgbClr val="DD5540"/>
                </a:solidFill>
                <a:latin typeface="+mn-lt"/>
                <a:ea typeface="+mn-ea"/>
                <a:cs typeface="+mn-cs"/>
              </a:rPr>
              <a:t>Slow start mode</a:t>
            </a:r>
            <a:endParaRPr lang="en-GB" sz="900" kern="1200" dirty="0">
              <a:solidFill>
                <a:schemeClr val="dk1"/>
              </a:solidFill>
              <a:latin typeface="+mn-lt"/>
              <a:ea typeface="+mn-ea"/>
              <a:cs typeface="+mn-cs"/>
            </a:endParaRPr>
          </a:p>
          <a:p>
            <a:pPr defTabSz="548640">
              <a:spcAft>
                <a:spcPts val="600"/>
              </a:spcAft>
            </a:pPr>
            <a:r>
              <a:rPr lang="en-GB" sz="900" kern="1200" dirty="0">
                <a:solidFill>
                  <a:schemeClr val="dk1"/>
                </a:solidFill>
                <a:latin typeface="+mn-lt"/>
                <a:ea typeface="+mn-ea"/>
                <a:cs typeface="+mn-cs"/>
              </a:rPr>
              <a:t>Target starts to receive its full share of requests as soon as it is registered with a target group and passes an initial health check. </a:t>
            </a:r>
          </a:p>
          <a:p>
            <a:pPr defTabSz="548640">
              <a:spcAft>
                <a:spcPts val="600"/>
              </a:spcAft>
            </a:pPr>
            <a:r>
              <a:rPr lang="en-GB" sz="900" kern="1200" dirty="0">
                <a:solidFill>
                  <a:schemeClr val="dk1"/>
                </a:solidFill>
                <a:latin typeface="+mn-lt"/>
                <a:ea typeface="+mn-ea"/>
                <a:cs typeface="+mn-cs"/>
              </a:rPr>
              <a:t>Using slow start mode gives targets time to warm up before the load balancer sends them a full share of requests.</a:t>
            </a:r>
            <a:endParaRPr lang="en-GB" sz="12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E1E6-FA29-C308-F9CB-33C2E2CA2617}"/>
              </a:ext>
            </a:extLst>
          </p:cNvPr>
          <p:cNvSpPr>
            <a:spLocks noGrp="1"/>
          </p:cNvSpPr>
          <p:nvPr>
            <p:ph type="title"/>
          </p:nvPr>
        </p:nvSpPr>
        <p:spPr/>
        <p:txBody>
          <a:bodyPr>
            <a:normAutofit fontScale="90000"/>
          </a:bodyPr>
          <a:lstStyle/>
          <a:p>
            <a:r>
              <a:rPr lang="en-CH" dirty="0"/>
              <a:t>Sticky Sessions</a:t>
            </a:r>
          </a:p>
        </p:txBody>
      </p:sp>
      <p:sp>
        <p:nvSpPr>
          <p:cNvPr id="3" name="Text Placeholder 2">
            <a:extLst>
              <a:ext uri="{FF2B5EF4-FFF2-40B4-BE49-F238E27FC236}">
                <a16:creationId xmlns:a16="http://schemas.microsoft.com/office/drawing/2014/main" id="{EF07DEE2-E942-DB79-59FE-2C8ECAF6E2E4}"/>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158017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24"/>
          <p:cNvSpPr txBox="1">
            <a:spLocks noGrp="1"/>
          </p:cNvSpPr>
          <p:nvPr>
            <p:ph type="title"/>
          </p:nvPr>
        </p:nvSpPr>
        <p:spPr>
          <a:xfrm>
            <a:off x="852297" y="376515"/>
            <a:ext cx="3719703" cy="123222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kern="1200">
                <a:solidFill>
                  <a:schemeClr val="tx1"/>
                </a:solidFill>
                <a:latin typeface="+mj-lt"/>
                <a:ea typeface="+mj-ea"/>
                <a:cs typeface="+mj-cs"/>
              </a:rPr>
              <a:t>AWS ELB - Network load balancer</a:t>
            </a:r>
          </a:p>
        </p:txBody>
      </p:sp>
      <p:sp>
        <p:nvSpPr>
          <p:cNvPr id="149" name="Google Shape;149;p24"/>
          <p:cNvSpPr txBox="1">
            <a:spLocks noGrp="1"/>
          </p:cNvSpPr>
          <p:nvPr>
            <p:ph type="body" idx="1"/>
          </p:nvPr>
        </p:nvSpPr>
        <p:spPr>
          <a:xfrm>
            <a:off x="852297" y="1813806"/>
            <a:ext cx="3719703" cy="2641926"/>
          </a:xfrm>
          <a:prstGeom prst="rect">
            <a:avLst/>
          </a:prstGeom>
        </p:spPr>
        <p:txBody>
          <a:bodyPr spcFirstLastPara="1" vert="horz" lIns="91440" tIns="45720" rIns="91440" bIns="45720" rtlCol="0" anchor="t" anchorCtr="0">
            <a:normAutofit/>
          </a:bodyPr>
          <a:lstStyle/>
          <a:p>
            <a:pPr marL="0" lvl="0" indent="-228600" defTabSz="914400">
              <a:spcBef>
                <a:spcPts val="1200"/>
              </a:spcBef>
              <a:spcAft>
                <a:spcPts val="0"/>
              </a:spcAft>
              <a:buSzPts val="1018"/>
              <a:buFont typeface="Arial" panose="020B0604020202020204" pitchFamily="34" charset="0"/>
              <a:buChar char="•"/>
            </a:pPr>
            <a:r>
              <a:rPr lang="en-US" sz="700" dirty="0"/>
              <a:t>A Network Load Balancer functions at the fourth layer of the Open Systems Interconnection (OSI) model. </a:t>
            </a:r>
            <a:r>
              <a:rPr lang="en-US" sz="700" u="sng" dirty="0">
                <a:highlight>
                  <a:srgbClr val="FFFF00"/>
                </a:highlight>
              </a:rPr>
              <a:t>It</a:t>
            </a:r>
            <a:r>
              <a:rPr lang="en-US" sz="700" dirty="0">
                <a:highlight>
                  <a:srgbClr val="FFFF00"/>
                </a:highlight>
              </a:rPr>
              <a:t> </a:t>
            </a:r>
            <a:r>
              <a:rPr lang="en-US" sz="700" u="sng" dirty="0">
                <a:highlight>
                  <a:srgbClr val="FFFF00"/>
                </a:highlight>
              </a:rPr>
              <a:t>can handle millions of requests per second</a:t>
            </a:r>
            <a:r>
              <a:rPr lang="en-US" sz="700" dirty="0"/>
              <a:t>.</a:t>
            </a:r>
          </a:p>
          <a:p>
            <a:pPr marL="0" lvl="0" indent="-228600" defTabSz="914400">
              <a:spcBef>
                <a:spcPts val="1200"/>
              </a:spcBef>
              <a:spcAft>
                <a:spcPts val="0"/>
              </a:spcAft>
              <a:buSzPts val="1018"/>
              <a:buFont typeface="Arial" panose="020B0604020202020204" pitchFamily="34" charset="0"/>
              <a:buChar char="•"/>
            </a:pPr>
            <a:r>
              <a:rPr lang="en-US" sz="700" dirty="0"/>
              <a:t>After the load balancer receives a connection request, it selects a target from the target group for the default rule. It attempts to open a TCP connection to the selected target on the port specified in the listener configuration.</a:t>
            </a:r>
          </a:p>
          <a:p>
            <a:pPr marL="0" lvl="0" indent="-228600" defTabSz="914400">
              <a:spcBef>
                <a:spcPts val="1200"/>
              </a:spcBef>
              <a:spcAft>
                <a:spcPts val="0"/>
              </a:spcAft>
              <a:buSzPts val="1018"/>
              <a:buFont typeface="Arial" panose="020B0604020202020204" pitchFamily="34" charset="0"/>
              <a:buChar char="•"/>
            </a:pPr>
            <a:r>
              <a:rPr lang="en-US" sz="700" dirty="0"/>
              <a:t>When you enable an Availability Zone for the load balancer, Elastic Load Balancing creates a load balancer node in the Availability Zone. </a:t>
            </a:r>
          </a:p>
          <a:p>
            <a:pPr marL="0" lvl="0" indent="-228600" defTabSz="914400">
              <a:spcBef>
                <a:spcPts val="1200"/>
              </a:spcBef>
              <a:spcAft>
                <a:spcPts val="0"/>
              </a:spcAft>
              <a:buSzPts val="1018"/>
              <a:buFont typeface="Arial" panose="020B0604020202020204" pitchFamily="34" charset="0"/>
              <a:buChar char="•"/>
            </a:pPr>
            <a:r>
              <a:rPr lang="en-US" sz="700" dirty="0"/>
              <a:t>By default, each load balancer node distributes traffic across the registered targets in its Availability Zone only.</a:t>
            </a:r>
          </a:p>
          <a:p>
            <a:pPr marL="0" lvl="0" indent="-228600" defTabSz="914400">
              <a:spcBef>
                <a:spcPts val="1200"/>
              </a:spcBef>
              <a:spcAft>
                <a:spcPts val="0"/>
              </a:spcAft>
              <a:buSzPts val="1018"/>
              <a:buFont typeface="Arial" panose="020B0604020202020204" pitchFamily="34" charset="0"/>
              <a:buChar char="•"/>
            </a:pPr>
            <a:r>
              <a:rPr lang="en-US" sz="700" dirty="0"/>
              <a:t>If you enable cross-zone load balancing, each load balancer node distributes traffic across the registered targets in all enabled Availability Zones.</a:t>
            </a:r>
          </a:p>
          <a:p>
            <a:pPr marL="0" lvl="0" indent="-228600" defTabSz="914400">
              <a:spcBef>
                <a:spcPts val="1200"/>
              </a:spcBef>
              <a:spcAft>
                <a:spcPts val="1200"/>
              </a:spcAft>
              <a:buSzPts val="1018"/>
              <a:buFont typeface="Arial" panose="020B0604020202020204" pitchFamily="34" charset="0"/>
              <a:buChar char="•"/>
            </a:pPr>
            <a:r>
              <a:rPr lang="en-US" sz="700" dirty="0"/>
              <a:t>To increase the fault tolerance of your applications, you can enable multiple Availability Zones for your load balancer and ensure that each target group has at least one target in each enabled Availability Zone.</a:t>
            </a:r>
          </a:p>
        </p:txBody>
      </p:sp>
      <p:pic>
        <p:nvPicPr>
          <p:cNvPr id="150" name="Google Shape;150;p24"/>
          <p:cNvPicPr preferRelativeResize="0"/>
          <p:nvPr/>
        </p:nvPicPr>
        <p:blipFill>
          <a:blip r:embed="rId3"/>
          <a:stretch>
            <a:fillRect/>
          </a:stretch>
        </p:blipFill>
        <p:spPr>
          <a:xfrm>
            <a:off x="4884331" y="1387763"/>
            <a:ext cx="3900767" cy="2057654"/>
          </a:xfrm>
          <a:prstGeom prst="rect">
            <a:avLst/>
          </a:prstGeom>
          <a:noFill/>
        </p:spPr>
      </p:pic>
      <p:sp>
        <p:nvSpPr>
          <p:cNvPr id="157" name="Rectangle 15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Google Shape;155;p25"/>
          <p:cNvSpPr txBox="1">
            <a:spLocks noGrp="1"/>
          </p:cNvSpPr>
          <p:nvPr>
            <p:ph type="title"/>
          </p:nvPr>
        </p:nvSpPr>
        <p:spPr>
          <a:xfrm>
            <a:off x="628650" y="457200"/>
            <a:ext cx="2804505" cy="99812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kern="1200">
                <a:solidFill>
                  <a:schemeClr val="tx1"/>
                </a:solidFill>
                <a:latin typeface="+mj-lt"/>
                <a:ea typeface="+mj-ea"/>
                <a:cs typeface="+mj-cs"/>
              </a:rPr>
              <a:t>AWS ELB - Network load balancer</a:t>
            </a:r>
          </a:p>
        </p:txBody>
      </p:sp>
      <p:sp>
        <p:nvSpPr>
          <p:cNvPr id="156" name="Google Shape;156;p25"/>
          <p:cNvSpPr txBox="1"/>
          <p:nvPr/>
        </p:nvSpPr>
        <p:spPr>
          <a:xfrm>
            <a:off x="3882149" y="446527"/>
            <a:ext cx="2162867" cy="3062347"/>
          </a:xfrm>
          <a:prstGeom prst="rect">
            <a:avLst/>
          </a:prstGeom>
          <a:noFill/>
          <a:ln>
            <a:noFill/>
          </a:ln>
        </p:spPr>
        <p:txBody>
          <a:bodyPr spcFirstLastPara="1" wrap="square" lIns="91425" tIns="91425" rIns="91425" bIns="91425" anchor="t" anchorCtr="0">
            <a:spAutoFit/>
          </a:bodyPr>
          <a:lstStyle/>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For TCP and UDP traffic, the load balancer selects a target using a </a:t>
            </a:r>
            <a:r>
              <a:rPr lang="en-GB" sz="800" kern="1200" dirty="0">
                <a:solidFill>
                  <a:schemeClr val="dk1"/>
                </a:solidFill>
                <a:highlight>
                  <a:srgbClr val="FFFF00"/>
                </a:highlight>
                <a:latin typeface="+mn-lt"/>
                <a:ea typeface="+mn-ea"/>
                <a:cs typeface="+mn-cs"/>
              </a:rPr>
              <a:t>flow hash algorithm </a:t>
            </a:r>
            <a:r>
              <a:rPr lang="en-GB" sz="800" kern="1200" dirty="0">
                <a:solidFill>
                  <a:schemeClr val="dk1"/>
                </a:solidFill>
                <a:latin typeface="+mn-lt"/>
                <a:ea typeface="+mn-ea"/>
                <a:cs typeface="+mn-cs"/>
              </a:rPr>
              <a:t>based on the protocol, source IP address, source port, destination IP address, destination port, and TCP sequence number. </a:t>
            </a:r>
          </a:p>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The TCP connections from a client have different source ports and sequence numbers and can be routed to different targets. </a:t>
            </a:r>
          </a:p>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Each individual TCP connection is routed to a single target for the life of the connection.</a:t>
            </a:r>
          </a:p>
          <a:p>
            <a:pPr marL="171450" indent="-171450" defTabSz="484632">
              <a:spcBef>
                <a:spcPts val="636"/>
              </a:spcBef>
              <a:spcAft>
                <a:spcPts val="636"/>
              </a:spcAft>
              <a:buFont typeface="Arial" panose="020B0604020202020204" pitchFamily="34" charset="0"/>
              <a:buChar char="•"/>
            </a:pPr>
            <a:r>
              <a:rPr lang="en-GB" sz="800" kern="1200" dirty="0">
                <a:solidFill>
                  <a:schemeClr val="dk1"/>
                </a:solidFill>
                <a:latin typeface="+mn-lt"/>
                <a:ea typeface="+mn-ea"/>
                <a:cs typeface="+mn-cs"/>
              </a:rPr>
              <a:t>A UDP flow has the same source and destination, so it is consistently routed to a single target throughout its lifetime. </a:t>
            </a:r>
          </a:p>
          <a:p>
            <a:pPr marL="171450" indent="-171450" defTabSz="484632">
              <a:spcBef>
                <a:spcPts val="636"/>
              </a:spcBef>
              <a:spcAft>
                <a:spcPts val="636"/>
              </a:spcAft>
              <a:buFont typeface="Arial" panose="020B0604020202020204" pitchFamily="34" charset="0"/>
              <a:buChar char="•"/>
            </a:pPr>
            <a:r>
              <a:rPr lang="en-GB" sz="800" kern="1200" dirty="0">
                <a:solidFill>
                  <a:schemeClr val="dk1"/>
                </a:solidFill>
                <a:latin typeface="+mn-lt"/>
                <a:ea typeface="+mn-ea"/>
                <a:cs typeface="+mn-cs"/>
              </a:rPr>
              <a:t>Different UDP flows have different source IP addresses and ports, so they can be routed to different targets.</a:t>
            </a:r>
            <a:endParaRPr lang="en-GB" sz="1600" dirty="0">
              <a:solidFill>
                <a:schemeClr val="dk1"/>
              </a:solidFill>
            </a:endParaRPr>
          </a:p>
        </p:txBody>
      </p:sp>
      <p:sp>
        <p:nvSpPr>
          <p:cNvPr id="157" name="Google Shape;157;p25"/>
          <p:cNvSpPr txBox="1"/>
          <p:nvPr/>
        </p:nvSpPr>
        <p:spPr>
          <a:xfrm>
            <a:off x="6224907" y="457200"/>
            <a:ext cx="2477265" cy="1277242"/>
          </a:xfrm>
          <a:prstGeom prst="rect">
            <a:avLst/>
          </a:prstGeom>
          <a:noFill/>
          <a:ln>
            <a:noFill/>
          </a:ln>
        </p:spPr>
        <p:txBody>
          <a:bodyPr spcFirstLastPara="1" wrap="square" lIns="91425" tIns="91425" rIns="91425" bIns="91425" anchor="t" anchorCtr="0">
            <a:spAutoFit/>
          </a:bodyPr>
          <a:lstStyle/>
          <a:p>
            <a:pPr defTabSz="484632">
              <a:spcAft>
                <a:spcPts val="600"/>
              </a:spcAft>
            </a:pPr>
            <a:r>
              <a:rPr lang="en-GB" sz="800" kern="1200" dirty="0">
                <a:solidFill>
                  <a:schemeClr val="dk1"/>
                </a:solidFill>
                <a:latin typeface="+mn-lt"/>
                <a:ea typeface="+mn-ea"/>
                <a:cs typeface="+mn-cs"/>
              </a:rPr>
              <a:t>Elastic Load Balancing creates a </a:t>
            </a:r>
            <a:r>
              <a:rPr lang="en-GB" sz="800" kern="1200" dirty="0">
                <a:solidFill>
                  <a:schemeClr val="dk1"/>
                </a:solidFill>
                <a:highlight>
                  <a:srgbClr val="FFFF00"/>
                </a:highlight>
                <a:latin typeface="+mn-lt"/>
                <a:ea typeface="+mn-ea"/>
                <a:cs typeface="+mn-cs"/>
              </a:rPr>
              <a:t>network interface </a:t>
            </a:r>
            <a:r>
              <a:rPr lang="en-GB" sz="800" kern="1200" dirty="0">
                <a:solidFill>
                  <a:schemeClr val="dk1"/>
                </a:solidFill>
                <a:latin typeface="+mn-lt"/>
                <a:ea typeface="+mn-ea"/>
                <a:cs typeface="+mn-cs"/>
              </a:rPr>
              <a:t>for </a:t>
            </a:r>
            <a:r>
              <a:rPr lang="en-GB" sz="800" kern="1200" dirty="0">
                <a:solidFill>
                  <a:schemeClr val="dk1"/>
                </a:solidFill>
                <a:highlight>
                  <a:srgbClr val="FFFF00"/>
                </a:highlight>
                <a:latin typeface="+mn-lt"/>
                <a:ea typeface="+mn-ea"/>
                <a:cs typeface="+mn-cs"/>
              </a:rPr>
              <a:t>each</a:t>
            </a:r>
            <a:r>
              <a:rPr lang="en-GB" sz="800" kern="1200" dirty="0">
                <a:solidFill>
                  <a:schemeClr val="dk1"/>
                </a:solidFill>
                <a:latin typeface="+mn-lt"/>
                <a:ea typeface="+mn-ea"/>
                <a:cs typeface="+mn-cs"/>
              </a:rPr>
              <a:t> Availability Zone you enable. </a:t>
            </a:r>
          </a:p>
          <a:p>
            <a:pPr defTabSz="484632">
              <a:spcAft>
                <a:spcPts val="600"/>
              </a:spcAft>
            </a:pPr>
            <a:r>
              <a:rPr lang="en-GB" sz="800" kern="1200" dirty="0">
                <a:solidFill>
                  <a:schemeClr val="dk1"/>
                </a:solidFill>
                <a:latin typeface="+mn-lt"/>
                <a:ea typeface="+mn-ea"/>
                <a:cs typeface="+mn-cs"/>
              </a:rPr>
              <a:t>Each load balancer node in the Availability Zone uses this network interface to get a static IP address. </a:t>
            </a:r>
          </a:p>
          <a:p>
            <a:pPr defTabSz="484632">
              <a:spcAft>
                <a:spcPts val="600"/>
              </a:spcAft>
            </a:pPr>
            <a:r>
              <a:rPr lang="en-GB" sz="800" kern="1200" dirty="0">
                <a:solidFill>
                  <a:schemeClr val="dk1"/>
                </a:solidFill>
                <a:latin typeface="+mn-lt"/>
                <a:ea typeface="+mn-ea"/>
                <a:cs typeface="+mn-cs"/>
              </a:rPr>
              <a:t>When you create an Internet-facing load balancer, you can optionally associate one Elastic IP address per subnet.</a:t>
            </a:r>
            <a:endParaRPr lang="en-GB" sz="2400" dirty="0">
              <a:solidFill>
                <a:schemeClr val="dk1"/>
              </a:solidFill>
            </a:endParaRPr>
          </a:p>
        </p:txBody>
      </p:sp>
      <p:sp>
        <p:nvSpPr>
          <p:cNvPr id="158" name="Google Shape;158;p25"/>
          <p:cNvSpPr txBox="1"/>
          <p:nvPr/>
        </p:nvSpPr>
        <p:spPr>
          <a:xfrm>
            <a:off x="3882148" y="3595363"/>
            <a:ext cx="2162867" cy="1431131"/>
          </a:xfrm>
          <a:prstGeom prst="rect">
            <a:avLst/>
          </a:prstGeom>
          <a:noFill/>
          <a:ln>
            <a:noFill/>
          </a:ln>
        </p:spPr>
        <p:txBody>
          <a:bodyPr spcFirstLastPara="1" wrap="square" lIns="91425" tIns="91425" rIns="91425" bIns="91425" anchor="t" anchorCtr="0">
            <a:spAutoFit/>
          </a:bodyPr>
          <a:lstStyle/>
          <a:p>
            <a:pPr defTabSz="484632">
              <a:spcAft>
                <a:spcPts val="600"/>
              </a:spcAft>
            </a:pPr>
            <a:r>
              <a:rPr lang="en-GB" sz="800" kern="1200" dirty="0">
                <a:solidFill>
                  <a:schemeClr val="dk1"/>
                </a:solidFill>
                <a:latin typeface="+mn-lt"/>
                <a:ea typeface="+mn-ea"/>
                <a:cs typeface="+mn-cs"/>
              </a:rPr>
              <a:t>When you create a target group, you specify its target type, which determines how you register targets. </a:t>
            </a:r>
          </a:p>
          <a:p>
            <a:pPr defTabSz="484632">
              <a:spcAft>
                <a:spcPts val="600"/>
              </a:spcAft>
            </a:pPr>
            <a:r>
              <a:rPr lang="en-GB" sz="800" kern="1200" dirty="0">
                <a:solidFill>
                  <a:schemeClr val="dk1"/>
                </a:solidFill>
                <a:latin typeface="+mn-lt"/>
                <a:ea typeface="+mn-ea"/>
                <a:cs typeface="+mn-cs"/>
              </a:rPr>
              <a:t>For example, you can register </a:t>
            </a: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Instance IDs</a:t>
            </a:r>
            <a:endParaRPr lang="en-GB" sz="800" dirty="0">
              <a:solidFill>
                <a:schemeClr val="dk1"/>
              </a:solidFill>
              <a:highlight>
                <a:srgbClr val="FFFF00"/>
              </a:highlight>
            </a:endParaRP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IP addresses</a:t>
            </a: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an Application Load Balancer.</a:t>
            </a:r>
            <a:endParaRPr lang="en-GB" sz="2400" dirty="0">
              <a:solidFill>
                <a:schemeClr val="dk1"/>
              </a:solidFill>
              <a:highlight>
                <a:srgbClr val="FFFF00"/>
              </a:highlight>
            </a:endParaRPr>
          </a:p>
        </p:txBody>
      </p:sp>
      <p:pic>
        <p:nvPicPr>
          <p:cNvPr id="159" name="Google Shape;159;p25"/>
          <p:cNvPicPr preferRelativeResize="0"/>
          <p:nvPr/>
        </p:nvPicPr>
        <p:blipFill>
          <a:blip r:embed="rId3">
            <a:alphaModFix/>
          </a:blip>
          <a:stretch>
            <a:fillRect/>
          </a:stretch>
        </p:blipFill>
        <p:spPr>
          <a:xfrm>
            <a:off x="6091102" y="1931521"/>
            <a:ext cx="3006811" cy="16638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4531" cy="51435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Google Shape;170;p27"/>
          <p:cNvSpPr txBox="1">
            <a:spLocks noGrp="1"/>
          </p:cNvSpPr>
          <p:nvPr>
            <p:ph type="title"/>
          </p:nvPr>
        </p:nvSpPr>
        <p:spPr>
          <a:xfrm>
            <a:off x="397830" y="1352522"/>
            <a:ext cx="2865473" cy="588890"/>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800" kern="1200" dirty="0">
                <a:solidFill>
                  <a:schemeClr val="tx1">
                    <a:lumMod val="85000"/>
                    <a:lumOff val="15000"/>
                  </a:schemeClr>
                </a:solidFill>
                <a:latin typeface="+mj-lt"/>
                <a:ea typeface="+mj-ea"/>
                <a:cs typeface="+mj-cs"/>
              </a:rPr>
              <a:t>Autoscaling group</a:t>
            </a:r>
          </a:p>
        </p:txBody>
      </p:sp>
      <p:sp>
        <p:nvSpPr>
          <p:cNvPr id="3" name="TextBox 2">
            <a:extLst>
              <a:ext uri="{FF2B5EF4-FFF2-40B4-BE49-F238E27FC236}">
                <a16:creationId xmlns:a16="http://schemas.microsoft.com/office/drawing/2014/main" id="{4B396406-C86D-F841-3403-FBAF1453DC4C}"/>
              </a:ext>
            </a:extLst>
          </p:cNvPr>
          <p:cNvSpPr txBox="1"/>
          <p:nvPr/>
        </p:nvSpPr>
        <p:spPr>
          <a:xfrm>
            <a:off x="3869308" y="103602"/>
            <a:ext cx="5175594" cy="490532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800" b="1" i="0" dirty="0">
                <a:effectLst/>
              </a:rPr>
              <a:t>Introduction to Auto Scaling</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Definition: Automatically adjust compute capacity to maintain steady, predictable performance.</a:t>
            </a:r>
          </a:p>
          <a:p>
            <a:pPr marL="742950" lvl="1" indent="-228600">
              <a:lnSpc>
                <a:spcPct val="90000"/>
              </a:lnSpc>
              <a:spcAft>
                <a:spcPts val="600"/>
              </a:spcAft>
              <a:buFont typeface="Arial" panose="020B0604020202020204" pitchFamily="34" charset="0"/>
              <a:buChar char="•"/>
            </a:pPr>
            <a:r>
              <a:rPr lang="en-US" sz="800" b="0" i="0" dirty="0">
                <a:effectLst/>
              </a:rPr>
              <a:t>Importance: Cost-effective resource management, handling load fluctuations, maintaining application availability.</a:t>
            </a:r>
          </a:p>
          <a:p>
            <a:pPr indent="-228600">
              <a:lnSpc>
                <a:spcPct val="90000"/>
              </a:lnSpc>
              <a:spcAft>
                <a:spcPts val="600"/>
              </a:spcAft>
              <a:buFont typeface="Arial" panose="020B0604020202020204" pitchFamily="34" charset="0"/>
              <a:buChar char="•"/>
            </a:pPr>
            <a:r>
              <a:rPr lang="en-US" sz="800" b="1" i="0" dirty="0">
                <a:effectLst/>
              </a:rPr>
              <a:t>Components of Auto Scaling</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Auto Scaling Groups:</a:t>
            </a:r>
            <a:r>
              <a:rPr lang="en-US" sz="800" b="0" i="0" dirty="0">
                <a:effectLst/>
              </a:rPr>
              <a:t> Group of EC2 instances managed together for scalability and redundancy.</a:t>
            </a:r>
          </a:p>
          <a:p>
            <a:pPr marL="742950" lvl="1" indent="-228600">
              <a:lnSpc>
                <a:spcPct val="90000"/>
              </a:lnSpc>
              <a:spcAft>
                <a:spcPts val="600"/>
              </a:spcAft>
              <a:buFont typeface="Arial" panose="020B0604020202020204" pitchFamily="34" charset="0"/>
              <a:buChar char="•"/>
            </a:pPr>
            <a:r>
              <a:rPr lang="en-US" sz="800" b="1" i="0" dirty="0">
                <a:effectLst/>
              </a:rPr>
              <a:t>Launch Configurations/Templates:</a:t>
            </a:r>
            <a:r>
              <a:rPr lang="en-US" sz="800" b="0" i="0" dirty="0">
                <a:effectLst/>
              </a:rPr>
              <a:t> Templates defining instance configuration for the group.</a:t>
            </a:r>
          </a:p>
          <a:p>
            <a:pPr marL="742950" lvl="1" indent="-228600">
              <a:lnSpc>
                <a:spcPct val="90000"/>
              </a:lnSpc>
              <a:spcAft>
                <a:spcPts val="600"/>
              </a:spcAft>
              <a:buFont typeface="Arial" panose="020B0604020202020204" pitchFamily="34" charset="0"/>
              <a:buChar char="•"/>
            </a:pPr>
            <a:r>
              <a:rPr lang="en-US" sz="800" b="1" i="0" dirty="0">
                <a:effectLst/>
              </a:rPr>
              <a:t>Scaling Options:</a:t>
            </a:r>
            <a:r>
              <a:rPr lang="en-US" sz="800" b="0" i="0" dirty="0">
                <a:effectLst/>
              </a:rPr>
              <a:t> Manual, scheduled, or dynamic scaling.</a:t>
            </a:r>
          </a:p>
          <a:p>
            <a:pPr indent="-228600">
              <a:lnSpc>
                <a:spcPct val="90000"/>
              </a:lnSpc>
              <a:spcAft>
                <a:spcPts val="600"/>
              </a:spcAft>
              <a:buFont typeface="Arial" panose="020B0604020202020204" pitchFamily="34" charset="0"/>
              <a:buChar char="•"/>
            </a:pPr>
            <a:r>
              <a:rPr lang="en-US" sz="800" b="1" i="0" dirty="0">
                <a:effectLst/>
              </a:rPr>
              <a:t>How Auto Scaling Works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Diagram: Visual representation of Auto Scaling process (optional).</a:t>
            </a:r>
          </a:p>
          <a:p>
            <a:pPr marL="742950" lvl="1" indent="-228600">
              <a:lnSpc>
                <a:spcPct val="90000"/>
              </a:lnSpc>
              <a:spcAft>
                <a:spcPts val="600"/>
              </a:spcAft>
              <a:buFont typeface="Arial" panose="020B0604020202020204" pitchFamily="34" charset="0"/>
              <a:buChar char="•"/>
            </a:pPr>
            <a:r>
              <a:rPr lang="en-US" sz="800" b="0" i="0" dirty="0">
                <a:effectLst/>
              </a:rPr>
              <a:t>Process Flow:</a:t>
            </a:r>
          </a:p>
          <a:p>
            <a:pPr marL="1143000" lvl="2" indent="-228600">
              <a:lnSpc>
                <a:spcPct val="90000"/>
              </a:lnSpc>
              <a:spcAft>
                <a:spcPts val="600"/>
              </a:spcAft>
              <a:buFont typeface="Arial" panose="020B0604020202020204" pitchFamily="34" charset="0"/>
              <a:buChar char="•"/>
            </a:pPr>
            <a:r>
              <a:rPr lang="en-US" sz="800" b="0" i="0" dirty="0">
                <a:effectLst/>
              </a:rPr>
              <a:t>Define scaling criteria.</a:t>
            </a:r>
          </a:p>
          <a:p>
            <a:pPr marL="1143000" lvl="2" indent="-228600">
              <a:lnSpc>
                <a:spcPct val="90000"/>
              </a:lnSpc>
              <a:spcAft>
                <a:spcPts val="600"/>
              </a:spcAft>
              <a:buFont typeface="Arial" panose="020B0604020202020204" pitchFamily="34" charset="0"/>
              <a:buChar char="•"/>
            </a:pPr>
            <a:r>
              <a:rPr lang="en-US" sz="800" b="0" i="0" dirty="0">
                <a:effectLst/>
              </a:rPr>
              <a:t>Launch/terminate instances based on criteria.</a:t>
            </a:r>
          </a:p>
          <a:p>
            <a:pPr marL="1143000" lvl="2" indent="-228600">
              <a:lnSpc>
                <a:spcPct val="90000"/>
              </a:lnSpc>
              <a:spcAft>
                <a:spcPts val="600"/>
              </a:spcAft>
              <a:buFont typeface="Arial" panose="020B0604020202020204" pitchFamily="34" charset="0"/>
              <a:buChar char="•"/>
            </a:pPr>
            <a:r>
              <a:rPr lang="en-US" sz="800" b="0" i="0" dirty="0">
                <a:effectLst/>
              </a:rPr>
              <a:t>Continuous monitoring and adjustment.</a:t>
            </a:r>
          </a:p>
          <a:p>
            <a:pPr indent="-228600">
              <a:lnSpc>
                <a:spcPct val="90000"/>
              </a:lnSpc>
              <a:spcAft>
                <a:spcPts val="600"/>
              </a:spcAft>
              <a:buFont typeface="Arial" panose="020B0604020202020204" pitchFamily="34" charset="0"/>
              <a:buChar char="•"/>
            </a:pPr>
            <a:r>
              <a:rPr lang="en-US" sz="800" b="1" i="0" dirty="0">
                <a:effectLst/>
              </a:rPr>
              <a:t>Benefits of Auto Scaling Groups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Cost Efficiency:</a:t>
            </a:r>
            <a:r>
              <a:rPr lang="en-US" sz="800" b="0" i="0" dirty="0">
                <a:effectLst/>
              </a:rPr>
              <a:t> Pay only for what you need, scale down when demand decreases.</a:t>
            </a:r>
          </a:p>
          <a:p>
            <a:pPr marL="742950" lvl="1" indent="-228600">
              <a:lnSpc>
                <a:spcPct val="90000"/>
              </a:lnSpc>
              <a:spcAft>
                <a:spcPts val="600"/>
              </a:spcAft>
              <a:buFont typeface="Arial" panose="020B0604020202020204" pitchFamily="34" charset="0"/>
              <a:buChar char="•"/>
            </a:pPr>
            <a:r>
              <a:rPr lang="en-US" sz="800" b="1" i="0" dirty="0">
                <a:effectLst/>
              </a:rPr>
              <a:t>Performance Maintenance:</a:t>
            </a:r>
            <a:r>
              <a:rPr lang="en-US" sz="800" b="0" i="0" dirty="0">
                <a:effectLst/>
              </a:rPr>
              <a:t> Automatically adjust capacity to maintain steady performance levels.</a:t>
            </a:r>
          </a:p>
          <a:p>
            <a:pPr marL="742950" lvl="1" indent="-228600">
              <a:lnSpc>
                <a:spcPct val="90000"/>
              </a:lnSpc>
              <a:spcAft>
                <a:spcPts val="600"/>
              </a:spcAft>
              <a:buFont typeface="Arial" panose="020B0604020202020204" pitchFamily="34" charset="0"/>
              <a:buChar char="•"/>
            </a:pPr>
            <a:r>
              <a:rPr lang="en-US" sz="800" b="1" i="0" dirty="0">
                <a:effectLst/>
              </a:rPr>
              <a:t>High Availability:</a:t>
            </a:r>
            <a:r>
              <a:rPr lang="en-US" sz="800" b="0" i="0" dirty="0">
                <a:effectLst/>
              </a:rPr>
              <a:t> Distribute instances across multiple Availability Zones.</a:t>
            </a:r>
          </a:p>
          <a:p>
            <a:pPr indent="-228600">
              <a:lnSpc>
                <a:spcPct val="90000"/>
              </a:lnSpc>
              <a:spcAft>
                <a:spcPts val="600"/>
              </a:spcAft>
              <a:buFont typeface="Arial" panose="020B0604020202020204" pitchFamily="34" charset="0"/>
              <a:buChar char="•"/>
            </a:pPr>
            <a:r>
              <a:rPr lang="en-US" sz="800" b="1" i="0" dirty="0">
                <a:effectLst/>
              </a:rPr>
              <a:t>Key Features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Health Checks:</a:t>
            </a:r>
            <a:r>
              <a:rPr lang="en-US" sz="800" b="0" i="0" dirty="0">
                <a:effectLst/>
              </a:rPr>
              <a:t> Automatic replacement of unhealthy instances.</a:t>
            </a:r>
          </a:p>
          <a:p>
            <a:pPr marL="742950" lvl="1" indent="-228600">
              <a:lnSpc>
                <a:spcPct val="90000"/>
              </a:lnSpc>
              <a:spcAft>
                <a:spcPts val="600"/>
              </a:spcAft>
              <a:buFont typeface="Arial" panose="020B0604020202020204" pitchFamily="34" charset="0"/>
              <a:buChar char="•"/>
            </a:pPr>
            <a:r>
              <a:rPr lang="en-US" sz="800" b="1" i="0" dirty="0">
                <a:effectLst/>
              </a:rPr>
              <a:t>Load Balancing Integration:</a:t>
            </a:r>
            <a:r>
              <a:rPr lang="en-US" sz="800" b="0" i="0" dirty="0">
                <a:effectLst/>
              </a:rPr>
              <a:t> Evenly distribute traffic across instances.</a:t>
            </a:r>
          </a:p>
          <a:p>
            <a:pPr marL="742950" lvl="1" indent="-228600">
              <a:lnSpc>
                <a:spcPct val="90000"/>
              </a:lnSpc>
              <a:spcAft>
                <a:spcPts val="600"/>
              </a:spcAft>
              <a:buFont typeface="Arial" panose="020B0604020202020204" pitchFamily="34" charset="0"/>
              <a:buChar char="•"/>
            </a:pPr>
            <a:r>
              <a:rPr lang="en-US" sz="800" b="1" i="0" dirty="0">
                <a:effectLst/>
              </a:rPr>
              <a:t>Scaling Policies:</a:t>
            </a:r>
            <a:r>
              <a:rPr lang="en-US" sz="800" b="0" i="0" dirty="0">
                <a:effectLst/>
              </a:rPr>
              <a:t> Define when and how to scale (e.g., target tracking, step scaling).</a:t>
            </a:r>
          </a:p>
          <a:p>
            <a:pPr indent="-228600">
              <a:lnSpc>
                <a:spcPct val="90000"/>
              </a:lnSpc>
              <a:spcAft>
                <a:spcPts val="600"/>
              </a:spcAft>
              <a:buFont typeface="Arial" panose="020B0604020202020204" pitchFamily="34" charset="0"/>
              <a:buChar char="•"/>
            </a:pPr>
            <a:r>
              <a:rPr lang="en-US" sz="800" b="1" i="0" dirty="0">
                <a:effectLst/>
              </a:rPr>
              <a:t>Use Cases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Handling traffic spikes in web applications.</a:t>
            </a:r>
          </a:p>
          <a:p>
            <a:pPr marL="742950" lvl="1" indent="-228600">
              <a:lnSpc>
                <a:spcPct val="90000"/>
              </a:lnSpc>
              <a:spcAft>
                <a:spcPts val="600"/>
              </a:spcAft>
              <a:buFont typeface="Arial" panose="020B0604020202020204" pitchFamily="34" charset="0"/>
              <a:buChar char="•"/>
            </a:pPr>
            <a:r>
              <a:rPr lang="en-US" sz="800" b="0" i="0" dirty="0">
                <a:effectLst/>
              </a:rPr>
              <a:t>Maintaining performance during demand surges.</a:t>
            </a:r>
          </a:p>
          <a:p>
            <a:pPr marL="742950" lvl="1" indent="-228600">
              <a:lnSpc>
                <a:spcPct val="90000"/>
              </a:lnSpc>
              <a:spcAft>
                <a:spcPts val="600"/>
              </a:spcAft>
              <a:buFont typeface="Arial" panose="020B0604020202020204" pitchFamily="34" charset="0"/>
              <a:buChar char="•"/>
            </a:pPr>
            <a:r>
              <a:rPr lang="en-US" sz="800" b="0" i="0" dirty="0">
                <a:effectLst/>
              </a:rPr>
              <a:t>Cost-effective scaling for batch processing jobs.</a:t>
            </a:r>
          </a:p>
          <a:p>
            <a:pPr indent="-228600">
              <a:lnSpc>
                <a:spcPct val="90000"/>
              </a:lnSpc>
              <a:spcAft>
                <a:spcPts val="600"/>
              </a:spcAft>
              <a:buFont typeface="Arial" panose="020B0604020202020204" pitchFamily="34" charset="0"/>
              <a:buChar char="•"/>
            </a:pPr>
            <a:r>
              <a:rPr lang="en-US" sz="800" b="1" i="0" dirty="0">
                <a:effectLst/>
              </a:rPr>
              <a:t>Best Practices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Regularly review and update scaling policies.</a:t>
            </a:r>
          </a:p>
          <a:p>
            <a:pPr marL="742950" lvl="1" indent="-228600">
              <a:lnSpc>
                <a:spcPct val="90000"/>
              </a:lnSpc>
              <a:spcAft>
                <a:spcPts val="600"/>
              </a:spcAft>
              <a:buFont typeface="Arial" panose="020B0604020202020204" pitchFamily="34" charset="0"/>
              <a:buChar char="•"/>
            </a:pPr>
            <a:r>
              <a:rPr lang="en-US" sz="800" b="0" i="0" dirty="0">
                <a:effectLst/>
              </a:rPr>
              <a:t>Test your Auto Scaling group to ensure it meets desired specifications.</a:t>
            </a:r>
          </a:p>
          <a:p>
            <a:pPr marL="742950" lvl="1" indent="-228600">
              <a:lnSpc>
                <a:spcPct val="90000"/>
              </a:lnSpc>
              <a:spcAft>
                <a:spcPts val="600"/>
              </a:spcAft>
              <a:buFont typeface="Arial" panose="020B0604020202020204" pitchFamily="34" charset="0"/>
              <a:buChar char="•"/>
            </a:pPr>
            <a:r>
              <a:rPr lang="en-US" sz="800" b="0" i="0" dirty="0">
                <a:effectLst/>
              </a:rPr>
              <a:t>Monitor and log scaling activities for performance insights.</a:t>
            </a:r>
          </a:p>
        </p:txBody>
      </p:sp>
    </p:spTree>
    <p:extLst>
      <p:ext uri="{BB962C8B-B14F-4D97-AF65-F5344CB8AC3E}">
        <p14:creationId xmlns:p14="http://schemas.microsoft.com/office/powerpoint/2010/main" val="242385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4531" cy="51435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Google Shape;170;p27"/>
          <p:cNvSpPr txBox="1">
            <a:spLocks noGrp="1"/>
          </p:cNvSpPr>
          <p:nvPr>
            <p:ph type="title"/>
          </p:nvPr>
        </p:nvSpPr>
        <p:spPr>
          <a:xfrm>
            <a:off x="852778" y="672351"/>
            <a:ext cx="2865473" cy="2254233"/>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700" kern="1200">
                <a:solidFill>
                  <a:schemeClr val="tx1">
                    <a:lumMod val="85000"/>
                    <a:lumOff val="15000"/>
                  </a:schemeClr>
                </a:solidFill>
                <a:latin typeface="+mj-lt"/>
                <a:ea typeface="+mj-ea"/>
                <a:cs typeface="+mj-cs"/>
              </a:rPr>
              <a:t>Autoscaling group Scaling policies</a:t>
            </a:r>
          </a:p>
        </p:txBody>
      </p:sp>
      <p:sp>
        <p:nvSpPr>
          <p:cNvPr id="3" name="TextBox 2">
            <a:extLst>
              <a:ext uri="{FF2B5EF4-FFF2-40B4-BE49-F238E27FC236}">
                <a16:creationId xmlns:a16="http://schemas.microsoft.com/office/drawing/2014/main" id="{4B396406-C86D-F841-3403-FBAF1453DC4C}"/>
              </a:ext>
            </a:extLst>
          </p:cNvPr>
          <p:cNvSpPr txBox="1"/>
          <p:nvPr/>
        </p:nvSpPr>
        <p:spPr>
          <a:xfrm>
            <a:off x="4270203" y="211427"/>
            <a:ext cx="4590018" cy="4720646"/>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Overview of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Definition: Rules that determine when and how the Auto Scaling group should scale out (add instances) or scale in (remove instances).</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Purpose: To ensure that the Auto Scaling group adjusts its capacity automatically, in line with the fluctuating demand.</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Types of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Target Tracking Scaling:</a:t>
            </a:r>
            <a:r>
              <a:rPr lang="en-US" sz="800" b="0" i="0" dirty="0">
                <a:solidFill>
                  <a:schemeClr val="tx1">
                    <a:lumMod val="85000"/>
                    <a:lumOff val="15000"/>
                  </a:schemeClr>
                </a:solidFill>
                <a:effectLst/>
              </a:rPr>
              <a:t> Adjusts the number of instances based on a specified metric (e.g., CPU utilization, request count per target).</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Step Scaling:</a:t>
            </a:r>
            <a:r>
              <a:rPr lang="en-US" sz="800" b="0" i="0" dirty="0">
                <a:solidFill>
                  <a:schemeClr val="tx1">
                    <a:lumMod val="85000"/>
                    <a:lumOff val="15000"/>
                  </a:schemeClr>
                </a:solidFill>
                <a:effectLst/>
              </a:rPr>
              <a:t> Increases or decreases the number of instances based on a set of scaling adjustments, responding to changes in a specified metric.</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Simple/Manual Scaling:</a:t>
            </a:r>
            <a:r>
              <a:rPr lang="en-US" sz="800" b="0" i="0" dirty="0">
                <a:solidFill>
                  <a:schemeClr val="tx1">
                    <a:lumMod val="85000"/>
                    <a:lumOff val="15000"/>
                  </a:schemeClr>
                </a:solidFill>
                <a:effectLst/>
              </a:rPr>
              <a:t> Manually change the size of the Auto Scaling group.</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Target Tracking Scaling</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Description: Most straightforward and easy to set up. Automatically manage instance count to keep the selected metric close to the target value.</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Case: Ideal for scenarios with a clear correlation between load and metric (e.g., CPU utilization).</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Step Scaling</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Description: Define specific policies based on CloudWatch alarm thresholds.</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Case: Suitable for workloads with more complex scaling requirements or non-linear load patterns.</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Key Components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CloudWatch Alarms:</a:t>
            </a:r>
            <a:r>
              <a:rPr lang="en-US" sz="800" b="0" i="0" dirty="0">
                <a:solidFill>
                  <a:schemeClr val="tx1">
                    <a:lumMod val="85000"/>
                    <a:lumOff val="15000"/>
                  </a:schemeClr>
                </a:solidFill>
                <a:effectLst/>
              </a:rPr>
              <a:t> Used to trigger scaling policies based on specified metrics.</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Cooldown Period:</a:t>
            </a:r>
            <a:r>
              <a:rPr lang="en-US" sz="800" b="0" i="0" dirty="0">
                <a:solidFill>
                  <a:schemeClr val="tx1">
                    <a:lumMod val="85000"/>
                    <a:lumOff val="15000"/>
                  </a:schemeClr>
                </a:solidFill>
                <a:effectLst/>
              </a:rPr>
              <a:t> Period after a scaling activity during which the Auto Scaling group does not launch or terminate additional instances.</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Best Practices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a combination of scaling policies for optimal performance and cost.</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Regularly monitor and adjust thresholds and metrics based on historical data.</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Consider the impact of scaling on application performance and availability.</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Implementing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Steps to configure via AWS Management Console, CLI, or SDK.</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Importance of testing policies to ensure they behave as expected.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5"/>
        <p:cNvGrpSpPr/>
        <p:nvPr/>
      </p:nvGrpSpPr>
      <p:grpSpPr>
        <a:xfrm>
          <a:off x="0" y="0"/>
          <a:ext cx="0" cy="0"/>
          <a:chOff x="0" y="0"/>
          <a:chExt cx="0" cy="0"/>
        </a:xfrm>
      </p:grpSpPr>
      <p:sp>
        <p:nvSpPr>
          <p:cNvPr id="18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28"/>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700" kern="1200">
                <a:solidFill>
                  <a:srgbClr val="FFFFFF"/>
                </a:solidFill>
                <a:latin typeface="+mj-lt"/>
                <a:ea typeface="+mj-ea"/>
                <a:cs typeface="+mj-cs"/>
              </a:rPr>
              <a:t>AWS GWLB - Gateway Load Balancer</a:t>
            </a:r>
          </a:p>
        </p:txBody>
      </p:sp>
      <p:pic>
        <p:nvPicPr>
          <p:cNvPr id="177" name="Google Shape;177;p28"/>
          <p:cNvPicPr preferRelativeResize="0"/>
          <p:nvPr/>
        </p:nvPicPr>
        <p:blipFill>
          <a:blip r:embed="rId3"/>
          <a:stretch>
            <a:fillRect/>
          </a:stretch>
        </p:blipFill>
        <p:spPr>
          <a:xfrm>
            <a:off x="3582987" y="1210498"/>
            <a:ext cx="5085525" cy="272075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Shape 188">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09790"/>
            <a:ext cx="9144000" cy="253371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Google Shape;182;p29"/>
          <p:cNvSpPr txBox="1">
            <a:spLocks noGrp="1"/>
          </p:cNvSpPr>
          <p:nvPr>
            <p:ph type="title"/>
          </p:nvPr>
        </p:nvSpPr>
        <p:spPr>
          <a:xfrm>
            <a:off x="1801585" y="1529440"/>
            <a:ext cx="5540829" cy="165462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kern="1200">
                <a:solidFill>
                  <a:schemeClr val="tx1">
                    <a:lumMod val="85000"/>
                    <a:lumOff val="15000"/>
                  </a:schemeClr>
                </a:solidFill>
                <a:latin typeface="+mj-lt"/>
                <a:ea typeface="+mj-ea"/>
                <a:cs typeface="+mj-cs"/>
              </a:rPr>
              <a:t>GW ELB detailed in VPC section</a:t>
            </a:r>
          </a:p>
        </p:txBody>
      </p:sp>
      <p:sp>
        <p:nvSpPr>
          <p:cNvPr id="191" name="Freeform: Shape 190">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667538" y="0"/>
            <a:ext cx="5476462" cy="68875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Freeform: Shape 6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51435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Freeform: Shape 7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4027" cy="51435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Google Shape;60;p14"/>
          <p:cNvSpPr txBox="1">
            <a:spLocks noGrp="1"/>
          </p:cNvSpPr>
          <p:nvPr>
            <p:ph type="title"/>
          </p:nvPr>
        </p:nvSpPr>
        <p:spPr>
          <a:xfrm>
            <a:off x="329184" y="644652"/>
            <a:ext cx="3624602" cy="93268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600"/>
              <a:t>What is Load balancing?</a:t>
            </a:r>
          </a:p>
        </p:txBody>
      </p:sp>
      <p:sp>
        <p:nvSpPr>
          <p:cNvPr id="74" name="Rectangle 7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4108"/>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6" name="Rectangle 7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1638796"/>
            <a:ext cx="373761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Google Shape;61;p14"/>
          <p:cNvSpPr txBox="1">
            <a:spLocks noGrp="1"/>
          </p:cNvSpPr>
          <p:nvPr>
            <p:ph type="body" idx="1"/>
          </p:nvPr>
        </p:nvSpPr>
        <p:spPr>
          <a:xfrm>
            <a:off x="329184" y="1884458"/>
            <a:ext cx="3624602" cy="2748263"/>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100" b="1"/>
              <a:t>Load balancing</a:t>
            </a:r>
            <a:r>
              <a:rPr lang="en-US" sz="1100"/>
              <a:t> refers to efficiently distributing incoming network traffic across a group of backend servers.</a:t>
            </a:r>
          </a:p>
          <a:p>
            <a:pPr marL="0" lvl="0" indent="-228600" defTabSz="914400">
              <a:spcBef>
                <a:spcPts val="1200"/>
              </a:spcBef>
              <a:spcAft>
                <a:spcPts val="0"/>
              </a:spcAft>
              <a:buFont typeface="Arial" panose="020B0604020202020204" pitchFamily="34" charset="0"/>
              <a:buChar char="•"/>
            </a:pPr>
            <a:r>
              <a:rPr lang="en-US" sz="1100"/>
              <a:t>Load balancers are used to increase capacity, (concurrent users) and reliability of applications. </a:t>
            </a:r>
          </a:p>
          <a:p>
            <a:pPr marL="0" lvl="0" indent="-228600" defTabSz="914400">
              <a:spcBef>
                <a:spcPts val="1200"/>
              </a:spcBef>
              <a:spcAft>
                <a:spcPts val="0"/>
              </a:spcAft>
              <a:buFont typeface="Arial" panose="020B0604020202020204" pitchFamily="34" charset="0"/>
              <a:buChar char="•"/>
            </a:pPr>
            <a:r>
              <a:rPr lang="en-US" sz="1100"/>
              <a:t>They improve the overall performance of applications, by decreasing the burden on servers associated with managing and maintaining application and network sessions, as well as by performing application-specific tasks.</a:t>
            </a:r>
          </a:p>
          <a:p>
            <a:pPr marL="0" lvl="0" indent="-228600" defTabSz="914400">
              <a:spcBef>
                <a:spcPts val="1200"/>
              </a:spcBef>
              <a:spcAft>
                <a:spcPts val="0"/>
              </a:spcAft>
              <a:buFont typeface="Arial" panose="020B0604020202020204" pitchFamily="34" charset="0"/>
              <a:buChar char="•"/>
            </a:pPr>
            <a:r>
              <a:rPr lang="en-US" sz="1100"/>
              <a:t>Some industry standard algorithms are:</a:t>
            </a:r>
          </a:p>
          <a:p>
            <a:pPr marL="457200" lvl="0" indent="-228600" defTabSz="914400">
              <a:spcBef>
                <a:spcPts val="1200"/>
              </a:spcBef>
              <a:spcAft>
                <a:spcPts val="0"/>
              </a:spcAft>
              <a:buSzPts val="1300"/>
              <a:buFont typeface="Arial" panose="020B0604020202020204" pitchFamily="34" charset="0"/>
              <a:buChar char="•"/>
            </a:pPr>
            <a:r>
              <a:rPr lang="en-US" sz="1100" b="1"/>
              <a:t>Weighted       </a:t>
            </a:r>
          </a:p>
          <a:p>
            <a:pPr marL="457200" lvl="0" indent="-228600" defTabSz="914400">
              <a:spcBef>
                <a:spcPts val="0"/>
              </a:spcBef>
              <a:spcAft>
                <a:spcPts val="0"/>
              </a:spcAft>
              <a:buSzPts val="1300"/>
              <a:buFont typeface="Arial" panose="020B0604020202020204" pitchFamily="34" charset="0"/>
              <a:buChar char="•"/>
            </a:pPr>
            <a:r>
              <a:rPr lang="en-US" sz="1100" b="1"/>
              <a:t>Round robin Scheduling</a:t>
            </a:r>
          </a:p>
          <a:p>
            <a:pPr marL="457200" lvl="0" indent="-228600" defTabSz="914400">
              <a:spcBef>
                <a:spcPts val="0"/>
              </a:spcBef>
              <a:spcAft>
                <a:spcPts val="0"/>
              </a:spcAft>
              <a:buSzPts val="1300"/>
              <a:buFont typeface="Arial" panose="020B0604020202020204" pitchFamily="34" charset="0"/>
              <a:buChar char="•"/>
            </a:pPr>
            <a:r>
              <a:rPr lang="en-US" sz="1100" b="1"/>
              <a:t>Least Connection</a:t>
            </a:r>
          </a:p>
          <a:p>
            <a:pPr marL="457200" lvl="0" indent="-228600" defTabSz="914400">
              <a:spcBef>
                <a:spcPts val="0"/>
              </a:spcBef>
              <a:spcAft>
                <a:spcPts val="0"/>
              </a:spcAft>
              <a:buSzPts val="1300"/>
              <a:buFont typeface="Arial" panose="020B0604020202020204" pitchFamily="34" charset="0"/>
              <a:buChar char="•"/>
            </a:pPr>
            <a:r>
              <a:rPr lang="en-US" sz="1100" b="1"/>
              <a:t>First Scheduling</a:t>
            </a:r>
          </a:p>
          <a:p>
            <a:pPr marL="0" lvl="0" indent="-228600" defTabSz="914400">
              <a:spcBef>
                <a:spcPts val="1200"/>
              </a:spcBef>
              <a:spcAft>
                <a:spcPts val="1200"/>
              </a:spcAft>
              <a:buFont typeface="Arial" panose="020B0604020202020204" pitchFamily="34" charset="0"/>
              <a:buChar char="•"/>
            </a:pPr>
            <a:endParaRPr lang="en-US" sz="1100"/>
          </a:p>
        </p:txBody>
      </p:sp>
      <p:pic>
        <p:nvPicPr>
          <p:cNvPr id="63" name="Google Shape;63;p14"/>
          <p:cNvPicPr preferRelativeResize="0"/>
          <p:nvPr/>
        </p:nvPicPr>
        <p:blipFill>
          <a:blip r:embed="rId3"/>
          <a:stretch>
            <a:fillRect/>
          </a:stretch>
        </p:blipFill>
        <p:spPr>
          <a:xfrm>
            <a:off x="5318386" y="388200"/>
            <a:ext cx="3141068" cy="2057400"/>
          </a:xfrm>
          <a:prstGeom prst="rect">
            <a:avLst/>
          </a:prstGeom>
          <a:noFill/>
        </p:spPr>
      </p:pic>
      <p:pic>
        <p:nvPicPr>
          <p:cNvPr id="62" name="Google Shape;62;p14"/>
          <p:cNvPicPr preferRelativeResize="0"/>
          <p:nvPr/>
        </p:nvPicPr>
        <p:blipFill>
          <a:blip r:embed="rId4"/>
          <a:stretch>
            <a:fillRect/>
          </a:stretch>
        </p:blipFill>
        <p:spPr>
          <a:xfrm>
            <a:off x="5092064" y="2571750"/>
            <a:ext cx="3593712" cy="2057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76400"/>
            <a:ext cx="8520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320"/>
              <a:t>Load Balancing Algorithms</a:t>
            </a:r>
          </a:p>
        </p:txBody>
      </p:sp>
      <p:sp>
        <p:nvSpPr>
          <p:cNvPr id="69" name="Google Shape;69;p15"/>
          <p:cNvSpPr txBox="1">
            <a:spLocks noGrp="1"/>
          </p:cNvSpPr>
          <p:nvPr>
            <p:ph type="body" idx="1"/>
          </p:nvPr>
        </p:nvSpPr>
        <p:spPr>
          <a:xfrm>
            <a:off x="3659625" y="932025"/>
            <a:ext cx="2986200" cy="175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Round robin Scheduling</a:t>
            </a:r>
            <a:r>
              <a:rPr lang="en" sz="1300" b="1"/>
              <a:t> - </a:t>
            </a:r>
            <a:r>
              <a:rPr lang="en" sz="1300"/>
              <a:t>Requests are served by the server sequentially one after another. After sending the request to the last server, it starts from the first server again.</a:t>
            </a:r>
            <a:endParaRPr/>
          </a:p>
        </p:txBody>
      </p:sp>
      <p:sp>
        <p:nvSpPr>
          <p:cNvPr id="70" name="Google Shape;70;p15"/>
          <p:cNvSpPr txBox="1">
            <a:spLocks noGrp="1"/>
          </p:cNvSpPr>
          <p:nvPr>
            <p:ph type="body" idx="4294967295"/>
          </p:nvPr>
        </p:nvSpPr>
        <p:spPr>
          <a:xfrm>
            <a:off x="6080125" y="2917825"/>
            <a:ext cx="3063875" cy="207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Weighted</a:t>
            </a:r>
            <a:r>
              <a:rPr lang="en" sz="1300" b="1"/>
              <a:t> - </a:t>
            </a:r>
            <a:r>
              <a:rPr lang="en" sz="1300"/>
              <a:t>Work is assigned to the server according to the weight assigned to the server</a:t>
            </a:r>
            <a:endParaRPr/>
          </a:p>
        </p:txBody>
      </p:sp>
      <p:sp>
        <p:nvSpPr>
          <p:cNvPr id="71" name="Google Shape;71;p15"/>
          <p:cNvSpPr txBox="1">
            <a:spLocks noGrp="1"/>
          </p:cNvSpPr>
          <p:nvPr>
            <p:ph type="body" idx="4294967295"/>
          </p:nvPr>
        </p:nvSpPr>
        <p:spPr>
          <a:xfrm>
            <a:off x="6645275" y="931863"/>
            <a:ext cx="2498725" cy="16398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Least Connection First Scheduling</a:t>
            </a:r>
            <a:r>
              <a:rPr lang="en" sz="1300" b="1" u="sng"/>
              <a:t> </a:t>
            </a:r>
            <a:r>
              <a:rPr lang="en" sz="1300"/>
              <a:t>- Requests are served first to the server which is currently handling least number of persistent connections.</a:t>
            </a:r>
            <a:endParaRPr/>
          </a:p>
        </p:txBody>
      </p:sp>
      <p:pic>
        <p:nvPicPr>
          <p:cNvPr id="72" name="Google Shape;72;p15"/>
          <p:cNvPicPr preferRelativeResize="0"/>
          <p:nvPr/>
        </p:nvPicPr>
        <p:blipFill>
          <a:blip r:embed="rId3">
            <a:alphaModFix/>
          </a:blip>
          <a:stretch>
            <a:fillRect/>
          </a:stretch>
        </p:blipFill>
        <p:spPr>
          <a:xfrm>
            <a:off x="33850" y="2885325"/>
            <a:ext cx="3459250" cy="2169350"/>
          </a:xfrm>
          <a:prstGeom prst="rect">
            <a:avLst/>
          </a:prstGeom>
          <a:noFill/>
          <a:ln>
            <a:noFill/>
          </a:ln>
        </p:spPr>
      </p:pic>
      <p:pic>
        <p:nvPicPr>
          <p:cNvPr id="73" name="Google Shape;73;p15"/>
          <p:cNvPicPr preferRelativeResize="0"/>
          <p:nvPr/>
        </p:nvPicPr>
        <p:blipFill>
          <a:blip r:embed="rId4">
            <a:alphaModFix/>
          </a:blip>
          <a:stretch>
            <a:fillRect/>
          </a:stretch>
        </p:blipFill>
        <p:spPr>
          <a:xfrm>
            <a:off x="33850" y="641700"/>
            <a:ext cx="3459250" cy="2120002"/>
          </a:xfrm>
          <a:prstGeom prst="rect">
            <a:avLst/>
          </a:prstGeom>
          <a:noFill/>
          <a:ln>
            <a:noFill/>
          </a:ln>
        </p:spPr>
      </p:pic>
      <p:cxnSp>
        <p:nvCxnSpPr>
          <p:cNvPr id="74" name="Google Shape;74;p15"/>
          <p:cNvCxnSpPr>
            <a:cxnSpLocks/>
            <a:stCxn id="69" idx="1"/>
          </p:cNvCxnSpPr>
          <p:nvPr/>
        </p:nvCxnSpPr>
        <p:spPr>
          <a:xfrm rot="10800000">
            <a:off x="3580725" y="1798575"/>
            <a:ext cx="78900" cy="13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9" name="Google Shape;89;p17"/>
          <p:cNvSpPr txBox="1">
            <a:spLocks noGrp="1"/>
          </p:cNvSpPr>
          <p:nvPr>
            <p:ph type="title"/>
          </p:nvPr>
        </p:nvSpPr>
        <p:spPr>
          <a:xfrm>
            <a:off x="628650" y="2998513"/>
            <a:ext cx="2986391" cy="1662385"/>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700" kern="1200">
                <a:solidFill>
                  <a:schemeClr val="tx1"/>
                </a:solidFill>
                <a:latin typeface="+mj-lt"/>
                <a:ea typeface="+mj-ea"/>
                <a:cs typeface="+mj-cs"/>
              </a:rPr>
              <a:t>AWS Elastic Load Balancers</a:t>
            </a:r>
          </a:p>
        </p:txBody>
      </p:sp>
      <p:sp>
        <p:nvSpPr>
          <p:cNvPr id="103" name="Arc 10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538384" y="2504456"/>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1" name="Google Shape;91;p17"/>
          <p:cNvPicPr preferRelativeResize="0"/>
          <p:nvPr/>
        </p:nvPicPr>
        <p:blipFill>
          <a:blip r:embed="rId3"/>
          <a:stretch>
            <a:fillRect/>
          </a:stretch>
        </p:blipFill>
        <p:spPr>
          <a:xfrm>
            <a:off x="494935" y="781247"/>
            <a:ext cx="8154129" cy="171236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p:spPr>
      </p:pic>
      <p:sp>
        <p:nvSpPr>
          <p:cNvPr id="90" name="Google Shape;90;p17"/>
          <p:cNvSpPr txBox="1">
            <a:spLocks noGrp="1"/>
          </p:cNvSpPr>
          <p:nvPr>
            <p:ph type="body" idx="1"/>
          </p:nvPr>
        </p:nvSpPr>
        <p:spPr>
          <a:xfrm>
            <a:off x="3728126" y="2998514"/>
            <a:ext cx="4787224" cy="1662384"/>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200" b="1" u="sng"/>
              <a:t>Elastic Load Balancing</a:t>
            </a:r>
            <a:r>
              <a:rPr lang="en-US" sz="1200"/>
              <a:t> supports the following types of load balancers: </a:t>
            </a:r>
          </a:p>
          <a:p>
            <a:pPr marL="0" lvl="0" indent="-228600" defTabSz="914400">
              <a:spcBef>
                <a:spcPts val="1200"/>
              </a:spcBef>
              <a:spcAft>
                <a:spcPts val="0"/>
              </a:spcAft>
              <a:buFont typeface="Arial" panose="020B0604020202020204" pitchFamily="34" charset="0"/>
              <a:buChar char="•"/>
            </a:pPr>
            <a:r>
              <a:rPr lang="en-US" sz="1200"/>
              <a:t>Application Load Balancers, Network Load Balancers, and Classic Load Balancers.</a:t>
            </a:r>
          </a:p>
          <a:p>
            <a:pPr marL="0" lvl="0" indent="-228600" defTabSz="914400">
              <a:spcBef>
                <a:spcPts val="1200"/>
              </a:spcBef>
              <a:spcAft>
                <a:spcPts val="1200"/>
              </a:spcAft>
              <a:buFont typeface="Arial" panose="020B0604020202020204" pitchFamily="34" charset="0"/>
              <a:buChar char="•"/>
            </a:pPr>
            <a:r>
              <a:rPr lang="en-US" sz="1200"/>
              <a:t>Application Load Balancers are used to route HTTP/HTTPS (or Layer 7) traffic. Network Load Balancers and Classic Load Balancers are used to route TCP (or Layer 4) traffic.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Google Shape;96;p18"/>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700" kern="1200">
                <a:solidFill>
                  <a:schemeClr val="tx1"/>
                </a:solidFill>
                <a:latin typeface="+mj-lt"/>
                <a:ea typeface="+mj-ea"/>
                <a:cs typeface="+mj-cs"/>
              </a:rPr>
              <a:t>AWS ELB: Application Load Balancer</a:t>
            </a:r>
          </a:p>
        </p:txBody>
      </p:sp>
      <p:sp>
        <p:nvSpPr>
          <p:cNvPr id="97" name="Google Shape;97;p18"/>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500"/>
              <a:t>An Application Load Balancer functions at the application layer, the </a:t>
            </a:r>
            <a:r>
              <a:rPr lang="en-US" sz="1500" b="1"/>
              <a:t>seventh layer</a:t>
            </a:r>
            <a:r>
              <a:rPr lang="en-US" sz="1500"/>
              <a:t> of the Open Systems Interconnection (OSI) model. After the load balancer receives a request, it evaluates the listener rules in priority order to determine which rule to apply, and then selects a target from the target group for the rule action.</a:t>
            </a:r>
          </a:p>
          <a:p>
            <a:pPr marL="0" lvl="0" indent="-228600" defTabSz="914400">
              <a:spcBef>
                <a:spcPts val="1200"/>
              </a:spcBef>
              <a:spcAft>
                <a:spcPts val="1200"/>
              </a:spcAft>
              <a:buFont typeface="Arial" panose="020B0604020202020204" pitchFamily="34" charset="0"/>
              <a:buChar char="•"/>
            </a:pPr>
            <a:r>
              <a:rPr lang="en-US" sz="1500"/>
              <a:t>You can configure health checks, which are used to monitor the health of the registered targets so that the load balancer can send requests only to the healthy targets.</a:t>
            </a:r>
          </a:p>
        </p:txBody>
      </p:sp>
      <p:pic>
        <p:nvPicPr>
          <p:cNvPr id="98" name="Google Shape;98;p18"/>
          <p:cNvPicPr preferRelativeResize="0"/>
          <p:nvPr/>
        </p:nvPicPr>
        <p:blipFill>
          <a:blip r:embed="rId3"/>
          <a:stretch>
            <a:fillRect/>
          </a:stretch>
        </p:blipFill>
        <p:spPr>
          <a:xfrm>
            <a:off x="5039525" y="2260932"/>
            <a:ext cx="3591379" cy="1572441"/>
          </a:xfrm>
          <a:prstGeom prst="rect">
            <a:avLst/>
          </a:prstGeom>
          <a:noFill/>
        </p:spPr>
      </p:pic>
      <p:sp>
        <p:nvSpPr>
          <p:cNvPr id="107" name="Freeform: Shape 10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13" name="Rectangle 1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9143993" cy="1266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A71766-8630-9E6C-34EE-35D22123540F}"/>
              </a:ext>
            </a:extLst>
          </p:cNvPr>
          <p:cNvSpPr txBox="1"/>
          <p:nvPr/>
        </p:nvSpPr>
        <p:spPr>
          <a:xfrm>
            <a:off x="867638" y="478321"/>
            <a:ext cx="7416372" cy="67509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000" kern="1200">
                <a:solidFill>
                  <a:schemeClr val="bg1"/>
                </a:solidFill>
                <a:latin typeface="+mj-lt"/>
                <a:ea typeface="+mj-ea"/>
                <a:cs typeface="+mj-cs"/>
              </a:rPr>
              <a:t>AWS ALB Listeners</a:t>
            </a:r>
          </a:p>
        </p:txBody>
      </p:sp>
      <p:sp>
        <p:nvSpPr>
          <p:cNvPr id="115" name="Rectangle 1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6480"/>
            <a:ext cx="9143992" cy="3911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9"/>
          <p:cNvSpPr txBox="1">
            <a:spLocks/>
          </p:cNvSpPr>
          <p:nvPr/>
        </p:nvSpPr>
        <p:spPr>
          <a:xfrm>
            <a:off x="1686055" y="2241147"/>
            <a:ext cx="1251470" cy="1590632"/>
          </a:xfrm>
          <a:prstGeom prst="rect">
            <a:avLst/>
          </a:prstGeom>
        </p:spPr>
        <p:txBody>
          <a:bodyPr spcFirstLastPara="1" wrap="square" lIns="91425" tIns="91425" rIns="91425" bIns="91425" anchor="t" anchorCtr="0">
            <a:noAutofit/>
          </a:bodyPr>
          <a:lstStyle/>
          <a:p>
            <a:pPr defTabSz="621792">
              <a:lnSpc>
                <a:spcPct val="122600"/>
              </a:lnSpc>
            </a:pPr>
            <a:r>
              <a:rPr lang="en" sz="680" b="1" kern="1200" dirty="0">
                <a:solidFill>
                  <a:srgbClr val="AB1300"/>
                </a:solidFill>
                <a:latin typeface="+mn-lt"/>
                <a:ea typeface="+mn-ea"/>
                <a:cs typeface="+mn-cs"/>
              </a:rPr>
              <a:t>Default rules</a:t>
            </a:r>
            <a:endParaRPr sz="680" b="1" kern="1200" dirty="0">
              <a:solidFill>
                <a:srgbClr val="AB1300"/>
              </a:solidFill>
              <a:latin typeface="+mn-lt"/>
              <a:ea typeface="+mn-ea"/>
              <a:cs typeface="+mn-cs"/>
            </a:endParaRPr>
          </a:p>
          <a:p>
            <a:pPr defTabSz="621792">
              <a:lnSpc>
                <a:spcPct val="150000"/>
              </a:lnSpc>
              <a:spcBef>
                <a:spcPts val="952"/>
              </a:spcBef>
            </a:pPr>
            <a:r>
              <a:rPr lang="en" sz="680" kern="1200" dirty="0">
                <a:solidFill>
                  <a:schemeClr val="dk1"/>
                </a:solidFill>
                <a:latin typeface="+mn-lt"/>
                <a:ea typeface="+mn-ea"/>
                <a:cs typeface="+mn-cs"/>
              </a:rPr>
              <a:t>When you create a listener, you define actions for the default rule. Default rules can't have conditions. If the conditions for none of a listener's rules are met, then the action for the default rule is performed.</a:t>
            </a:r>
            <a:endParaRPr sz="680" kern="1200" dirty="0">
              <a:solidFill>
                <a:schemeClr val="dk1"/>
              </a:solidFill>
              <a:latin typeface="+mn-lt"/>
              <a:ea typeface="+mn-ea"/>
              <a:cs typeface="+mn-cs"/>
            </a:endParaRPr>
          </a:p>
          <a:p>
            <a:pPr defTabSz="621792">
              <a:lnSpc>
                <a:spcPct val="150000"/>
              </a:lnSpc>
              <a:spcBef>
                <a:spcPts val="816"/>
              </a:spcBef>
            </a:pPr>
            <a:endParaRPr sz="680" kern="1200" dirty="0">
              <a:solidFill>
                <a:schemeClr val="dk1"/>
              </a:solidFill>
              <a:latin typeface="+mn-lt"/>
              <a:ea typeface="+mn-ea"/>
              <a:cs typeface="+mn-cs"/>
            </a:endParaRPr>
          </a:p>
          <a:p>
            <a:pPr marL="0" lvl="0" indent="0" algn="l" rtl="0">
              <a:spcBef>
                <a:spcPts val="1200"/>
              </a:spcBef>
              <a:spcAft>
                <a:spcPts val="1200"/>
              </a:spcAft>
              <a:buNone/>
            </a:pPr>
            <a:endParaRPr sz="1000" dirty="0">
              <a:solidFill>
                <a:schemeClr val="dk1"/>
              </a:solidFill>
            </a:endParaRPr>
          </a:p>
        </p:txBody>
      </p:sp>
      <p:pic>
        <p:nvPicPr>
          <p:cNvPr id="105" name="Google Shape;105;p19"/>
          <p:cNvPicPr preferRelativeResize="0"/>
          <p:nvPr/>
        </p:nvPicPr>
        <p:blipFill>
          <a:blip r:embed="rId3">
            <a:alphaModFix/>
          </a:blip>
          <a:stretch>
            <a:fillRect/>
          </a:stretch>
        </p:blipFill>
        <p:spPr>
          <a:xfrm>
            <a:off x="2245336" y="4285189"/>
            <a:ext cx="3991263" cy="701124"/>
          </a:xfrm>
          <a:prstGeom prst="rect">
            <a:avLst/>
          </a:prstGeom>
          <a:noFill/>
          <a:ln>
            <a:noFill/>
          </a:ln>
        </p:spPr>
      </p:pic>
      <p:sp>
        <p:nvSpPr>
          <p:cNvPr id="106" name="Google Shape;106;p19"/>
          <p:cNvSpPr txBox="1"/>
          <p:nvPr/>
        </p:nvSpPr>
        <p:spPr>
          <a:xfrm>
            <a:off x="3213826" y="2241147"/>
            <a:ext cx="2054284" cy="1328988"/>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priority</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has a priority. Rules are evaluated in priority order, from the lowest value to the highest value. The default rule is evaluated last. You can change the priority of a nondefault rule at any time. You cannot change the priority of the default rule. </a:t>
            </a:r>
            <a:endParaRPr lang="en-GB" sz="1000" dirty="0">
              <a:solidFill>
                <a:schemeClr val="dk1"/>
              </a:solidFill>
            </a:endParaRPr>
          </a:p>
        </p:txBody>
      </p:sp>
      <p:sp>
        <p:nvSpPr>
          <p:cNvPr id="107" name="Google Shape;107;p19"/>
          <p:cNvSpPr txBox="1"/>
          <p:nvPr/>
        </p:nvSpPr>
        <p:spPr>
          <a:xfrm>
            <a:off x="1692733" y="1523995"/>
            <a:ext cx="3691960" cy="701124"/>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actions</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action has a type, an order, and the information required to perform the action</a:t>
            </a:r>
            <a:endParaRPr lang="en-GB" sz="1000" dirty="0">
              <a:solidFill>
                <a:schemeClr val="dk1"/>
              </a:solidFill>
            </a:endParaRPr>
          </a:p>
        </p:txBody>
      </p:sp>
      <p:sp>
        <p:nvSpPr>
          <p:cNvPr id="108" name="Google Shape;108;p19"/>
          <p:cNvSpPr txBox="1"/>
          <p:nvPr/>
        </p:nvSpPr>
        <p:spPr>
          <a:xfrm>
            <a:off x="5384693" y="2228102"/>
            <a:ext cx="2054284" cy="1015056"/>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conditions</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condition has a type and configuration information. When the conditions for a rule are met, then its actions are performed.</a:t>
            </a:r>
            <a:endParaRPr lang="en-GB"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0"/>
          <p:cNvSpPr txBox="1"/>
          <p:nvPr/>
        </p:nvSpPr>
        <p:spPr>
          <a:xfrm>
            <a:off x="3521170" y="114300"/>
            <a:ext cx="5084763" cy="245745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2300"/>
              </a:spcBef>
              <a:spcAft>
                <a:spcPts val="0"/>
              </a:spcAft>
              <a:buNone/>
            </a:pPr>
            <a:r>
              <a:rPr lang="en-GB" sz="1000" b="1" dirty="0">
                <a:solidFill>
                  <a:srgbClr val="DD5540"/>
                </a:solidFill>
              </a:rPr>
              <a:t>Forward actions</a:t>
            </a:r>
          </a:p>
          <a:p>
            <a:pPr marL="0" lvl="0" indent="0" algn="l" rtl="0">
              <a:lnSpc>
                <a:spcPct val="90000"/>
              </a:lnSpc>
              <a:spcBef>
                <a:spcPts val="1400"/>
              </a:spcBef>
              <a:spcAft>
                <a:spcPts val="0"/>
              </a:spcAft>
              <a:buNone/>
            </a:pPr>
            <a:r>
              <a:rPr lang="en-GB" sz="1000" dirty="0">
                <a:solidFill>
                  <a:schemeClr val="dk1"/>
                </a:solidFill>
              </a:rPr>
              <a:t>You can use </a:t>
            </a:r>
            <a:r>
              <a:rPr lang="en-GB" sz="1000" dirty="0">
                <a:solidFill>
                  <a:schemeClr val="dk1"/>
                </a:solidFill>
                <a:latin typeface="Courier New"/>
                <a:ea typeface="Courier New"/>
                <a:cs typeface="Courier New"/>
                <a:sym typeface="Courier New"/>
              </a:rPr>
              <a:t>forward</a:t>
            </a:r>
            <a:r>
              <a:rPr lang="en-GB" sz="1000" dirty="0">
                <a:solidFill>
                  <a:schemeClr val="dk1"/>
                </a:solidFill>
              </a:rPr>
              <a:t> actions to route requests to one or more target groups. If you specify multiple target groups for a </a:t>
            </a:r>
            <a:r>
              <a:rPr lang="en-GB" sz="1000" dirty="0">
                <a:solidFill>
                  <a:schemeClr val="dk1"/>
                </a:solidFill>
                <a:latin typeface="Courier New"/>
                <a:ea typeface="Courier New"/>
                <a:cs typeface="Courier New"/>
                <a:sym typeface="Courier New"/>
              </a:rPr>
              <a:t>forward</a:t>
            </a:r>
            <a:r>
              <a:rPr lang="en-GB" sz="1000" dirty="0">
                <a:solidFill>
                  <a:schemeClr val="dk1"/>
                </a:solidFill>
              </a:rPr>
              <a:t> action, you must specify a weight for each target group. </a:t>
            </a:r>
          </a:p>
          <a:p>
            <a:pPr marL="0" lvl="0" indent="0" algn="l" rtl="0">
              <a:lnSpc>
                <a:spcPct val="90000"/>
              </a:lnSpc>
              <a:spcBef>
                <a:spcPts val="1200"/>
              </a:spcBef>
              <a:spcAft>
                <a:spcPts val="0"/>
              </a:spcAft>
              <a:buNone/>
            </a:pPr>
            <a:r>
              <a:rPr lang="en-GB" sz="1000" dirty="0">
                <a:solidFill>
                  <a:schemeClr val="dk1"/>
                </a:solidFill>
              </a:rPr>
              <a:t>Each target group weight is a value from 0 to 999. Requests that match a listener rule with weighted target groups are distributed to these target groups based on their weights. </a:t>
            </a:r>
          </a:p>
          <a:p>
            <a:pPr marL="0" lvl="0" indent="0" algn="l" rtl="0">
              <a:lnSpc>
                <a:spcPct val="90000"/>
              </a:lnSpc>
              <a:spcBef>
                <a:spcPts val="1200"/>
              </a:spcBef>
              <a:spcAft>
                <a:spcPts val="0"/>
              </a:spcAft>
              <a:buNone/>
            </a:pPr>
            <a:r>
              <a:rPr lang="en-GB" sz="1000" dirty="0">
                <a:solidFill>
                  <a:schemeClr val="dk1"/>
                </a:solidFill>
              </a:rPr>
              <a:t>For example, if you specify two target groups, each with a weight of 10, each target group receives half the requests. If you specify two target groups, one with a weight of 10 and the other with a weight of 20, the target group with a weight of 20 receives twice as many requests as the other target group.</a:t>
            </a:r>
          </a:p>
          <a:p>
            <a:pPr marL="0" lvl="0" indent="0" algn="l" rtl="0">
              <a:lnSpc>
                <a:spcPct val="90000"/>
              </a:lnSpc>
              <a:spcBef>
                <a:spcPts val="1200"/>
              </a:spcBef>
              <a:spcAft>
                <a:spcPts val="0"/>
              </a:spcAft>
              <a:buNone/>
            </a:pPr>
            <a:endParaRPr lang="en-GB" sz="1000" dirty="0">
              <a:solidFill>
                <a:schemeClr val="dk1"/>
              </a:solidFill>
            </a:endParaRPr>
          </a:p>
        </p:txBody>
      </p:sp>
      <p:sp>
        <p:nvSpPr>
          <p:cNvPr id="115" name="Google Shape;115;p20"/>
          <p:cNvSpPr txBox="1"/>
          <p:nvPr/>
        </p:nvSpPr>
        <p:spPr>
          <a:xfrm>
            <a:off x="3521170" y="2640012"/>
            <a:ext cx="5084763" cy="2166219"/>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2300"/>
              </a:spcBef>
              <a:spcAft>
                <a:spcPts val="0"/>
              </a:spcAft>
              <a:buNone/>
            </a:pPr>
            <a:r>
              <a:rPr lang="en-GB" sz="1000" b="1" dirty="0">
                <a:solidFill>
                  <a:srgbClr val="DD5540"/>
                </a:solidFill>
              </a:rPr>
              <a:t>Redirect actions</a:t>
            </a:r>
          </a:p>
          <a:p>
            <a:pPr marL="0" lvl="0" indent="0" algn="l" rtl="0">
              <a:lnSpc>
                <a:spcPct val="90000"/>
              </a:lnSpc>
              <a:spcBef>
                <a:spcPts val="1400"/>
              </a:spcBef>
              <a:spcAft>
                <a:spcPts val="0"/>
              </a:spcAft>
              <a:buNone/>
            </a:pPr>
            <a:r>
              <a:rPr lang="en-GB" sz="1000" dirty="0">
                <a:solidFill>
                  <a:schemeClr val="dk1"/>
                </a:solidFill>
              </a:rPr>
              <a:t>You can use </a:t>
            </a:r>
            <a:r>
              <a:rPr lang="en-GB" sz="1000" dirty="0">
                <a:solidFill>
                  <a:schemeClr val="dk1"/>
                </a:solidFill>
                <a:latin typeface="Courier New"/>
                <a:ea typeface="Courier New"/>
                <a:cs typeface="Courier New"/>
                <a:sym typeface="Courier New"/>
              </a:rPr>
              <a:t>redirect</a:t>
            </a:r>
            <a:r>
              <a:rPr lang="en-GB" sz="1000" dirty="0">
                <a:solidFill>
                  <a:schemeClr val="dk1"/>
                </a:solidFill>
              </a:rPr>
              <a:t> actions to redirect client requests from one URL to another. You can configure redirects as either temporary (HTTP 302) or permanent (HTTP 301) based on your needs.</a:t>
            </a:r>
          </a:p>
          <a:p>
            <a:pPr marL="0" lvl="0" indent="0" algn="l" rtl="0">
              <a:lnSpc>
                <a:spcPct val="90000"/>
              </a:lnSpc>
              <a:spcBef>
                <a:spcPts val="1200"/>
              </a:spcBef>
              <a:spcAft>
                <a:spcPts val="0"/>
              </a:spcAft>
              <a:buNone/>
            </a:pPr>
            <a:r>
              <a:rPr lang="en-GB" sz="1000" dirty="0">
                <a:solidFill>
                  <a:schemeClr val="dk1"/>
                </a:solidFill>
              </a:rPr>
              <a:t>A URI consists of the following components:</a:t>
            </a:r>
          </a:p>
          <a:p>
            <a:pPr marL="152400" marR="482600" lvl="0" indent="0" algn="l" rtl="0">
              <a:lnSpc>
                <a:spcPct val="90000"/>
              </a:lnSpc>
              <a:spcBef>
                <a:spcPts val="1200"/>
              </a:spcBef>
              <a:spcAft>
                <a:spcPts val="0"/>
              </a:spcAft>
              <a:buNone/>
            </a:pPr>
            <a:r>
              <a:rPr lang="en-GB" sz="1000" b="1" i="1" dirty="0">
                <a:solidFill>
                  <a:srgbClr val="DD5540"/>
                </a:solidFill>
                <a:latin typeface="Courier New"/>
                <a:ea typeface="Courier New"/>
                <a:cs typeface="Courier New"/>
                <a:sym typeface="Courier New"/>
              </a:rPr>
              <a:t>protocol</a:t>
            </a:r>
            <a:r>
              <a:rPr lang="en-GB" sz="1000" b="1" dirty="0">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hostname</a:t>
            </a:r>
            <a:r>
              <a:rPr lang="en-GB" sz="1000" b="1" dirty="0" err="1">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port</a:t>
            </a:r>
            <a:r>
              <a:rPr lang="en-GB" sz="1000" b="1" dirty="0">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path</a:t>
            </a:r>
            <a:r>
              <a:rPr lang="en-GB" sz="1000" b="1" dirty="0" err="1">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query</a:t>
            </a:r>
            <a:endParaRPr lang="en-GB" sz="1000" i="1" dirty="0">
              <a:solidFill>
                <a:schemeClr val="dk1"/>
              </a:solidFill>
              <a:latin typeface="Courier New"/>
              <a:ea typeface="Courier New"/>
              <a:cs typeface="Courier New"/>
              <a:sym typeface="Courier New"/>
            </a:endParaRPr>
          </a:p>
          <a:p>
            <a:pPr marL="0" lvl="0" indent="0" algn="l" rtl="0">
              <a:lnSpc>
                <a:spcPct val="90000"/>
              </a:lnSpc>
              <a:spcBef>
                <a:spcPts val="1200"/>
              </a:spcBef>
              <a:spcAft>
                <a:spcPts val="1200"/>
              </a:spcAft>
              <a:buNone/>
            </a:pPr>
            <a:r>
              <a:rPr lang="en-GB" sz="1000" dirty="0">
                <a:solidFill>
                  <a:schemeClr val="dk1"/>
                </a:solidFill>
              </a:rPr>
              <a:t>You must modify at least one of the following components to avoid a redirect loop: protocol, hostname, port, or path. Any components that you do not modify retain their original values.</a:t>
            </a:r>
            <a:endParaRPr lang="en-GB" sz="1000" i="1" dirty="0">
              <a:solidFill>
                <a:schemeClr val="dk1"/>
              </a:solidFill>
              <a:latin typeface="Courier New"/>
              <a:ea typeface="Courier New"/>
              <a:cs typeface="Courier New"/>
              <a:sym typeface="Courier New"/>
            </a:endParaRPr>
          </a:p>
        </p:txBody>
      </p:sp>
      <p:sp>
        <p:nvSpPr>
          <p:cNvPr id="113" name="Google Shape;113;p20"/>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800"/>
              </a:spcAft>
            </a:pPr>
            <a:r>
              <a:rPr lang="en-US" sz="2700" kern="1200">
                <a:solidFill>
                  <a:srgbClr val="FFFFFF"/>
                </a:solidFill>
                <a:latin typeface="+mj-lt"/>
                <a:ea typeface="+mj-ea"/>
                <a:cs typeface="+mj-cs"/>
              </a:rPr>
              <a:t>AWS ALB Listeners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E09A07-6D94-7741-4D5B-1459D10E08E2}"/>
              </a:ext>
            </a:extLst>
          </p:cNvPr>
          <p:cNvSpPr txBox="1"/>
          <p:nvPr/>
        </p:nvSpPr>
        <p:spPr>
          <a:xfrm>
            <a:off x="473202" y="2105406"/>
            <a:ext cx="2571750" cy="2558034"/>
          </a:xfrm>
          <a:prstGeom prst="rect">
            <a:avLst/>
          </a:prstGeom>
        </p:spPr>
        <p:txBody>
          <a:bodyPr vert="horz" lIns="91440" tIns="45720" rIns="91440" bIns="45720" rtlCol="0" anchor="t">
            <a:normAutofit/>
          </a:bodyPr>
          <a:lstStyle/>
          <a:p>
            <a:pPr>
              <a:lnSpc>
                <a:spcPct val="90000"/>
              </a:lnSpc>
              <a:spcAft>
                <a:spcPts val="600"/>
              </a:spcAft>
            </a:pPr>
            <a:r>
              <a:rPr lang="en-US" sz="1700" dirty="0"/>
              <a:t>AWS ALB: HTTP headers</a:t>
            </a:r>
          </a:p>
        </p:txBody>
      </p:sp>
      <p:sp>
        <p:nvSpPr>
          <p:cNvPr id="121" name="Google Shape;121;p21"/>
          <p:cNvSpPr txBox="1">
            <a:spLocks/>
          </p:cNvSpPr>
          <p:nvPr/>
        </p:nvSpPr>
        <p:spPr>
          <a:xfrm>
            <a:off x="3490722" y="1374175"/>
            <a:ext cx="3161908" cy="1138494"/>
          </a:xfrm>
          <a:prstGeom prst="rect">
            <a:avLst/>
          </a:prstGeom>
        </p:spPr>
        <p:txBody>
          <a:bodyPr spcFirstLastPara="1" wrap="square" lIns="91425" tIns="91425" rIns="91425" bIns="91425" anchor="t" anchorCtr="0">
            <a:noAutofit/>
          </a:bodyPr>
          <a:lstStyle/>
          <a:p>
            <a:pPr defTabSz="521208">
              <a:spcBef>
                <a:spcPts val="1596"/>
              </a:spcBef>
            </a:pPr>
            <a:r>
              <a:rPr lang="en" sz="570" b="1" kern="1200" dirty="0">
                <a:solidFill>
                  <a:srgbClr val="DD5540"/>
                </a:solidFill>
                <a:latin typeface="+mn-lt"/>
                <a:ea typeface="+mn-ea"/>
                <a:cs typeface="+mn-cs"/>
              </a:rPr>
              <a:t>X-Forwarded-For</a:t>
            </a:r>
            <a:endParaRPr sz="570" b="1" kern="1200" dirty="0">
              <a:solidFill>
                <a:srgbClr val="DD5540"/>
              </a:solidFill>
              <a:latin typeface="+mn-lt"/>
              <a:ea typeface="+mn-ea"/>
              <a:cs typeface="+mn-cs"/>
            </a:endParaRPr>
          </a:p>
          <a:p>
            <a:pPr defTabSz="521208">
              <a:spcBef>
                <a:spcPts val="1197"/>
              </a:spcBef>
            </a:pPr>
            <a:r>
              <a:rPr lang="en" sz="570" kern="1200" dirty="0">
                <a:solidFill>
                  <a:schemeClr val="dk1"/>
                </a:solidFill>
                <a:latin typeface="+mn-lt"/>
                <a:ea typeface="+mn-ea"/>
                <a:cs typeface="+mn-cs"/>
              </a:rPr>
              <a:t>The </a:t>
            </a:r>
            <a:r>
              <a:rPr lang="en" sz="570" b="1" kern="1200" dirty="0">
                <a:solidFill>
                  <a:srgbClr val="DD5540"/>
                </a:solidFill>
                <a:latin typeface="Courier New"/>
                <a:ea typeface="+mn-ea"/>
                <a:cs typeface="Courier New"/>
                <a:sym typeface="Courier New"/>
              </a:rPr>
              <a:t>X-Forwarded-For</a:t>
            </a:r>
            <a:r>
              <a:rPr lang="en" sz="570" kern="1200" dirty="0">
                <a:solidFill>
                  <a:srgbClr val="DD5540"/>
                </a:solidFill>
                <a:latin typeface="+mn-lt"/>
                <a:ea typeface="+mn-ea"/>
                <a:cs typeface="+mn-cs"/>
              </a:rPr>
              <a:t> </a:t>
            </a:r>
            <a:r>
              <a:rPr lang="en" sz="570" kern="1200" dirty="0">
                <a:solidFill>
                  <a:schemeClr val="dk1"/>
                </a:solidFill>
                <a:latin typeface="+mn-lt"/>
                <a:ea typeface="+mn-ea"/>
                <a:cs typeface="+mn-cs"/>
              </a:rPr>
              <a:t>request header helps you identify the IP address of a client when you use an HTTP or HTTPS load balancer. Because load balancers intercept traffic between clients and servers, your server access logs only contain the IP address of the load balancer. To see the IP address of the client, use the </a:t>
            </a:r>
            <a:r>
              <a:rPr lang="en" sz="570" kern="1200" dirty="0" err="1">
                <a:solidFill>
                  <a:schemeClr val="dk1"/>
                </a:solidFill>
                <a:latin typeface="Courier New"/>
                <a:ea typeface="+mn-ea"/>
                <a:cs typeface="Courier New"/>
                <a:sym typeface="Courier New"/>
              </a:rPr>
              <a:t>routing.http.xff_header_processing.mode</a:t>
            </a:r>
            <a:r>
              <a:rPr lang="en" sz="570" kern="1200" dirty="0">
                <a:solidFill>
                  <a:schemeClr val="dk1"/>
                </a:solidFill>
                <a:latin typeface="+mn-lt"/>
                <a:ea typeface="+mn-ea"/>
                <a:cs typeface="+mn-cs"/>
              </a:rPr>
              <a:t> attribute. This attribute enables you to modify, preserve, or remove the </a:t>
            </a:r>
            <a:r>
              <a:rPr lang="en" sz="570" kern="1200" dirty="0">
                <a:solidFill>
                  <a:schemeClr val="dk1"/>
                </a:solidFill>
                <a:latin typeface="Courier New"/>
                <a:ea typeface="+mn-ea"/>
                <a:cs typeface="Courier New"/>
                <a:sym typeface="Courier New"/>
              </a:rPr>
              <a:t>X-Forwarded-For</a:t>
            </a:r>
            <a:r>
              <a:rPr lang="en" sz="570" kern="1200" dirty="0">
                <a:solidFill>
                  <a:schemeClr val="dk1"/>
                </a:solidFill>
                <a:latin typeface="+mn-lt"/>
                <a:ea typeface="+mn-ea"/>
                <a:cs typeface="+mn-cs"/>
              </a:rPr>
              <a:t> header in the HTTP request before the Application Load Balancer sends the request to the target. The possible values for this attribute are </a:t>
            </a:r>
            <a:r>
              <a:rPr lang="en" sz="570" kern="1200" dirty="0">
                <a:solidFill>
                  <a:schemeClr val="dk1"/>
                </a:solidFill>
                <a:latin typeface="Courier New"/>
                <a:ea typeface="+mn-ea"/>
                <a:cs typeface="Courier New"/>
                <a:sym typeface="Courier New"/>
              </a:rPr>
              <a:t>append</a:t>
            </a:r>
            <a:r>
              <a:rPr lang="en" sz="570" kern="1200" dirty="0">
                <a:solidFill>
                  <a:schemeClr val="dk1"/>
                </a:solidFill>
                <a:latin typeface="+mn-lt"/>
                <a:ea typeface="+mn-ea"/>
                <a:cs typeface="+mn-cs"/>
              </a:rPr>
              <a:t>, </a:t>
            </a:r>
            <a:r>
              <a:rPr lang="en" sz="570" kern="1200" dirty="0">
                <a:solidFill>
                  <a:schemeClr val="dk1"/>
                </a:solidFill>
                <a:latin typeface="Courier New"/>
                <a:ea typeface="+mn-ea"/>
                <a:cs typeface="Courier New"/>
                <a:sym typeface="Courier New"/>
              </a:rPr>
              <a:t>preserve</a:t>
            </a:r>
            <a:r>
              <a:rPr lang="en" sz="570" kern="1200" dirty="0">
                <a:solidFill>
                  <a:schemeClr val="dk1"/>
                </a:solidFill>
                <a:latin typeface="+mn-lt"/>
                <a:ea typeface="+mn-ea"/>
                <a:cs typeface="+mn-cs"/>
              </a:rPr>
              <a:t>, and </a:t>
            </a:r>
            <a:r>
              <a:rPr lang="en" sz="570" kern="1200" dirty="0">
                <a:solidFill>
                  <a:schemeClr val="dk1"/>
                </a:solidFill>
                <a:latin typeface="Courier New"/>
                <a:ea typeface="+mn-ea"/>
                <a:cs typeface="Courier New"/>
                <a:sym typeface="Courier New"/>
              </a:rPr>
              <a:t>remove</a:t>
            </a:r>
            <a:r>
              <a:rPr lang="en" sz="570" kern="1200" dirty="0">
                <a:solidFill>
                  <a:schemeClr val="dk1"/>
                </a:solidFill>
                <a:latin typeface="+mn-lt"/>
                <a:ea typeface="+mn-ea"/>
                <a:cs typeface="+mn-cs"/>
              </a:rPr>
              <a:t>. The default value for this attribute is </a:t>
            </a:r>
            <a:r>
              <a:rPr lang="en" sz="570" kern="1200" dirty="0">
                <a:solidFill>
                  <a:schemeClr val="dk1"/>
                </a:solidFill>
                <a:latin typeface="Courier New"/>
                <a:ea typeface="+mn-ea"/>
                <a:cs typeface="Courier New"/>
                <a:sym typeface="Courier New"/>
              </a:rPr>
              <a:t>append</a:t>
            </a:r>
            <a:r>
              <a:rPr lang="en" sz="570" kern="1200" dirty="0">
                <a:solidFill>
                  <a:schemeClr val="dk1"/>
                </a:solidFill>
                <a:latin typeface="+mn-lt"/>
                <a:ea typeface="+mn-ea"/>
                <a:cs typeface="+mn-cs"/>
              </a:rPr>
              <a:t>.</a:t>
            </a:r>
            <a:endParaRPr sz="570" kern="1200" dirty="0">
              <a:solidFill>
                <a:schemeClr val="dk1"/>
              </a:solidFill>
              <a:latin typeface="+mn-lt"/>
              <a:ea typeface="+mn-ea"/>
              <a:cs typeface="+mn-cs"/>
            </a:endParaRPr>
          </a:p>
          <a:p>
            <a:pPr marL="0" lvl="0" indent="0" algn="l" rtl="0">
              <a:lnSpc>
                <a:spcPct val="100000"/>
              </a:lnSpc>
              <a:spcBef>
                <a:spcPts val="1200"/>
              </a:spcBef>
              <a:spcAft>
                <a:spcPts val="1200"/>
              </a:spcAft>
              <a:buNone/>
            </a:pPr>
            <a:endParaRPr sz="1000" dirty="0">
              <a:solidFill>
                <a:schemeClr val="dk1"/>
              </a:solidFill>
            </a:endParaRPr>
          </a:p>
        </p:txBody>
      </p:sp>
      <p:sp>
        <p:nvSpPr>
          <p:cNvPr id="122" name="Google Shape;122;p21"/>
          <p:cNvSpPr txBox="1"/>
          <p:nvPr/>
        </p:nvSpPr>
        <p:spPr>
          <a:xfrm>
            <a:off x="6921786" y="1374175"/>
            <a:ext cx="1724991" cy="113611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596"/>
              </a:spcBef>
            </a:pPr>
            <a:r>
              <a:rPr lang="en-GB" sz="570" b="1" kern="1200" dirty="0">
                <a:solidFill>
                  <a:srgbClr val="DD5540"/>
                </a:solidFill>
                <a:latin typeface="+mn-lt"/>
                <a:ea typeface="+mn-ea"/>
                <a:cs typeface="+mn-cs"/>
              </a:rPr>
              <a:t>X-Forwarded-Proto</a:t>
            </a:r>
          </a:p>
          <a:p>
            <a:pPr defTabSz="521208">
              <a:lnSpc>
                <a:spcPct val="150000"/>
              </a:lnSpc>
              <a:spcBef>
                <a:spcPts val="1197"/>
              </a:spcBef>
              <a:spcAft>
                <a:spcPts val="684"/>
              </a:spcAft>
            </a:pPr>
            <a:r>
              <a:rPr lang="en-GB" sz="570" kern="1200" dirty="0">
                <a:solidFill>
                  <a:schemeClr val="dk1"/>
                </a:solidFill>
                <a:latin typeface="+mn-lt"/>
                <a:ea typeface="+mn-ea"/>
                <a:cs typeface="+mn-cs"/>
              </a:rPr>
              <a:t>The </a:t>
            </a:r>
            <a:r>
              <a:rPr lang="en-GB" sz="570" kern="1200" dirty="0">
                <a:solidFill>
                  <a:schemeClr val="dk1"/>
                </a:solidFill>
                <a:latin typeface="Courier New"/>
                <a:ea typeface="+mn-ea"/>
                <a:cs typeface="Courier New"/>
                <a:sym typeface="Courier New"/>
              </a:rPr>
              <a:t>X-Forwarded-Proto</a:t>
            </a:r>
            <a:r>
              <a:rPr lang="en-GB" sz="570" kern="1200" dirty="0">
                <a:solidFill>
                  <a:schemeClr val="dk1"/>
                </a:solidFill>
                <a:latin typeface="+mn-lt"/>
                <a:ea typeface="+mn-ea"/>
                <a:cs typeface="+mn-cs"/>
              </a:rPr>
              <a:t> request header helps you identify the protocol (HTTP or HTTPS) that a client used to connect to your load balancer.</a:t>
            </a:r>
            <a:endParaRPr lang="en-GB" sz="1000" dirty="0">
              <a:solidFill>
                <a:schemeClr val="dk1"/>
              </a:solidFill>
            </a:endParaRPr>
          </a:p>
        </p:txBody>
      </p:sp>
      <p:sp>
        <p:nvSpPr>
          <p:cNvPr id="123" name="Google Shape;123;p21"/>
          <p:cNvSpPr txBox="1"/>
          <p:nvPr/>
        </p:nvSpPr>
        <p:spPr>
          <a:xfrm>
            <a:off x="6921786" y="2441128"/>
            <a:ext cx="1746726" cy="113611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596"/>
              </a:spcBef>
            </a:pPr>
            <a:r>
              <a:rPr lang="en-GB" sz="570" b="1" kern="1200">
                <a:solidFill>
                  <a:srgbClr val="DD5540"/>
                </a:solidFill>
                <a:latin typeface="+mn-lt"/>
                <a:ea typeface="+mn-ea"/>
                <a:cs typeface="+mn-cs"/>
              </a:rPr>
              <a:t>X-Forwarded-Port</a:t>
            </a:r>
          </a:p>
          <a:p>
            <a:pPr defTabSz="521208">
              <a:lnSpc>
                <a:spcPct val="150000"/>
              </a:lnSpc>
              <a:spcBef>
                <a:spcPts val="1197"/>
              </a:spcBef>
              <a:spcAft>
                <a:spcPts val="684"/>
              </a:spcAft>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X-Forwarded-Port</a:t>
            </a:r>
            <a:r>
              <a:rPr lang="en-GB" sz="570" kern="1200">
                <a:solidFill>
                  <a:schemeClr val="dk1"/>
                </a:solidFill>
                <a:latin typeface="+mn-lt"/>
                <a:ea typeface="+mn-ea"/>
                <a:cs typeface="+mn-cs"/>
              </a:rPr>
              <a:t> request header helps you identify the destination port that the client used to connect to the load balancer.</a:t>
            </a:r>
            <a:endParaRPr lang="en-GB" sz="1000">
              <a:solidFill>
                <a:schemeClr val="dk1"/>
              </a:solidFill>
            </a:endParaRPr>
          </a:p>
        </p:txBody>
      </p:sp>
      <p:sp>
        <p:nvSpPr>
          <p:cNvPr id="124" name="Google Shape;124;p21"/>
          <p:cNvSpPr txBox="1"/>
          <p:nvPr/>
        </p:nvSpPr>
        <p:spPr>
          <a:xfrm>
            <a:off x="3490722" y="2477824"/>
            <a:ext cx="1025680" cy="1441070"/>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Append</a:t>
            </a:r>
          </a:p>
          <a:p>
            <a:pPr defTabSz="521208">
              <a:lnSpc>
                <a:spcPct val="150000"/>
              </a:lnSpc>
              <a:spcBef>
                <a:spcPts val="798"/>
              </a:spcBef>
              <a:spcAft>
                <a:spcPts val="684"/>
              </a:spcAft>
            </a:pPr>
            <a:r>
              <a:rPr lang="en-GB" sz="570" kern="1200">
                <a:solidFill>
                  <a:schemeClr val="dk1"/>
                </a:solidFill>
                <a:latin typeface="+mn-lt"/>
                <a:ea typeface="+mn-ea"/>
                <a:cs typeface="+mn-cs"/>
              </a:rPr>
              <a:t>By default, the Application Load Balancer stores the IP address of the client in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request header and passes the header to your server</a:t>
            </a:r>
            <a:endParaRPr lang="en-GB" sz="1000">
              <a:solidFill>
                <a:schemeClr val="dk1"/>
              </a:solidFill>
            </a:endParaRPr>
          </a:p>
        </p:txBody>
      </p:sp>
      <p:sp>
        <p:nvSpPr>
          <p:cNvPr id="125" name="Google Shape;125;p21"/>
          <p:cNvSpPr txBox="1"/>
          <p:nvPr/>
        </p:nvSpPr>
        <p:spPr>
          <a:xfrm>
            <a:off x="4597505" y="2477824"/>
            <a:ext cx="1125902" cy="1682161"/>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Preserve</a:t>
            </a:r>
          </a:p>
          <a:p>
            <a:pPr defTabSz="521208">
              <a:lnSpc>
                <a:spcPct val="150000"/>
              </a:lnSpc>
              <a:spcBef>
                <a:spcPts val="798"/>
              </a:spcBef>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preserve</a:t>
            </a:r>
            <a:r>
              <a:rPr lang="en-GB" sz="570" kern="1200">
                <a:solidFill>
                  <a:schemeClr val="dk1"/>
                </a:solidFill>
                <a:latin typeface="+mn-lt"/>
                <a:ea typeface="+mn-ea"/>
                <a:cs typeface="+mn-cs"/>
              </a:rPr>
              <a:t> mode in the attribute ensures that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header in the HTTP request is not modified in any way before it is sent to targets.</a:t>
            </a:r>
          </a:p>
          <a:p>
            <a:pPr marL="0" lvl="0" indent="0" algn="l" rtl="0">
              <a:lnSpc>
                <a:spcPct val="115000"/>
              </a:lnSpc>
              <a:spcBef>
                <a:spcPts val="1200"/>
              </a:spcBef>
              <a:spcAft>
                <a:spcPts val="0"/>
              </a:spcAft>
              <a:buNone/>
            </a:pPr>
            <a:endParaRPr sz="1000">
              <a:solidFill>
                <a:schemeClr val="dk1"/>
              </a:solidFill>
            </a:endParaRPr>
          </a:p>
        </p:txBody>
      </p:sp>
      <p:sp>
        <p:nvSpPr>
          <p:cNvPr id="126" name="Google Shape;126;p21"/>
          <p:cNvSpPr txBox="1"/>
          <p:nvPr/>
        </p:nvSpPr>
        <p:spPr>
          <a:xfrm>
            <a:off x="5723406" y="2477824"/>
            <a:ext cx="1141426" cy="130949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Remove</a:t>
            </a:r>
          </a:p>
          <a:p>
            <a:pPr defTabSz="521208">
              <a:lnSpc>
                <a:spcPct val="150000"/>
              </a:lnSpc>
              <a:spcBef>
                <a:spcPts val="798"/>
              </a:spcBef>
              <a:spcAft>
                <a:spcPts val="684"/>
              </a:spcAft>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remove</a:t>
            </a:r>
            <a:r>
              <a:rPr lang="en-GB" sz="570" kern="1200">
                <a:solidFill>
                  <a:schemeClr val="dk1"/>
                </a:solidFill>
                <a:latin typeface="+mn-lt"/>
                <a:ea typeface="+mn-ea"/>
                <a:cs typeface="+mn-cs"/>
              </a:rPr>
              <a:t> mode in the attribute removes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header in the HTTP request before it is sent to targets.</a:t>
            </a:r>
            <a:endParaRPr lang="en-GB"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0" name="Group 13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71714" y="0"/>
            <a:ext cx="3872286" cy="2364763"/>
            <a:chOff x="6867015" y="-1"/>
            <a:chExt cx="5324985" cy="3251912"/>
          </a:xfrm>
          <a:solidFill>
            <a:schemeClr val="accent5">
              <a:alpha val="10000"/>
            </a:schemeClr>
          </a:solidFill>
        </p:grpSpPr>
        <p:sp>
          <p:nvSpPr>
            <p:cNvPr id="141" name="Freeform: Shape 14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Google Shape;131;p22"/>
          <p:cNvSpPr txBox="1">
            <a:spLocks noGrp="1"/>
          </p:cNvSpPr>
          <p:nvPr>
            <p:ph type="title"/>
          </p:nvPr>
        </p:nvSpPr>
        <p:spPr>
          <a:xfrm>
            <a:off x="2284026" y="1532747"/>
            <a:ext cx="4578895" cy="1523291"/>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3900" kern="1200">
                <a:solidFill>
                  <a:schemeClr val="tx2"/>
                </a:solidFill>
                <a:latin typeface="+mj-lt"/>
                <a:ea typeface="+mj-ea"/>
                <a:cs typeface="+mj-cs"/>
              </a:rPr>
              <a:t>Target group</a:t>
            </a:r>
          </a:p>
        </p:txBody>
      </p:sp>
      <p:grpSp>
        <p:nvGrpSpPr>
          <p:cNvPr id="146" name="Group 14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3109732"/>
            <a:ext cx="2356799" cy="2037604"/>
            <a:chOff x="-305" y="-4155"/>
            <a:chExt cx="2514948" cy="2174333"/>
          </a:xfrm>
        </p:grpSpPr>
        <p:sp>
          <p:nvSpPr>
            <p:cNvPr id="147" name="Freeform: Shape 14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0" name="Freeform: Shape 14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1"/>
                                        </p:tgtEl>
                                        <p:attrNameLst>
                                          <p:attrName>style.visibility</p:attrName>
                                        </p:attrNameLst>
                                      </p:cBhvr>
                                      <p:to>
                                        <p:strVal val="visible"/>
                                      </p:to>
                                    </p:set>
                                    <p:animEffect transition="in" filter="fade">
                                      <p:cBhvr>
                                        <p:cTn id="7" dur="7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2025</Words>
  <Application>Microsoft Macintosh PowerPoint</Application>
  <PresentationFormat>On-screen Show (16:9)</PresentationFormat>
  <Paragraphs>148</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AWS ELB</vt:lpstr>
      <vt:lpstr>What is Load balancing?</vt:lpstr>
      <vt:lpstr>Load Balancing Algorithms</vt:lpstr>
      <vt:lpstr>AWS Elastic Load Balancers</vt:lpstr>
      <vt:lpstr>AWS ELB: Application Load Balancer</vt:lpstr>
      <vt:lpstr>PowerPoint Presentation</vt:lpstr>
      <vt:lpstr>AWS ALB Listeners</vt:lpstr>
      <vt:lpstr>PowerPoint Presentation</vt:lpstr>
      <vt:lpstr>Target group</vt:lpstr>
      <vt:lpstr>AWS Target Group</vt:lpstr>
      <vt:lpstr>Sticky Sessions</vt:lpstr>
      <vt:lpstr>AWS ELB - Network load balancer</vt:lpstr>
      <vt:lpstr>AWS ELB - Network load balancer</vt:lpstr>
      <vt:lpstr>Autoscaling group</vt:lpstr>
      <vt:lpstr>Autoscaling group Scaling policies</vt:lpstr>
      <vt:lpstr>AWS GWLB - Gateway Load Balancer</vt:lpstr>
      <vt:lpstr>GW ELB detailed in VPC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ELB</dc:title>
  <cp:lastModifiedBy>Ilya Chakun</cp:lastModifiedBy>
  <cp:revision>21</cp:revision>
  <dcterms:modified xsi:type="dcterms:W3CDTF">2023-12-26T08:14:06Z</dcterms:modified>
</cp:coreProperties>
</file>