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9" r:id="rId2"/>
    <p:sldId id="265" r:id="rId3"/>
    <p:sldId id="266" r:id="rId4"/>
    <p:sldId id="267" r:id="rId5"/>
    <p:sldId id="268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9"/>
    <p:restoredTop sz="94652"/>
  </p:normalViewPr>
  <p:slideViewPr>
    <p:cSldViewPr snapToGrid="0">
      <p:cViewPr varScale="1">
        <p:scale>
          <a:sx n="199" d="100"/>
          <a:sy n="199" d="100"/>
        </p:scale>
        <p:origin x="22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8DDF1-7C4C-B549-B848-6CB61B69C54D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1A5C6-AB25-D94B-B697-AE1A8FF56F0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28466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f2d33f67a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f2d33f67a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f2d33f67a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f2d33f67a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f2d33f67a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5f2d33f67a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f2d33f67a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f2d33f67a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9E8C-F962-3D5F-1AD0-A78204F8A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A2B4B-5AAA-E1B9-DAF3-9889B9F21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A6361-2AD9-F3CF-9620-C6FCAFFB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AB68-D65E-C540-8CF0-145DFF289A91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446BD-0F73-0915-D4BE-1BCCE043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3ED05-7CEC-ED35-10AB-3DB7BDAC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DDCB-9721-F74F-BF5D-756402E0AA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4206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E49C-01C0-BCCC-8553-B4D2D1F3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539B0-81FC-F117-67C0-00619CC9A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B8AE4-E996-BD22-E460-F4712640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AB68-D65E-C540-8CF0-145DFF289A91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EB8C9-1246-83FB-BE39-C42D8FB8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EAEFB-D9E8-C64B-D1F4-19BADFD9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DDCB-9721-F74F-BF5D-756402E0AA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4714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DE80C-EB41-8F29-D1BE-F700D5374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705A3-0150-5925-4CD3-80CDBE0EB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06162-202F-AFF1-8445-5A098B21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AB68-D65E-C540-8CF0-145DFF289A91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85808-9438-1F60-5C40-7B0E2162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7D430-8605-D8E4-F14B-EFCC2C92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DDCB-9721-F74F-BF5D-756402E0AA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8140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CF6E-5A02-2877-B4F4-22323466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7AAE9-8FC3-3ACC-EB31-034614158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B9539-B58A-B706-45EB-C3178032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AB68-D65E-C540-8CF0-145DFF289A91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86DC8-3843-B500-5363-4DE327971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7B765-4238-5393-CD3B-F75BDB14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DDCB-9721-F74F-BF5D-756402E0AA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1802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BC6E-EEB7-252D-BF6A-8EEF4F15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8A8BD-19BC-2234-7C43-0A8E3BA74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A9A1B-4FFB-1A53-C7CD-250C31B7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AB68-D65E-C540-8CF0-145DFF289A91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DFE89-DDD0-5D3A-393B-52BDB10D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44889-104D-614E-0AC1-BAA1BEDA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DDCB-9721-F74F-BF5D-756402E0AA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43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CCB5-BC60-C21F-97F5-3C6F0D2C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1C613-4BBA-8528-A3B0-DC821C19D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96FBD-BBC9-6C1D-15A4-69C8644F9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77B37-5A93-AFCF-125B-2CEFC3A8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AB68-D65E-C540-8CF0-145DFF289A91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D5762-7276-264E-0129-C706FF0B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6A80D-90EA-4EDD-1F86-A15CD9FF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DDCB-9721-F74F-BF5D-756402E0AA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876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F0DB-4510-A5FB-70F8-90FAF85C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88450-561D-6978-B0E3-D6A68C418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E8C40-CCD7-E641-2CF6-D462D5895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E142E2-4369-E984-89C8-81FA87B76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F2955-03DA-9167-70FB-FF33C3625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D04D3D-7D47-5563-AB2E-BB227AE8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AB68-D65E-C540-8CF0-145DFF289A91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6A2EE-BD5D-7410-8A95-5619DB81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26590-C32E-CECB-D7AE-2126265B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DDCB-9721-F74F-BF5D-756402E0AA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0486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FDFA-0BAC-8558-15DC-CBE13C2C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47669-7375-AC2F-12BC-7EC87EB0D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AB68-D65E-C540-8CF0-145DFF289A91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F113D-D0F8-CDBB-5469-D227A432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9540E-32CB-7055-2BE9-83DD09FA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DDCB-9721-F74F-BF5D-756402E0AA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7830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FF9EED-ED04-2C38-F6CC-B5746D6E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AB68-D65E-C540-8CF0-145DFF289A91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024130-3651-15DF-0A44-C28A3656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75FF2-B480-9361-6109-B04D139D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DDCB-9721-F74F-BF5D-756402E0AA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8641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02F3-2FDE-DD2C-FFFB-139D4660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ED0D5-CF57-E46D-3E3D-4129FB757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6A179-65DD-67B6-7B28-CAD659341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44266-A352-87DF-78C8-2DDE6E7A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AB68-D65E-C540-8CF0-145DFF289A91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0027E-9412-46ED-4E4F-DD024CC2C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681B2-27A4-FA12-A13B-B04152CD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DDCB-9721-F74F-BF5D-756402E0AA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3391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0AE6-A492-1062-CB58-C08598083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C03B1-2697-59B8-62B2-A635CA907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8903F-A750-E3A6-DDED-398293DF9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0733C-DD51-64BC-0FE8-5A274167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AB68-D65E-C540-8CF0-145DFF289A91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85CB7-347B-8FCC-B8C8-995FE0BB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3C0EF-7744-C8F3-139F-ACFD570A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DDCB-9721-F74F-BF5D-756402E0AA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2965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C18B4-73C7-5E41-F71F-134804923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4A075-C3E2-7E41-FEDA-D02EC4A7F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C804A-C87A-31DC-2523-347A6C665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1AB68-D65E-C540-8CF0-145DFF289A91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D9DC2-5D0B-053E-FF45-756A7AD8A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399F9-4BB1-99E3-17C6-49B04C89F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DDDCB-9721-F74F-BF5D-756402E0AA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6229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54057-6614-C619-91AF-AC3DBF237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CH" sz="6600"/>
              <a:t>AWS Shield</a:t>
            </a:r>
          </a:p>
        </p:txBody>
      </p:sp>
      <p:pic>
        <p:nvPicPr>
          <p:cNvPr id="6" name="Graphic 5" descr="Encryption">
            <a:extLst>
              <a:ext uri="{FF2B5EF4-FFF2-40B4-BE49-F238E27FC236}">
                <a16:creationId xmlns:a16="http://schemas.microsoft.com/office/drawing/2014/main" id="{F8E3AC0A-B3EE-C8D5-616A-9857EBA46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3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Google Shape;183;p37"/>
          <p:cNvSpPr txBox="1"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r>
              <a:rPr lang="en-US" sz="5400"/>
              <a:t>AWS Shield</a:t>
            </a:r>
          </a:p>
        </p:txBody>
      </p:sp>
      <p:sp>
        <p:nvSpPr>
          <p:cNvPr id="19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Google Shape;184;p37"/>
          <p:cNvSpPr txBox="1">
            <a:spLocks noGrp="1"/>
          </p:cNvSpPr>
          <p:nvPr>
            <p:ph type="body" idx="1"/>
          </p:nvPr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>
              <a:spcBef>
                <a:spcPts val="1067"/>
              </a:spcBef>
              <a:buClr>
                <a:schemeClr val="dk1"/>
              </a:buClr>
              <a:buSzPts val="1100"/>
            </a:pPr>
            <a:r>
              <a:rPr lang="en-US" sz="2200" b="1">
                <a:sym typeface="Arial"/>
              </a:rPr>
              <a:t>AWS Shield</a:t>
            </a:r>
            <a:r>
              <a:rPr lang="en-US" sz="2200">
                <a:sym typeface="Arial"/>
              </a:rPr>
              <a:t> is a managed Distributed Denial of Service (DDoS) protection service that safeguards applications running on AWS.</a:t>
            </a:r>
          </a:p>
          <a:p>
            <a:pPr marL="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sz="2200">
                <a:sym typeface="Arial"/>
              </a:rPr>
              <a:t>AWS Shield provides always-on detection and automatic inline mitigations that minimize application downtime and latency, so there is no need to engage AWS Support to benefit from DDoS protection.</a:t>
            </a:r>
          </a:p>
          <a:p>
            <a:pPr marL="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sz="2200">
                <a:sym typeface="Arial"/>
              </a:rPr>
              <a:t>There are two tiers of AWS Shield – </a:t>
            </a:r>
            <a:r>
              <a:rPr lang="en-US" sz="2200" b="1">
                <a:sym typeface="Arial"/>
              </a:rPr>
              <a:t>Standard and Advanced</a:t>
            </a:r>
            <a:r>
              <a:rPr lang="en-US" sz="2200">
                <a:sym typeface="Arial"/>
              </a:rPr>
              <a:t>.</a:t>
            </a:r>
          </a:p>
          <a:p>
            <a:pPr marL="0">
              <a:spcBef>
                <a:spcPts val="1600"/>
              </a:spcBef>
              <a:spcAft>
                <a:spcPts val="1600"/>
              </a:spcAft>
            </a:pPr>
            <a:endParaRPr lang="en-US" sz="2200">
              <a:sym typeface="Arial"/>
            </a:endParaRPr>
          </a:p>
        </p:txBody>
      </p:sp>
      <p:pic>
        <p:nvPicPr>
          <p:cNvPr id="185" name="Google Shape;185;p37"/>
          <p:cNvPicPr preferRelativeResize="0"/>
          <p:nvPr/>
        </p:nvPicPr>
        <p:blipFill rotWithShape="1">
          <a:blip r:embed="rId3"/>
          <a:srcRect r="1623" b="-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0" name="Rectangle 199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: Shape 197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0" name="Google Shape;190;p38"/>
          <p:cNvSpPr txBox="1"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AWS Shield Standard </a:t>
            </a:r>
          </a:p>
        </p:txBody>
      </p:sp>
      <p:sp>
        <p:nvSpPr>
          <p:cNvPr id="191" name="Google Shape;191;p38"/>
          <p:cNvSpPr txBox="1">
            <a:spLocks noGrp="1"/>
          </p:cNvSpPr>
          <p:nvPr>
            <p:ph type="body" idx="1"/>
          </p:nvPr>
        </p:nvSpPr>
        <p:spPr>
          <a:xfrm>
            <a:off x="838200" y="2586789"/>
            <a:ext cx="10515600" cy="359017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>
              <a:spcBef>
                <a:spcPts val="1067"/>
              </a:spcBef>
              <a:buClr>
                <a:schemeClr val="dk1"/>
              </a:buClr>
              <a:buSzPts val="1100"/>
            </a:pPr>
            <a:r>
              <a:rPr lang="en-US" sz="2200">
                <a:sym typeface="Arial"/>
              </a:rPr>
              <a:t>All AWS customers benefit from the automatic protections of AWS Shield Standard, at no additional charge.</a:t>
            </a:r>
          </a:p>
          <a:p>
            <a:pPr marL="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sz="2200">
                <a:sym typeface="Arial"/>
              </a:rPr>
              <a:t>AWS Shield Standard defends against most common, frequently occurring network and transport layer DDoS attacks that target web sites or applications.</a:t>
            </a:r>
          </a:p>
          <a:p>
            <a:pPr marL="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sz="2200">
                <a:sym typeface="Arial"/>
              </a:rPr>
              <a:t>When using AWS Shield Standard with Amazon CloudFront and Amazon Route 53, you receive comprehensive availability protection against all known infrastructure (</a:t>
            </a:r>
            <a:r>
              <a:rPr lang="en-US" sz="2200" b="1">
                <a:sym typeface="Arial"/>
              </a:rPr>
              <a:t>Layer 3 and 4</a:t>
            </a:r>
            <a:r>
              <a:rPr lang="en-US" sz="2200">
                <a:sym typeface="Arial"/>
              </a:rPr>
              <a:t>) attacks.</a:t>
            </a:r>
          </a:p>
          <a:p>
            <a:pPr marL="0">
              <a:spcBef>
                <a:spcPts val="1600"/>
              </a:spcBef>
              <a:spcAft>
                <a:spcPts val="1600"/>
              </a:spcAft>
            </a:pPr>
            <a:endParaRPr lang="en-US" sz="2200"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2" name="Rectangle 20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Google Shape;196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Shield Advanced</a:t>
            </a:r>
          </a:p>
        </p:txBody>
      </p:sp>
      <p:sp>
        <p:nvSpPr>
          <p:cNvPr id="20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Google Shape;197;p39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609585">
              <a:spcBef>
                <a:spcPts val="1067"/>
              </a:spcBef>
              <a:buSzPts val="1100"/>
            </a:pPr>
            <a:r>
              <a:rPr lang="en-US" sz="2200">
                <a:sym typeface="Arial"/>
              </a:rPr>
              <a:t>Optional DDoS mitigation service (</a:t>
            </a:r>
            <a:r>
              <a:rPr lang="en-US" sz="2200" b="1">
                <a:sym typeface="Arial"/>
              </a:rPr>
              <a:t>$3,000 per month per organization</a:t>
            </a:r>
            <a:r>
              <a:rPr lang="en-US" sz="2200">
                <a:sym typeface="Arial"/>
              </a:rPr>
              <a:t>) </a:t>
            </a:r>
          </a:p>
          <a:p>
            <a:pPr marL="609585">
              <a:spcBef>
                <a:spcPts val="0"/>
              </a:spcBef>
              <a:buSzPts val="1100"/>
            </a:pPr>
            <a:r>
              <a:rPr lang="en-US" sz="2200">
                <a:sym typeface="Arial"/>
              </a:rPr>
              <a:t>Protect against more sophisticated attack on Amazon EC2, Elastic Load Balancing (ELB), Amazon CloudFront, AWS Global Accelerator, and Route 53</a:t>
            </a:r>
          </a:p>
          <a:p>
            <a:pPr marL="609585">
              <a:spcBef>
                <a:spcPts val="0"/>
              </a:spcBef>
              <a:buSzPts val="1100"/>
            </a:pPr>
            <a:r>
              <a:rPr lang="en-US" sz="2200" b="1">
                <a:sym typeface="Arial"/>
              </a:rPr>
              <a:t>24/7 access to AWS DDoS response team (DRP)</a:t>
            </a:r>
          </a:p>
          <a:p>
            <a:pPr marL="609585">
              <a:spcBef>
                <a:spcPts val="0"/>
              </a:spcBef>
              <a:buSzPts val="1100"/>
            </a:pPr>
            <a:r>
              <a:rPr lang="en-US" sz="2200">
                <a:sym typeface="Arial"/>
              </a:rPr>
              <a:t>Protect against higher fees during usage spikes due to DDoS</a:t>
            </a:r>
          </a:p>
          <a:p>
            <a:pPr marL="609585">
              <a:spcBef>
                <a:spcPts val="0"/>
              </a:spcBef>
              <a:buSzPts val="1100"/>
            </a:pPr>
            <a:r>
              <a:rPr lang="en-US" sz="2200">
                <a:sym typeface="Arial"/>
              </a:rPr>
              <a:t>Shield Advanced automatic application layer DDoS mitigation automatically creates, evaluates and deploys AWS WAF rules to mitigate layer 7 attacks</a:t>
            </a:r>
          </a:p>
          <a:p>
            <a:pPr marL="0">
              <a:spcBef>
                <a:spcPts val="1600"/>
              </a:spcBef>
              <a:spcAft>
                <a:spcPts val="1600"/>
              </a:spcAft>
            </a:pPr>
            <a:endParaRPr lang="en-US" sz="2200"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4" name="Rectangle 21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Google Shape;202;p40"/>
          <p:cNvSpPr txBox="1"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Shield take away</a:t>
            </a:r>
          </a:p>
        </p:txBody>
      </p:sp>
      <p:sp>
        <p:nvSpPr>
          <p:cNvPr id="21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3" name="Google Shape;203;p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06606" y="2633472"/>
            <a:ext cx="6375739" cy="35863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10A2D-6C61-8D1A-A12E-B6E6B9113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Important Metrics Shield Advanced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B2D35-E682-305E-1F4A-F2DAB24BC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86789"/>
            <a:ext cx="10515600" cy="359017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This metrics can help you detect if there is a </a:t>
            </a:r>
            <a:r>
              <a:rPr lang="en-US" sz="2200" dirty="0" err="1"/>
              <a:t>Ddos</a:t>
            </a:r>
            <a:r>
              <a:rPr lang="en-US" sz="2200" dirty="0"/>
              <a:t> attack happening:</a:t>
            </a:r>
          </a:p>
          <a:p>
            <a:r>
              <a:rPr lang="en-US" sz="2200" b="1" dirty="0" err="1"/>
              <a:t>DDosDetected</a:t>
            </a:r>
            <a:endParaRPr lang="en-US" sz="2200" b="1" dirty="0"/>
          </a:p>
          <a:p>
            <a:r>
              <a:rPr lang="en-US" sz="2200" b="1" dirty="0" err="1"/>
              <a:t>DDosAttackbitsPerSecond</a:t>
            </a:r>
            <a:endParaRPr lang="en-US" sz="2200" b="1" dirty="0"/>
          </a:p>
          <a:p>
            <a:r>
              <a:rPr lang="en-US" sz="2200" b="1" dirty="0" err="1"/>
              <a:t>DDosAttackPacketsPerSecond</a:t>
            </a:r>
            <a:endParaRPr lang="en-US" sz="2200" b="1" dirty="0"/>
          </a:p>
          <a:p>
            <a:r>
              <a:rPr lang="en-US" sz="2200" b="1" dirty="0" err="1"/>
              <a:t>DDosAttackRequestsPerSecond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72530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81B49-4258-7C2A-98AA-CEA75EDF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AWS Shied SYN mitigation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2910D-FFE3-270F-3D2A-E40E8BDBC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546191"/>
            <a:ext cx="6780700" cy="376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5F7B3-6192-C505-5BD9-7B01D633D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AWS Shield Advanced NACL usage</a:t>
            </a: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48D6E6C9-EA1E-4132-6CAB-B82164DE9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893702"/>
            <a:ext cx="6780700" cy="306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3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257</Words>
  <Application>Microsoft Macintosh PowerPoint</Application>
  <PresentationFormat>Widescreen</PresentationFormat>
  <Paragraphs>24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AWS Shield</vt:lpstr>
      <vt:lpstr>AWS Shield</vt:lpstr>
      <vt:lpstr>AWS Shield Standard </vt:lpstr>
      <vt:lpstr>AWS Shield Advanced</vt:lpstr>
      <vt:lpstr>AWS Shield take away</vt:lpstr>
      <vt:lpstr>Important Metrics Shield Advanced</vt:lpstr>
      <vt:lpstr>AWS Shied SYN mitigation</vt:lpstr>
      <vt:lpstr>AWS Shield Advanced NACL usage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Shield</dc:title>
  <dc:creator>Ilya Chakun</dc:creator>
  <cp:lastModifiedBy>Ilya Chakun</cp:lastModifiedBy>
  <cp:revision>11</cp:revision>
  <dcterms:created xsi:type="dcterms:W3CDTF">2023-08-30T15:22:21Z</dcterms:created>
  <dcterms:modified xsi:type="dcterms:W3CDTF">2023-12-26T19:12:57Z</dcterms:modified>
</cp:coreProperties>
</file>