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8" r:id="rId2"/>
    <p:sldId id="270" r:id="rId3"/>
    <p:sldId id="271" r:id="rId4"/>
    <p:sldId id="272" r:id="rId5"/>
    <p:sldId id="273" r:id="rId6"/>
    <p:sldId id="276" r:id="rId7"/>
    <p:sldId id="278" r:id="rId8"/>
    <p:sldId id="290" r:id="rId9"/>
    <p:sldId id="279" r:id="rId10"/>
    <p:sldId id="280" r:id="rId11"/>
    <p:sldId id="281" r:id="rId12"/>
    <p:sldId id="282" r:id="rId13"/>
    <p:sldId id="283" r:id="rId14"/>
    <p:sldId id="284" r:id="rId15"/>
    <p:sldId id="285" r:id="rId16"/>
    <p:sldId id="286" r:id="rId17"/>
    <p:sldId id="287" r:id="rId18"/>
    <p:sldId id="289" r:id="rId1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652"/>
  </p:normalViewPr>
  <p:slideViewPr>
    <p:cSldViewPr snapToGrid="0">
      <p:cViewPr varScale="1">
        <p:scale>
          <a:sx n="199" d="100"/>
          <a:sy n="199" d="100"/>
        </p:scale>
        <p:origin x="19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5207F-5284-49EB-97BC-8282EFA27937}"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E5A5161F-48EE-4E61-AE1A-F357AFCFDD9A}">
      <dgm:prSet/>
      <dgm:spPr/>
      <dgm:t>
        <a:bodyPr/>
        <a:lstStyle/>
        <a:p>
          <a:r>
            <a:rPr lang="en-US" dirty="0"/>
            <a:t>Protects your web applications from common web exploits (Layer 7)</a:t>
          </a:r>
        </a:p>
        <a:p>
          <a:r>
            <a:rPr lang="en-US" u="sng" dirty="0"/>
            <a:t>WAF is not for </a:t>
          </a:r>
          <a:r>
            <a:rPr lang="en-US" u="sng" dirty="0" err="1"/>
            <a:t>DDos</a:t>
          </a:r>
          <a:r>
            <a:rPr lang="en-US" u="sng" dirty="0"/>
            <a:t> protection</a:t>
          </a:r>
        </a:p>
      </dgm:t>
    </dgm:pt>
    <dgm:pt modelId="{7805D9FB-1B5C-43A6-AEFE-E5D04FD2E832}" type="parTrans" cxnId="{18D3D81F-629E-4DE7-BBCA-E8BFAFC7A9A1}">
      <dgm:prSet/>
      <dgm:spPr/>
      <dgm:t>
        <a:bodyPr/>
        <a:lstStyle/>
        <a:p>
          <a:endParaRPr lang="en-US"/>
        </a:p>
      </dgm:t>
    </dgm:pt>
    <dgm:pt modelId="{CB2FCE2D-67C8-44E7-9C81-DEF051FE3331}" type="sibTrans" cxnId="{18D3D81F-629E-4DE7-BBCA-E8BFAFC7A9A1}">
      <dgm:prSet/>
      <dgm:spPr/>
      <dgm:t>
        <a:bodyPr/>
        <a:lstStyle/>
        <a:p>
          <a:endParaRPr lang="en-US"/>
        </a:p>
      </dgm:t>
    </dgm:pt>
    <dgm:pt modelId="{21334541-AB8B-45DE-A930-161CA76102F6}">
      <dgm:prSet/>
      <dgm:spPr/>
      <dgm:t>
        <a:bodyPr/>
        <a:lstStyle/>
        <a:p>
          <a:r>
            <a:rPr lang="en-US"/>
            <a:t>Layer 7 is HTTP (vs Layer 4 is TCP/UDP)</a:t>
          </a:r>
        </a:p>
      </dgm:t>
    </dgm:pt>
    <dgm:pt modelId="{CC625592-DEB7-433C-BF78-673619D41C17}" type="parTrans" cxnId="{3F1285A4-72CC-433F-B753-1DC6ACEEAF7D}">
      <dgm:prSet/>
      <dgm:spPr/>
      <dgm:t>
        <a:bodyPr/>
        <a:lstStyle/>
        <a:p>
          <a:endParaRPr lang="en-US"/>
        </a:p>
      </dgm:t>
    </dgm:pt>
    <dgm:pt modelId="{00ADEE0E-69BC-4F8E-A018-9A6E5B867CFF}" type="sibTrans" cxnId="{3F1285A4-72CC-433F-B753-1DC6ACEEAF7D}">
      <dgm:prSet/>
      <dgm:spPr/>
      <dgm:t>
        <a:bodyPr/>
        <a:lstStyle/>
        <a:p>
          <a:endParaRPr lang="en-US"/>
        </a:p>
      </dgm:t>
    </dgm:pt>
    <dgm:pt modelId="{9E9D2968-FE14-40E3-A6E9-87631F207A8A}">
      <dgm:prSet/>
      <dgm:spPr/>
      <dgm:t>
        <a:bodyPr/>
        <a:lstStyle/>
        <a:p>
          <a:r>
            <a:rPr lang="en-US"/>
            <a:t>Deploy on :</a:t>
          </a:r>
        </a:p>
      </dgm:t>
    </dgm:pt>
    <dgm:pt modelId="{A6210FB4-CC04-408D-97BC-7B508A8024FF}" type="parTrans" cxnId="{31A5EAFD-7CA2-4E90-8A45-9DC2A549A354}">
      <dgm:prSet/>
      <dgm:spPr/>
      <dgm:t>
        <a:bodyPr/>
        <a:lstStyle/>
        <a:p>
          <a:endParaRPr lang="en-US"/>
        </a:p>
      </dgm:t>
    </dgm:pt>
    <dgm:pt modelId="{E1C74A0F-6FBE-46B0-809A-AA3A9151DB8D}" type="sibTrans" cxnId="{31A5EAFD-7CA2-4E90-8A45-9DC2A549A354}">
      <dgm:prSet/>
      <dgm:spPr/>
      <dgm:t>
        <a:bodyPr/>
        <a:lstStyle/>
        <a:p>
          <a:endParaRPr lang="en-US"/>
        </a:p>
      </dgm:t>
    </dgm:pt>
    <dgm:pt modelId="{2F8A9387-8619-41BE-9BB6-DE574C6713AC}">
      <dgm:prSet/>
      <dgm:spPr/>
      <dgm:t>
        <a:bodyPr/>
        <a:lstStyle/>
        <a:p>
          <a:r>
            <a:rPr lang="en-US" dirty="0"/>
            <a:t>Application Load Balancer (localized rules)</a:t>
          </a:r>
        </a:p>
      </dgm:t>
    </dgm:pt>
    <dgm:pt modelId="{C048B6AF-FE67-4677-8ACA-C0BFE0C26D41}" type="parTrans" cxnId="{2FC68920-4F3A-4A80-8EC5-ABE5F2119CF4}">
      <dgm:prSet/>
      <dgm:spPr/>
      <dgm:t>
        <a:bodyPr/>
        <a:lstStyle/>
        <a:p>
          <a:endParaRPr lang="en-US"/>
        </a:p>
      </dgm:t>
    </dgm:pt>
    <dgm:pt modelId="{E91B97F3-A063-43FE-A26D-8BAE1EB32E9F}" type="sibTrans" cxnId="{2FC68920-4F3A-4A80-8EC5-ABE5F2119CF4}">
      <dgm:prSet/>
      <dgm:spPr/>
      <dgm:t>
        <a:bodyPr/>
        <a:lstStyle/>
        <a:p>
          <a:endParaRPr lang="en-US"/>
        </a:p>
      </dgm:t>
    </dgm:pt>
    <dgm:pt modelId="{810173AF-65D1-4C4D-828A-5558454F0762}">
      <dgm:prSet/>
      <dgm:spPr/>
      <dgm:t>
        <a:bodyPr/>
        <a:lstStyle/>
        <a:p>
          <a:r>
            <a:rPr lang="en-US" dirty="0"/>
            <a:t>API Gateway (running at the regional or edge level)</a:t>
          </a:r>
        </a:p>
      </dgm:t>
    </dgm:pt>
    <dgm:pt modelId="{55DBC7CD-276E-467B-949E-2D4A966F294B}" type="parTrans" cxnId="{41FA9B6C-AC7D-4F67-9290-D7C65866E925}">
      <dgm:prSet/>
      <dgm:spPr/>
      <dgm:t>
        <a:bodyPr/>
        <a:lstStyle/>
        <a:p>
          <a:endParaRPr lang="en-US"/>
        </a:p>
      </dgm:t>
    </dgm:pt>
    <dgm:pt modelId="{685AC3E4-40B8-442B-AF3D-6171384FB395}" type="sibTrans" cxnId="{41FA9B6C-AC7D-4F67-9290-D7C65866E925}">
      <dgm:prSet/>
      <dgm:spPr/>
      <dgm:t>
        <a:bodyPr/>
        <a:lstStyle/>
        <a:p>
          <a:endParaRPr lang="en-US"/>
        </a:p>
      </dgm:t>
    </dgm:pt>
    <dgm:pt modelId="{495BD97D-ED35-4B1C-9221-15CA1DDEBEDE}">
      <dgm:prSet/>
      <dgm:spPr/>
      <dgm:t>
        <a:bodyPr/>
        <a:lstStyle/>
        <a:p>
          <a:r>
            <a:rPr lang="en-US" dirty="0"/>
            <a:t>CloudFront (rules globally on edge locations)</a:t>
          </a:r>
        </a:p>
      </dgm:t>
    </dgm:pt>
    <dgm:pt modelId="{DE55B67E-8D5F-4EC9-8B2B-6DBA4D8E3FC1}" type="parTrans" cxnId="{8986029B-8D8B-423B-AF38-220040556B55}">
      <dgm:prSet/>
      <dgm:spPr/>
      <dgm:t>
        <a:bodyPr/>
        <a:lstStyle/>
        <a:p>
          <a:endParaRPr lang="en-US"/>
        </a:p>
      </dgm:t>
    </dgm:pt>
    <dgm:pt modelId="{C85E6230-1998-4AA8-9DF1-3001961678A8}" type="sibTrans" cxnId="{8986029B-8D8B-423B-AF38-220040556B55}">
      <dgm:prSet/>
      <dgm:spPr/>
      <dgm:t>
        <a:bodyPr/>
        <a:lstStyle/>
        <a:p>
          <a:endParaRPr lang="en-US"/>
        </a:p>
      </dgm:t>
    </dgm:pt>
    <dgm:pt modelId="{C1E172C9-9971-42EE-A4C3-6C2DF5FCF018}">
      <dgm:prSet/>
      <dgm:spPr/>
      <dgm:t>
        <a:bodyPr/>
        <a:lstStyle/>
        <a:p>
          <a:r>
            <a:rPr lang="en-US" dirty="0"/>
            <a:t>AppSync </a:t>
          </a:r>
          <a:r>
            <a:rPr lang="en-US" dirty="0" err="1"/>
            <a:t>GraphQL</a:t>
          </a:r>
          <a:r>
            <a:rPr lang="en-US" dirty="0"/>
            <a:t> API</a:t>
          </a:r>
        </a:p>
      </dgm:t>
    </dgm:pt>
    <dgm:pt modelId="{871B4ACF-09A0-40EC-8D31-6317BEB21999}" type="parTrans" cxnId="{316F8FC1-ADF4-400D-ACB2-C87873F247B2}">
      <dgm:prSet/>
      <dgm:spPr/>
      <dgm:t>
        <a:bodyPr/>
        <a:lstStyle/>
        <a:p>
          <a:endParaRPr lang="en-US"/>
        </a:p>
      </dgm:t>
    </dgm:pt>
    <dgm:pt modelId="{9F78D2B1-139E-4B14-8C77-7DFCA9EDF1E9}" type="sibTrans" cxnId="{316F8FC1-ADF4-400D-ACB2-C87873F247B2}">
      <dgm:prSet/>
      <dgm:spPr/>
      <dgm:t>
        <a:bodyPr/>
        <a:lstStyle/>
        <a:p>
          <a:endParaRPr lang="en-US"/>
        </a:p>
      </dgm:t>
    </dgm:pt>
    <dgm:pt modelId="{D913951A-DC0C-4646-92C3-277096DE9F84}">
      <dgm:prSet/>
      <dgm:spPr/>
      <dgm:t>
        <a:bodyPr/>
        <a:lstStyle/>
        <a:p>
          <a:r>
            <a:rPr lang="en-US" dirty="0"/>
            <a:t>Cognito User Pool</a:t>
          </a:r>
        </a:p>
      </dgm:t>
    </dgm:pt>
    <dgm:pt modelId="{9474E23A-D5FF-458C-A0A1-C4562ADD8146}" type="parTrans" cxnId="{F4CC6DCA-D5DC-445E-9918-59D94333F6D1}">
      <dgm:prSet/>
      <dgm:spPr/>
      <dgm:t>
        <a:bodyPr/>
        <a:lstStyle/>
        <a:p>
          <a:endParaRPr lang="en-US"/>
        </a:p>
      </dgm:t>
    </dgm:pt>
    <dgm:pt modelId="{268CC58D-86E4-42AB-80B1-029F34E76BF0}" type="sibTrans" cxnId="{F4CC6DCA-D5DC-445E-9918-59D94333F6D1}">
      <dgm:prSet/>
      <dgm:spPr/>
      <dgm:t>
        <a:bodyPr/>
        <a:lstStyle/>
        <a:p>
          <a:endParaRPr lang="en-US"/>
        </a:p>
      </dgm:t>
    </dgm:pt>
    <dgm:pt modelId="{C4AD2306-86BC-6347-80F7-8730E69E3598}" type="pres">
      <dgm:prSet presAssocID="{EBB5207F-5284-49EB-97BC-8282EFA27937}" presName="Name0" presStyleCnt="0">
        <dgm:presLayoutVars>
          <dgm:dir/>
          <dgm:resizeHandles val="exact"/>
        </dgm:presLayoutVars>
      </dgm:prSet>
      <dgm:spPr/>
    </dgm:pt>
    <dgm:pt modelId="{25413DE1-2157-3B47-B2DA-610E58349D6E}" type="pres">
      <dgm:prSet presAssocID="{E5A5161F-48EE-4E61-AE1A-F357AFCFDD9A}" presName="node" presStyleLbl="node1" presStyleIdx="0" presStyleCnt="3">
        <dgm:presLayoutVars>
          <dgm:bulletEnabled val="1"/>
        </dgm:presLayoutVars>
      </dgm:prSet>
      <dgm:spPr/>
    </dgm:pt>
    <dgm:pt modelId="{F0616761-EE3F-9741-B4DA-1053B5973770}" type="pres">
      <dgm:prSet presAssocID="{CB2FCE2D-67C8-44E7-9C81-DEF051FE3331}" presName="sibTrans" presStyleLbl="sibTrans1D1" presStyleIdx="0" presStyleCnt="2"/>
      <dgm:spPr/>
    </dgm:pt>
    <dgm:pt modelId="{AE5D13D2-23F7-6D44-AE60-A9FCF47DFFC6}" type="pres">
      <dgm:prSet presAssocID="{CB2FCE2D-67C8-44E7-9C81-DEF051FE3331}" presName="connectorText" presStyleLbl="sibTrans1D1" presStyleIdx="0" presStyleCnt="2"/>
      <dgm:spPr/>
    </dgm:pt>
    <dgm:pt modelId="{C7B7237A-4662-0641-870D-0808EB9C5271}" type="pres">
      <dgm:prSet presAssocID="{21334541-AB8B-45DE-A930-161CA76102F6}" presName="node" presStyleLbl="node1" presStyleIdx="1" presStyleCnt="3">
        <dgm:presLayoutVars>
          <dgm:bulletEnabled val="1"/>
        </dgm:presLayoutVars>
      </dgm:prSet>
      <dgm:spPr/>
    </dgm:pt>
    <dgm:pt modelId="{5AFB6DCE-7F63-9445-BB65-87D8567CF775}" type="pres">
      <dgm:prSet presAssocID="{00ADEE0E-69BC-4F8E-A018-9A6E5B867CFF}" presName="sibTrans" presStyleLbl="sibTrans1D1" presStyleIdx="1" presStyleCnt="2"/>
      <dgm:spPr/>
    </dgm:pt>
    <dgm:pt modelId="{65EC4028-4EEA-5944-9A91-2BD9C0AFEEAD}" type="pres">
      <dgm:prSet presAssocID="{00ADEE0E-69BC-4F8E-A018-9A6E5B867CFF}" presName="connectorText" presStyleLbl="sibTrans1D1" presStyleIdx="1" presStyleCnt="2"/>
      <dgm:spPr/>
    </dgm:pt>
    <dgm:pt modelId="{E78E339C-707C-0B4B-9912-81C710D77A6A}" type="pres">
      <dgm:prSet presAssocID="{9E9D2968-FE14-40E3-A6E9-87631F207A8A}" presName="node" presStyleLbl="node1" presStyleIdx="2" presStyleCnt="3">
        <dgm:presLayoutVars>
          <dgm:bulletEnabled val="1"/>
        </dgm:presLayoutVars>
      </dgm:prSet>
      <dgm:spPr/>
    </dgm:pt>
  </dgm:ptLst>
  <dgm:cxnLst>
    <dgm:cxn modelId="{EB451E0A-A555-444C-B43B-D449FC5533B8}" type="presOf" srcId="{D913951A-DC0C-4646-92C3-277096DE9F84}" destId="{E78E339C-707C-0B4B-9912-81C710D77A6A}" srcOrd="0" destOrd="5" presId="urn:microsoft.com/office/officeart/2016/7/layout/RepeatingBendingProcessNew"/>
    <dgm:cxn modelId="{18D3D81F-629E-4DE7-BBCA-E8BFAFC7A9A1}" srcId="{EBB5207F-5284-49EB-97BC-8282EFA27937}" destId="{E5A5161F-48EE-4E61-AE1A-F357AFCFDD9A}" srcOrd="0" destOrd="0" parTransId="{7805D9FB-1B5C-43A6-AEFE-E5D04FD2E832}" sibTransId="{CB2FCE2D-67C8-44E7-9C81-DEF051FE3331}"/>
    <dgm:cxn modelId="{2FC68920-4F3A-4A80-8EC5-ABE5F2119CF4}" srcId="{9E9D2968-FE14-40E3-A6E9-87631F207A8A}" destId="{2F8A9387-8619-41BE-9BB6-DE574C6713AC}" srcOrd="0" destOrd="0" parTransId="{C048B6AF-FE67-4677-8ACA-C0BFE0C26D41}" sibTransId="{E91B97F3-A063-43FE-A26D-8BAE1EB32E9F}"/>
    <dgm:cxn modelId="{5FE5DF20-E838-864B-8338-3DE77F8A74C4}" type="presOf" srcId="{CB2FCE2D-67C8-44E7-9C81-DEF051FE3331}" destId="{F0616761-EE3F-9741-B4DA-1053B5973770}" srcOrd="0" destOrd="0" presId="urn:microsoft.com/office/officeart/2016/7/layout/RepeatingBendingProcessNew"/>
    <dgm:cxn modelId="{D6D3953A-2CD0-6843-81B0-B42DE9A9DCC7}" type="presOf" srcId="{810173AF-65D1-4C4D-828A-5558454F0762}" destId="{E78E339C-707C-0B4B-9912-81C710D77A6A}" srcOrd="0" destOrd="2" presId="urn:microsoft.com/office/officeart/2016/7/layout/RepeatingBendingProcessNew"/>
    <dgm:cxn modelId="{1608F445-0248-7D4F-A230-3AA45A0762BD}" type="presOf" srcId="{9E9D2968-FE14-40E3-A6E9-87631F207A8A}" destId="{E78E339C-707C-0B4B-9912-81C710D77A6A}" srcOrd="0" destOrd="0" presId="urn:microsoft.com/office/officeart/2016/7/layout/RepeatingBendingProcessNew"/>
    <dgm:cxn modelId="{70945048-81A4-1D49-8D08-C432A71D5300}" type="presOf" srcId="{2F8A9387-8619-41BE-9BB6-DE574C6713AC}" destId="{E78E339C-707C-0B4B-9912-81C710D77A6A}" srcOrd="0" destOrd="1" presId="urn:microsoft.com/office/officeart/2016/7/layout/RepeatingBendingProcessNew"/>
    <dgm:cxn modelId="{50930D66-0E12-604A-8389-1284C51EF7AE}" type="presOf" srcId="{00ADEE0E-69BC-4F8E-A018-9A6E5B867CFF}" destId="{65EC4028-4EEA-5944-9A91-2BD9C0AFEEAD}" srcOrd="1" destOrd="0" presId="urn:microsoft.com/office/officeart/2016/7/layout/RepeatingBendingProcessNew"/>
    <dgm:cxn modelId="{352BDE6A-9499-4548-9D61-323EEC1BCF33}" type="presOf" srcId="{CB2FCE2D-67C8-44E7-9C81-DEF051FE3331}" destId="{AE5D13D2-23F7-6D44-AE60-A9FCF47DFFC6}" srcOrd="1" destOrd="0" presId="urn:microsoft.com/office/officeart/2016/7/layout/RepeatingBendingProcessNew"/>
    <dgm:cxn modelId="{41FA9B6C-AC7D-4F67-9290-D7C65866E925}" srcId="{9E9D2968-FE14-40E3-A6E9-87631F207A8A}" destId="{810173AF-65D1-4C4D-828A-5558454F0762}" srcOrd="1" destOrd="0" parTransId="{55DBC7CD-276E-467B-949E-2D4A966F294B}" sibTransId="{685AC3E4-40B8-442B-AF3D-6171384FB395}"/>
    <dgm:cxn modelId="{92DC6D6E-52DF-304D-8C88-08BD787A040A}" type="presOf" srcId="{495BD97D-ED35-4B1C-9221-15CA1DDEBEDE}" destId="{E78E339C-707C-0B4B-9912-81C710D77A6A}" srcOrd="0" destOrd="3" presId="urn:microsoft.com/office/officeart/2016/7/layout/RepeatingBendingProcessNew"/>
    <dgm:cxn modelId="{52E44278-B9F5-C540-ACD7-B1530040119D}" type="presOf" srcId="{00ADEE0E-69BC-4F8E-A018-9A6E5B867CFF}" destId="{5AFB6DCE-7F63-9445-BB65-87D8567CF775}" srcOrd="0" destOrd="0" presId="urn:microsoft.com/office/officeart/2016/7/layout/RepeatingBendingProcessNew"/>
    <dgm:cxn modelId="{47A60B81-0075-144B-A0D6-1297D9C28A50}" type="presOf" srcId="{E5A5161F-48EE-4E61-AE1A-F357AFCFDD9A}" destId="{25413DE1-2157-3B47-B2DA-610E58349D6E}" srcOrd="0" destOrd="0" presId="urn:microsoft.com/office/officeart/2016/7/layout/RepeatingBendingProcessNew"/>
    <dgm:cxn modelId="{8986029B-8D8B-423B-AF38-220040556B55}" srcId="{9E9D2968-FE14-40E3-A6E9-87631F207A8A}" destId="{495BD97D-ED35-4B1C-9221-15CA1DDEBEDE}" srcOrd="2" destOrd="0" parTransId="{DE55B67E-8D5F-4EC9-8B2B-6DBA4D8E3FC1}" sibTransId="{C85E6230-1998-4AA8-9DF1-3001961678A8}"/>
    <dgm:cxn modelId="{7A7F80A0-C18C-7747-BA8E-3D1711E603F5}" type="presOf" srcId="{21334541-AB8B-45DE-A930-161CA76102F6}" destId="{C7B7237A-4662-0641-870D-0808EB9C5271}" srcOrd="0" destOrd="0" presId="urn:microsoft.com/office/officeart/2016/7/layout/RepeatingBendingProcessNew"/>
    <dgm:cxn modelId="{3F1285A4-72CC-433F-B753-1DC6ACEEAF7D}" srcId="{EBB5207F-5284-49EB-97BC-8282EFA27937}" destId="{21334541-AB8B-45DE-A930-161CA76102F6}" srcOrd="1" destOrd="0" parTransId="{CC625592-DEB7-433C-BF78-673619D41C17}" sibTransId="{00ADEE0E-69BC-4F8E-A018-9A6E5B867CFF}"/>
    <dgm:cxn modelId="{98B3F6A7-B830-0643-B059-299E18C721E9}" type="presOf" srcId="{C1E172C9-9971-42EE-A4C3-6C2DF5FCF018}" destId="{E78E339C-707C-0B4B-9912-81C710D77A6A}" srcOrd="0" destOrd="4" presId="urn:microsoft.com/office/officeart/2016/7/layout/RepeatingBendingProcessNew"/>
    <dgm:cxn modelId="{7F0571B3-9F07-1C44-97B1-2CA06EA1ACDC}" type="presOf" srcId="{EBB5207F-5284-49EB-97BC-8282EFA27937}" destId="{C4AD2306-86BC-6347-80F7-8730E69E3598}" srcOrd="0" destOrd="0" presId="urn:microsoft.com/office/officeart/2016/7/layout/RepeatingBendingProcessNew"/>
    <dgm:cxn modelId="{316F8FC1-ADF4-400D-ACB2-C87873F247B2}" srcId="{9E9D2968-FE14-40E3-A6E9-87631F207A8A}" destId="{C1E172C9-9971-42EE-A4C3-6C2DF5FCF018}" srcOrd="3" destOrd="0" parTransId="{871B4ACF-09A0-40EC-8D31-6317BEB21999}" sibTransId="{9F78D2B1-139E-4B14-8C77-7DFCA9EDF1E9}"/>
    <dgm:cxn modelId="{F4CC6DCA-D5DC-445E-9918-59D94333F6D1}" srcId="{9E9D2968-FE14-40E3-A6E9-87631F207A8A}" destId="{D913951A-DC0C-4646-92C3-277096DE9F84}" srcOrd="4" destOrd="0" parTransId="{9474E23A-D5FF-458C-A0A1-C4562ADD8146}" sibTransId="{268CC58D-86E4-42AB-80B1-029F34E76BF0}"/>
    <dgm:cxn modelId="{31A5EAFD-7CA2-4E90-8A45-9DC2A549A354}" srcId="{EBB5207F-5284-49EB-97BC-8282EFA27937}" destId="{9E9D2968-FE14-40E3-A6E9-87631F207A8A}" srcOrd="2" destOrd="0" parTransId="{A6210FB4-CC04-408D-97BC-7B508A8024FF}" sibTransId="{E1C74A0F-6FBE-46B0-809A-AA3A9151DB8D}"/>
    <dgm:cxn modelId="{A43687A9-F628-924D-86E4-33A3879E0410}" type="presParOf" srcId="{C4AD2306-86BC-6347-80F7-8730E69E3598}" destId="{25413DE1-2157-3B47-B2DA-610E58349D6E}" srcOrd="0" destOrd="0" presId="urn:microsoft.com/office/officeart/2016/7/layout/RepeatingBendingProcessNew"/>
    <dgm:cxn modelId="{C9736421-9583-D24F-8694-44C28476F39C}" type="presParOf" srcId="{C4AD2306-86BC-6347-80F7-8730E69E3598}" destId="{F0616761-EE3F-9741-B4DA-1053B5973770}" srcOrd="1" destOrd="0" presId="urn:microsoft.com/office/officeart/2016/7/layout/RepeatingBendingProcessNew"/>
    <dgm:cxn modelId="{312F6B35-C20F-334F-8C0B-D0B22858B823}" type="presParOf" srcId="{F0616761-EE3F-9741-B4DA-1053B5973770}" destId="{AE5D13D2-23F7-6D44-AE60-A9FCF47DFFC6}" srcOrd="0" destOrd="0" presId="urn:microsoft.com/office/officeart/2016/7/layout/RepeatingBendingProcessNew"/>
    <dgm:cxn modelId="{77D72CD3-4420-7B46-AFC2-10B06B20DE1F}" type="presParOf" srcId="{C4AD2306-86BC-6347-80F7-8730E69E3598}" destId="{C7B7237A-4662-0641-870D-0808EB9C5271}" srcOrd="2" destOrd="0" presId="urn:microsoft.com/office/officeart/2016/7/layout/RepeatingBendingProcessNew"/>
    <dgm:cxn modelId="{DBA2F920-17AB-C74B-A8B0-1B4C8E1BFDCD}" type="presParOf" srcId="{C4AD2306-86BC-6347-80F7-8730E69E3598}" destId="{5AFB6DCE-7F63-9445-BB65-87D8567CF775}" srcOrd="3" destOrd="0" presId="urn:microsoft.com/office/officeart/2016/7/layout/RepeatingBendingProcessNew"/>
    <dgm:cxn modelId="{09855972-45DB-8A44-9BE5-AB08F08A8FC2}" type="presParOf" srcId="{5AFB6DCE-7F63-9445-BB65-87D8567CF775}" destId="{65EC4028-4EEA-5944-9A91-2BD9C0AFEEAD}" srcOrd="0" destOrd="0" presId="urn:microsoft.com/office/officeart/2016/7/layout/RepeatingBendingProcessNew"/>
    <dgm:cxn modelId="{2E93C1D1-D03A-CE44-B72D-97595269160B}" type="presParOf" srcId="{C4AD2306-86BC-6347-80F7-8730E69E3598}" destId="{E78E339C-707C-0B4B-9912-81C710D77A6A}"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16761-EE3F-9741-B4DA-1053B5973770}">
      <dsp:nvSpPr>
        <dsp:cNvPr id="0" name=""/>
        <dsp:cNvSpPr/>
      </dsp:nvSpPr>
      <dsp:spPr>
        <a:xfrm>
          <a:off x="2604212" y="1712400"/>
          <a:ext cx="568502" cy="91440"/>
        </a:xfrm>
        <a:custGeom>
          <a:avLst/>
          <a:gdLst/>
          <a:ahLst/>
          <a:cxnLst/>
          <a:rect l="0" t="0" r="0" b="0"/>
          <a:pathLst>
            <a:path>
              <a:moveTo>
                <a:pt x="0" y="45720"/>
              </a:moveTo>
              <a:lnTo>
                <a:pt x="56850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3486" y="1755125"/>
        <a:ext cx="29955" cy="5991"/>
      </dsp:txXfrm>
    </dsp:sp>
    <dsp:sp modelId="{25413DE1-2157-3B47-B2DA-610E58349D6E}">
      <dsp:nvSpPr>
        <dsp:cNvPr id="0" name=""/>
        <dsp:cNvSpPr/>
      </dsp:nvSpPr>
      <dsp:spPr>
        <a:xfrm>
          <a:off x="1220" y="976682"/>
          <a:ext cx="2604792" cy="1562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533400">
            <a:lnSpc>
              <a:spcPct val="90000"/>
            </a:lnSpc>
            <a:spcBef>
              <a:spcPct val="0"/>
            </a:spcBef>
            <a:spcAft>
              <a:spcPct val="35000"/>
            </a:spcAft>
            <a:buNone/>
          </a:pPr>
          <a:r>
            <a:rPr lang="en-US" sz="1200" kern="1200" dirty="0"/>
            <a:t>Protects your web applications from common web exploits (Layer 7)</a:t>
          </a:r>
        </a:p>
        <a:p>
          <a:pPr marL="0" lvl="0" indent="0" algn="ctr" defTabSz="533400">
            <a:lnSpc>
              <a:spcPct val="90000"/>
            </a:lnSpc>
            <a:spcBef>
              <a:spcPct val="0"/>
            </a:spcBef>
            <a:spcAft>
              <a:spcPct val="35000"/>
            </a:spcAft>
            <a:buNone/>
          </a:pPr>
          <a:r>
            <a:rPr lang="en-US" sz="1200" u="sng" kern="1200" dirty="0"/>
            <a:t>WAF is not for </a:t>
          </a:r>
          <a:r>
            <a:rPr lang="en-US" sz="1200" u="sng" kern="1200" dirty="0" err="1"/>
            <a:t>DDos</a:t>
          </a:r>
          <a:r>
            <a:rPr lang="en-US" sz="1200" u="sng" kern="1200" dirty="0"/>
            <a:t> protection</a:t>
          </a:r>
        </a:p>
      </dsp:txBody>
      <dsp:txXfrm>
        <a:off x="1220" y="976682"/>
        <a:ext cx="2604792" cy="1562875"/>
      </dsp:txXfrm>
    </dsp:sp>
    <dsp:sp modelId="{5AFB6DCE-7F63-9445-BB65-87D8567CF775}">
      <dsp:nvSpPr>
        <dsp:cNvPr id="0" name=""/>
        <dsp:cNvSpPr/>
      </dsp:nvSpPr>
      <dsp:spPr>
        <a:xfrm>
          <a:off x="1303616" y="2537758"/>
          <a:ext cx="3203895" cy="568502"/>
        </a:xfrm>
        <a:custGeom>
          <a:avLst/>
          <a:gdLst/>
          <a:ahLst/>
          <a:cxnLst/>
          <a:rect l="0" t="0" r="0" b="0"/>
          <a:pathLst>
            <a:path>
              <a:moveTo>
                <a:pt x="3203895" y="0"/>
              </a:moveTo>
              <a:lnTo>
                <a:pt x="3203895" y="301351"/>
              </a:lnTo>
              <a:lnTo>
                <a:pt x="0" y="301351"/>
              </a:lnTo>
              <a:lnTo>
                <a:pt x="0" y="56850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4078" y="2819013"/>
        <a:ext cx="162971" cy="5991"/>
      </dsp:txXfrm>
    </dsp:sp>
    <dsp:sp modelId="{C7B7237A-4662-0641-870D-0808EB9C5271}">
      <dsp:nvSpPr>
        <dsp:cNvPr id="0" name=""/>
        <dsp:cNvSpPr/>
      </dsp:nvSpPr>
      <dsp:spPr>
        <a:xfrm>
          <a:off x="3205115" y="976682"/>
          <a:ext cx="2604792" cy="1562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ctr" anchorCtr="0">
          <a:noAutofit/>
        </a:bodyPr>
        <a:lstStyle/>
        <a:p>
          <a:pPr marL="0" lvl="0" indent="0" algn="ctr" defTabSz="533400">
            <a:lnSpc>
              <a:spcPct val="90000"/>
            </a:lnSpc>
            <a:spcBef>
              <a:spcPct val="0"/>
            </a:spcBef>
            <a:spcAft>
              <a:spcPct val="35000"/>
            </a:spcAft>
            <a:buNone/>
          </a:pPr>
          <a:r>
            <a:rPr lang="en-US" sz="1200" kern="1200"/>
            <a:t>Layer 7 is HTTP (vs Layer 4 is TCP/UDP)</a:t>
          </a:r>
        </a:p>
      </dsp:txBody>
      <dsp:txXfrm>
        <a:off x="3205115" y="976682"/>
        <a:ext cx="2604792" cy="1562875"/>
      </dsp:txXfrm>
    </dsp:sp>
    <dsp:sp modelId="{E78E339C-707C-0B4B-9912-81C710D77A6A}">
      <dsp:nvSpPr>
        <dsp:cNvPr id="0" name=""/>
        <dsp:cNvSpPr/>
      </dsp:nvSpPr>
      <dsp:spPr>
        <a:xfrm>
          <a:off x="1220" y="3138660"/>
          <a:ext cx="2604792" cy="1562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637" tIns="133978" rIns="127637" bIns="133978" numCol="1" spcCol="1270" anchor="t" anchorCtr="0">
          <a:noAutofit/>
        </a:bodyPr>
        <a:lstStyle/>
        <a:p>
          <a:pPr marL="0" lvl="0" indent="0" algn="l" defTabSz="533400">
            <a:lnSpc>
              <a:spcPct val="90000"/>
            </a:lnSpc>
            <a:spcBef>
              <a:spcPct val="0"/>
            </a:spcBef>
            <a:spcAft>
              <a:spcPct val="35000"/>
            </a:spcAft>
            <a:buNone/>
          </a:pPr>
          <a:r>
            <a:rPr lang="en-US" sz="1200" kern="1200"/>
            <a:t>Deploy on :</a:t>
          </a:r>
        </a:p>
        <a:p>
          <a:pPr marL="57150" lvl="1" indent="-57150" algn="l" defTabSz="400050">
            <a:lnSpc>
              <a:spcPct val="90000"/>
            </a:lnSpc>
            <a:spcBef>
              <a:spcPct val="0"/>
            </a:spcBef>
            <a:spcAft>
              <a:spcPct val="15000"/>
            </a:spcAft>
            <a:buChar char="•"/>
          </a:pPr>
          <a:r>
            <a:rPr lang="en-US" sz="900" kern="1200" dirty="0"/>
            <a:t>Application Load Balancer (localized rules)</a:t>
          </a:r>
        </a:p>
        <a:p>
          <a:pPr marL="57150" lvl="1" indent="-57150" algn="l" defTabSz="400050">
            <a:lnSpc>
              <a:spcPct val="90000"/>
            </a:lnSpc>
            <a:spcBef>
              <a:spcPct val="0"/>
            </a:spcBef>
            <a:spcAft>
              <a:spcPct val="15000"/>
            </a:spcAft>
            <a:buChar char="•"/>
          </a:pPr>
          <a:r>
            <a:rPr lang="en-US" sz="900" kern="1200" dirty="0"/>
            <a:t>API Gateway (running at the regional or edge level)</a:t>
          </a:r>
        </a:p>
        <a:p>
          <a:pPr marL="57150" lvl="1" indent="-57150" algn="l" defTabSz="400050">
            <a:lnSpc>
              <a:spcPct val="90000"/>
            </a:lnSpc>
            <a:spcBef>
              <a:spcPct val="0"/>
            </a:spcBef>
            <a:spcAft>
              <a:spcPct val="15000"/>
            </a:spcAft>
            <a:buChar char="•"/>
          </a:pPr>
          <a:r>
            <a:rPr lang="en-US" sz="900" kern="1200" dirty="0"/>
            <a:t>CloudFront (rules globally on edge locations)</a:t>
          </a:r>
        </a:p>
        <a:p>
          <a:pPr marL="57150" lvl="1" indent="-57150" algn="l" defTabSz="400050">
            <a:lnSpc>
              <a:spcPct val="90000"/>
            </a:lnSpc>
            <a:spcBef>
              <a:spcPct val="0"/>
            </a:spcBef>
            <a:spcAft>
              <a:spcPct val="15000"/>
            </a:spcAft>
            <a:buChar char="•"/>
          </a:pPr>
          <a:r>
            <a:rPr lang="en-US" sz="900" kern="1200" dirty="0"/>
            <a:t>AppSync </a:t>
          </a:r>
          <a:r>
            <a:rPr lang="en-US" sz="900" kern="1200" dirty="0" err="1"/>
            <a:t>GraphQL</a:t>
          </a:r>
          <a:r>
            <a:rPr lang="en-US" sz="900" kern="1200" dirty="0"/>
            <a:t> API</a:t>
          </a:r>
        </a:p>
        <a:p>
          <a:pPr marL="57150" lvl="1" indent="-57150" algn="l" defTabSz="400050">
            <a:lnSpc>
              <a:spcPct val="90000"/>
            </a:lnSpc>
            <a:spcBef>
              <a:spcPct val="0"/>
            </a:spcBef>
            <a:spcAft>
              <a:spcPct val="15000"/>
            </a:spcAft>
            <a:buChar char="•"/>
          </a:pPr>
          <a:r>
            <a:rPr lang="en-US" sz="900" kern="1200" dirty="0"/>
            <a:t>Cognito User Pool</a:t>
          </a:r>
        </a:p>
      </dsp:txBody>
      <dsp:txXfrm>
        <a:off x="1220" y="3138660"/>
        <a:ext cx="2604792" cy="156287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238DD-B0F5-E94F-BF56-C3F14CDA8FA4}" type="datetimeFigureOut">
              <a:rPr lang="en-CH" smtClean="0"/>
              <a:t>25.12.2023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FC80A-AC7F-7C4F-BF4F-BE379484C1FB}" type="slidenum">
              <a:rPr lang="en-CH" smtClean="0"/>
              <a:t>‹#›</a:t>
            </a:fld>
            <a:endParaRPr lang="en-CH"/>
          </a:p>
        </p:txBody>
      </p:sp>
    </p:spTree>
    <p:extLst>
      <p:ext uri="{BB962C8B-B14F-4D97-AF65-F5344CB8AC3E}">
        <p14:creationId xmlns:p14="http://schemas.microsoft.com/office/powerpoint/2010/main" val="3411898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2d33f67a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2d33f67a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f2d33f67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5f2d33f67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f2d33f67a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f2d33f67a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f2d33f67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f2d33f67a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f2d33f67a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f2d33f67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5f2d33f67a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5f2d33f67a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5f2d33f67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5f2d33f67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5f2d33f6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5f2d33f6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f2d33f67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f2d33f67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f2d33f67a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5f2d33f67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f2d33f67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5f2d33f67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f2d33f67a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5f2d33f67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f2d33f67a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f2d33f67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f2d33f67a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f2d33f67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f2d33f67a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f2d33f67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AFE6-5A90-0517-9B5D-C154F715C8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6367A7E-56FC-D97E-2796-4463557A8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1C516E7-9474-9BBA-E55E-2E9E0161D62C}"/>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B62D251F-A3FC-392F-6E68-18E84F93924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5BA0D0-29E6-3110-B758-FBFF8AA9A786}"/>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51830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4B96-8345-5998-1F3C-69696BBE67C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E25031C-4429-265E-9CE8-4754B0830B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9ECD568-CB26-3556-D52C-976D473A152E}"/>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3DC5C8BB-F3B0-A6C4-DC47-FA083AAD048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00B5A-D7D7-52B0-A3D7-DD5CB38093C7}"/>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05716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BBA0D-6257-FAFE-4F05-4FE47D74B6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CC6C3BF-E41C-1603-7480-54101540BB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E1A93-BCBB-F3FC-B4E9-ABEAE52807DC}"/>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D13632AE-B795-C7A6-4F27-38D9101F258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AC2267-51FD-6AAC-7690-50746F117277}"/>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00984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76CA-1F2C-8F25-E736-7F8F0B0B09D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5A01284-F5EA-9544-7A3F-5683E9994A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D4A4F8D-7267-0664-0E7F-52E0EB128DD6}"/>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4DFFB236-CCEB-E28A-0FA7-AD56816A8B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244A6A-64B1-9A64-DE03-A57D2616B132}"/>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53509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564A-FAC9-187E-B4B7-85D29AB4AA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91FF8CF-8EB0-EC6F-F484-80C8E9158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9BC555-7454-B599-681D-CD6E3F91BA71}"/>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1B39E553-9216-04E6-7AA5-81951EDA64A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EFE7A5C-77C4-14C0-4F22-7A0E71929BBB}"/>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411043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BC88-49BE-3916-2AFB-80C3E29403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2761574-ADF9-3494-AEEE-ACDEDA559B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17FADC3-BCF8-36FB-6C5F-7F9B20513D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E5EF855-6D92-68DF-4BED-FF78BA0FE82A}"/>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6" name="Footer Placeholder 5">
            <a:extLst>
              <a:ext uri="{FF2B5EF4-FFF2-40B4-BE49-F238E27FC236}">
                <a16:creationId xmlns:a16="http://schemas.microsoft.com/office/drawing/2014/main" id="{36FB3AFA-C19A-625C-6427-0ABD701599B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B9E01B-C977-9BDC-7709-267A964128B6}"/>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35760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D8F4-09AC-AA60-5E46-778E0AB52DEC}"/>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AB63AF5-E794-00AD-475B-BC5845FAD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58ACD4-756E-73D1-96BB-4CA55CF346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ED926C4-32FE-685A-D119-04B892C10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EE4EF8-0982-5DE6-02A9-1B5A941E6D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7B9C779-BC46-D547-326B-6CD1D74B9E47}"/>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8" name="Footer Placeholder 7">
            <a:extLst>
              <a:ext uri="{FF2B5EF4-FFF2-40B4-BE49-F238E27FC236}">
                <a16:creationId xmlns:a16="http://schemas.microsoft.com/office/drawing/2014/main" id="{C9A237F2-8A3E-8942-7015-125ACD9D996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5E899E24-56CF-5918-8198-80ABAB73B2C0}"/>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76639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3C56-5B8A-673E-7CBA-DE62B1A26DA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5C7D971-9F33-46BD-9781-C8D73F725A22}"/>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4" name="Footer Placeholder 3">
            <a:extLst>
              <a:ext uri="{FF2B5EF4-FFF2-40B4-BE49-F238E27FC236}">
                <a16:creationId xmlns:a16="http://schemas.microsoft.com/office/drawing/2014/main" id="{DC829DB7-8F48-E784-C7A4-22FC6583C5E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7874295-48B4-7965-E097-9944574CF35A}"/>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3413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8B23F-871C-3BDB-B71A-DE5EA2B319DC}"/>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3" name="Footer Placeholder 2">
            <a:extLst>
              <a:ext uri="{FF2B5EF4-FFF2-40B4-BE49-F238E27FC236}">
                <a16:creationId xmlns:a16="http://schemas.microsoft.com/office/drawing/2014/main" id="{81EE361B-563A-1D21-828A-A1CD37EE3CA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8AE8CF8-4FAA-A1FF-0900-75113BA8CFE5}"/>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356485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DB62-A2A8-64F6-CA78-4302844FF2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23AF877-616F-4733-8D03-57554B49D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3ABB169-5C7E-254A-B5B1-8F6CB44CB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260C67-B567-798B-84D4-D90A723520FA}"/>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6" name="Footer Placeholder 5">
            <a:extLst>
              <a:ext uri="{FF2B5EF4-FFF2-40B4-BE49-F238E27FC236}">
                <a16:creationId xmlns:a16="http://schemas.microsoft.com/office/drawing/2014/main" id="{40F6BF7D-8B9C-165C-05D3-432C4F3B1F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44E498D-725D-68CB-A4D5-6F08CC19E144}"/>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147509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B39C-68F5-C649-36E0-9ADCD9BE56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967066E-1A49-A3EE-3C0A-16C239CAD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6B6BB1A-53A6-2ED9-C1D5-4E24541D2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A82432-AE08-65AE-FB0B-095457AC3514}"/>
              </a:ext>
            </a:extLst>
          </p:cNvPr>
          <p:cNvSpPr>
            <a:spLocks noGrp="1"/>
          </p:cNvSpPr>
          <p:nvPr>
            <p:ph type="dt" sz="half" idx="10"/>
          </p:nvPr>
        </p:nvSpPr>
        <p:spPr/>
        <p:txBody>
          <a:bodyPr/>
          <a:lstStyle/>
          <a:p>
            <a:fld id="{8249E2A4-4ACD-124D-BEEC-0C96CE1FC0B4}" type="datetimeFigureOut">
              <a:rPr lang="en-CH" smtClean="0"/>
              <a:t>25.12.2023</a:t>
            </a:fld>
            <a:endParaRPr lang="en-CH"/>
          </a:p>
        </p:txBody>
      </p:sp>
      <p:sp>
        <p:nvSpPr>
          <p:cNvPr id="6" name="Footer Placeholder 5">
            <a:extLst>
              <a:ext uri="{FF2B5EF4-FFF2-40B4-BE49-F238E27FC236}">
                <a16:creationId xmlns:a16="http://schemas.microsoft.com/office/drawing/2014/main" id="{6973E864-0F97-8692-1619-EC837328735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9AC1932-C7B3-55F1-31A1-103D7440DBD1}"/>
              </a:ext>
            </a:extLst>
          </p:cNvPr>
          <p:cNvSpPr>
            <a:spLocks noGrp="1"/>
          </p:cNvSpPr>
          <p:nvPr>
            <p:ph type="sldNum" sz="quarter" idx="12"/>
          </p:nvPr>
        </p:nvSpPr>
        <p:spPr/>
        <p:txBody>
          <a:bodyPr/>
          <a:lstStyle/>
          <a:p>
            <a:fld id="{17023FAC-9887-4C4E-B7D2-6FD0F4DA5A61}" type="slidenum">
              <a:rPr lang="en-CH" smtClean="0"/>
              <a:t>‹#›</a:t>
            </a:fld>
            <a:endParaRPr lang="en-CH"/>
          </a:p>
        </p:txBody>
      </p:sp>
    </p:spTree>
    <p:extLst>
      <p:ext uri="{BB962C8B-B14F-4D97-AF65-F5344CB8AC3E}">
        <p14:creationId xmlns:p14="http://schemas.microsoft.com/office/powerpoint/2010/main" val="256956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1175A-AA02-6BDE-58D9-7FDACCC2B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1B5BE3-8420-DE85-685F-C92ED7B8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516AB7C-6296-6DA9-D82B-6BA104935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9E2A4-4ACD-124D-BEEC-0C96CE1FC0B4}" type="datetimeFigureOut">
              <a:rPr lang="en-CH" smtClean="0"/>
              <a:t>25.12.2023</a:t>
            </a:fld>
            <a:endParaRPr lang="en-CH"/>
          </a:p>
        </p:txBody>
      </p:sp>
      <p:sp>
        <p:nvSpPr>
          <p:cNvPr id="5" name="Footer Placeholder 4">
            <a:extLst>
              <a:ext uri="{FF2B5EF4-FFF2-40B4-BE49-F238E27FC236}">
                <a16:creationId xmlns:a16="http://schemas.microsoft.com/office/drawing/2014/main" id="{DF0B7245-4E71-A619-82F6-485BB3127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E064618-2B9F-B174-BE43-9FE8F74ED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23FAC-9887-4C4E-B7D2-6FD0F4DA5A61}" type="slidenum">
              <a:rPr lang="en-CH" smtClean="0"/>
              <a:t>‹#›</a:t>
            </a:fld>
            <a:endParaRPr lang="en-CH"/>
          </a:p>
        </p:txBody>
      </p:sp>
    </p:spTree>
    <p:extLst>
      <p:ext uri="{BB962C8B-B14F-4D97-AF65-F5344CB8AC3E}">
        <p14:creationId xmlns:p14="http://schemas.microsoft.com/office/powerpoint/2010/main" val="385780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2" Type="http://schemas.openxmlformats.org/officeDocument/2006/relationships/hyperlink" Target="https://docs.aws.amazon.com/whitepapers/latest/guidelines-for-implementing-aws-waf/guidelines-for-implementing-aws-waf.html" TargetMode="External"/><Relationship Id="rId1" Type="http://schemas.openxmlformats.org/officeDocument/2006/relationships/slideLayout" Target="../slideLayouts/slideLayout4.xml"/><Relationship Id="rId4" Type="http://schemas.openxmlformats.org/officeDocument/2006/relationships/hyperlink" Target="https://aws.amazon.com/solutions/implementations/security-automations-for-aws-wa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AAC1B8C-BA9E-7A2A-C218-AC102DDBB223}"/>
              </a:ext>
            </a:extLst>
          </p:cNvPr>
          <p:cNvSpPr>
            <a:spLocks noGrp="1"/>
          </p:cNvSpPr>
          <p:nvPr>
            <p:ph type="ctrTitle"/>
          </p:nvPr>
        </p:nvSpPr>
        <p:spPr>
          <a:xfrm>
            <a:off x="2558716" y="955309"/>
            <a:ext cx="7074568" cy="2898975"/>
          </a:xfrm>
        </p:spPr>
        <p:txBody>
          <a:bodyPr>
            <a:normAutofit/>
          </a:bodyPr>
          <a:lstStyle/>
          <a:p>
            <a:r>
              <a:rPr lang="en-CH" sz="6600">
                <a:solidFill>
                  <a:srgbClr val="FFFFFF"/>
                </a:solidFill>
              </a:rPr>
              <a:t>AWS WAF</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47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5"/>
        <p:cNvGrpSpPr/>
        <p:nvPr/>
      </p:nvGrpSpPr>
      <p:grpSpPr>
        <a:xfrm>
          <a:off x="0" y="0"/>
          <a:ext cx="0" cy="0"/>
          <a:chOff x="0" y="0"/>
          <a:chExt cx="0" cy="0"/>
        </a:xfrm>
      </p:grpSpPr>
      <p:sp useBgFill="1">
        <p:nvSpPr>
          <p:cNvPr id="282" name="Rectangle 28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Google Shape;276;p52"/>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Baseline rule groups</a:t>
            </a:r>
          </a:p>
        </p:txBody>
      </p:sp>
      <p:sp>
        <p:nvSpPr>
          <p:cNvPr id="28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Google Shape;277;p52"/>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Clr>
                <a:srgbClr val="171717"/>
              </a:buClr>
              <a:buSzPts val="1100"/>
            </a:pPr>
            <a:r>
              <a:rPr lang="en-US" sz="1900" b="1" dirty="0">
                <a:highlight>
                  <a:srgbClr val="FFFF00"/>
                </a:highlight>
                <a:sym typeface="Arial"/>
              </a:rPr>
              <a:t>Core rule set (CRS) managed rule group</a:t>
            </a:r>
          </a:p>
          <a:p>
            <a:pPr marL="1219170" lvl="1">
              <a:spcBef>
                <a:spcPts val="0"/>
              </a:spcBef>
              <a:buClr>
                <a:srgbClr val="171717"/>
              </a:buClr>
              <a:buSzPts val="1100"/>
            </a:pPr>
            <a:r>
              <a:rPr lang="en-US" sz="1900" b="1" dirty="0" err="1">
                <a:highlight>
                  <a:srgbClr val="FFFFFF"/>
                </a:highlight>
                <a:sym typeface="Arial"/>
              </a:rPr>
              <a:t>VendorName</a:t>
            </a:r>
            <a:r>
              <a:rPr lang="en-US" sz="1900" dirty="0">
                <a:highlight>
                  <a:srgbClr val="FFFFFF"/>
                </a:highlight>
                <a:sym typeface="Arial"/>
              </a:rPr>
              <a:t>: AWS, </a:t>
            </a:r>
            <a:r>
              <a:rPr lang="en-US" sz="1900" b="1" dirty="0">
                <a:highlight>
                  <a:srgbClr val="FFFFFF"/>
                </a:highlight>
                <a:sym typeface="Arial"/>
              </a:rPr>
              <a:t>Name</a:t>
            </a:r>
            <a:r>
              <a:rPr lang="en-US" sz="1900" dirty="0">
                <a:highlight>
                  <a:srgbClr val="FFFFFF"/>
                </a:highlight>
                <a:sym typeface="Arial"/>
              </a:rPr>
              <a:t>: </a:t>
            </a:r>
            <a:r>
              <a:rPr lang="en-US" sz="1900" u="sng" dirty="0" err="1">
                <a:highlight>
                  <a:srgbClr val="FFFFFF"/>
                </a:highlight>
                <a:sym typeface="Arial"/>
              </a:rPr>
              <a:t>AWSManagedRulesCommonRuleSet</a:t>
            </a:r>
            <a:r>
              <a:rPr lang="en-US" sz="1900" dirty="0">
                <a:highlight>
                  <a:srgbClr val="FFFFFF"/>
                </a:highlight>
                <a:sym typeface="Arial"/>
              </a:rPr>
              <a:t>, </a:t>
            </a:r>
            <a:r>
              <a:rPr lang="en-US" sz="1900" b="1" dirty="0">
                <a:highlight>
                  <a:srgbClr val="FFFFFF"/>
                </a:highlight>
                <a:sym typeface="Arial"/>
              </a:rPr>
              <a:t>WCU</a:t>
            </a:r>
            <a:r>
              <a:rPr lang="en-US" sz="1900" dirty="0">
                <a:highlight>
                  <a:srgbClr val="FFFFFF"/>
                </a:highlight>
                <a:sym typeface="Arial"/>
              </a:rPr>
              <a:t>: 700</a:t>
            </a:r>
          </a:p>
          <a:p>
            <a:pPr marL="1219170" lvl="1">
              <a:spcBef>
                <a:spcPts val="0"/>
              </a:spcBef>
              <a:buClr>
                <a:srgbClr val="171717"/>
              </a:buClr>
              <a:buSzPts val="1100"/>
            </a:pPr>
            <a:r>
              <a:rPr lang="en-US" sz="1900" dirty="0">
                <a:highlight>
                  <a:srgbClr val="FFFFFF"/>
                </a:highlight>
                <a:sym typeface="Arial"/>
              </a:rPr>
              <a:t>The Core rule set (CRS) rule group contains rules that are generally applicable to web applications. This provides protection against exploitation of a wide range of vulnerabilities, including some of the high risk and commonly occurring vulnerabilities.</a:t>
            </a:r>
          </a:p>
          <a:p>
            <a:pPr marL="609585">
              <a:spcBef>
                <a:spcPts val="0"/>
              </a:spcBef>
              <a:buClr>
                <a:srgbClr val="171717"/>
              </a:buClr>
              <a:buSzPts val="1100"/>
            </a:pPr>
            <a:r>
              <a:rPr lang="en-US" sz="1900" b="1" dirty="0">
                <a:highlight>
                  <a:srgbClr val="FFFF00"/>
                </a:highlight>
                <a:sym typeface="Arial"/>
              </a:rPr>
              <a:t>Admin protection managed rule group</a:t>
            </a:r>
          </a:p>
          <a:p>
            <a:pPr marL="1219170" lvl="1">
              <a:spcBef>
                <a:spcPts val="0"/>
              </a:spcBef>
              <a:buClr>
                <a:srgbClr val="171717"/>
              </a:buClr>
              <a:buSzPts val="1100"/>
            </a:pPr>
            <a:r>
              <a:rPr lang="en-US" sz="1900" b="1" dirty="0" err="1">
                <a:highlight>
                  <a:srgbClr val="FFFFFF"/>
                </a:highlight>
                <a:sym typeface="Arial"/>
              </a:rPr>
              <a:t>VendorName</a:t>
            </a:r>
            <a:r>
              <a:rPr lang="en-US" sz="1900" dirty="0">
                <a:highlight>
                  <a:srgbClr val="FFFFFF"/>
                </a:highlight>
                <a:sym typeface="Arial"/>
              </a:rPr>
              <a:t>: AWS, </a:t>
            </a:r>
            <a:r>
              <a:rPr lang="en-US" sz="1900" b="1" dirty="0">
                <a:highlight>
                  <a:srgbClr val="FFFFFF"/>
                </a:highlight>
                <a:sym typeface="Arial"/>
              </a:rPr>
              <a:t>Name</a:t>
            </a:r>
            <a:r>
              <a:rPr lang="en-US" sz="1900" dirty="0">
                <a:highlight>
                  <a:srgbClr val="FFFFFF"/>
                </a:highlight>
                <a:sym typeface="Arial"/>
              </a:rPr>
              <a:t>: </a:t>
            </a:r>
            <a:r>
              <a:rPr lang="en-US" sz="1900" u="sng" dirty="0" err="1">
                <a:highlight>
                  <a:srgbClr val="FFFFFF"/>
                </a:highlight>
                <a:sym typeface="Arial"/>
              </a:rPr>
              <a:t>AWSManagedRulesAdminProtectionRuleSet</a:t>
            </a:r>
            <a:r>
              <a:rPr lang="en-US" sz="1900" dirty="0">
                <a:highlight>
                  <a:srgbClr val="FFFFFF"/>
                </a:highlight>
                <a:sym typeface="Arial"/>
              </a:rPr>
              <a:t>, </a:t>
            </a:r>
            <a:r>
              <a:rPr lang="en-US" sz="1900" b="1" dirty="0">
                <a:highlight>
                  <a:srgbClr val="FFFFFF"/>
                </a:highlight>
                <a:sym typeface="Arial"/>
              </a:rPr>
              <a:t>WCU</a:t>
            </a:r>
            <a:r>
              <a:rPr lang="en-US" sz="1900" dirty="0">
                <a:highlight>
                  <a:srgbClr val="FFFFFF"/>
                </a:highlight>
                <a:sym typeface="Arial"/>
              </a:rPr>
              <a:t>: 100</a:t>
            </a:r>
          </a:p>
          <a:p>
            <a:pPr marL="1219170" lvl="1">
              <a:spcBef>
                <a:spcPts val="0"/>
              </a:spcBef>
              <a:buClr>
                <a:srgbClr val="171717"/>
              </a:buClr>
              <a:buSzPts val="1100"/>
            </a:pPr>
            <a:r>
              <a:rPr lang="en-US" sz="1900" dirty="0">
                <a:highlight>
                  <a:srgbClr val="FFFFFF"/>
                </a:highlight>
                <a:sym typeface="Arial"/>
              </a:rPr>
              <a:t>The Admin protection rule group contains rules that allow you to block external access to exposed administrative pages. This might be useful if you run third-party software or want to reduce the risk of a malicious actor gaining administrative access to your application.</a:t>
            </a:r>
          </a:p>
          <a:p>
            <a:pPr marL="609585">
              <a:spcBef>
                <a:spcPts val="0"/>
              </a:spcBef>
              <a:buClr>
                <a:srgbClr val="171717"/>
              </a:buClr>
              <a:buSzPts val="1100"/>
            </a:pPr>
            <a:r>
              <a:rPr lang="en-US" sz="1900" b="1" dirty="0">
                <a:highlight>
                  <a:srgbClr val="FFFF00"/>
                </a:highlight>
                <a:sym typeface="Arial"/>
              </a:rPr>
              <a:t>Known bad inputs managed rule group</a:t>
            </a:r>
          </a:p>
          <a:p>
            <a:pPr marL="1219170" lvl="1">
              <a:spcBef>
                <a:spcPts val="0"/>
              </a:spcBef>
              <a:buClr>
                <a:srgbClr val="171717"/>
              </a:buClr>
              <a:buSzPts val="1100"/>
            </a:pPr>
            <a:r>
              <a:rPr lang="en-US" sz="1900" b="1" dirty="0" err="1">
                <a:highlight>
                  <a:srgbClr val="FFFFFF"/>
                </a:highlight>
                <a:sym typeface="Arial"/>
              </a:rPr>
              <a:t>VendorName</a:t>
            </a:r>
            <a:r>
              <a:rPr lang="en-US" sz="1900" dirty="0">
                <a:highlight>
                  <a:srgbClr val="FFFFFF"/>
                </a:highlight>
                <a:sym typeface="Arial"/>
              </a:rPr>
              <a:t>: AWS, </a:t>
            </a:r>
            <a:r>
              <a:rPr lang="en-US" sz="1900" b="1" dirty="0">
                <a:highlight>
                  <a:srgbClr val="FFFFFF"/>
                </a:highlight>
                <a:sym typeface="Arial"/>
              </a:rPr>
              <a:t>Name</a:t>
            </a:r>
            <a:r>
              <a:rPr lang="en-US" sz="1900" dirty="0">
                <a:highlight>
                  <a:srgbClr val="FFFFFF"/>
                </a:highlight>
                <a:sym typeface="Arial"/>
              </a:rPr>
              <a:t>: </a:t>
            </a:r>
            <a:r>
              <a:rPr lang="en-US" sz="1900" u="sng" dirty="0" err="1">
                <a:highlight>
                  <a:srgbClr val="FFFFFF"/>
                </a:highlight>
                <a:sym typeface="Arial"/>
              </a:rPr>
              <a:t>AWSManagedRulesKnownBadInputsRuleSet</a:t>
            </a:r>
            <a:r>
              <a:rPr lang="en-US" sz="1900" dirty="0">
                <a:highlight>
                  <a:srgbClr val="FFFFFF"/>
                </a:highlight>
                <a:sym typeface="Arial"/>
              </a:rPr>
              <a:t>, </a:t>
            </a:r>
            <a:r>
              <a:rPr lang="en-US" sz="1900" b="1" dirty="0">
                <a:highlight>
                  <a:srgbClr val="FFFFFF"/>
                </a:highlight>
                <a:sym typeface="Arial"/>
              </a:rPr>
              <a:t>WCU</a:t>
            </a:r>
            <a:r>
              <a:rPr lang="en-US" sz="1900" dirty="0">
                <a:highlight>
                  <a:srgbClr val="FFFFFF"/>
                </a:highlight>
                <a:sym typeface="Arial"/>
              </a:rPr>
              <a:t>: 200</a:t>
            </a:r>
          </a:p>
          <a:p>
            <a:pPr marL="1219170" lvl="1">
              <a:spcBef>
                <a:spcPts val="0"/>
              </a:spcBef>
              <a:buClr>
                <a:srgbClr val="171717"/>
              </a:buClr>
              <a:buSzPts val="1100"/>
            </a:pPr>
            <a:r>
              <a:rPr lang="en-US" sz="1900" dirty="0">
                <a:highlight>
                  <a:srgbClr val="FFFFFF"/>
                </a:highlight>
                <a:sym typeface="Arial"/>
              </a:rPr>
              <a:t>The Known bad inputs rule group contains rules to block request patterns that are known to be invalid and are associated with exploitation or discovery of vulnerabilities. This can help reduce the risk of a malicious actor discovering a vulnerable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1"/>
        <p:cNvGrpSpPr/>
        <p:nvPr/>
      </p:nvGrpSpPr>
      <p:grpSpPr>
        <a:xfrm>
          <a:off x="0" y="0"/>
          <a:ext cx="0" cy="0"/>
          <a:chOff x="0" y="0"/>
          <a:chExt cx="0" cy="0"/>
        </a:xfrm>
      </p:grpSpPr>
      <p:sp useBgFill="1">
        <p:nvSpPr>
          <p:cNvPr id="288" name="Rectangle 28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Google Shape;282;p53"/>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Use-case specific rule groups</a:t>
            </a:r>
          </a:p>
        </p:txBody>
      </p:sp>
      <p:sp>
        <p:nvSpPr>
          <p:cNvPr id="29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Google Shape;283;p53"/>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SzPts val="1100"/>
            </a:pPr>
            <a:r>
              <a:rPr lang="en-US" sz="1700" b="1" dirty="0">
                <a:highlight>
                  <a:srgbClr val="FFFF00"/>
                </a:highlight>
                <a:sym typeface="Arial"/>
              </a:rPr>
              <a:t>SQL database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AWSManagedRulesSQLiRuleSet</a:t>
            </a:r>
            <a:r>
              <a:rPr lang="en-US" sz="1700" dirty="0">
                <a:sym typeface="Arial"/>
              </a:rPr>
              <a:t>, </a:t>
            </a:r>
            <a:r>
              <a:rPr lang="en-US" sz="1700" b="1" dirty="0">
                <a:sym typeface="Arial"/>
              </a:rPr>
              <a:t>WCU</a:t>
            </a:r>
            <a:r>
              <a:rPr lang="en-US" sz="1700" dirty="0">
                <a:sym typeface="Arial"/>
              </a:rPr>
              <a:t>: 200</a:t>
            </a:r>
          </a:p>
          <a:p>
            <a:pPr marL="1219170" lvl="1">
              <a:spcBef>
                <a:spcPts val="0"/>
              </a:spcBef>
              <a:buSzPts val="1100"/>
            </a:pPr>
            <a:r>
              <a:rPr lang="en-US" sz="1700" dirty="0">
                <a:sym typeface="Arial"/>
              </a:rPr>
              <a:t>The SQL database rule group contains rules to block request patterns associated with exploitation of SQL databases, like SQL injection attacks. This can help prevent remote injection of unauthorized queries. Evaluate this rule group for use if your application interfaces with an SQL database.</a:t>
            </a:r>
          </a:p>
          <a:p>
            <a:pPr marL="609585">
              <a:spcBef>
                <a:spcPts val="0"/>
              </a:spcBef>
              <a:buSzPts val="1100"/>
            </a:pPr>
            <a:r>
              <a:rPr lang="en-US" sz="1700" b="1" dirty="0">
                <a:highlight>
                  <a:srgbClr val="FFFF00"/>
                </a:highlight>
                <a:sym typeface="Arial"/>
              </a:rPr>
              <a:t>Linux operating system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AWSManagedRulesLinuxRuleSet</a:t>
            </a:r>
            <a:r>
              <a:rPr lang="en-US" sz="1700" dirty="0">
                <a:sym typeface="Arial"/>
              </a:rPr>
              <a:t>, </a:t>
            </a:r>
            <a:r>
              <a:rPr lang="en-US" sz="1700" b="1" dirty="0">
                <a:sym typeface="Arial"/>
              </a:rPr>
              <a:t>WCU</a:t>
            </a:r>
            <a:r>
              <a:rPr lang="en-US" sz="1700" dirty="0">
                <a:sym typeface="Arial"/>
              </a:rPr>
              <a:t>: 200</a:t>
            </a:r>
          </a:p>
          <a:p>
            <a:pPr marL="1219170" lvl="1">
              <a:spcBef>
                <a:spcPts val="0"/>
              </a:spcBef>
              <a:buSzPts val="1100"/>
            </a:pPr>
            <a:r>
              <a:rPr lang="en-US" sz="1700" dirty="0">
                <a:sym typeface="Arial"/>
              </a:rPr>
              <a:t>The Linux operating system rule group contains rules that block request patterns associated with the exploitation of vulnerabilities specific to Linux, including Linux-specific Local File Inclusion (LFI) attacks. This can help prevent attacks that expose file contents or run code for which the attacker should not have had access. </a:t>
            </a:r>
          </a:p>
          <a:p>
            <a:pPr marL="609585">
              <a:spcBef>
                <a:spcPts val="0"/>
              </a:spcBef>
              <a:buSzPts val="1100"/>
            </a:pPr>
            <a:r>
              <a:rPr lang="en-US" sz="1700" b="1" dirty="0">
                <a:highlight>
                  <a:srgbClr val="FFFF00"/>
                </a:highlight>
                <a:sym typeface="Arial"/>
              </a:rPr>
              <a:t>POSIX operating system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AWSManagedRulesUnixRuleSet</a:t>
            </a:r>
            <a:r>
              <a:rPr lang="en-US" sz="1700" dirty="0">
                <a:sym typeface="Arial"/>
              </a:rPr>
              <a:t>, </a:t>
            </a:r>
            <a:r>
              <a:rPr lang="en-US" sz="1700" b="1" dirty="0">
                <a:sym typeface="Arial"/>
              </a:rPr>
              <a:t>WCU</a:t>
            </a:r>
            <a:r>
              <a:rPr lang="en-US" sz="1700" dirty="0">
                <a:sym typeface="Arial"/>
              </a:rPr>
              <a:t>: 100</a:t>
            </a:r>
          </a:p>
          <a:p>
            <a:pPr marL="1219170" lvl="1">
              <a:spcBef>
                <a:spcPts val="0"/>
              </a:spcBef>
              <a:buSzPts val="1100"/>
            </a:pPr>
            <a:r>
              <a:rPr lang="en-US" sz="1700" dirty="0">
                <a:sym typeface="Arial"/>
              </a:rPr>
              <a:t>The POSIX operating system rule group contains rules that block request patterns associated with the exploitation of vulnerabilities specific to POSIX and POSIX-like operating systems, including Local File Inclusion (LFI) attacks.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7"/>
        <p:cNvGrpSpPr/>
        <p:nvPr/>
      </p:nvGrpSpPr>
      <p:grpSpPr>
        <a:xfrm>
          <a:off x="0" y="0"/>
          <a:ext cx="0" cy="0"/>
          <a:chOff x="0" y="0"/>
          <a:chExt cx="0" cy="0"/>
        </a:xfrm>
      </p:grpSpPr>
      <p:sp useBgFill="1">
        <p:nvSpPr>
          <p:cNvPr id="294" name="Rectangle 29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Google Shape;288;p54"/>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Use-case specific rule groups</a:t>
            </a:r>
          </a:p>
        </p:txBody>
      </p:sp>
      <p:sp>
        <p:nvSpPr>
          <p:cNvPr id="29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Google Shape;289;p54"/>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SzPts val="1100"/>
            </a:pPr>
            <a:r>
              <a:rPr lang="en-US" sz="1700" b="1" dirty="0">
                <a:highlight>
                  <a:srgbClr val="FFFF00"/>
                </a:highlight>
                <a:sym typeface="Arial"/>
              </a:rPr>
              <a:t>Windows operating system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AWSManagedRulesWindowsRuleSet</a:t>
            </a:r>
            <a:r>
              <a:rPr lang="en-US" sz="1700" dirty="0">
                <a:sym typeface="Arial"/>
              </a:rPr>
              <a:t>, </a:t>
            </a:r>
            <a:r>
              <a:rPr lang="en-US" sz="1700" b="1" dirty="0">
                <a:sym typeface="Arial"/>
              </a:rPr>
              <a:t>WCU</a:t>
            </a:r>
            <a:r>
              <a:rPr lang="en-US" sz="1700" dirty="0">
                <a:sym typeface="Arial"/>
              </a:rPr>
              <a:t>: 200</a:t>
            </a:r>
          </a:p>
          <a:p>
            <a:pPr marL="1219170" lvl="1">
              <a:spcBef>
                <a:spcPts val="0"/>
              </a:spcBef>
              <a:buSzPts val="1100"/>
            </a:pPr>
            <a:r>
              <a:rPr lang="en-US" sz="1700" dirty="0">
                <a:sym typeface="Arial"/>
              </a:rPr>
              <a:t>The Windows operating system rule group contains rules that block request patterns associated with the exploitation of vulnerabilities specific to Windows, like remote execution of PowerShell commands. This can help prevent exploitation of vulnerabilities that permit an attacker to run unauthorized commands or run malicious code. </a:t>
            </a:r>
          </a:p>
          <a:p>
            <a:pPr marL="609585">
              <a:spcBef>
                <a:spcPts val="0"/>
              </a:spcBef>
              <a:buSzPts val="1100"/>
            </a:pPr>
            <a:r>
              <a:rPr lang="en-US" sz="1700" b="1" dirty="0">
                <a:highlight>
                  <a:srgbClr val="FFFF00"/>
                </a:highlight>
                <a:sym typeface="Arial"/>
              </a:rPr>
              <a:t>PHP application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AWSManagedRulesPHPRuleSet</a:t>
            </a:r>
            <a:r>
              <a:rPr lang="en-US" sz="1700" dirty="0">
                <a:sym typeface="Arial"/>
              </a:rPr>
              <a:t>, </a:t>
            </a:r>
            <a:r>
              <a:rPr lang="en-US" sz="1700" b="1" dirty="0">
                <a:sym typeface="Arial"/>
              </a:rPr>
              <a:t>WCU</a:t>
            </a:r>
            <a:r>
              <a:rPr lang="en-US" sz="1700" dirty="0">
                <a:sym typeface="Arial"/>
              </a:rPr>
              <a:t>: 100</a:t>
            </a:r>
          </a:p>
          <a:p>
            <a:pPr marL="1219170" lvl="1">
              <a:spcBef>
                <a:spcPts val="0"/>
              </a:spcBef>
              <a:buSzPts val="1100"/>
            </a:pPr>
            <a:r>
              <a:rPr lang="en-US" sz="1700" dirty="0">
                <a:sym typeface="Arial"/>
              </a:rPr>
              <a:t>The PHP application rule group contains rules that block request patterns associated with the exploitation of vulnerabilities specific to the use of the PHP programming language, including injection of unsafe PHP functions. This can help prevent exploitation of vulnerabilities that permit an attacker to remotely run code or commands for which they are not authorized.</a:t>
            </a:r>
          </a:p>
          <a:p>
            <a:pPr marL="609585">
              <a:spcBef>
                <a:spcPts val="0"/>
              </a:spcBef>
              <a:buSzPts val="1100"/>
            </a:pPr>
            <a:r>
              <a:rPr lang="en-US" sz="1700" b="1" dirty="0">
                <a:highlight>
                  <a:srgbClr val="FFFF00"/>
                </a:highlight>
                <a:sym typeface="Arial"/>
              </a:rPr>
              <a:t>WordPress application managed rule group</a:t>
            </a:r>
          </a:p>
          <a:p>
            <a:pPr marL="1219170" lvl="1">
              <a:spcBef>
                <a:spcPts val="0"/>
              </a:spcBef>
              <a:buSzPts val="1100"/>
            </a:pPr>
            <a:r>
              <a:rPr lang="en-US" sz="1700" b="1" dirty="0" err="1">
                <a:sym typeface="Arial"/>
              </a:rPr>
              <a:t>VendorName</a:t>
            </a:r>
            <a:r>
              <a:rPr lang="en-US" sz="1700" dirty="0">
                <a:sym typeface="Arial"/>
              </a:rPr>
              <a:t>: AWS, </a:t>
            </a:r>
            <a:r>
              <a:rPr lang="en-US" sz="1700" b="1" dirty="0">
                <a:sym typeface="Arial"/>
              </a:rPr>
              <a:t>Name</a:t>
            </a:r>
            <a:r>
              <a:rPr lang="en-US" sz="1700" dirty="0">
                <a:sym typeface="Arial"/>
              </a:rPr>
              <a:t>: </a:t>
            </a:r>
            <a:r>
              <a:rPr lang="en-US" sz="1700" u="sng" dirty="0" err="1">
                <a:sym typeface="Arial"/>
              </a:rPr>
              <a:t>AWSManagedRulesWordPressRuleSet</a:t>
            </a:r>
            <a:r>
              <a:rPr lang="en-US" sz="1700" dirty="0">
                <a:sym typeface="Arial"/>
              </a:rPr>
              <a:t>, </a:t>
            </a:r>
            <a:r>
              <a:rPr lang="en-US" sz="1700" b="1" dirty="0">
                <a:sym typeface="Arial"/>
              </a:rPr>
              <a:t>WCU</a:t>
            </a:r>
            <a:r>
              <a:rPr lang="en-US" sz="1700" dirty="0">
                <a:sym typeface="Arial"/>
              </a:rPr>
              <a:t>: 100</a:t>
            </a:r>
          </a:p>
          <a:p>
            <a:pPr marL="1219170" lvl="1">
              <a:spcBef>
                <a:spcPts val="0"/>
              </a:spcBef>
              <a:buSzPts val="1100"/>
            </a:pPr>
            <a:r>
              <a:rPr lang="en-US" sz="1700" dirty="0">
                <a:sym typeface="Arial"/>
              </a:rPr>
              <a:t>The WordPress application rule group contains rules that block request patterns associated with the exploitation of vulnerabilities specific to WordPress sites. This rule group should be used in conjunction with the SQL database and PHP application rule groups.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3"/>
        <p:cNvGrpSpPr/>
        <p:nvPr/>
      </p:nvGrpSpPr>
      <p:grpSpPr>
        <a:xfrm>
          <a:off x="0" y="0"/>
          <a:ext cx="0" cy="0"/>
          <a:chOff x="0" y="0"/>
          <a:chExt cx="0" cy="0"/>
        </a:xfrm>
      </p:grpSpPr>
      <p:sp useBgFill="1">
        <p:nvSpPr>
          <p:cNvPr id="300" name="Rectangle 29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Google Shape;294;p55"/>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IP reputation rule groups</a:t>
            </a:r>
          </a:p>
        </p:txBody>
      </p:sp>
      <p:sp>
        <p:nvSpPr>
          <p:cNvPr id="30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Google Shape;295;p55"/>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SzPts val="1100"/>
            </a:pPr>
            <a:r>
              <a:rPr lang="en-US" sz="2000" b="1" dirty="0">
                <a:highlight>
                  <a:srgbClr val="FFFF00"/>
                </a:highlight>
                <a:sym typeface="Arial"/>
              </a:rPr>
              <a:t>Amazon IP reputation list managed rule group</a:t>
            </a:r>
          </a:p>
          <a:p>
            <a:pPr marL="1219170" lvl="1">
              <a:spcBef>
                <a:spcPts val="0"/>
              </a:spcBef>
              <a:buSzPts val="1100"/>
            </a:pPr>
            <a:r>
              <a:rPr lang="en-US" sz="2000" b="1" dirty="0" err="1">
                <a:sym typeface="Arial"/>
              </a:rPr>
              <a:t>VendorName</a:t>
            </a:r>
            <a:r>
              <a:rPr lang="en-US" sz="2000" dirty="0">
                <a:sym typeface="Arial"/>
              </a:rPr>
              <a:t>: AWS, </a:t>
            </a:r>
            <a:r>
              <a:rPr lang="en-US" sz="2000" b="1" dirty="0">
                <a:sym typeface="Arial"/>
              </a:rPr>
              <a:t>Name</a:t>
            </a:r>
            <a:r>
              <a:rPr lang="en-US" sz="2000" dirty="0">
                <a:sym typeface="Arial"/>
              </a:rPr>
              <a:t>: </a:t>
            </a:r>
            <a:r>
              <a:rPr lang="en-US" sz="2000" u="sng" dirty="0" err="1">
                <a:sym typeface="Arial"/>
              </a:rPr>
              <a:t>AWSManagedRulesAmazonIpReputationList</a:t>
            </a:r>
            <a:r>
              <a:rPr lang="en-US" sz="2000" dirty="0">
                <a:sym typeface="Arial"/>
              </a:rPr>
              <a:t>, </a:t>
            </a:r>
            <a:r>
              <a:rPr lang="en-US" sz="2000" b="1" dirty="0">
                <a:sym typeface="Arial"/>
              </a:rPr>
              <a:t>WCU</a:t>
            </a:r>
            <a:r>
              <a:rPr lang="en-US" sz="2000" dirty="0">
                <a:sym typeface="Arial"/>
              </a:rPr>
              <a:t>: 25</a:t>
            </a:r>
          </a:p>
          <a:p>
            <a:pPr marL="1219170" lvl="1">
              <a:spcBef>
                <a:spcPts val="0"/>
              </a:spcBef>
              <a:buSzPts val="1100"/>
            </a:pPr>
            <a:r>
              <a:rPr lang="en-US" sz="2000" dirty="0">
                <a:sym typeface="Arial"/>
              </a:rPr>
              <a:t>The Amazon IP reputation list rule group contains rules that are based on Amazon internal threat intelligence. This is useful if you would like to block IP addresses typically associated with bots or other threats. Blocking these IP addresses can help mitigate bots and reduce the risk of a malicious actor discovering a vulnerable application.</a:t>
            </a:r>
          </a:p>
          <a:p>
            <a:pPr marL="609585">
              <a:spcBef>
                <a:spcPts val="0"/>
              </a:spcBef>
              <a:buSzPts val="1100"/>
            </a:pPr>
            <a:r>
              <a:rPr lang="en-US" sz="2000" b="1" dirty="0">
                <a:highlight>
                  <a:srgbClr val="FFFF00"/>
                </a:highlight>
                <a:sym typeface="Arial"/>
              </a:rPr>
              <a:t>Anonymous IP list managed rule group</a:t>
            </a:r>
          </a:p>
          <a:p>
            <a:pPr marL="1219170" lvl="1">
              <a:spcBef>
                <a:spcPts val="0"/>
              </a:spcBef>
              <a:buSzPts val="1100"/>
            </a:pPr>
            <a:r>
              <a:rPr lang="en-US" sz="2000" b="1" dirty="0" err="1">
                <a:sym typeface="Arial"/>
              </a:rPr>
              <a:t>VendorName</a:t>
            </a:r>
            <a:r>
              <a:rPr lang="en-US" sz="2000" dirty="0">
                <a:sym typeface="Arial"/>
              </a:rPr>
              <a:t>: AWS, </a:t>
            </a:r>
            <a:r>
              <a:rPr lang="en-US" sz="2000" b="1" dirty="0">
                <a:sym typeface="Arial"/>
              </a:rPr>
              <a:t>Name</a:t>
            </a:r>
            <a:r>
              <a:rPr lang="en-US" sz="2000" dirty="0">
                <a:sym typeface="Arial"/>
              </a:rPr>
              <a:t>: </a:t>
            </a:r>
            <a:r>
              <a:rPr lang="en-US" sz="2000" u="sng" dirty="0" err="1">
                <a:sym typeface="Arial"/>
              </a:rPr>
              <a:t>AWSManagedRulesAnonymousIpList</a:t>
            </a:r>
            <a:r>
              <a:rPr lang="en-US" sz="2000" dirty="0">
                <a:sym typeface="Arial"/>
              </a:rPr>
              <a:t>, </a:t>
            </a:r>
            <a:r>
              <a:rPr lang="en-US" sz="2000" b="1" dirty="0">
                <a:sym typeface="Arial"/>
              </a:rPr>
              <a:t>WCU</a:t>
            </a:r>
            <a:r>
              <a:rPr lang="en-US" sz="2000" dirty="0">
                <a:sym typeface="Arial"/>
              </a:rPr>
              <a:t>: 50</a:t>
            </a:r>
          </a:p>
          <a:p>
            <a:pPr marL="1219170" lvl="1">
              <a:spcBef>
                <a:spcPts val="0"/>
              </a:spcBef>
              <a:buSzPts val="1100"/>
            </a:pPr>
            <a:r>
              <a:rPr lang="en-US" sz="2000" dirty="0">
                <a:sym typeface="Arial"/>
              </a:rPr>
              <a:t>The Anonymous IP list rule group contains rules to block requests from services that permit the obfuscation of viewer identity. These include requests from VPNs, proxies, Tor nodes, and hosting providers. This rule group is useful if you want to filter out viewers that might be trying to hide their identity from your application. Blocking the IP addresses of these services can help mitigate bots and evasion of geographic restrictions.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9"/>
        <p:cNvGrpSpPr/>
        <p:nvPr/>
      </p:nvGrpSpPr>
      <p:grpSpPr>
        <a:xfrm>
          <a:off x="0" y="0"/>
          <a:ext cx="0" cy="0"/>
          <a:chOff x="0" y="0"/>
          <a:chExt cx="0" cy="0"/>
        </a:xfrm>
      </p:grpSpPr>
      <p:sp useBgFill="1">
        <p:nvSpPr>
          <p:cNvPr id="306" name="Rectangle 30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56"/>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AWS WAF Bot Control rule group</a:t>
            </a:r>
          </a:p>
        </p:txBody>
      </p:sp>
      <p:sp>
        <p:nvSpPr>
          <p:cNvPr id="30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Google Shape;301;p56"/>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a:spcBef>
                <a:spcPts val="1067"/>
              </a:spcBef>
              <a:buClr>
                <a:schemeClr val="dk1"/>
              </a:buClr>
              <a:buSzPts val="1100"/>
            </a:pPr>
            <a:r>
              <a:rPr lang="en-US" sz="1500" b="1" dirty="0" err="1">
                <a:sym typeface="Arial"/>
              </a:rPr>
              <a:t>VendorName</a:t>
            </a:r>
            <a:r>
              <a:rPr lang="en-US" sz="1500" dirty="0">
                <a:sym typeface="Arial"/>
              </a:rPr>
              <a:t>: AWS, </a:t>
            </a:r>
            <a:r>
              <a:rPr lang="en-US" sz="1500" b="1" dirty="0">
                <a:sym typeface="Arial"/>
              </a:rPr>
              <a:t>Name</a:t>
            </a:r>
            <a:r>
              <a:rPr lang="en-US" sz="1500" dirty="0">
                <a:sym typeface="Arial"/>
              </a:rPr>
              <a:t>: </a:t>
            </a:r>
            <a:r>
              <a:rPr lang="en-US" sz="1500" b="1" u="sng" dirty="0" err="1">
                <a:highlight>
                  <a:srgbClr val="FFFF00"/>
                </a:highlight>
                <a:sym typeface="Arial"/>
              </a:rPr>
              <a:t>AWSManagedRulesBotControlRuleSet</a:t>
            </a:r>
            <a:r>
              <a:rPr lang="en-US" sz="1500" dirty="0">
                <a:sym typeface="Arial"/>
              </a:rPr>
              <a:t>, </a:t>
            </a:r>
            <a:r>
              <a:rPr lang="en-US" sz="1500" b="1" dirty="0">
                <a:sym typeface="Arial"/>
              </a:rPr>
              <a:t>WCU</a:t>
            </a:r>
            <a:r>
              <a:rPr lang="en-US" sz="1500" dirty="0">
                <a:sym typeface="Arial"/>
              </a:rPr>
              <a:t>: 50</a:t>
            </a:r>
          </a:p>
          <a:p>
            <a:pPr marL="0">
              <a:spcBef>
                <a:spcPts val="1600"/>
              </a:spcBef>
            </a:pPr>
            <a:r>
              <a:rPr lang="en-US" sz="1500" dirty="0">
                <a:sym typeface="Arial"/>
              </a:rPr>
              <a:t>The Bot Control managed rule group provides rules to block and manage requests from bots. Bots can consume excess resources, skew business metrics, cause downtime, and perform malicious activities.</a:t>
            </a:r>
          </a:p>
          <a:p>
            <a:pPr marL="0">
              <a:spcBef>
                <a:spcPts val="1600"/>
              </a:spcBef>
            </a:pPr>
            <a:r>
              <a:rPr lang="en-US" sz="1500" b="1" dirty="0">
                <a:sym typeface="Arial"/>
              </a:rPr>
              <a:t>Protection levels</a:t>
            </a:r>
          </a:p>
          <a:p>
            <a:pPr marL="0">
              <a:spcBef>
                <a:spcPts val="1600"/>
              </a:spcBef>
            </a:pPr>
            <a:r>
              <a:rPr lang="en-US" sz="1500" dirty="0">
                <a:sym typeface="Arial"/>
              </a:rPr>
              <a:t>The Bot Control managed rule group provides </a:t>
            </a:r>
            <a:r>
              <a:rPr lang="en-US" sz="1500" b="1" dirty="0">
                <a:sym typeface="Arial"/>
              </a:rPr>
              <a:t>two levels of protection</a:t>
            </a:r>
            <a:r>
              <a:rPr lang="en-US" sz="1500" dirty="0">
                <a:sym typeface="Arial"/>
              </a:rPr>
              <a:t> that you can choose from:</a:t>
            </a:r>
          </a:p>
          <a:p>
            <a:pPr marL="0">
              <a:spcBef>
                <a:spcPts val="1600"/>
              </a:spcBef>
            </a:pPr>
            <a:r>
              <a:rPr lang="en-US" sz="1500" b="1" dirty="0">
                <a:sym typeface="Arial"/>
              </a:rPr>
              <a:t>Common </a:t>
            </a:r>
            <a:r>
              <a:rPr lang="en-US" sz="1500" dirty="0">
                <a:sym typeface="Arial"/>
              </a:rPr>
              <a:t>– Detects a variety of self-identifying bots, such as web scraping frameworks, search engines, and automated browsers. Bot Control protections at this level identify common bots using traditional bot detection techniques, such as static request data analysis. The rules label traffic from these bots and block the ones that they cannot verify.</a:t>
            </a:r>
          </a:p>
          <a:p>
            <a:pPr marL="0">
              <a:spcBef>
                <a:spcPts val="1600"/>
              </a:spcBef>
            </a:pPr>
            <a:r>
              <a:rPr lang="en-US" sz="1500" b="1" dirty="0">
                <a:sym typeface="Arial"/>
              </a:rPr>
              <a:t>Targeted </a:t>
            </a:r>
            <a:r>
              <a:rPr lang="en-US" sz="1500" dirty="0">
                <a:sym typeface="Arial"/>
              </a:rPr>
              <a:t>– Includes the common-level protections and adds detection for advanced bots that do not self identify. Targeted protections use advanced detection techniques such as browser interrogation, fingerprinting, and behavior heuristics to identify bad bot traffic. The protections target these bots using a combination of rate limiting and CAPTCHA and background browser challenges. The rules that provide targeted protection have names that begin with TGT_.</a:t>
            </a:r>
          </a:p>
          <a:p>
            <a:pPr marL="0">
              <a:spcBef>
                <a:spcPts val="1600"/>
              </a:spcBef>
              <a:buClr>
                <a:schemeClr val="dk1"/>
              </a:buClr>
              <a:buSzPts val="1100"/>
            </a:pPr>
            <a:endParaRPr lang="en-US" sz="1500" dirty="0">
              <a:sym typeface="Arial"/>
            </a:endParaRPr>
          </a:p>
          <a:p>
            <a:pPr marL="0">
              <a:spcBef>
                <a:spcPts val="1600"/>
              </a:spcBef>
              <a:spcAft>
                <a:spcPts val="1600"/>
              </a:spcAft>
            </a:pPr>
            <a:endParaRPr lang="en-US" sz="1500" dirty="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5"/>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Google Shape;306;p57"/>
          <p:cNvSpPr txBox="1">
            <a:spLocks noGrp="1"/>
          </p:cNvSpPr>
          <p:nvPr>
            <p:ph type="title"/>
          </p:nvPr>
        </p:nvSpPr>
        <p:spPr>
          <a:xfrm>
            <a:off x="638881" y="457200"/>
            <a:ext cx="10909640" cy="1368614"/>
          </a:xfrm>
          <a:prstGeom prst="rect">
            <a:avLst/>
          </a:prstGeom>
        </p:spPr>
        <p:txBody>
          <a:bodyPr spcFirstLastPara="1" vert="horz" lIns="91440" tIns="45720" rIns="91440" bIns="45720" rtlCol="0" anchor="ctr" anchorCtr="0">
            <a:normAutofit/>
          </a:bodyPr>
          <a:lstStyle/>
          <a:p>
            <a:pPr algn="ctr"/>
            <a:r>
              <a:rPr lang="en-US" sz="6600"/>
              <a:t>AWS WAF Architecture diagram</a:t>
            </a:r>
          </a:p>
        </p:txBody>
      </p:sp>
      <p:sp>
        <p:nvSpPr>
          <p:cNvPr id="3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 name="Google Shape;307;p57"/>
          <p:cNvPicPr preferRelativeResize="0"/>
          <p:nvPr/>
        </p:nvPicPr>
        <p:blipFill>
          <a:blip r:embed="rId3"/>
          <a:stretch>
            <a:fillRect/>
          </a:stretch>
        </p:blipFill>
        <p:spPr>
          <a:xfrm>
            <a:off x="542457" y="2642616"/>
            <a:ext cx="5169582" cy="3605784"/>
          </a:xfrm>
          <a:prstGeom prst="rect">
            <a:avLst/>
          </a:prstGeom>
          <a:noFill/>
        </p:spPr>
      </p:pic>
      <p:pic>
        <p:nvPicPr>
          <p:cNvPr id="308" name="Google Shape;308;p57"/>
          <p:cNvPicPr preferRelativeResize="0"/>
          <p:nvPr/>
        </p:nvPicPr>
        <p:blipFill>
          <a:blip r:embed="rId4"/>
          <a:stretch>
            <a:fillRect/>
          </a:stretch>
        </p:blipFill>
        <p:spPr>
          <a:xfrm>
            <a:off x="6254496" y="3491057"/>
            <a:ext cx="5614416" cy="19089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319" name="Rectangle 3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Google Shape;313;p58"/>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AWS WAF Features</a:t>
            </a:r>
          </a:p>
        </p:txBody>
      </p:sp>
      <p:sp>
        <p:nvSpPr>
          <p:cNvPr id="3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Google Shape;314;p58"/>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lnSpc>
                <a:spcPct val="100000"/>
              </a:lnSpc>
              <a:spcBef>
                <a:spcPts val="1067"/>
              </a:spcBef>
              <a:buSzPts val="1100"/>
            </a:pPr>
            <a:r>
              <a:rPr lang="en-US" sz="2000" b="1" dirty="0">
                <a:sym typeface="Arial"/>
              </a:rPr>
              <a:t>Protection Against Web Attacks:</a:t>
            </a:r>
            <a:r>
              <a:rPr lang="en-US" sz="2000" dirty="0">
                <a:sym typeface="Arial"/>
              </a:rPr>
              <a:t> With minimum latency impact on incoming traffic, WAF AWS offers many rules to inspect any element of a web request. WAF AWS protects web applications against threats by filtering traffic according to the rules created.</a:t>
            </a:r>
          </a:p>
          <a:p>
            <a:pPr marL="609585">
              <a:lnSpc>
                <a:spcPct val="100000"/>
              </a:lnSpc>
              <a:spcBef>
                <a:spcPts val="0"/>
              </a:spcBef>
              <a:buSzPts val="1100"/>
            </a:pPr>
            <a:r>
              <a:rPr lang="en-US" sz="2000" b="1" dirty="0">
                <a:sym typeface="Arial"/>
              </a:rPr>
              <a:t>Establish Rules Accordingly: </a:t>
            </a:r>
            <a:r>
              <a:rPr lang="en-US" sz="2000" dirty="0">
                <a:sym typeface="Arial"/>
              </a:rPr>
              <a:t>WAF AWS is a versatile and valuable tool for protecting the infrastructures of applications. And this is because it allows users to establish rules according to their needs and vulnerabilities that they wish to stop. We can consider it a great solution to protect any web application environment at the enterprise level.</a:t>
            </a:r>
          </a:p>
          <a:p>
            <a:pPr marL="609585">
              <a:lnSpc>
                <a:spcPct val="100000"/>
              </a:lnSpc>
              <a:spcBef>
                <a:spcPts val="0"/>
              </a:spcBef>
              <a:buSzPts val="1100"/>
            </a:pPr>
            <a:r>
              <a:rPr lang="en-US" sz="2000" b="1" dirty="0">
                <a:sym typeface="Arial"/>
              </a:rPr>
              <a:t>Web traffic filtering:</a:t>
            </a:r>
            <a:r>
              <a:rPr lang="en-US" sz="2000" dirty="0">
                <a:sym typeface="Arial"/>
              </a:rPr>
              <a:t> WAF allows users to create rules to filter web traffic. It filters IP addresses, HTTP headers, HTTP bodies, or URI strings from a web request.</a:t>
            </a:r>
          </a:p>
          <a:p>
            <a:pPr marL="609585">
              <a:lnSpc>
                <a:spcPct val="100000"/>
              </a:lnSpc>
              <a:spcBef>
                <a:spcPts val="0"/>
              </a:spcBef>
              <a:buSzPts val="1100"/>
            </a:pPr>
            <a:r>
              <a:rPr lang="en-US" sz="2000" b="1" dirty="0">
                <a:sym typeface="Arial"/>
              </a:rPr>
              <a:t>Flexible Integration With AWS Services:</a:t>
            </a:r>
            <a:r>
              <a:rPr lang="en-US" sz="2000" dirty="0">
                <a:sym typeface="Arial"/>
              </a:rPr>
              <a:t> AWS Firewall offers easy integration with other AWS services like Amazon EC2, CloudFront, Load balancer, etc.</a:t>
            </a:r>
          </a:p>
          <a:p>
            <a:pPr marL="609585">
              <a:lnSpc>
                <a:spcPct val="100000"/>
              </a:lnSpc>
              <a:spcBef>
                <a:spcPts val="0"/>
              </a:spcBef>
              <a:buSzPts val="1100"/>
            </a:pPr>
            <a:r>
              <a:rPr lang="en-US" sz="2000" b="1" dirty="0">
                <a:sym typeface="Arial"/>
              </a:rPr>
              <a:t>Monitor Rules:</a:t>
            </a:r>
            <a:r>
              <a:rPr lang="en-US" sz="2000" dirty="0">
                <a:sym typeface="Arial"/>
              </a:rPr>
              <a:t> Web Application Firewall AWS allows us to create rules and review and customize them to prevent unknown attracts.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useBgFill="1">
        <p:nvSpPr>
          <p:cNvPr id="325" name="Rectangle 3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reeform: Shape 32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319" name="Google Shape;319;p59"/>
          <p:cNvSpPr txBox="1">
            <a:spLocks noGrp="1"/>
          </p:cNvSpPr>
          <p:nvPr>
            <p:ph type="title"/>
          </p:nvPr>
        </p:nvSpPr>
        <p:spPr>
          <a:xfrm>
            <a:off x="841246" y="673770"/>
            <a:ext cx="3644489" cy="2414488"/>
          </a:xfrm>
          <a:prstGeom prst="rect">
            <a:avLst/>
          </a:prstGeom>
        </p:spPr>
        <p:txBody>
          <a:bodyPr spcFirstLastPara="1" vert="horz" lIns="91440" tIns="45720" rIns="91440" bIns="45720" rtlCol="0" anchor="t" anchorCtr="0">
            <a:normAutofit/>
          </a:bodyPr>
          <a:lstStyle/>
          <a:p>
            <a:r>
              <a:rPr lang="en-US" sz="5400" kern="1200">
                <a:solidFill>
                  <a:srgbClr val="FFFFFF"/>
                </a:solidFill>
                <a:latin typeface="+mj-lt"/>
                <a:ea typeface="+mj-ea"/>
                <a:cs typeface="+mj-cs"/>
              </a:rPr>
              <a:t>AWS Exam take away</a:t>
            </a:r>
          </a:p>
        </p:txBody>
      </p:sp>
      <p:sp>
        <p:nvSpPr>
          <p:cNvPr id="320" name="Google Shape;320;p59"/>
          <p:cNvSpPr txBox="1">
            <a:spLocks noGrp="1"/>
          </p:cNvSpPr>
          <p:nvPr>
            <p:ph type="body" idx="1"/>
          </p:nvPr>
        </p:nvSpPr>
        <p:spPr>
          <a:xfrm>
            <a:off x="6095999" y="882315"/>
            <a:ext cx="5254754" cy="5294647"/>
          </a:xfrm>
          <a:prstGeom prst="rect">
            <a:avLst/>
          </a:prstGeom>
        </p:spPr>
        <p:txBody>
          <a:bodyPr spcFirstLastPara="1" vert="horz" lIns="91440" tIns="45720" rIns="91440" bIns="45720" rtlCol="0" anchorCtr="0">
            <a:normAutofit/>
          </a:bodyPr>
          <a:lstStyle/>
          <a:p>
            <a:pPr marL="0">
              <a:spcBef>
                <a:spcPts val="1067"/>
              </a:spcBef>
            </a:pPr>
            <a:r>
              <a:rPr lang="en-US" sz="2200">
                <a:sym typeface="Arial"/>
              </a:rPr>
              <a:t>Request parts</a:t>
            </a:r>
          </a:p>
          <a:p>
            <a:pPr marL="0">
              <a:spcBef>
                <a:spcPts val="1600"/>
              </a:spcBef>
            </a:pPr>
            <a:r>
              <a:rPr lang="en-US" sz="2200">
                <a:sym typeface="Arial"/>
              </a:rPr>
              <a:t>Layer 7 is HTTP (vs Layer 4 is TCP/UDP)</a:t>
            </a:r>
          </a:p>
          <a:p>
            <a:pPr marL="0">
              <a:spcBef>
                <a:spcPts val="1600"/>
              </a:spcBef>
            </a:pPr>
            <a:r>
              <a:rPr lang="en-US" sz="2200">
                <a:sym typeface="Arial"/>
              </a:rPr>
              <a:t>Deploy on :</a:t>
            </a:r>
          </a:p>
          <a:p>
            <a:pPr marL="609585">
              <a:spcBef>
                <a:spcPts val="1600"/>
              </a:spcBef>
              <a:buSzPts val="1100"/>
            </a:pPr>
            <a:r>
              <a:rPr lang="en-US" sz="2200">
                <a:sym typeface="Arial"/>
              </a:rPr>
              <a:t>Application Load Balancer</a:t>
            </a:r>
          </a:p>
          <a:p>
            <a:pPr marL="609585">
              <a:spcBef>
                <a:spcPts val="0"/>
              </a:spcBef>
              <a:buSzPts val="1100"/>
            </a:pPr>
            <a:r>
              <a:rPr lang="en-US" sz="2200">
                <a:sym typeface="Arial"/>
              </a:rPr>
              <a:t>API Gateway</a:t>
            </a:r>
          </a:p>
          <a:p>
            <a:pPr marL="609585">
              <a:spcBef>
                <a:spcPts val="0"/>
              </a:spcBef>
              <a:buSzPts val="1100"/>
            </a:pPr>
            <a:r>
              <a:rPr lang="en-US" sz="2200">
                <a:sym typeface="Arial"/>
              </a:rPr>
              <a:t>CloudFront</a:t>
            </a:r>
          </a:p>
          <a:p>
            <a:pPr marL="609585">
              <a:spcBef>
                <a:spcPts val="0"/>
              </a:spcBef>
              <a:buSzPts val="1100"/>
            </a:pPr>
            <a:r>
              <a:rPr lang="en-US" sz="2200">
                <a:sym typeface="Arial"/>
              </a:rPr>
              <a:t>AppSync GraphQL API</a:t>
            </a:r>
          </a:p>
          <a:p>
            <a:pPr marL="609585">
              <a:spcBef>
                <a:spcPts val="0"/>
              </a:spcBef>
              <a:buSzPts val="1100"/>
            </a:pPr>
            <a:r>
              <a:rPr lang="en-US" sz="2200">
                <a:sym typeface="Arial"/>
              </a:rPr>
              <a:t>Cognito User Pool</a:t>
            </a:r>
          </a:p>
          <a:p>
            <a:pPr marL="0">
              <a:spcBef>
                <a:spcPts val="1600"/>
              </a:spcBef>
            </a:pPr>
            <a:r>
              <a:rPr lang="en-US" sz="2200">
                <a:sym typeface="Arial"/>
              </a:rPr>
              <a:t>Types of rules</a:t>
            </a:r>
          </a:p>
          <a:p>
            <a:pPr marL="0">
              <a:spcBef>
                <a:spcPts val="0"/>
              </a:spcBef>
            </a:pPr>
            <a:r>
              <a:rPr lang="en-US" sz="2200">
                <a:sym typeface="Arial"/>
              </a:rPr>
              <a:t>WAF Features</a:t>
            </a:r>
          </a:p>
          <a:p>
            <a:pPr marL="0">
              <a:spcBef>
                <a:spcPts val="0"/>
              </a:spcBef>
            </a:pPr>
            <a:r>
              <a:rPr lang="en-US" sz="2200">
                <a:sym typeface="Arial"/>
              </a:rPr>
              <a:t>AWS WAF Bot Control rule group!</a:t>
            </a:r>
          </a:p>
          <a:p>
            <a:pPr marL="0">
              <a:spcBef>
                <a:spcPts val="0"/>
              </a:spcBef>
            </a:pPr>
            <a:r>
              <a:rPr lang="en-US" sz="2200">
                <a:sym typeface="Arial"/>
              </a:rPr>
              <a:t>IP reputation rule groups!</a:t>
            </a:r>
          </a:p>
          <a:p>
            <a:pPr marL="0">
              <a:spcBef>
                <a:spcPts val="0"/>
              </a:spcBef>
              <a:buClr>
                <a:schemeClr val="dk1"/>
              </a:buClr>
              <a:buSzPts val="1100"/>
            </a:pPr>
            <a:endParaRPr lang="en-US" sz="220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C4DB7-B8BA-B2F0-C7C3-281FE679153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Links, AWS WAF Whitepaper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06B479-6B56-7EC1-6B60-BA56CBD2EC5E}"/>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hlinkClick r:id="rId2"/>
              </a:rPr>
              <a:t>https://docs.aws.amazon.com/whitepapers/latest/guidelines-for-implementing-aws-waf/guidelines-for-implementing-aws-waf.html</a:t>
            </a:r>
            <a:endParaRPr lang="en-US" sz="2200"/>
          </a:p>
          <a:p>
            <a:r>
              <a:rPr lang="en-US" sz="2200">
                <a:hlinkClick r:id="rId3"/>
              </a:rPr>
              <a:t>https://owasp.org/www-project-top-ten/</a:t>
            </a:r>
            <a:endParaRPr lang="en-US" sz="2200"/>
          </a:p>
          <a:p>
            <a:r>
              <a:rPr lang="en-US" sz="2200">
                <a:hlinkClick r:id="rId4"/>
              </a:rPr>
              <a:t>https://aws.amazon.com/solutions/implementations/security-automations-for-aws-waf/</a:t>
            </a:r>
            <a:endParaRPr lang="en-US" sz="2200"/>
          </a:p>
          <a:p>
            <a:endParaRPr lang="en-US" sz="2200"/>
          </a:p>
        </p:txBody>
      </p:sp>
    </p:spTree>
    <p:extLst>
      <p:ext uri="{BB962C8B-B14F-4D97-AF65-F5344CB8AC3E}">
        <p14:creationId xmlns:p14="http://schemas.microsoft.com/office/powerpoint/2010/main" val="99264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Google Shape;214;p4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r>
              <a:rPr lang="en-US" sz="4200" kern="1200">
                <a:solidFill>
                  <a:schemeClr val="tx1"/>
                </a:solidFill>
                <a:latin typeface="+mj-lt"/>
                <a:ea typeface="+mj-ea"/>
                <a:cs typeface="+mj-cs"/>
              </a:rPr>
              <a:t>AWS Web Application Firewall (WAF)</a:t>
            </a:r>
          </a:p>
        </p:txBody>
      </p:sp>
      <p:sp>
        <p:nvSpPr>
          <p:cNvPr id="2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Google Shape;215;p42"/>
          <p:cNvSpPr txBox="1">
            <a:spLocks noGrp="1"/>
          </p:cNvSpPr>
          <p:nvPr>
            <p:ph type="body"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1067"/>
              </a:spcBef>
              <a:buClr>
                <a:schemeClr val="dk1"/>
              </a:buClr>
              <a:buSzPts val="1100"/>
            </a:pPr>
            <a:r>
              <a:rPr lang="en-US" sz="1500" b="1">
                <a:sym typeface="Arial"/>
              </a:rPr>
              <a:t>AWS WAF is a web application firewall</a:t>
            </a:r>
            <a:r>
              <a:rPr lang="en-US" sz="1500">
                <a:sym typeface="Arial"/>
              </a:rPr>
              <a:t> that helps protect your web applications from common web exploits that could affect application availability, compromise security, or consume excessive resources.</a:t>
            </a:r>
          </a:p>
          <a:p>
            <a:pPr marL="0">
              <a:spcBef>
                <a:spcPts val="1600"/>
              </a:spcBef>
              <a:buClr>
                <a:schemeClr val="dk1"/>
              </a:buClr>
              <a:buSzPts val="1100"/>
            </a:pPr>
            <a:r>
              <a:rPr lang="en-US" sz="1500">
                <a:sym typeface="Arial"/>
              </a:rPr>
              <a:t>AWS WAF helps protect web applications from attacks by allowing you to configure rules that allow, block, or monitor (count) web requests based on conditions that you define.</a:t>
            </a:r>
          </a:p>
          <a:p>
            <a:pPr marL="0">
              <a:spcBef>
                <a:spcPts val="1600"/>
              </a:spcBef>
              <a:buClr>
                <a:schemeClr val="dk1"/>
              </a:buClr>
              <a:buSzPts val="1100"/>
            </a:pPr>
            <a:r>
              <a:rPr lang="en-US" sz="1500">
                <a:sym typeface="Arial"/>
              </a:rPr>
              <a:t>These conditions include IP addresses, HTTP headers, HTTP body, URI strings, SQL injection and cross-site scripting.</a:t>
            </a:r>
          </a:p>
          <a:p>
            <a:pPr marL="0">
              <a:spcBef>
                <a:spcPts val="1600"/>
              </a:spcBef>
              <a:buClr>
                <a:schemeClr val="dk1"/>
              </a:buClr>
              <a:buSzPts val="1100"/>
            </a:pPr>
            <a:r>
              <a:rPr lang="en-US" sz="1500">
                <a:sym typeface="Arial"/>
              </a:rPr>
              <a:t>Can allow or block web requests based on strings that appear in the requests using string match conditions.</a:t>
            </a:r>
          </a:p>
          <a:p>
            <a:pPr marL="0">
              <a:spcBef>
                <a:spcPts val="1600"/>
              </a:spcBef>
            </a:pPr>
            <a:endParaRPr lang="en-US" sz="1500">
              <a:sym typeface="Arial"/>
            </a:endParaRPr>
          </a:p>
          <a:p>
            <a:pPr marL="0">
              <a:spcBef>
                <a:spcPts val="1600"/>
              </a:spcBef>
              <a:spcAft>
                <a:spcPts val="1600"/>
              </a:spcAft>
            </a:pPr>
            <a:endParaRPr lang="en-US" sz="1500">
              <a:sym typeface="Arial"/>
            </a:endParaRPr>
          </a:p>
        </p:txBody>
      </p:sp>
      <p:pic>
        <p:nvPicPr>
          <p:cNvPr id="216" name="Google Shape;216;p42" descr="A diagram of a firewall&#10;&#10;Description automatically generated"/>
          <p:cNvPicPr preferRelativeResize="0"/>
          <p:nvPr/>
        </p:nvPicPr>
        <p:blipFill>
          <a:blip r:embed="rId3"/>
          <a:stretch>
            <a:fillRect/>
          </a:stretch>
        </p:blipFill>
        <p:spPr>
          <a:xfrm>
            <a:off x="6099048" y="2050610"/>
            <a:ext cx="5458968" cy="275677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0"/>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43"/>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AWS Web Application Firewall (WAF)</a:t>
            </a:r>
          </a:p>
        </p:txBody>
      </p:sp>
      <p:sp>
        <p:nvSpPr>
          <p:cNvPr id="2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Google Shape;222;p43"/>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a:spcBef>
                <a:spcPts val="1067"/>
              </a:spcBef>
            </a:pPr>
            <a:r>
              <a:rPr lang="en-US" sz="1900" dirty="0">
                <a:sym typeface="Arial"/>
              </a:rPr>
              <a:t>AWS WAF can match values in the following </a:t>
            </a:r>
            <a:r>
              <a:rPr lang="en-US" sz="1900" b="1" dirty="0">
                <a:sym typeface="Arial"/>
              </a:rPr>
              <a:t>request parts</a:t>
            </a:r>
            <a:r>
              <a:rPr lang="en-US" sz="1900" dirty="0">
                <a:sym typeface="Arial"/>
              </a:rPr>
              <a:t>:</a:t>
            </a:r>
          </a:p>
          <a:p>
            <a:pPr marL="609585">
              <a:spcBef>
                <a:spcPts val="1600"/>
              </a:spcBef>
              <a:buSzPts val="1100"/>
            </a:pPr>
            <a:r>
              <a:rPr lang="en-US" sz="1900" b="1" dirty="0">
                <a:sym typeface="Arial"/>
              </a:rPr>
              <a:t>Header</a:t>
            </a:r>
            <a:r>
              <a:rPr lang="en-US" sz="1900" dirty="0">
                <a:sym typeface="Arial"/>
              </a:rPr>
              <a:t> – A specified request header, for example, the User-Agent or </a:t>
            </a:r>
            <a:r>
              <a:rPr lang="en-US" sz="1900" dirty="0" err="1">
                <a:sym typeface="Arial"/>
              </a:rPr>
              <a:t>Referer</a:t>
            </a:r>
            <a:r>
              <a:rPr lang="en-US" sz="1900" dirty="0">
                <a:sym typeface="Arial"/>
              </a:rPr>
              <a:t> header.</a:t>
            </a:r>
          </a:p>
          <a:p>
            <a:pPr marL="609585">
              <a:spcBef>
                <a:spcPts val="0"/>
              </a:spcBef>
              <a:buSzPts val="1100"/>
            </a:pPr>
            <a:r>
              <a:rPr lang="en-US" sz="1900" b="1" dirty="0">
                <a:sym typeface="Arial"/>
              </a:rPr>
              <a:t>HTTP method </a:t>
            </a:r>
            <a:r>
              <a:rPr lang="en-US" sz="1900" dirty="0">
                <a:sym typeface="Arial"/>
              </a:rPr>
              <a:t>– The HTTP method, which indicates the type of operation that the request is asking the origin to perform. CloudFront supports the following methods: DELETE, GET, HEAD, OPTIONS, PATCH, POST, and PUT.</a:t>
            </a:r>
          </a:p>
          <a:p>
            <a:pPr marL="609585">
              <a:spcBef>
                <a:spcPts val="0"/>
              </a:spcBef>
              <a:buSzPts val="1100"/>
            </a:pPr>
            <a:r>
              <a:rPr lang="en-US" sz="1900" b="1" dirty="0">
                <a:sym typeface="Arial"/>
              </a:rPr>
              <a:t>Query string </a:t>
            </a:r>
            <a:r>
              <a:rPr lang="en-US" sz="1900" dirty="0">
                <a:sym typeface="Arial"/>
              </a:rPr>
              <a:t>– The part of a URL that appears after a ? character, if any.</a:t>
            </a:r>
          </a:p>
          <a:p>
            <a:pPr marL="609585">
              <a:spcBef>
                <a:spcPts val="0"/>
              </a:spcBef>
              <a:buSzPts val="1100"/>
            </a:pPr>
            <a:r>
              <a:rPr lang="en-US" sz="1900" b="1" dirty="0">
                <a:sym typeface="Arial"/>
              </a:rPr>
              <a:t>URI</a:t>
            </a:r>
            <a:r>
              <a:rPr lang="en-US" sz="1900" dirty="0">
                <a:sym typeface="Arial"/>
              </a:rPr>
              <a:t> – The URI path of the request, which identifies the resource, for example, /images/daily-</a:t>
            </a:r>
            <a:r>
              <a:rPr lang="en-US" sz="1900" dirty="0" err="1">
                <a:sym typeface="Arial"/>
              </a:rPr>
              <a:t>ad.jpg</a:t>
            </a:r>
            <a:r>
              <a:rPr lang="en-US" sz="1900" dirty="0">
                <a:sym typeface="Arial"/>
              </a:rPr>
              <a:t>.</a:t>
            </a:r>
          </a:p>
          <a:p>
            <a:pPr marL="609585">
              <a:spcBef>
                <a:spcPts val="0"/>
              </a:spcBef>
              <a:buSzPts val="1100"/>
            </a:pPr>
            <a:r>
              <a:rPr lang="en-US" sz="1900" b="1" dirty="0">
                <a:sym typeface="Arial"/>
              </a:rPr>
              <a:t>Body</a:t>
            </a:r>
            <a:r>
              <a:rPr lang="en-US" sz="1900" dirty="0">
                <a:sym typeface="Arial"/>
              </a:rPr>
              <a:t> – The part of a request that contains any additional data that you want to send to your web server as the HTTP request body, such as data from a form.</a:t>
            </a:r>
          </a:p>
          <a:p>
            <a:pPr marL="609585">
              <a:spcBef>
                <a:spcPts val="0"/>
              </a:spcBef>
              <a:buSzPts val="1100"/>
            </a:pPr>
            <a:r>
              <a:rPr lang="en-US" sz="1900" b="1" dirty="0">
                <a:sym typeface="Arial"/>
              </a:rPr>
              <a:t>Single query parameter </a:t>
            </a:r>
            <a:r>
              <a:rPr lang="en-US" sz="1900" dirty="0">
                <a:sym typeface="Arial"/>
              </a:rPr>
              <a:t>(value only) – Any parameter that you have defined as part of the query string.</a:t>
            </a:r>
          </a:p>
          <a:p>
            <a:pPr marL="609585">
              <a:spcBef>
                <a:spcPts val="0"/>
              </a:spcBef>
              <a:buSzPts val="1100"/>
            </a:pPr>
            <a:r>
              <a:rPr lang="en-US" sz="1900" b="1" dirty="0">
                <a:sym typeface="Arial"/>
              </a:rPr>
              <a:t>All query parameters </a:t>
            </a:r>
            <a:r>
              <a:rPr lang="en-US" sz="1900" dirty="0">
                <a:sym typeface="Arial"/>
              </a:rPr>
              <a:t>(values only) – As above buy inspects all parameters within the query string.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6"/>
        <p:cNvGrpSpPr/>
        <p:nvPr/>
      </p:nvGrpSpPr>
      <p:grpSpPr>
        <a:xfrm>
          <a:off x="0" y="0"/>
          <a:ext cx="0" cy="0"/>
          <a:chOff x="0" y="0"/>
          <a:chExt cx="0" cy="0"/>
        </a:xfrm>
      </p:grpSpPr>
      <p:sp useBgFill="1">
        <p:nvSpPr>
          <p:cNvPr id="244" name="Rectangle 24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Shape 23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 name="Google Shape;227;p44"/>
          <p:cNvSpPr txBox="1">
            <a:spLocks noGrp="1"/>
          </p:cNvSpPr>
          <p:nvPr>
            <p:ph type="title"/>
          </p:nvPr>
        </p:nvSpPr>
        <p:spPr>
          <a:xfrm>
            <a:off x="838200" y="673770"/>
            <a:ext cx="3220329" cy="2027227"/>
          </a:xfrm>
          <a:prstGeom prst="rect">
            <a:avLst/>
          </a:prstGeom>
        </p:spPr>
        <p:txBody>
          <a:bodyPr spcFirstLastPara="1" vert="horz" lIns="91440" tIns="45720" rIns="91440" bIns="45720" rtlCol="0" anchor="t" anchorCtr="0">
            <a:normAutofit/>
          </a:bodyPr>
          <a:lstStyle/>
          <a:p>
            <a:r>
              <a:rPr lang="en-US" sz="3800" kern="1200">
                <a:solidFill>
                  <a:srgbClr val="FFFFFF"/>
                </a:solidFill>
                <a:latin typeface="+mj-lt"/>
                <a:ea typeface="+mj-ea"/>
                <a:cs typeface="+mj-cs"/>
              </a:rPr>
              <a:t>AWS Web Application Firewall (WAF)</a:t>
            </a:r>
          </a:p>
        </p:txBody>
      </p:sp>
      <p:graphicFrame>
        <p:nvGraphicFramePr>
          <p:cNvPr id="246" name="Google Shape;228;p44">
            <a:extLst>
              <a:ext uri="{FF2B5EF4-FFF2-40B4-BE49-F238E27FC236}">
                <a16:creationId xmlns:a16="http://schemas.microsoft.com/office/drawing/2014/main" id="{814DCBED-70F7-3E3A-1711-A70DFE0A70E5}"/>
              </a:ext>
            </a:extLst>
          </p:cNvPr>
          <p:cNvGraphicFramePr/>
          <p:nvPr>
            <p:extLst>
              <p:ext uri="{D42A27DB-BD31-4B8C-83A1-F6EECF244321}">
                <p14:modId xmlns:p14="http://schemas.microsoft.com/office/powerpoint/2010/main" val="58610136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useBgFill="1">
        <p:nvSpPr>
          <p:cNvPr id="239" name="Rectangle 23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Google Shape;233;p45"/>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AWS Web Application Firewall (WAF)</a:t>
            </a:r>
          </a:p>
        </p:txBody>
      </p:sp>
      <p:sp>
        <p:nvSpPr>
          <p:cNvPr id="2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Google Shape;234;p45"/>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SzPts val="1100"/>
            </a:pPr>
            <a:r>
              <a:rPr lang="en-US" sz="2200" dirty="0">
                <a:sym typeface="Arial"/>
              </a:rPr>
              <a:t>Define </a:t>
            </a:r>
            <a:r>
              <a:rPr lang="en-US" sz="2200" b="1" dirty="0">
                <a:sym typeface="Arial"/>
              </a:rPr>
              <a:t>Web ACL </a:t>
            </a:r>
            <a:r>
              <a:rPr lang="en-US" sz="2200" dirty="0">
                <a:sym typeface="Arial"/>
              </a:rPr>
              <a:t>(Web Access Control List) Rules:</a:t>
            </a:r>
          </a:p>
          <a:p>
            <a:pPr marL="1219170" lvl="1">
              <a:spcBef>
                <a:spcPts val="0"/>
              </a:spcBef>
              <a:buSzPts val="1100"/>
            </a:pPr>
            <a:r>
              <a:rPr lang="en-US" sz="2200" b="1" dirty="0">
                <a:highlight>
                  <a:srgbClr val="FFFF00"/>
                </a:highlight>
                <a:sym typeface="Arial"/>
              </a:rPr>
              <a:t>IP Set</a:t>
            </a:r>
            <a:r>
              <a:rPr lang="en-US" sz="2200" b="1" dirty="0">
                <a:sym typeface="Arial"/>
              </a:rPr>
              <a:t>: up to 10,000 IP addresses</a:t>
            </a:r>
            <a:r>
              <a:rPr lang="en-US" sz="2200" dirty="0">
                <a:sym typeface="Arial"/>
              </a:rPr>
              <a:t> – use multiple Rules for more IPs</a:t>
            </a:r>
          </a:p>
          <a:p>
            <a:pPr marL="1219170" lvl="1">
              <a:spcBef>
                <a:spcPts val="0"/>
              </a:spcBef>
              <a:buSzPts val="1100"/>
            </a:pPr>
            <a:r>
              <a:rPr lang="en-US" sz="2200" dirty="0">
                <a:sym typeface="Arial"/>
              </a:rPr>
              <a:t>HTTP headers, HTTP body, or URI strings Protects from common attack - </a:t>
            </a:r>
            <a:r>
              <a:rPr lang="en-US" sz="2200" b="1" dirty="0">
                <a:sym typeface="Arial"/>
              </a:rPr>
              <a:t>SQL </a:t>
            </a:r>
          </a:p>
          <a:p>
            <a:pPr marL="1219170" lvl="1">
              <a:spcBef>
                <a:spcPts val="0"/>
              </a:spcBef>
              <a:buSzPts val="1100"/>
            </a:pPr>
            <a:r>
              <a:rPr lang="en-US" sz="2200" b="1" dirty="0">
                <a:sym typeface="Arial"/>
              </a:rPr>
              <a:t>injection and Cross-Site Scripting (XSS)</a:t>
            </a:r>
          </a:p>
          <a:p>
            <a:pPr marL="1219170" lvl="1">
              <a:spcBef>
                <a:spcPts val="0"/>
              </a:spcBef>
              <a:buSzPts val="1100"/>
            </a:pPr>
            <a:r>
              <a:rPr lang="en-US" sz="2200" dirty="0">
                <a:sym typeface="Arial"/>
              </a:rPr>
              <a:t>Size constraints, </a:t>
            </a:r>
            <a:r>
              <a:rPr lang="en-US" sz="2200" b="1" dirty="0">
                <a:sym typeface="Arial"/>
              </a:rPr>
              <a:t>geo-match (block countries)</a:t>
            </a:r>
          </a:p>
          <a:p>
            <a:pPr marL="1219170" lvl="1">
              <a:spcBef>
                <a:spcPts val="0"/>
              </a:spcBef>
              <a:buSzPts val="1100"/>
            </a:pPr>
            <a:r>
              <a:rPr lang="en-US" sz="2200" b="1" dirty="0">
                <a:highlight>
                  <a:srgbClr val="FFFF00"/>
                </a:highlight>
                <a:sym typeface="Arial"/>
              </a:rPr>
              <a:t>Rate-based rules</a:t>
            </a:r>
            <a:r>
              <a:rPr lang="en-US" sz="2200" dirty="0">
                <a:highlight>
                  <a:srgbClr val="FFFF00"/>
                </a:highlight>
                <a:sym typeface="Arial"/>
              </a:rPr>
              <a:t> </a:t>
            </a:r>
            <a:r>
              <a:rPr lang="en-US" sz="2200" dirty="0">
                <a:sym typeface="Arial"/>
              </a:rPr>
              <a:t>(to count occurrences of events) – </a:t>
            </a:r>
            <a:r>
              <a:rPr lang="en-US" sz="2200" b="1" dirty="0">
                <a:sym typeface="Arial"/>
              </a:rPr>
              <a:t>for DDoS protection</a:t>
            </a:r>
          </a:p>
          <a:p>
            <a:pPr marL="609585">
              <a:spcBef>
                <a:spcPts val="0"/>
              </a:spcBef>
              <a:buSzPts val="1100"/>
            </a:pPr>
            <a:r>
              <a:rPr lang="en-US" sz="2200" dirty="0">
                <a:sym typeface="Arial"/>
              </a:rPr>
              <a:t>Web ACL are Regional except for CloudFront</a:t>
            </a:r>
          </a:p>
          <a:p>
            <a:pPr marL="609585">
              <a:spcBef>
                <a:spcPts val="0"/>
              </a:spcBef>
              <a:buSzPts val="1100"/>
            </a:pPr>
            <a:r>
              <a:rPr lang="en-US" sz="2200" dirty="0">
                <a:sym typeface="Arial"/>
              </a:rPr>
              <a:t>A rule group is </a:t>
            </a:r>
            <a:r>
              <a:rPr lang="en-US" sz="2200" b="1" dirty="0">
                <a:sym typeface="Arial"/>
              </a:rPr>
              <a:t>a reusable set of rules that you can add to a web ACL</a:t>
            </a:r>
          </a:p>
          <a:p>
            <a:pPr marL="0">
              <a:spcBef>
                <a:spcPts val="1600"/>
              </a:spcBef>
            </a:pPr>
            <a:endParaRPr lang="en-US" sz="2200" dirty="0">
              <a:sym typeface="Arial"/>
            </a:endParaRPr>
          </a:p>
          <a:p>
            <a:pPr marL="0">
              <a:spcBef>
                <a:spcPts val="1600"/>
              </a:spcBef>
              <a:spcAft>
                <a:spcPts val="1600"/>
              </a:spcAft>
            </a:pPr>
            <a:endParaRPr lang="en-US" sz="2200" dirty="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1"/>
        <p:cNvGrpSpPr/>
        <p:nvPr/>
      </p:nvGrpSpPr>
      <p:grpSpPr>
        <a:xfrm>
          <a:off x="0" y="0"/>
          <a:ext cx="0" cy="0"/>
          <a:chOff x="0" y="0"/>
          <a:chExt cx="0" cy="0"/>
        </a:xfrm>
      </p:grpSpPr>
      <p:sp useBgFill="1">
        <p:nvSpPr>
          <p:cNvPr id="258" name="Rectangle 25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Shape 25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52" name="Google Shape;252;p48"/>
          <p:cNvSpPr txBox="1">
            <a:spLocks noGrp="1"/>
          </p:cNvSpPr>
          <p:nvPr>
            <p:ph type="title"/>
          </p:nvPr>
        </p:nvSpPr>
        <p:spPr>
          <a:xfrm>
            <a:off x="838200" y="401221"/>
            <a:ext cx="10515600" cy="1348065"/>
          </a:xfrm>
          <a:prstGeom prst="rect">
            <a:avLst/>
          </a:prstGeom>
        </p:spPr>
        <p:txBody>
          <a:bodyPr spcFirstLastPara="1" vert="horz" lIns="91440" tIns="45720" rIns="91440" bIns="45720" rtlCol="0" anchor="ctr" anchorCtr="0">
            <a:normAutofit/>
          </a:bodyPr>
          <a:lstStyle/>
          <a:p>
            <a:r>
              <a:rPr lang="en-US" sz="4200" kern="1200">
                <a:solidFill>
                  <a:srgbClr val="FFFFFF"/>
                </a:solidFill>
                <a:latin typeface="+mj-lt"/>
                <a:ea typeface="+mj-ea"/>
                <a:cs typeface="+mj-cs"/>
              </a:rPr>
              <a:t>AWS Web Application Firewall (WAF) - Full feature API</a:t>
            </a:r>
          </a:p>
        </p:txBody>
      </p:sp>
      <p:sp>
        <p:nvSpPr>
          <p:cNvPr id="253" name="Google Shape;253;p48"/>
          <p:cNvSpPr txBox="1">
            <a:spLocks noGrp="1"/>
          </p:cNvSpPr>
          <p:nvPr>
            <p:ph type="body" idx="1"/>
          </p:nvPr>
        </p:nvSpPr>
        <p:spPr>
          <a:xfrm>
            <a:off x="838200" y="2586789"/>
            <a:ext cx="10515600" cy="3590174"/>
          </a:xfrm>
          <a:prstGeom prst="rect">
            <a:avLst/>
          </a:prstGeom>
        </p:spPr>
        <p:txBody>
          <a:bodyPr spcFirstLastPara="1" vert="horz" lIns="91440" tIns="45720" rIns="91440" bIns="45720" rtlCol="0" anchorCtr="0">
            <a:normAutofit/>
          </a:bodyPr>
          <a:lstStyle/>
          <a:p>
            <a:pPr marL="0">
              <a:spcBef>
                <a:spcPts val="1067"/>
              </a:spcBef>
              <a:buClr>
                <a:schemeClr val="dk1"/>
              </a:buClr>
              <a:buSzPts val="1100"/>
            </a:pPr>
            <a:r>
              <a:rPr lang="en-US" sz="1200" dirty="0">
                <a:sym typeface="Arial"/>
              </a:rPr>
              <a:t>AWS WAF can be completely administered via APIs.</a:t>
            </a:r>
          </a:p>
          <a:p>
            <a:pPr marL="0">
              <a:spcBef>
                <a:spcPts val="1600"/>
              </a:spcBef>
              <a:buClr>
                <a:schemeClr val="dk1"/>
              </a:buClr>
              <a:buSzPts val="1100"/>
            </a:pPr>
            <a:r>
              <a:rPr lang="en-US" sz="1200" dirty="0">
                <a:sym typeface="Arial"/>
              </a:rPr>
              <a:t>This provides organizations with the ability to create and maintain rules automatically and incorporate them into the development and design process.</a:t>
            </a:r>
          </a:p>
          <a:p>
            <a:pPr marL="0">
              <a:spcBef>
                <a:spcPts val="1600"/>
              </a:spcBef>
              <a:buClr>
                <a:schemeClr val="dk1"/>
              </a:buClr>
              <a:buSzPts val="1100"/>
            </a:pPr>
            <a:r>
              <a:rPr lang="en-US" sz="1200" b="1" u="sng" dirty="0">
                <a:sym typeface="Arial"/>
              </a:rPr>
              <a:t>For example,</a:t>
            </a:r>
            <a:r>
              <a:rPr lang="en-US" sz="1200" dirty="0">
                <a:sym typeface="Arial"/>
              </a:rPr>
              <a:t> a developer who has detailed knowledge of the web application could create a security rule as part of the deployment process.</a:t>
            </a:r>
          </a:p>
          <a:p>
            <a:pPr marL="0">
              <a:spcBef>
                <a:spcPts val="1600"/>
              </a:spcBef>
              <a:buClr>
                <a:schemeClr val="dk1"/>
              </a:buClr>
              <a:buSzPts val="1100"/>
            </a:pPr>
            <a:r>
              <a:rPr lang="en-US" sz="1200" dirty="0">
                <a:sym typeface="Arial"/>
              </a:rPr>
              <a:t>This capability to incorporate security into your development process avoids the need for complex handoffs between application and security teams to make sure rules are kept up to date.</a:t>
            </a:r>
          </a:p>
          <a:p>
            <a:pPr marL="0">
              <a:spcBef>
                <a:spcPts val="1600"/>
              </a:spcBef>
              <a:buClr>
                <a:schemeClr val="dk1"/>
              </a:buClr>
              <a:buSzPts val="1100"/>
            </a:pPr>
            <a:r>
              <a:rPr lang="en-US" sz="1200" dirty="0">
                <a:sym typeface="Arial"/>
              </a:rPr>
              <a:t>AWS WAF </a:t>
            </a:r>
            <a:r>
              <a:rPr lang="en-US" sz="1200" b="1" dirty="0">
                <a:sym typeface="Arial"/>
              </a:rPr>
              <a:t>can also be deployed and provisioned automatically with AWS CloudFormation sample templates</a:t>
            </a:r>
            <a:r>
              <a:rPr lang="en-US" sz="1200" dirty="0">
                <a:sym typeface="Arial"/>
              </a:rPr>
              <a:t> that allow you to describe all security rules you would like to deploy for your web applications delivered by Amazon CloudFront.</a:t>
            </a:r>
          </a:p>
          <a:p>
            <a:pPr marL="0">
              <a:spcBef>
                <a:spcPts val="1600"/>
              </a:spcBef>
              <a:buClr>
                <a:schemeClr val="dk1"/>
              </a:buClr>
              <a:buSzPts val="1100"/>
            </a:pPr>
            <a:r>
              <a:rPr lang="en-US" sz="1200" dirty="0">
                <a:sym typeface="Arial"/>
              </a:rPr>
              <a:t>AWS WAF </a:t>
            </a:r>
            <a:r>
              <a:rPr lang="en-US" sz="1200" b="1" dirty="0">
                <a:sym typeface="Arial"/>
              </a:rPr>
              <a:t>is integrated with Amazon CloudFront</a:t>
            </a:r>
            <a:r>
              <a:rPr lang="en-US" sz="1200" dirty="0">
                <a:sym typeface="Arial"/>
              </a:rPr>
              <a:t>, which supports custom origins outside of AWS – this means you can protect web sites not hosted in AWS.</a:t>
            </a:r>
          </a:p>
          <a:p>
            <a:pPr marL="0">
              <a:spcBef>
                <a:spcPts val="1600"/>
              </a:spcBef>
              <a:spcAft>
                <a:spcPts val="1600"/>
              </a:spcAft>
            </a:pPr>
            <a:r>
              <a:rPr lang="en-US" sz="1200" b="1" dirty="0">
                <a:sym typeface="Arial"/>
              </a:rPr>
              <a:t>Support for IPv6</a:t>
            </a:r>
            <a:r>
              <a:rPr lang="en-US" sz="1200" dirty="0">
                <a:sym typeface="Arial"/>
              </a:rPr>
              <a:t> allows the AWS WAF to inspect HTTP/S requests coming from both IPv6 and IPv4 addresses.</a:t>
            </a:r>
          </a:p>
          <a:p>
            <a:pPr marL="0">
              <a:spcBef>
                <a:spcPts val="0"/>
              </a:spcBef>
            </a:pPr>
            <a:r>
              <a:rPr lang="en-US" sz="1200" dirty="0">
                <a:sym typeface="Arial"/>
              </a:rPr>
              <a:t>AWS WAF provides real-time metrics and captures raw requests that include details about IP addresses, geo locations, URIs, User-Agent and </a:t>
            </a:r>
            <a:r>
              <a:rPr lang="en-US" sz="1200" dirty="0" err="1">
                <a:sym typeface="Arial"/>
              </a:rPr>
              <a:t>Referers</a:t>
            </a:r>
            <a:r>
              <a:rPr lang="en-US" sz="1200" dirty="0">
                <a:sym typeface="Arial"/>
              </a:rPr>
              <a:t>.</a:t>
            </a:r>
          </a:p>
          <a:p>
            <a:pPr marL="0">
              <a:spcBef>
                <a:spcPts val="1600"/>
              </a:spcBef>
              <a:spcAft>
                <a:spcPts val="1600"/>
              </a:spcAft>
            </a:pPr>
            <a:endParaRPr lang="en-US" sz="1200" dirty="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3"/>
        <p:cNvGrpSpPr/>
        <p:nvPr/>
      </p:nvGrpSpPr>
      <p:grpSpPr>
        <a:xfrm>
          <a:off x="0" y="0"/>
          <a:ext cx="0" cy="0"/>
          <a:chOff x="0" y="0"/>
          <a:chExt cx="0" cy="0"/>
        </a:xfrm>
      </p:grpSpPr>
      <p:sp useBgFill="1">
        <p:nvSpPr>
          <p:cNvPr id="270" name="Rectangle 2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Google Shape;264;p50"/>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Types of rules</a:t>
            </a:r>
          </a:p>
        </p:txBody>
      </p:sp>
      <p:sp>
        <p:nvSpPr>
          <p:cNvPr id="2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Google Shape;265;p50"/>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467"/>
              </a:spcBef>
              <a:buClr>
                <a:srgbClr val="1F2649"/>
              </a:buClr>
              <a:buSzPts val="1100"/>
            </a:pPr>
            <a:r>
              <a:rPr lang="en-US" sz="1900" b="1" dirty="0">
                <a:highlight>
                  <a:srgbClr val="FFFF00"/>
                </a:highlight>
                <a:sym typeface="Arial"/>
              </a:rPr>
              <a:t>AWS Managed rules </a:t>
            </a:r>
            <a:r>
              <a:rPr lang="en-US" sz="1900" b="1" dirty="0">
                <a:highlight>
                  <a:srgbClr val="FFFFFF"/>
                </a:highlight>
                <a:sym typeface="Arial"/>
              </a:rPr>
              <a:t>(more that 190)</a:t>
            </a:r>
          </a:p>
          <a:p>
            <a:pPr marL="609585">
              <a:spcBef>
                <a:spcPts val="0"/>
              </a:spcBef>
              <a:buClr>
                <a:srgbClr val="1F2649"/>
              </a:buClr>
              <a:buSzPts val="1100"/>
            </a:pPr>
            <a:r>
              <a:rPr lang="en-US" sz="1900" b="1" dirty="0">
                <a:highlight>
                  <a:srgbClr val="FFFF00"/>
                </a:highlight>
                <a:sym typeface="Arial"/>
              </a:rPr>
              <a:t>Custom rules</a:t>
            </a:r>
          </a:p>
          <a:p>
            <a:pPr marL="1219170" lvl="1">
              <a:spcBef>
                <a:spcPts val="0"/>
              </a:spcBef>
              <a:buClr>
                <a:srgbClr val="1F2649"/>
              </a:buClr>
              <a:buSzPts val="1100"/>
            </a:pPr>
            <a:r>
              <a:rPr lang="en-US" sz="1900" dirty="0">
                <a:highlight>
                  <a:srgbClr val="FFFFFF"/>
                </a:highlight>
                <a:sym typeface="Arial"/>
              </a:rPr>
              <a:t>You can write custom rules specific to your web application/database to block undesired patterns in parts of the HTTP/HTTPS request, such as headers, method, query string, URI, body and IP address. These custom rules can be used together with AWS Managed Rules.</a:t>
            </a:r>
          </a:p>
          <a:p>
            <a:pPr marL="609585">
              <a:spcBef>
                <a:spcPts val="0"/>
              </a:spcBef>
              <a:buClr>
                <a:srgbClr val="1F2649"/>
              </a:buClr>
              <a:buSzPts val="1100"/>
            </a:pPr>
            <a:r>
              <a:rPr lang="en-US" sz="1900" b="1" dirty="0">
                <a:highlight>
                  <a:srgbClr val="FFFF00"/>
                </a:highlight>
                <a:sym typeface="Arial"/>
              </a:rPr>
              <a:t>AWS Marketplace Rules</a:t>
            </a:r>
          </a:p>
          <a:p>
            <a:pPr marL="1219170" lvl="1">
              <a:spcBef>
                <a:spcPts val="0"/>
              </a:spcBef>
              <a:buClr>
                <a:srgbClr val="1F2649"/>
              </a:buClr>
              <a:buSzPts val="1100"/>
            </a:pPr>
            <a:r>
              <a:rPr lang="en-US" sz="1900" dirty="0">
                <a:highlight>
                  <a:srgbClr val="FFFFFF"/>
                </a:highlight>
                <a:sym typeface="Arial"/>
              </a:rPr>
              <a:t>You can also find rules created by security vendors that have built their own rule sets on an AWS WAF on the AWS Marketplace.</a:t>
            </a:r>
          </a:p>
          <a:p>
            <a:pPr marL="609585">
              <a:spcBef>
                <a:spcPts val="0"/>
              </a:spcBef>
              <a:buClr>
                <a:srgbClr val="1F2649"/>
              </a:buClr>
              <a:buSzPts val="1100"/>
            </a:pPr>
            <a:r>
              <a:rPr lang="en-US" sz="1900" b="1" dirty="0">
                <a:highlight>
                  <a:srgbClr val="FFFF00"/>
                </a:highlight>
                <a:sym typeface="Arial"/>
              </a:rPr>
              <a:t>Advanced Automated Mitigations</a:t>
            </a:r>
          </a:p>
          <a:p>
            <a:pPr marL="1219170" lvl="1">
              <a:spcBef>
                <a:spcPts val="0"/>
              </a:spcBef>
              <a:buClr>
                <a:srgbClr val="1F2649"/>
              </a:buClr>
              <a:buSzPts val="1100"/>
            </a:pPr>
            <a:r>
              <a:rPr lang="en-US" sz="1900" dirty="0">
                <a:highlight>
                  <a:srgbClr val="FFFFFF"/>
                </a:highlight>
                <a:sym typeface="Arial"/>
              </a:rPr>
              <a:t>AWS provides the </a:t>
            </a:r>
            <a:r>
              <a:rPr lang="en-US" sz="1900" dirty="0">
                <a:highlight>
                  <a:srgbClr val="FFFF00"/>
                </a:highlight>
                <a:sym typeface="Arial"/>
              </a:rPr>
              <a:t>AWS WAF Security Automations Solution </a:t>
            </a:r>
            <a:r>
              <a:rPr lang="en-US" sz="1900" dirty="0">
                <a:highlight>
                  <a:srgbClr val="FFFFFF"/>
                </a:highlight>
                <a:sym typeface="Arial"/>
              </a:rPr>
              <a:t>which automatically deploys a set of AWS WAF rules that filter common web-based attacks, but also provide advanced log analysis. This automated solution leverages AWS WAFs APIs to react to threats detected from logs, honeypot URLs, and more to automatically update rules and block malicious IP addresses. An example of this is shown below.</a:t>
            </a:r>
            <a:endParaRPr lang="en-US" sz="1900" dirty="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21A0A-969C-9F8E-18A1-24E4E5821DA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sym typeface="Arial"/>
              </a:rPr>
              <a:t>AWS WAF Security Automations Solution</a:t>
            </a:r>
            <a:endParaRPr lang="en-US" sz="3600" kern="1200">
              <a:solidFill>
                <a:srgbClr val="FFFFFF"/>
              </a:solidFill>
              <a:latin typeface="+mj-lt"/>
              <a:ea typeface="+mj-ea"/>
              <a:cs typeface="+mj-cs"/>
            </a:endParaRPr>
          </a:p>
        </p:txBody>
      </p:sp>
      <p:pic>
        <p:nvPicPr>
          <p:cNvPr id="1026" name="Picture 2" descr="Security Automations for AWS WAF architecture flow diagram">
            <a:extLst>
              <a:ext uri="{FF2B5EF4-FFF2-40B4-BE49-F238E27FC236}">
                <a16:creationId xmlns:a16="http://schemas.microsoft.com/office/drawing/2014/main" id="{681DD07D-37B2-814D-FC3D-8B770C0D6D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9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9"/>
        <p:cNvGrpSpPr/>
        <p:nvPr/>
      </p:nvGrpSpPr>
      <p:grpSpPr>
        <a:xfrm>
          <a:off x="0" y="0"/>
          <a:ext cx="0" cy="0"/>
          <a:chOff x="0" y="0"/>
          <a:chExt cx="0" cy="0"/>
        </a:xfrm>
      </p:grpSpPr>
      <p:sp useBgFill="1">
        <p:nvSpPr>
          <p:cNvPr id="276" name="Rectangle 27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Google Shape;270;p51"/>
          <p:cNvSpPr txBox="1">
            <a:spLocks noGrp="1"/>
          </p:cNvSpPr>
          <p:nvPr>
            <p:ph type="title"/>
          </p:nvPr>
        </p:nvSpPr>
        <p:spPr>
          <a:xfrm>
            <a:off x="838200" y="365125"/>
            <a:ext cx="10515600" cy="1325600"/>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AWS Managed Rules rule groups list</a:t>
            </a:r>
          </a:p>
        </p:txBody>
      </p:sp>
      <p:sp>
        <p:nvSpPr>
          <p:cNvPr id="27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Google Shape;271;p51"/>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609585">
              <a:spcBef>
                <a:spcPts val="1067"/>
              </a:spcBef>
              <a:buSzPts val="1100"/>
            </a:pPr>
            <a:r>
              <a:rPr lang="en-US" sz="2200" b="1" dirty="0">
                <a:highlight>
                  <a:srgbClr val="FFFF00"/>
                </a:highlight>
                <a:sym typeface="Arial"/>
              </a:rPr>
              <a:t>Baseline rule groups</a:t>
            </a:r>
          </a:p>
          <a:p>
            <a:pPr marL="1219170" lvl="1">
              <a:spcBef>
                <a:spcPts val="0"/>
              </a:spcBef>
              <a:buSzPts val="1100"/>
            </a:pPr>
            <a:r>
              <a:rPr lang="en-US" sz="2200" dirty="0">
                <a:sym typeface="Arial"/>
              </a:rPr>
              <a:t>Baseline managed rule groups provide general protection against a wide variety of common threats.</a:t>
            </a:r>
          </a:p>
          <a:p>
            <a:pPr marL="609585">
              <a:spcBef>
                <a:spcPts val="0"/>
              </a:spcBef>
              <a:buSzPts val="1100"/>
            </a:pPr>
            <a:r>
              <a:rPr lang="en-US" sz="2200" b="1" dirty="0">
                <a:highlight>
                  <a:srgbClr val="FFFF00"/>
                </a:highlight>
                <a:sym typeface="Arial"/>
              </a:rPr>
              <a:t>Use-case specific rule groups</a:t>
            </a:r>
          </a:p>
          <a:p>
            <a:pPr marL="1219170" lvl="1">
              <a:spcBef>
                <a:spcPts val="0"/>
              </a:spcBef>
              <a:buSzPts val="1100"/>
            </a:pPr>
            <a:r>
              <a:rPr lang="en-US" sz="2200" dirty="0">
                <a:highlight>
                  <a:srgbClr val="FFFFFF"/>
                </a:highlight>
                <a:sym typeface="Arial"/>
              </a:rPr>
              <a:t>Use-case specific rule groups provide incremental protection for many diverse AWS WAF use cases.</a:t>
            </a:r>
            <a:endParaRPr lang="en-US" sz="2200" dirty="0">
              <a:sym typeface="Arial"/>
            </a:endParaRPr>
          </a:p>
          <a:p>
            <a:pPr marL="609585">
              <a:spcBef>
                <a:spcPts val="0"/>
              </a:spcBef>
              <a:buSzPts val="1100"/>
            </a:pPr>
            <a:r>
              <a:rPr lang="en-US" sz="2200" b="1" dirty="0">
                <a:highlight>
                  <a:srgbClr val="FFFF00"/>
                </a:highlight>
                <a:sym typeface="Arial"/>
              </a:rPr>
              <a:t>IP reputation rule groups</a:t>
            </a:r>
          </a:p>
          <a:p>
            <a:pPr marL="1219170" lvl="1">
              <a:spcBef>
                <a:spcPts val="0"/>
              </a:spcBef>
              <a:buSzPts val="1100"/>
            </a:pPr>
            <a:r>
              <a:rPr lang="en-US" sz="2200" dirty="0">
                <a:highlight>
                  <a:srgbClr val="FFFFFF"/>
                </a:highlight>
                <a:sym typeface="Arial"/>
              </a:rPr>
              <a:t>IP reputation rule groups block requests based on their source IP address.</a:t>
            </a:r>
            <a:endParaRPr lang="en-US" sz="2200" dirty="0">
              <a:sym typeface="Arial"/>
            </a:endParaRPr>
          </a:p>
          <a:p>
            <a:pPr marL="609585">
              <a:spcBef>
                <a:spcPts val="0"/>
              </a:spcBef>
              <a:buSzPts val="1100"/>
            </a:pPr>
            <a:r>
              <a:rPr lang="en-US" sz="2200" b="1" dirty="0">
                <a:highlight>
                  <a:srgbClr val="FFFF00"/>
                </a:highlight>
                <a:sym typeface="Arial"/>
              </a:rPr>
              <a:t>AWS WAF Bot Control rule group</a:t>
            </a:r>
          </a:p>
          <a:p>
            <a:pPr marL="1219170" lvl="1">
              <a:spcBef>
                <a:spcPts val="0"/>
              </a:spcBef>
              <a:buSzPts val="1100"/>
            </a:pPr>
            <a:r>
              <a:rPr lang="en-US" sz="2200" dirty="0">
                <a:highlight>
                  <a:srgbClr val="FFFFFF"/>
                </a:highlight>
                <a:sym typeface="Arial"/>
              </a:rPr>
              <a:t>The Bot Control managed rule group provides rules to block and manage requests from bots. Bots can consume excess resources, skew business metrics, cause downtime, and perform malicious activities.</a:t>
            </a:r>
            <a:endParaRPr lang="en-US" sz="2200" dirty="0">
              <a:sym typeface="Arial"/>
            </a:endParaRPr>
          </a:p>
          <a:p>
            <a:pPr marL="609585">
              <a:spcBef>
                <a:spcPts val="0"/>
              </a:spcBef>
              <a:buSzPts val="1100"/>
            </a:pPr>
            <a:r>
              <a:rPr lang="en-US" sz="2200" b="1" dirty="0">
                <a:sym typeface="Arial"/>
              </a:rPr>
              <a:t>AWS WAF Fraud Control account takeover prevention (ATP) rule group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2209</Words>
  <Application>Microsoft Macintosh PowerPoint</Application>
  <PresentationFormat>Widescreen</PresentationFormat>
  <Paragraphs>130</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AWS WAF</vt:lpstr>
      <vt:lpstr>AWS Web Application Firewall (WAF)</vt:lpstr>
      <vt:lpstr>AWS Web Application Firewall (WAF)</vt:lpstr>
      <vt:lpstr>AWS Web Application Firewall (WAF)</vt:lpstr>
      <vt:lpstr>AWS Web Application Firewall (WAF)</vt:lpstr>
      <vt:lpstr>AWS Web Application Firewall (WAF) - Full feature API</vt:lpstr>
      <vt:lpstr>Types of rules</vt:lpstr>
      <vt:lpstr>AWS WAF Security Automations Solution</vt:lpstr>
      <vt:lpstr>AWS Managed Rules rule groups list</vt:lpstr>
      <vt:lpstr>Baseline rule groups</vt:lpstr>
      <vt:lpstr>Use-case specific rule groups</vt:lpstr>
      <vt:lpstr>Use-case specific rule groups</vt:lpstr>
      <vt:lpstr>IP reputation rule groups</vt:lpstr>
      <vt:lpstr>AWS WAF Bot Control rule group</vt:lpstr>
      <vt:lpstr>AWS WAF Architecture diagram</vt:lpstr>
      <vt:lpstr>AWS WAF Features</vt:lpstr>
      <vt:lpstr>AWS Exam take away</vt:lpstr>
      <vt:lpstr>Links, AWS WAF Whitepaper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Web Application Firewall (WAF)</dc:title>
  <dc:creator>Ilya Chakun</dc:creator>
  <cp:lastModifiedBy>Ilya Chakun</cp:lastModifiedBy>
  <cp:revision>8</cp:revision>
  <dcterms:created xsi:type="dcterms:W3CDTF">2023-08-30T15:22:52Z</dcterms:created>
  <dcterms:modified xsi:type="dcterms:W3CDTF">2023-12-25T20:21:54Z</dcterms:modified>
</cp:coreProperties>
</file>