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7" r:id="rId9"/>
    <p:sldId id="260" r:id="rId10"/>
    <p:sldId id="259" r:id="rId11"/>
    <p:sldId id="268" r:id="rId12"/>
    <p:sldId id="269" r:id="rId13"/>
    <p:sldId id="261" r:id="rId14"/>
    <p:sldId id="270" r:id="rId15"/>
    <p:sldId id="271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0"/>
    <p:restoredTop sz="94652"/>
  </p:normalViewPr>
  <p:slideViewPr>
    <p:cSldViewPr snapToGrid="0">
      <p:cViewPr varScale="1">
        <p:scale>
          <a:sx n="199" d="100"/>
          <a:sy n="199" d="100"/>
        </p:scale>
        <p:origin x="1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B360-27E3-25EF-8654-21496BE1D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DDED0-C7FB-1E6C-6329-E33824EBB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D227-02AF-B875-2177-E9940BB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209F-7F8E-1C6A-88E7-BA7FF024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5DE2-1957-EAC5-C850-400B3EC0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897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9F2-11B7-CE9C-84A0-BE9948CA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BE868-3831-CB51-403E-C2642B472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C3EA-C624-02CA-ED95-2F55A234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1CBE-3132-91EE-A6E7-CECA762A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2B3C-11B8-2690-3DE3-5BB1C1D1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835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853E0-FE45-8DFA-F082-B32DF0357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C0D1E-3F27-EC89-C2E2-FF9AE1248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E6E0-6B2C-FA77-E11E-A37657C9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3F58-D744-0EEB-EA4B-FE7CB132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1FFD-0ACE-A08A-69A8-753128A1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50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0399-3D73-6F67-A2C4-E2721BA5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8B50-98D0-D627-F133-CF3BEA20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EF38-F4CE-617D-5907-569B01AA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53DA-2BFF-760C-77BD-E8B422B4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1DAA-6085-7F49-8347-914099BE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7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C1E-B8DA-FB84-D5C4-C45BFBC5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7EC91-4164-9FDD-9A4A-7C3E9D2B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0E49B-5EE9-BE69-3E53-CD800A32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7AC5-6FB2-D742-645E-7F6490BD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BD66A-9BF1-8579-434D-74AB3489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92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6CB4-68BC-3EBF-3A27-076C7766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A008-41A4-6680-31CE-5D355355C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3B609-4869-DE20-B51E-33A3DE384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2CF99-3FD9-AA51-1B01-642B6769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B0555-007D-011C-A891-DDED4DAF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2A85F-A387-82C1-F37E-98DD9C5C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68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D87E-5743-8A93-8D76-50AC7374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56E9C-11BC-5F22-CAE1-28AC10AA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C0735-68C1-96D3-E597-F8191FCC9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285D5-F564-B9C4-7761-25A25A5D0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FC77D-29BC-158B-C61F-D877BF24E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A629A-6F33-6F73-8577-91FA5A79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27E33-1D57-362D-8A2D-01415162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C27B0-835B-F6CE-38ED-3C884A09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563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8E0A-ECA7-2E2C-1D80-D892334A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09995-20D9-3DCF-67A3-B49D7393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6DE0E-F2F5-15C9-E5BD-04A2CCF5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E7F7-85C6-7901-DD3F-D3511FBB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76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56B97-FAF2-D91E-FDF4-FFE66117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61AA2-70C5-C93E-371A-5472607D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AB909-9020-E4F0-EC7B-4A9BB0F3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700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DA9B-3FA2-9586-18AB-93BD00DC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B04B-22C1-0F6B-BE1D-1CDE3C5C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BC317-AAE8-2971-F14A-22675F0C4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29EE7-5DFF-1005-C393-76961CC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6B95A-B832-B9D1-26CA-141F06FD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47F00-FFA4-7874-4706-F3C22C84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70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EAA3-2EF6-3066-C26B-A5B43C1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D279E-CE78-55D1-39DC-37EEDCEB9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F39BC-C348-F76F-5791-4FFA591D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5EE0-0B0C-19EB-D11E-E3FFCB04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07B-ECCC-3D42-A667-FCA4E08F024B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EBEA-89A5-847B-4C20-4C91DC1A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DC28-1410-F63A-279C-07CFCA32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590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2254-4570-8E44-E7F9-1AB4C007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BCDF8-C7F7-3497-914E-E8392112E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36C8-3FFD-A9C4-9E1A-DEBEE0413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BE07B-ECCC-3D42-A667-FCA4E08F024B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B6BBB-5057-3CC6-F6CC-1C5CEDC21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84F6-7894-4FEA-C3DF-70F9827DB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6B5F-C9D0-4043-A489-A430E5776F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60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69.254.169.254/latest/meta-data/profile%2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en_us/wellarchitected/2022-03-31/framework/sec-detection.html" TargetMode="External"/><Relationship Id="rId2" Type="http://schemas.openxmlformats.org/officeDocument/2006/relationships/hyperlink" Target="https://wa.aws.amazon.com/wellarchitected/2020-07-02T19-33-23/wat.pillar.security.e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architecture/security-identity-compliance/?cards-all.sort-by=item.additionalFields.sortDate&amp;cards-all.sort-order=desc&amp;awsf.content-type=*all&amp;awsf.methodology=*all" TargetMode="External"/><Relationship Id="rId4" Type="http://schemas.openxmlformats.org/officeDocument/2006/relationships/hyperlink" Target="https://docs.aws.amazon.com/en_us/wellarchitected/2022-03-31/framework/a-securit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Tick">
            <a:extLst>
              <a:ext uri="{FF2B5EF4-FFF2-40B4-BE49-F238E27FC236}">
                <a16:creationId xmlns:a16="http://schemas.microsoft.com/office/drawing/2014/main" id="{D25B7A0E-17A8-9B97-0A66-D60A9588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272C6-CEF1-BF1B-7975-EBF2AD18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CH" sz="6600">
                <a:solidFill>
                  <a:srgbClr val="FFFFFF"/>
                </a:solidFill>
              </a:rPr>
              <a:t>Security Best Practice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401C1-CBD7-4D8E-F2F7-EE29E31F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Ec2 Instance Metadata - IMDS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8A7E-7615-7C32-8343-550DBA72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1500"/>
              <a:t>Information about an EC2 instance (e.g., hostname, instance type, network settings, …) </a:t>
            </a:r>
          </a:p>
          <a:p>
            <a:r>
              <a:rPr lang="en-GB" sz="1500"/>
              <a:t>Can be accessed from within the EC2 instance itself by making a request to the EC2 metadata service endpoint http://169.254.169.254/latest/meta-data  </a:t>
            </a:r>
          </a:p>
          <a:p>
            <a:r>
              <a:rPr lang="en-GB" sz="1500"/>
              <a:t>Can be accessed using EC2 API or CLI tools (e.g., curl or wget) </a:t>
            </a:r>
          </a:p>
          <a:p>
            <a:r>
              <a:rPr lang="en-GB" sz="1500"/>
              <a:t>Metadata is stored in key-value pairs</a:t>
            </a:r>
          </a:p>
          <a:p>
            <a:r>
              <a:rPr lang="en-GB" sz="1500"/>
              <a:t>Useful for automating tasks such as setting up an instance's hostname, configuring networking, or installing software</a:t>
            </a:r>
          </a:p>
          <a:p>
            <a:r>
              <a:rPr lang="en-GB" sz="1500"/>
              <a:t>Examples:</a:t>
            </a:r>
          </a:p>
          <a:p>
            <a:pPr lvl="1"/>
            <a:r>
              <a:rPr lang="en-GB" sz="1500"/>
              <a:t>ami-id, block-device-mapping/, instance-id, instance-type, network/ </a:t>
            </a:r>
          </a:p>
          <a:p>
            <a:pPr lvl="1"/>
            <a:r>
              <a:rPr lang="en-GB" sz="1500"/>
              <a:t>hostname, local-hostname, local-ipv4, public-hostname, public-ipv4 </a:t>
            </a:r>
          </a:p>
          <a:p>
            <a:pPr lvl="1"/>
            <a:r>
              <a:rPr lang="en-GB" sz="1500"/>
              <a:t>Iam – InstanceProfileArn, InstanceId </a:t>
            </a:r>
          </a:p>
          <a:p>
            <a:pPr lvl="1"/>
            <a:r>
              <a:rPr lang="en-GB" sz="1500"/>
              <a:t>iam/security-credentials/role-name – temporary credentials for the role attached to your instance </a:t>
            </a:r>
          </a:p>
          <a:p>
            <a:pPr lvl="1"/>
            <a:r>
              <a:rPr lang="en-GB" sz="1500"/>
              <a:t>placement/ – launch Region, launch AZ, placement group name…  </a:t>
            </a:r>
          </a:p>
          <a:p>
            <a:pPr lvl="1"/>
            <a:r>
              <a:rPr lang="en-GB" sz="1500"/>
              <a:t>security-groups – names of security groups </a:t>
            </a:r>
          </a:p>
          <a:p>
            <a:pPr lvl="1"/>
            <a:r>
              <a:rPr lang="en-GB" sz="1500"/>
              <a:t>tags/instance – tags attached to the instance</a:t>
            </a:r>
            <a:endParaRPr lang="en-CH" sz="1500"/>
          </a:p>
        </p:txBody>
      </p:sp>
    </p:spTree>
    <p:extLst>
      <p:ext uri="{BB962C8B-B14F-4D97-AF65-F5344CB8AC3E}">
        <p14:creationId xmlns:p14="http://schemas.microsoft.com/office/powerpoint/2010/main" val="153481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CA3F4-5399-608B-F942-FD97FDC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EC2 Instance Role – How it works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20A76346-81A6-7993-C786-D24D1A68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0563"/>
            <a:ext cx="10905066" cy="37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4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99258-D105-91EC-EBAF-288F972D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GB" sz="4200">
                <a:solidFill>
                  <a:srgbClr val="FFFFFF"/>
                </a:solidFill>
              </a:rPr>
              <a:t>EC2 Instance Metadata – Restrict Access</a:t>
            </a:r>
            <a:endParaRPr lang="en-CH" sz="4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0E03-EA38-2C3E-B453-A4A3DD40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GB" sz="2200" dirty="0"/>
              <a:t>You can use local firewall rules to disable access for some or all processes </a:t>
            </a:r>
          </a:p>
          <a:p>
            <a:pPr lvl="2"/>
            <a:r>
              <a:rPr lang="en-GB" sz="1200" dirty="0"/>
              <a:t>$ </a:t>
            </a:r>
            <a:r>
              <a:rPr lang="en-GB" sz="1200" dirty="0" err="1"/>
              <a:t>sudo</a:t>
            </a:r>
            <a:r>
              <a:rPr lang="en-GB" sz="1200" dirty="0"/>
              <a:t> iptables --append OUTPUT --proto </a:t>
            </a:r>
            <a:r>
              <a:rPr lang="en-GB" sz="1200" dirty="0" err="1"/>
              <a:t>tcp</a:t>
            </a:r>
            <a:r>
              <a:rPr lang="en-GB" sz="1200" dirty="0"/>
              <a:t> --destination 169.254.169.254 \ --match owner --</a:t>
            </a:r>
            <a:r>
              <a:rPr lang="en-GB" sz="1200" dirty="0" err="1"/>
              <a:t>uid</a:t>
            </a:r>
            <a:r>
              <a:rPr lang="en-GB" sz="1200" dirty="0"/>
              <a:t>-owner </a:t>
            </a:r>
            <a:r>
              <a:rPr lang="en-GB" sz="1200" dirty="0" err="1"/>
              <a:t>apache</a:t>
            </a:r>
            <a:r>
              <a:rPr lang="en-GB" sz="1200" dirty="0"/>
              <a:t> --jump REJECT</a:t>
            </a:r>
          </a:p>
          <a:p>
            <a:r>
              <a:rPr lang="en-GB" sz="2200" dirty="0"/>
              <a:t>iptables for Linux, PF or IPFW for FreeBSD • Turn off access using AWS Console or AWS CLI (</a:t>
            </a:r>
            <a:r>
              <a:rPr lang="en-GB" sz="2200" dirty="0" err="1"/>
              <a:t>HttpEndpoint</a:t>
            </a:r>
            <a:r>
              <a:rPr lang="en-GB" sz="2200" dirty="0"/>
              <a:t>=disabled)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73834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532F1-48D4-8FAE-CA79-5EF603C1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4600"/>
              <a:t>Ec2 Instance Metadata – IMDSv1 vs IMDSv2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1327-FD56-572B-62FE-361B261B3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 IMDSv1 is accessing http://169.254.169.254/latest/meta-data directly </a:t>
            </a:r>
          </a:p>
          <a:p>
            <a:r>
              <a:rPr lang="en-GB" sz="2200"/>
              <a:t>IMDSv2 is more secure and is done in two steps: </a:t>
            </a:r>
          </a:p>
          <a:p>
            <a:pPr lvl="1"/>
            <a:r>
              <a:rPr lang="en-GB" sz="2200"/>
              <a:t>1. Get Session Token (limited validity) – using headers &amp; PUT </a:t>
            </a:r>
          </a:p>
          <a:p>
            <a:pPr lvl="2"/>
            <a:r>
              <a:rPr lang="en-GB" sz="2200"/>
              <a:t>$ TOKEN=`curl -X PUT "http://169.254.169.254/latest/api/token" \ -H "X-aws-ec2-metadata-token-ttl-seconds: 21600"`</a:t>
            </a:r>
          </a:p>
          <a:p>
            <a:pPr lvl="2"/>
            <a:endParaRPr lang="en-GB" sz="2200"/>
          </a:p>
          <a:p>
            <a:pPr lvl="1"/>
            <a:r>
              <a:rPr lang="en-GB" sz="2200"/>
              <a:t>2. Use Session Token in IMDSv2 calls – using headers</a:t>
            </a:r>
          </a:p>
          <a:p>
            <a:pPr lvl="2"/>
            <a:r>
              <a:rPr lang="en-GB" sz="2200"/>
              <a:t>$ curl </a:t>
            </a:r>
            <a:r>
              <a:rPr lang="en-GB" sz="2200">
                <a:hlinkClick r:id="rId2"/>
              </a:rPr>
              <a:t>http://169.254.169.254/latest/meta-data/profile \</a:t>
            </a:r>
            <a:r>
              <a:rPr lang="en-GB" sz="2200"/>
              <a:t> -H "X-aws-ec2-metadata-token: $TOKEN"</a:t>
            </a:r>
          </a:p>
          <a:p>
            <a:pPr lvl="1"/>
            <a:endParaRPr lang="en-CH" sz="2200"/>
          </a:p>
        </p:txBody>
      </p:sp>
    </p:spTree>
    <p:extLst>
      <p:ext uri="{BB962C8B-B14F-4D97-AF65-F5344CB8AC3E}">
        <p14:creationId xmlns:p14="http://schemas.microsoft.com/office/powerpoint/2010/main" val="234469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FFAD2-3237-7841-7537-10FEBBA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Requiring the usage of IMDSv2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136B-5595-AD15-10CC-8F4CF270E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Both IMDSv1 and IMDSv2 are available (enabled by default) </a:t>
            </a:r>
          </a:p>
          <a:p>
            <a:r>
              <a:rPr lang="en-GB" sz="2200"/>
              <a:t>The CloudWatch Metric MetadataNoToken provide information on how much IMDSv1 is used </a:t>
            </a:r>
          </a:p>
          <a:p>
            <a:r>
              <a:rPr lang="en-GB" sz="2200"/>
              <a:t>You can require IMDSv2 when registering an AMI: --imds-support v2.0</a:t>
            </a:r>
          </a:p>
          <a:p>
            <a:r>
              <a:rPr lang="en-GB" sz="2200"/>
              <a:t>You can force Metadata Version 2 at Instance Launch using either: • </a:t>
            </a:r>
          </a:p>
          <a:p>
            <a:pPr lvl="1"/>
            <a:r>
              <a:rPr lang="en-GB" sz="2200"/>
              <a:t>AWS console </a:t>
            </a:r>
          </a:p>
          <a:p>
            <a:pPr lvl="1"/>
            <a:r>
              <a:rPr lang="en-GB" sz="2200"/>
              <a:t>AWS CLI “HttpTokens: required” </a:t>
            </a:r>
          </a:p>
          <a:p>
            <a:pPr marL="457200" lvl="1" indent="0">
              <a:buNone/>
            </a:pP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761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25E2-C1BB-8EED-82D5-63FDB50C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E72B-7AEF-4B29-FD78-0DDE43B9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https://wa.aws.amazon.com/wellarchitected/2020-07-02T19-33-23/wat.pillar.security.en.html</a:t>
            </a:r>
            <a:endParaRPr lang="ru-RU" dirty="0"/>
          </a:p>
          <a:p>
            <a:r>
              <a:rPr lang="en-GB" dirty="0">
                <a:hlinkClick r:id="rId3"/>
              </a:rPr>
              <a:t>https://docs.aws.amazon.com/en_us/wellarchitected/2022-03-31/framework/sec-detection.html</a:t>
            </a:r>
            <a:endParaRPr lang="ru-RU" dirty="0"/>
          </a:p>
          <a:p>
            <a:r>
              <a:rPr lang="en-GB" dirty="0">
                <a:hlinkClick r:id="rId4"/>
              </a:rPr>
              <a:t>https://docs.aws.amazon.com/en_us/wellarchitected/2022-03-31/framework/a-security.html</a:t>
            </a:r>
            <a:endParaRPr lang="ru-RU" dirty="0"/>
          </a:p>
          <a:p>
            <a:r>
              <a:rPr lang="en-GB" dirty="0">
                <a:hlinkClick r:id="rId5"/>
              </a:rPr>
              <a:t>https://aws.amazon.com/architecture/security-identity-compliance/?cards-all.sort-by=item.additionalFields.sortDate&amp;cards-all.sort-order=desc&amp;awsf.content-type=*all&amp;awsf.methodology=*all</a:t>
            </a:r>
            <a:endParaRPr lang="ru-RU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2560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264EE-9629-ED82-9C1B-10E0B91F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Compromised AWS Credentials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8E14-B63F-5B28-B4BF-80AE09636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Identify the affected IAM user using GuardDuty </a:t>
            </a:r>
          </a:p>
          <a:p>
            <a:r>
              <a:rPr lang="en-GB" sz="2200"/>
              <a:t>Rotate the exposed AWS Credentials </a:t>
            </a:r>
          </a:p>
          <a:p>
            <a:r>
              <a:rPr lang="en-GB" sz="2200"/>
              <a:t>Invalidate temporary credentials by attaching an explicit Deny policy to the affected IAM user with an STS date condition</a:t>
            </a:r>
          </a:p>
          <a:p>
            <a:r>
              <a:rPr lang="en-GB" sz="2200"/>
              <a:t>Check CloudTrail logs for other unauthorized activity  </a:t>
            </a:r>
          </a:p>
          <a:p>
            <a:r>
              <a:rPr lang="en-GB" sz="2200"/>
              <a:t>Review your AWS resources (e.g., delete unauthorized resources) </a:t>
            </a:r>
          </a:p>
          <a:p>
            <a:r>
              <a:rPr lang="en-GB" sz="2200"/>
              <a:t>Verify your AWS account information</a:t>
            </a:r>
            <a:endParaRPr lang="en-CH" sz="2200"/>
          </a:p>
        </p:txBody>
      </p:sp>
    </p:spTree>
    <p:extLst>
      <p:ext uri="{BB962C8B-B14F-4D97-AF65-F5344CB8AC3E}">
        <p14:creationId xmlns:p14="http://schemas.microsoft.com/office/powerpoint/2010/main" val="371656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069D5-E6D1-D740-57C8-9CE2E5DC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Compromised IAM Role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C521-95CA-F37B-39E6-2A9A9B35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Invalidate temporary credentials by attaching an explicit Deny policy to the affected IAM role with an STS date condition </a:t>
            </a:r>
          </a:p>
          <a:p>
            <a:r>
              <a:rPr lang="en-GB" sz="2200"/>
              <a:t>Revoke access for the identity to the linked AD if any </a:t>
            </a:r>
          </a:p>
          <a:p>
            <a:r>
              <a:rPr lang="en-GB" sz="2200"/>
              <a:t>Check CloudTrail logs for other unauthorized activity </a:t>
            </a:r>
          </a:p>
          <a:p>
            <a:r>
              <a:rPr lang="en-GB" sz="2200"/>
              <a:t>Review your AWS resources (e.g., delete unauthorized resources) </a:t>
            </a:r>
          </a:p>
          <a:p>
            <a:r>
              <a:rPr lang="en-GB" sz="2200"/>
              <a:t>Verify your AWS account information</a:t>
            </a:r>
            <a:endParaRPr lang="en-CH" sz="2200"/>
          </a:p>
        </p:txBody>
      </p:sp>
    </p:spTree>
    <p:extLst>
      <p:ext uri="{BB962C8B-B14F-4D97-AF65-F5344CB8AC3E}">
        <p14:creationId xmlns:p14="http://schemas.microsoft.com/office/powerpoint/2010/main" val="26319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069D5-E6D1-D740-57C8-9CE2E5DC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Compromised Account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C521-95CA-F37B-39E6-2A9A9B35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Rotate and delete exposed AWS Access Keys </a:t>
            </a:r>
          </a:p>
          <a:p>
            <a:r>
              <a:rPr lang="en-GB" sz="2200"/>
              <a:t>Rotate and delete any unauthorized IAM user credentials (rotate existing IAM users’ passwords) </a:t>
            </a:r>
          </a:p>
          <a:p>
            <a:r>
              <a:rPr lang="en-GB" sz="2200"/>
              <a:t>Rotate and delete all EC2 Key Pairs </a:t>
            </a:r>
          </a:p>
          <a:p>
            <a:r>
              <a:rPr lang="en-GB" sz="2200"/>
              <a:t>Check CloudTrail logs for other unauthorized activity </a:t>
            </a:r>
          </a:p>
          <a:p>
            <a:r>
              <a:rPr lang="en-GB" sz="2200"/>
              <a:t>Review your AWS resources (e.g., delete unauthorized resources) </a:t>
            </a:r>
          </a:p>
          <a:p>
            <a:r>
              <a:rPr lang="en-GB" sz="2200"/>
              <a:t>Verify your AWS account information</a:t>
            </a:r>
            <a:endParaRPr lang="en-CH" sz="2200"/>
          </a:p>
        </p:txBody>
      </p:sp>
    </p:spTree>
    <p:extLst>
      <p:ext uri="{BB962C8B-B14F-4D97-AF65-F5344CB8AC3E}">
        <p14:creationId xmlns:p14="http://schemas.microsoft.com/office/powerpoint/2010/main" val="363098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120F1-D655-9160-00D2-0DB4D106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CH" sz="5000"/>
              <a:t>Compromised Ec2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06E1-E5C6-806F-B5BF-BE4F9D558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104846" cy="3811130"/>
          </a:xfrm>
        </p:spPr>
        <p:txBody>
          <a:bodyPr anchor="t">
            <a:normAutofit fontScale="92500" lnSpcReduction="10000"/>
          </a:bodyPr>
          <a:lstStyle/>
          <a:p>
            <a:r>
              <a:rPr lang="en-GB" sz="1800" dirty="0"/>
              <a:t>Steps to address compromised instances: </a:t>
            </a:r>
          </a:p>
          <a:p>
            <a:pPr lvl="1"/>
            <a:r>
              <a:rPr lang="en-GB" sz="1400" dirty="0"/>
              <a:t>Capture the instance’s metadata </a:t>
            </a:r>
          </a:p>
          <a:p>
            <a:pPr lvl="1"/>
            <a:r>
              <a:rPr lang="en-GB" sz="1400" dirty="0"/>
              <a:t>Enable Termination Protection </a:t>
            </a:r>
          </a:p>
          <a:p>
            <a:pPr lvl="1"/>
            <a:r>
              <a:rPr lang="en-GB" sz="1400" dirty="0"/>
              <a:t>Isolate the instance (replace instance’s SG – no outbound traffic authorized) </a:t>
            </a:r>
          </a:p>
          <a:p>
            <a:pPr lvl="1"/>
            <a:r>
              <a:rPr lang="en-GB" sz="1400" dirty="0"/>
              <a:t>Detach the instance from any ASG (Suspend processes) </a:t>
            </a:r>
          </a:p>
          <a:p>
            <a:pPr lvl="1"/>
            <a:r>
              <a:rPr lang="en-GB" sz="1400" dirty="0"/>
              <a:t>Deregister the instance from any ELB  </a:t>
            </a:r>
          </a:p>
          <a:p>
            <a:pPr lvl="1"/>
            <a:r>
              <a:rPr lang="en-GB" sz="1400" dirty="0"/>
              <a:t>Snapshot the EBS volumes (deep analysis) </a:t>
            </a:r>
          </a:p>
          <a:p>
            <a:pPr lvl="1"/>
            <a:r>
              <a:rPr lang="en-GB" sz="1400" dirty="0"/>
              <a:t>Tag the EC2 instance (e.g., investigation ticket) </a:t>
            </a:r>
          </a:p>
          <a:p>
            <a:r>
              <a:rPr lang="en-GB" sz="1800" dirty="0"/>
              <a:t>Offline investigation: shutdown instance </a:t>
            </a:r>
          </a:p>
          <a:p>
            <a:r>
              <a:rPr lang="en-GB" sz="1800" dirty="0"/>
              <a:t>Online investigation (e.g., snapshot memory or capture network traffic)</a:t>
            </a:r>
          </a:p>
          <a:p>
            <a:r>
              <a:rPr lang="en-GB" sz="1800" dirty="0"/>
              <a:t>Automate the isolation process: Lambda</a:t>
            </a:r>
          </a:p>
          <a:p>
            <a:r>
              <a:rPr lang="en-GB" sz="1800" dirty="0"/>
              <a:t>Automate memory capture: SSM Run Command</a:t>
            </a:r>
            <a:endParaRPr lang="en-CH" sz="1800" dirty="0"/>
          </a:p>
        </p:txBody>
      </p:sp>
      <p:pic>
        <p:nvPicPr>
          <p:cNvPr id="1028" name="Picture 4" descr="Attack Scenario 1">
            <a:extLst>
              <a:ext uri="{FF2B5EF4-FFF2-40B4-BE49-F238E27FC236}">
                <a16:creationId xmlns:a16="http://schemas.microsoft.com/office/drawing/2014/main" id="{D5E7C0AC-D3FB-74CE-F938-77E7CFF21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2096" y="2121408"/>
            <a:ext cx="5458968" cy="30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15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76A03-C3FE-1B66-89B5-64A88D1D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CH" sz="4600">
                <a:solidFill>
                  <a:srgbClr val="FFFFFF"/>
                </a:solidFill>
              </a:rPr>
              <a:t>Compromised S3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2346-F1F8-73ED-8226-196A7B827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CH" sz="2200" dirty="0"/>
              <a:t>Identify using GuardDuty</a:t>
            </a:r>
          </a:p>
          <a:p>
            <a:r>
              <a:rPr lang="en-CH" sz="2200" dirty="0"/>
              <a:t>Identify malicious activity using CloudTrail and Amazon Detective</a:t>
            </a:r>
          </a:p>
          <a:p>
            <a:r>
              <a:rPr lang="en-CH" sz="2200" dirty="0"/>
              <a:t>Secure S3 bucket</a:t>
            </a:r>
          </a:p>
          <a:p>
            <a:pPr lvl="1"/>
            <a:r>
              <a:rPr lang="en-CH" sz="2200" dirty="0"/>
              <a:t>S3 block Public Access</a:t>
            </a:r>
          </a:p>
          <a:p>
            <a:pPr lvl="1"/>
            <a:r>
              <a:rPr lang="en-CH" sz="2200" dirty="0"/>
              <a:t>S3 bucket policies</a:t>
            </a:r>
          </a:p>
          <a:p>
            <a:pPr lvl="1"/>
            <a:r>
              <a:rPr lang="en-CH" sz="2200" dirty="0"/>
              <a:t>VPC Endpoints for S3</a:t>
            </a:r>
          </a:p>
          <a:p>
            <a:pPr lvl="1"/>
            <a:r>
              <a:rPr lang="en-CH" sz="2200" dirty="0"/>
              <a:t>S3 Pre-signed Url</a:t>
            </a:r>
          </a:p>
          <a:p>
            <a:pPr lvl="1"/>
            <a:r>
              <a:rPr lang="en-CH" sz="2200" dirty="0"/>
              <a:t>S3 access points</a:t>
            </a:r>
          </a:p>
          <a:p>
            <a:pPr lvl="1"/>
            <a:r>
              <a:rPr lang="en-CH" sz="2200" dirty="0"/>
              <a:t>S3 ACLs</a:t>
            </a:r>
          </a:p>
        </p:txBody>
      </p:sp>
    </p:spTree>
    <p:extLst>
      <p:ext uri="{BB962C8B-B14F-4D97-AF65-F5344CB8AC3E}">
        <p14:creationId xmlns:p14="http://schemas.microsoft.com/office/powerpoint/2010/main" val="396448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C5468-B303-804D-40C3-24697FAD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H" sz="4600"/>
              <a:t>Compromized RDS Database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74C6-94E3-14FE-6F5B-E80CC666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 dirty="0"/>
              <a:t>Identify the affected DB instance and DB user using </a:t>
            </a:r>
            <a:r>
              <a:rPr lang="en-GB" sz="2200" dirty="0" err="1"/>
              <a:t>GuardDuty</a:t>
            </a:r>
            <a:r>
              <a:rPr lang="en-GB" sz="2200" dirty="0"/>
              <a:t> </a:t>
            </a:r>
          </a:p>
          <a:p>
            <a:r>
              <a:rPr lang="en-GB" sz="2200" dirty="0"/>
              <a:t>If it is NOT legitimate </a:t>
            </a:r>
            <a:r>
              <a:rPr lang="en-GB" sz="2200" dirty="0" err="1"/>
              <a:t>behavior</a:t>
            </a:r>
            <a:r>
              <a:rPr lang="en-GB" sz="2200" dirty="0"/>
              <a:t>: </a:t>
            </a:r>
          </a:p>
          <a:p>
            <a:pPr lvl="1"/>
            <a:r>
              <a:rPr lang="en-GB" sz="2200" dirty="0"/>
              <a:t>Restrict network access (SGs &amp; NALCs) </a:t>
            </a:r>
          </a:p>
          <a:p>
            <a:pPr lvl="1"/>
            <a:r>
              <a:rPr lang="en-GB" sz="2200" dirty="0"/>
              <a:t>Restrict the DB access for the suspected DB user </a:t>
            </a:r>
          </a:p>
          <a:p>
            <a:r>
              <a:rPr lang="en-GB" sz="2200" dirty="0"/>
              <a:t>Rotate the suspected DB users’ passwords </a:t>
            </a:r>
          </a:p>
          <a:p>
            <a:r>
              <a:rPr lang="en-GB" sz="2200" dirty="0"/>
              <a:t>Review DB Audit Logs to identify leaked data </a:t>
            </a:r>
          </a:p>
          <a:p>
            <a:r>
              <a:rPr lang="en-GB" sz="2200" dirty="0"/>
              <a:t>Secure your RDS DB instance, recommended settings: </a:t>
            </a:r>
          </a:p>
          <a:p>
            <a:pPr lvl="1"/>
            <a:r>
              <a:rPr lang="en-GB" sz="2200" dirty="0"/>
              <a:t>Use Secrets Manager to rotate the DB password •</a:t>
            </a:r>
          </a:p>
          <a:p>
            <a:pPr lvl="1"/>
            <a:r>
              <a:rPr lang="en-GB" sz="2200" dirty="0"/>
              <a:t>Use IAM DB Authentication to manage DB users’ access without passwords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428351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7F53-83C3-02EE-4A0F-6A6527BD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Key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B43F-D986-77FA-5BD5-87E24C3E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0426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9BA38-07F2-E4D1-C53A-58454C51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CH" sz="5000"/>
              <a:t>Revoking IAM Role Temporary Credentials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EEEB-EB4E-0408-AA43-F4EBAF1E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dirty="0"/>
              <a:t>Users usually have a long session duration time (e.g., 12 hours) </a:t>
            </a:r>
          </a:p>
          <a:p>
            <a:r>
              <a:rPr lang="en-GB" sz="2200" dirty="0"/>
              <a:t>If credentials are exposed, they can be used for the duration of the session </a:t>
            </a:r>
          </a:p>
          <a:p>
            <a:pPr lvl="1"/>
            <a:r>
              <a:rPr lang="en-GB" sz="1800" dirty="0"/>
              <a:t>Immediately revoke all permissions to the IAM role’s credentials issued before a certain time </a:t>
            </a:r>
          </a:p>
          <a:p>
            <a:pPr lvl="1"/>
            <a:r>
              <a:rPr lang="en-GB" sz="1800" dirty="0"/>
              <a:t>AWS attaches a new inline IAM policy to the IAM role that denies all permissions (forces users to reauthenticate) if the token is too old</a:t>
            </a:r>
          </a:p>
          <a:p>
            <a:pPr lvl="1"/>
            <a:r>
              <a:rPr lang="en-GB" sz="1800" dirty="0"/>
              <a:t>Doesn’t affect users who assumes the IAM role after you revoke sessions (don’t worry about deleting the policy</a:t>
            </a:r>
            <a:endParaRPr lang="en-CH" sz="1800" dirty="0"/>
          </a:p>
        </p:txBody>
      </p:sp>
      <p:pic>
        <p:nvPicPr>
          <p:cNvPr id="4" name="Picture 3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E2546E15-31E3-EAF3-5D60-04C1C1E86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" r="18947" b="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994</Words>
  <Application>Microsoft Macintosh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Security Best Practice</vt:lpstr>
      <vt:lpstr>Compromised AWS Credentials</vt:lpstr>
      <vt:lpstr>Compromised IAM Role</vt:lpstr>
      <vt:lpstr>Compromised Account</vt:lpstr>
      <vt:lpstr>Compromised Ec2</vt:lpstr>
      <vt:lpstr>Compromised S3 Bucket</vt:lpstr>
      <vt:lpstr>Compromized RDS Database</vt:lpstr>
      <vt:lpstr>Key Pair</vt:lpstr>
      <vt:lpstr>Revoking IAM Role Temporary Credentials</vt:lpstr>
      <vt:lpstr>Ec2 Instance Metadata - IMDS</vt:lpstr>
      <vt:lpstr>EC2 Instance Role – How it works</vt:lpstr>
      <vt:lpstr>EC2 Instance Metadata – Restrict Access</vt:lpstr>
      <vt:lpstr>Ec2 Instance Metadata – IMDSv1 vs IMDSv2</vt:lpstr>
      <vt:lpstr>Requiring the usage of IMDSv2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Best Practice</dc:title>
  <dc:creator>Ilya Chakun</dc:creator>
  <cp:lastModifiedBy>Ilya Chakun</cp:lastModifiedBy>
  <cp:revision>3</cp:revision>
  <dcterms:created xsi:type="dcterms:W3CDTF">2023-12-26T08:01:57Z</dcterms:created>
  <dcterms:modified xsi:type="dcterms:W3CDTF">2023-12-26T18:41:26Z</dcterms:modified>
</cp:coreProperties>
</file>