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84" r:id="rId2"/>
    <p:sldId id="271" r:id="rId3"/>
    <p:sldId id="272" r:id="rId4"/>
    <p:sldId id="269" r:id="rId5"/>
    <p:sldId id="270" r:id="rId6"/>
    <p:sldId id="276" r:id="rId7"/>
    <p:sldId id="277" r:id="rId8"/>
    <p:sldId id="278" r:id="rId9"/>
    <p:sldId id="279" r:id="rId10"/>
    <p:sldId id="280" r:id="rId11"/>
    <p:sldId id="281" r:id="rId12"/>
    <p:sldId id="273" r:id="rId13"/>
    <p:sldId id="275" r:id="rId14"/>
    <p:sldId id="282" r:id="rId15"/>
    <p:sldId id="283" r:id="rId16"/>
    <p:sldId id="285" r:id="rId17"/>
    <p:sldId id="274" r:id="rId18"/>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894"/>
    <p:restoredTop sz="94652"/>
  </p:normalViewPr>
  <p:slideViewPr>
    <p:cSldViewPr snapToGrid="0">
      <p:cViewPr varScale="1">
        <p:scale>
          <a:sx n="265" d="100"/>
          <a:sy n="265" d="100"/>
        </p:scale>
        <p:origin x="21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dirty="0"/>
          </a:p>
        </p:txBody>
      </p:sp>
    </p:spTree>
    <p:extLst>
      <p:ext uri="{BB962C8B-B14F-4D97-AF65-F5344CB8AC3E}">
        <p14:creationId xmlns:p14="http://schemas.microsoft.com/office/powerpoint/2010/main" val="37715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0150-9D32-65D1-833A-438D3D28B534}"/>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3B652AED-085E-4762-A82F-60B54FCCD0E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F0E532AB-9E1D-1A5A-715D-6986CB879A32}"/>
              </a:ext>
            </a:extLst>
          </p:cNvPr>
          <p:cNvSpPr>
            <a:spLocks noGrp="1"/>
          </p:cNvSpPr>
          <p:nvPr>
            <p:ph type="dt" sz="half" idx="10"/>
          </p:nvPr>
        </p:nvSpPr>
        <p:spPr/>
        <p:txBody>
          <a:bodyPr/>
          <a:lstStyle/>
          <a:p>
            <a:fld id="{EC27A205-B865-0845-AD07-D0BF0C324F1A}" type="datetimeFigureOut">
              <a:rPr lang="en-CH" smtClean="0"/>
              <a:t>26.12.2023</a:t>
            </a:fld>
            <a:endParaRPr lang="en-CH"/>
          </a:p>
        </p:txBody>
      </p:sp>
      <p:sp>
        <p:nvSpPr>
          <p:cNvPr id="5" name="Footer Placeholder 4">
            <a:extLst>
              <a:ext uri="{FF2B5EF4-FFF2-40B4-BE49-F238E27FC236}">
                <a16:creationId xmlns:a16="http://schemas.microsoft.com/office/drawing/2014/main" id="{B25A7877-6E5A-B780-5F8F-59AB1561B29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F28D853-084E-5158-0073-8AA7D1EB2A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74473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C584-3385-0892-1F28-0FEC5585579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074E477-75BA-7A5C-4BF8-D1DEE28733A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8DE7095-96AA-DC58-68CB-CE93C4F76B68}"/>
              </a:ext>
            </a:extLst>
          </p:cNvPr>
          <p:cNvSpPr>
            <a:spLocks noGrp="1"/>
          </p:cNvSpPr>
          <p:nvPr>
            <p:ph type="dt" sz="half" idx="10"/>
          </p:nvPr>
        </p:nvSpPr>
        <p:spPr/>
        <p:txBody>
          <a:bodyPr/>
          <a:lstStyle/>
          <a:p>
            <a:fld id="{EC27A205-B865-0845-AD07-D0BF0C324F1A}" type="datetimeFigureOut">
              <a:rPr lang="en-CH" smtClean="0"/>
              <a:t>26.12.2023</a:t>
            </a:fld>
            <a:endParaRPr lang="en-CH"/>
          </a:p>
        </p:txBody>
      </p:sp>
      <p:sp>
        <p:nvSpPr>
          <p:cNvPr id="5" name="Footer Placeholder 4">
            <a:extLst>
              <a:ext uri="{FF2B5EF4-FFF2-40B4-BE49-F238E27FC236}">
                <a16:creationId xmlns:a16="http://schemas.microsoft.com/office/drawing/2014/main" id="{FF15D778-E3D0-678D-8092-6A107FFFD59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32F2634-CE52-F59B-7C0B-0037FDC75D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27426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B2458-D95B-5745-1007-6B7EBDBB1021}"/>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A9860A2-5813-A8BA-DA3E-F95624C6EE9C}"/>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EA66E16-0BEC-285D-2EC1-8EBF1950D2FC}"/>
              </a:ext>
            </a:extLst>
          </p:cNvPr>
          <p:cNvSpPr>
            <a:spLocks noGrp="1"/>
          </p:cNvSpPr>
          <p:nvPr>
            <p:ph type="dt" sz="half" idx="10"/>
          </p:nvPr>
        </p:nvSpPr>
        <p:spPr/>
        <p:txBody>
          <a:bodyPr/>
          <a:lstStyle/>
          <a:p>
            <a:fld id="{EC27A205-B865-0845-AD07-D0BF0C324F1A}" type="datetimeFigureOut">
              <a:rPr lang="en-CH" smtClean="0"/>
              <a:t>26.12.2023</a:t>
            </a:fld>
            <a:endParaRPr lang="en-CH"/>
          </a:p>
        </p:txBody>
      </p:sp>
      <p:sp>
        <p:nvSpPr>
          <p:cNvPr id="5" name="Footer Placeholder 4">
            <a:extLst>
              <a:ext uri="{FF2B5EF4-FFF2-40B4-BE49-F238E27FC236}">
                <a16:creationId xmlns:a16="http://schemas.microsoft.com/office/drawing/2014/main" id="{FAF893F4-E2AF-A660-9DD8-E763D3657BA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446B00-A7A3-F43B-37C7-4BA974FDD2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23990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74769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5840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DBE1-7A93-DC06-0C3F-262E3C5E8F3B}"/>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B021C46-5A40-59CF-8B26-013294625A1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C1BB3C7-A9FB-8912-7966-4AB115059A2D}"/>
              </a:ext>
            </a:extLst>
          </p:cNvPr>
          <p:cNvSpPr>
            <a:spLocks noGrp="1"/>
          </p:cNvSpPr>
          <p:nvPr>
            <p:ph type="dt" sz="half" idx="10"/>
          </p:nvPr>
        </p:nvSpPr>
        <p:spPr/>
        <p:txBody>
          <a:bodyPr/>
          <a:lstStyle/>
          <a:p>
            <a:fld id="{EC27A205-B865-0845-AD07-D0BF0C324F1A}" type="datetimeFigureOut">
              <a:rPr lang="en-CH" smtClean="0"/>
              <a:t>26.12.2023</a:t>
            </a:fld>
            <a:endParaRPr lang="en-CH"/>
          </a:p>
        </p:txBody>
      </p:sp>
      <p:sp>
        <p:nvSpPr>
          <p:cNvPr id="5" name="Footer Placeholder 4">
            <a:extLst>
              <a:ext uri="{FF2B5EF4-FFF2-40B4-BE49-F238E27FC236}">
                <a16:creationId xmlns:a16="http://schemas.microsoft.com/office/drawing/2014/main" id="{324F8AC6-BA42-56EA-E19C-72F6AEA9289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D7BDBB5-EA9B-6B23-836F-5360C39B0C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16353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4F45-A71F-2AE7-F671-4AEF0ADC9E29}"/>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7308874F-81DB-AE71-277E-EA5EC8C99FF1}"/>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524940-21A8-94E2-ADB1-4378493BAA43}"/>
              </a:ext>
            </a:extLst>
          </p:cNvPr>
          <p:cNvSpPr>
            <a:spLocks noGrp="1"/>
          </p:cNvSpPr>
          <p:nvPr>
            <p:ph type="dt" sz="half" idx="10"/>
          </p:nvPr>
        </p:nvSpPr>
        <p:spPr/>
        <p:txBody>
          <a:bodyPr/>
          <a:lstStyle/>
          <a:p>
            <a:fld id="{EC27A205-B865-0845-AD07-D0BF0C324F1A}" type="datetimeFigureOut">
              <a:rPr lang="en-CH" smtClean="0"/>
              <a:t>26.12.2023</a:t>
            </a:fld>
            <a:endParaRPr lang="en-CH"/>
          </a:p>
        </p:txBody>
      </p:sp>
      <p:sp>
        <p:nvSpPr>
          <p:cNvPr id="5" name="Footer Placeholder 4">
            <a:extLst>
              <a:ext uri="{FF2B5EF4-FFF2-40B4-BE49-F238E27FC236}">
                <a16:creationId xmlns:a16="http://schemas.microsoft.com/office/drawing/2014/main" id="{8B01EAA8-ABB4-2096-4DE9-1911F76FD54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6540289-A330-1ABD-DF97-11E1088F74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255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15C2-C413-9545-DE43-B491B38D360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89DC111-5F78-23F1-CCD4-3165F2DCA6B0}"/>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8E2985B-7865-B56F-E08D-6B97B5207B49}"/>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729B1EEF-0D60-0863-5A01-A19F24070981}"/>
              </a:ext>
            </a:extLst>
          </p:cNvPr>
          <p:cNvSpPr>
            <a:spLocks noGrp="1"/>
          </p:cNvSpPr>
          <p:nvPr>
            <p:ph type="dt" sz="half" idx="10"/>
          </p:nvPr>
        </p:nvSpPr>
        <p:spPr/>
        <p:txBody>
          <a:bodyPr/>
          <a:lstStyle/>
          <a:p>
            <a:fld id="{EC27A205-B865-0845-AD07-D0BF0C324F1A}" type="datetimeFigureOut">
              <a:rPr lang="en-CH" smtClean="0"/>
              <a:t>26.12.2023</a:t>
            </a:fld>
            <a:endParaRPr lang="en-CH"/>
          </a:p>
        </p:txBody>
      </p:sp>
      <p:sp>
        <p:nvSpPr>
          <p:cNvPr id="6" name="Footer Placeholder 5">
            <a:extLst>
              <a:ext uri="{FF2B5EF4-FFF2-40B4-BE49-F238E27FC236}">
                <a16:creationId xmlns:a16="http://schemas.microsoft.com/office/drawing/2014/main" id="{4409C83F-E5C8-B731-0F2F-09F2086D910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2C94479-809F-987B-426D-13628AB22E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812019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6D74-2C0F-4B5A-247C-9097C27336D8}"/>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6D94C3-0896-85A2-4FC4-7822D68D727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3A68DC68-24CD-8F7C-0FB1-0F9DAF5CA414}"/>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3D21080-5E40-D9B9-A181-BA0FBBE5E11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F7BBDF04-E826-0EC9-DE91-058557DD63D2}"/>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509CF08C-0341-BB34-93DD-5D4340EC7819}"/>
              </a:ext>
            </a:extLst>
          </p:cNvPr>
          <p:cNvSpPr>
            <a:spLocks noGrp="1"/>
          </p:cNvSpPr>
          <p:nvPr>
            <p:ph type="dt" sz="half" idx="10"/>
          </p:nvPr>
        </p:nvSpPr>
        <p:spPr/>
        <p:txBody>
          <a:bodyPr/>
          <a:lstStyle/>
          <a:p>
            <a:fld id="{EC27A205-B865-0845-AD07-D0BF0C324F1A}" type="datetimeFigureOut">
              <a:rPr lang="en-CH" smtClean="0"/>
              <a:t>26.12.2023</a:t>
            </a:fld>
            <a:endParaRPr lang="en-CH"/>
          </a:p>
        </p:txBody>
      </p:sp>
      <p:sp>
        <p:nvSpPr>
          <p:cNvPr id="8" name="Footer Placeholder 7">
            <a:extLst>
              <a:ext uri="{FF2B5EF4-FFF2-40B4-BE49-F238E27FC236}">
                <a16:creationId xmlns:a16="http://schemas.microsoft.com/office/drawing/2014/main" id="{F8D44C97-557C-86AD-FBF9-03B5DDB3BC4E}"/>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60A2853B-689B-C28D-0CFE-61FF759359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4400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904-29DF-9629-0AC9-8B7B95A75768}"/>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14E29D1-9D4E-9BAE-561F-7120C507F2AC}"/>
              </a:ext>
            </a:extLst>
          </p:cNvPr>
          <p:cNvSpPr>
            <a:spLocks noGrp="1"/>
          </p:cNvSpPr>
          <p:nvPr>
            <p:ph type="dt" sz="half" idx="10"/>
          </p:nvPr>
        </p:nvSpPr>
        <p:spPr/>
        <p:txBody>
          <a:bodyPr/>
          <a:lstStyle/>
          <a:p>
            <a:fld id="{EC27A205-B865-0845-AD07-D0BF0C324F1A}" type="datetimeFigureOut">
              <a:rPr lang="en-CH" smtClean="0"/>
              <a:t>26.12.2023</a:t>
            </a:fld>
            <a:endParaRPr lang="en-CH"/>
          </a:p>
        </p:txBody>
      </p:sp>
      <p:sp>
        <p:nvSpPr>
          <p:cNvPr id="4" name="Footer Placeholder 3">
            <a:extLst>
              <a:ext uri="{FF2B5EF4-FFF2-40B4-BE49-F238E27FC236}">
                <a16:creationId xmlns:a16="http://schemas.microsoft.com/office/drawing/2014/main" id="{637D5AA8-621F-5592-3629-5B8F4E3BB232}"/>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B3717F7-9955-934B-FE18-F018D2776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651014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A3DDB-4C13-7F91-3DE0-E26B1971B7D6}"/>
              </a:ext>
            </a:extLst>
          </p:cNvPr>
          <p:cNvSpPr>
            <a:spLocks noGrp="1"/>
          </p:cNvSpPr>
          <p:nvPr>
            <p:ph type="dt" sz="half" idx="10"/>
          </p:nvPr>
        </p:nvSpPr>
        <p:spPr/>
        <p:txBody>
          <a:bodyPr/>
          <a:lstStyle/>
          <a:p>
            <a:fld id="{EC27A205-B865-0845-AD07-D0BF0C324F1A}" type="datetimeFigureOut">
              <a:rPr lang="en-CH" smtClean="0"/>
              <a:t>26.12.2023</a:t>
            </a:fld>
            <a:endParaRPr lang="en-CH"/>
          </a:p>
        </p:txBody>
      </p:sp>
      <p:sp>
        <p:nvSpPr>
          <p:cNvPr id="3" name="Footer Placeholder 2">
            <a:extLst>
              <a:ext uri="{FF2B5EF4-FFF2-40B4-BE49-F238E27FC236}">
                <a16:creationId xmlns:a16="http://schemas.microsoft.com/office/drawing/2014/main" id="{786B5946-64F7-F80F-CEC4-77C83F358D9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1FB35AB2-E9E1-3EAB-E523-C03B8B0DCA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794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D00E-5692-2FA7-2691-247F37F7E566}"/>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0FF8E762-E541-9CCB-B542-59F9E18C683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FC0DAE2-BCC6-8BC0-F838-E609FB35AE8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4CEE109-9765-A5C1-5DE2-F7DB481D48A0}"/>
              </a:ext>
            </a:extLst>
          </p:cNvPr>
          <p:cNvSpPr>
            <a:spLocks noGrp="1"/>
          </p:cNvSpPr>
          <p:nvPr>
            <p:ph type="dt" sz="half" idx="10"/>
          </p:nvPr>
        </p:nvSpPr>
        <p:spPr/>
        <p:txBody>
          <a:bodyPr/>
          <a:lstStyle/>
          <a:p>
            <a:fld id="{EC27A205-B865-0845-AD07-D0BF0C324F1A}" type="datetimeFigureOut">
              <a:rPr lang="en-CH" smtClean="0"/>
              <a:t>26.12.2023</a:t>
            </a:fld>
            <a:endParaRPr lang="en-CH"/>
          </a:p>
        </p:txBody>
      </p:sp>
      <p:sp>
        <p:nvSpPr>
          <p:cNvPr id="6" name="Footer Placeholder 5">
            <a:extLst>
              <a:ext uri="{FF2B5EF4-FFF2-40B4-BE49-F238E27FC236}">
                <a16:creationId xmlns:a16="http://schemas.microsoft.com/office/drawing/2014/main" id="{BFDC0D3D-ABBF-EC0D-066A-297C3B0AF3C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FBACFCB-A44F-9D97-B1C6-ECD7536DDF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67195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2384-358D-9B52-5741-ECDCC594875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99A99A3-86A7-F0E4-6E89-622A4C605DC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307BDC6A-7589-C08B-48AC-FBEB16656E6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5770BF3B-617D-BE1C-F36A-518843E25986}"/>
              </a:ext>
            </a:extLst>
          </p:cNvPr>
          <p:cNvSpPr>
            <a:spLocks noGrp="1"/>
          </p:cNvSpPr>
          <p:nvPr>
            <p:ph type="dt" sz="half" idx="10"/>
          </p:nvPr>
        </p:nvSpPr>
        <p:spPr/>
        <p:txBody>
          <a:bodyPr/>
          <a:lstStyle/>
          <a:p>
            <a:fld id="{EC27A205-B865-0845-AD07-D0BF0C324F1A}" type="datetimeFigureOut">
              <a:rPr lang="en-CH" smtClean="0"/>
              <a:t>26.12.2023</a:t>
            </a:fld>
            <a:endParaRPr lang="en-CH"/>
          </a:p>
        </p:txBody>
      </p:sp>
      <p:sp>
        <p:nvSpPr>
          <p:cNvPr id="6" name="Footer Placeholder 5">
            <a:extLst>
              <a:ext uri="{FF2B5EF4-FFF2-40B4-BE49-F238E27FC236}">
                <a16:creationId xmlns:a16="http://schemas.microsoft.com/office/drawing/2014/main" id="{39D45613-3BD5-B0CD-E559-A3BE6F718DC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1BB6E6F-05DB-D7FA-701A-47BA2E4A4E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45509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2BCC0F-D336-7176-1E6C-F3090448E9C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6287E9FD-E207-5406-F47C-53CDE6938D41}"/>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0C55CE7-C71E-7A56-E68D-7C969E54DCE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C27A205-B865-0845-AD07-D0BF0C324F1A}" type="datetimeFigureOut">
              <a:rPr lang="en-CH" smtClean="0"/>
              <a:t>26.12.2023</a:t>
            </a:fld>
            <a:endParaRPr lang="en-CH"/>
          </a:p>
        </p:txBody>
      </p:sp>
      <p:sp>
        <p:nvSpPr>
          <p:cNvPr id="5" name="Footer Placeholder 4">
            <a:extLst>
              <a:ext uri="{FF2B5EF4-FFF2-40B4-BE49-F238E27FC236}">
                <a16:creationId xmlns:a16="http://schemas.microsoft.com/office/drawing/2014/main" id="{3C92B7D5-A3CC-6F2E-EE21-18F88F65035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7090E7B1-9CB6-1461-75AB-B6F9BA04D96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15813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ws.amazon.com/cloudhsm/pricing/"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0C810-16D4-FCC5-5C99-F80F00587B53}"/>
              </a:ext>
            </a:extLst>
          </p:cNvPr>
          <p:cNvSpPr>
            <a:spLocks noGrp="1"/>
          </p:cNvSpPr>
          <p:nvPr>
            <p:ph type="title"/>
          </p:nvPr>
        </p:nvSpPr>
        <p:spPr>
          <a:xfrm>
            <a:off x="479161" y="2683092"/>
            <a:ext cx="8182230" cy="1265860"/>
          </a:xfrm>
        </p:spPr>
        <p:txBody>
          <a:bodyPr vert="horz" lIns="91440" tIns="45720" rIns="91440" bIns="45720" rtlCol="0" anchor="b">
            <a:normAutofit/>
          </a:bodyPr>
          <a:lstStyle/>
          <a:p>
            <a:pPr algn="ctr" defTabSz="914400">
              <a:spcBef>
                <a:spcPct val="0"/>
              </a:spcBef>
            </a:pPr>
            <a:r>
              <a:rPr lang="en-US" sz="5000" kern="1200">
                <a:solidFill>
                  <a:schemeClr val="tx1"/>
                </a:solidFill>
                <a:latin typeface="+mj-lt"/>
                <a:ea typeface="+mj-ea"/>
                <a:cs typeface="+mj-cs"/>
              </a:rPr>
              <a:t>AWS CloudHSM</a:t>
            </a:r>
          </a:p>
        </p:txBody>
      </p:sp>
      <p:pic>
        <p:nvPicPr>
          <p:cNvPr id="6" name="Graphic 5" descr="Cloud">
            <a:extLst>
              <a:ext uri="{FF2B5EF4-FFF2-40B4-BE49-F238E27FC236}">
                <a16:creationId xmlns:a16="http://schemas.microsoft.com/office/drawing/2014/main" id="{1F75EC46-CB22-AC3D-B93E-5D81AA636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42025" y="443752"/>
            <a:ext cx="2056503" cy="2056503"/>
          </a:xfrm>
          <a:prstGeom prst="rect">
            <a:avLst/>
          </a:prstGeom>
        </p:spPr>
      </p:pic>
      <p:sp>
        <p:nvSpPr>
          <p:cNvPr id="11"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4131789"/>
            <a:ext cx="3429000" cy="13716"/>
          </a:xfrm>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 name="connsiteX0" fmla="*/ 0 w 3429000"/>
              <a:gd name="connsiteY0" fmla="*/ 0 h 13716"/>
              <a:gd name="connsiteX1" fmla="*/ 617220 w 3429000"/>
              <a:gd name="connsiteY1" fmla="*/ 0 h 13716"/>
              <a:gd name="connsiteX2" fmla="*/ 1200150 w 3429000"/>
              <a:gd name="connsiteY2" fmla="*/ 0 h 13716"/>
              <a:gd name="connsiteX3" fmla="*/ 1817370 w 3429000"/>
              <a:gd name="connsiteY3" fmla="*/ 0 h 13716"/>
              <a:gd name="connsiteX4" fmla="*/ 2503170 w 3429000"/>
              <a:gd name="connsiteY4" fmla="*/ 0 h 13716"/>
              <a:gd name="connsiteX5" fmla="*/ 3429000 w 3429000"/>
              <a:gd name="connsiteY5" fmla="*/ 0 h 13716"/>
              <a:gd name="connsiteX6" fmla="*/ 3429000 w 3429000"/>
              <a:gd name="connsiteY6" fmla="*/ 13716 h 13716"/>
              <a:gd name="connsiteX7" fmla="*/ 2743200 w 3429000"/>
              <a:gd name="connsiteY7" fmla="*/ 13716 h 13716"/>
              <a:gd name="connsiteX8" fmla="*/ 1988820 w 3429000"/>
              <a:gd name="connsiteY8" fmla="*/ 13716 h 13716"/>
              <a:gd name="connsiteX9" fmla="*/ 1405890 w 3429000"/>
              <a:gd name="connsiteY9" fmla="*/ 13716 h 13716"/>
              <a:gd name="connsiteX10" fmla="*/ 65151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78" y="4238"/>
                  <a:pt x="3429362" y="9645"/>
                  <a:pt x="3429000" y="13716"/>
                </a:cubicBezTo>
                <a:cubicBezTo>
                  <a:pt x="3212354" y="24300"/>
                  <a:pt x="3083619" y="-5408"/>
                  <a:pt x="2811780" y="13716"/>
                </a:cubicBezTo>
                <a:cubicBezTo>
                  <a:pt x="2533576" y="20486"/>
                  <a:pt x="2477440" y="15959"/>
                  <a:pt x="2228850" y="13716"/>
                </a:cubicBezTo>
                <a:cubicBezTo>
                  <a:pt x="2003657" y="-6415"/>
                  <a:pt x="1810789" y="13722"/>
                  <a:pt x="1543050" y="13716"/>
                </a:cubicBezTo>
                <a:cubicBezTo>
                  <a:pt x="1286635" y="-25734"/>
                  <a:pt x="1189418" y="17718"/>
                  <a:pt x="925830" y="13716"/>
                </a:cubicBezTo>
                <a:cubicBezTo>
                  <a:pt x="678389" y="-6959"/>
                  <a:pt x="367033" y="38662"/>
                  <a:pt x="0" y="13716"/>
                </a:cubicBezTo>
                <a:cubicBezTo>
                  <a:pt x="-950" y="8514"/>
                  <a:pt x="-119" y="3449"/>
                  <a:pt x="0" y="0"/>
                </a:cubicBezTo>
                <a:close/>
              </a:path>
              <a:path w="3429000" h="13716" stroke="0" extrusionOk="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219" y="5403"/>
                  <a:pt x="3428159" y="9705"/>
                  <a:pt x="3429000" y="13716"/>
                </a:cubicBezTo>
                <a:cubicBezTo>
                  <a:pt x="3101445" y="-8012"/>
                  <a:pt x="2879434" y="29451"/>
                  <a:pt x="2743200" y="13716"/>
                </a:cubicBezTo>
                <a:cubicBezTo>
                  <a:pt x="2609544" y="9343"/>
                  <a:pt x="2334178" y="44077"/>
                  <a:pt x="1988820" y="13716"/>
                </a:cubicBezTo>
                <a:cubicBezTo>
                  <a:pt x="1620382" y="13563"/>
                  <a:pt x="1588099" y="-7567"/>
                  <a:pt x="1405890" y="13716"/>
                </a:cubicBezTo>
                <a:cubicBezTo>
                  <a:pt x="1266239" y="23975"/>
                  <a:pt x="867500" y="10636"/>
                  <a:pt x="651510" y="13716"/>
                </a:cubicBezTo>
                <a:cubicBezTo>
                  <a:pt x="445459" y="35533"/>
                  <a:pt x="119818" y="-28316"/>
                  <a:pt x="0" y="13716"/>
                </a:cubicBezTo>
                <a:cubicBezTo>
                  <a:pt x="242" y="7496"/>
                  <a:pt x="776" y="5947"/>
                  <a:pt x="0" y="0"/>
                </a:cubicBezTo>
                <a:close/>
              </a:path>
              <a:path w="3429000" h="13716" fill="none" stroke="0" extrusionOk="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104" y="3768"/>
                  <a:pt x="3429110" y="10153"/>
                  <a:pt x="3429000" y="13716"/>
                </a:cubicBezTo>
                <a:cubicBezTo>
                  <a:pt x="3250522" y="51451"/>
                  <a:pt x="3056248" y="-6129"/>
                  <a:pt x="2811780" y="13716"/>
                </a:cubicBezTo>
                <a:cubicBezTo>
                  <a:pt x="2534418" y="21986"/>
                  <a:pt x="2483107" y="15318"/>
                  <a:pt x="2228850" y="13716"/>
                </a:cubicBezTo>
                <a:cubicBezTo>
                  <a:pt x="1996093" y="-24934"/>
                  <a:pt x="1790611" y="30524"/>
                  <a:pt x="1543050" y="13716"/>
                </a:cubicBezTo>
                <a:cubicBezTo>
                  <a:pt x="1276188" y="-34299"/>
                  <a:pt x="1196665" y="-3522"/>
                  <a:pt x="925830" y="13716"/>
                </a:cubicBezTo>
                <a:cubicBezTo>
                  <a:pt x="718623" y="56844"/>
                  <a:pt x="374628" y="20467"/>
                  <a:pt x="0" y="13716"/>
                </a:cubicBezTo>
                <a:cubicBezTo>
                  <a:pt x="84" y="8233"/>
                  <a:pt x="-347" y="318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214" y="4075"/>
                          <a:pt x="3429316" y="9784"/>
                          <a:pt x="3429000" y="13716"/>
                        </a:cubicBezTo>
                        <a:cubicBezTo>
                          <a:pt x="3221081" y="44036"/>
                          <a:pt x="3088001" y="3494"/>
                          <a:pt x="2811780" y="13716"/>
                        </a:cubicBezTo>
                        <a:cubicBezTo>
                          <a:pt x="2535559" y="23938"/>
                          <a:pt x="2481355" y="20326"/>
                          <a:pt x="2228850" y="13716"/>
                        </a:cubicBezTo>
                        <a:cubicBezTo>
                          <a:pt x="1976345" y="7107"/>
                          <a:pt x="1807520" y="43784"/>
                          <a:pt x="1543050" y="13716"/>
                        </a:cubicBezTo>
                        <a:cubicBezTo>
                          <a:pt x="1278580" y="-16352"/>
                          <a:pt x="1181944" y="551"/>
                          <a:pt x="925830" y="13716"/>
                        </a:cubicBezTo>
                        <a:cubicBezTo>
                          <a:pt x="669716" y="26881"/>
                          <a:pt x="410304" y="30243"/>
                          <a:pt x="0" y="13716"/>
                        </a:cubicBezTo>
                        <a:cubicBezTo>
                          <a:pt x="-535" y="8247"/>
                          <a:pt x="-201" y="2959"/>
                          <a:pt x="0" y="0"/>
                        </a:cubicBezTo>
                        <a:close/>
                      </a:path>
                      <a:path w="3429000" h="13716"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8434" y="5320"/>
                          <a:pt x="3428676" y="9001"/>
                          <a:pt x="3429000" y="13716"/>
                        </a:cubicBezTo>
                        <a:cubicBezTo>
                          <a:pt x="3103464" y="-3979"/>
                          <a:pt x="2887909" y="18368"/>
                          <a:pt x="2743200" y="13716"/>
                        </a:cubicBezTo>
                        <a:cubicBezTo>
                          <a:pt x="2598491" y="9064"/>
                          <a:pt x="2362615" y="6084"/>
                          <a:pt x="1988820" y="13716"/>
                        </a:cubicBezTo>
                        <a:cubicBezTo>
                          <a:pt x="1615025" y="21348"/>
                          <a:pt x="1580494" y="-880"/>
                          <a:pt x="1405890" y="13716"/>
                        </a:cubicBezTo>
                        <a:cubicBezTo>
                          <a:pt x="1231286" y="28312"/>
                          <a:pt x="885259" y="-20857"/>
                          <a:pt x="651510" y="13716"/>
                        </a:cubicBezTo>
                        <a:cubicBezTo>
                          <a:pt x="417761" y="48289"/>
                          <a:pt x="138362" y="-18428"/>
                          <a:pt x="0" y="13716"/>
                        </a:cubicBezTo>
                        <a:cubicBezTo>
                          <a:pt x="58" y="7834"/>
                          <a:pt x="453" y="583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77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163DC5-A145-172D-A5FC-75B80E3D6F9B}"/>
              </a:ext>
            </a:extLst>
          </p:cNvPr>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2100" b="0" i="0" kern="1200">
                <a:solidFill>
                  <a:schemeClr val="tx1"/>
                </a:solidFill>
                <a:effectLst/>
                <a:latin typeface="+mj-lt"/>
                <a:ea typeface="+mj-ea"/>
                <a:cs typeface="+mj-cs"/>
              </a:rPr>
              <a:t>AWS CloudHSM cluster backups</a:t>
            </a:r>
            <a:br>
              <a:rPr lang="en-US" sz="2100" b="0" i="0" kern="1200">
                <a:solidFill>
                  <a:schemeClr val="tx1"/>
                </a:solidFill>
                <a:effectLst/>
                <a:latin typeface="+mj-lt"/>
                <a:ea typeface="+mj-ea"/>
                <a:cs typeface="+mj-cs"/>
              </a:rPr>
            </a:br>
            <a:endParaRPr lang="en-US" sz="21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FE50A1E9-641D-01F0-7256-7CBBDC29BDE4}"/>
              </a:ext>
            </a:extLst>
          </p:cNvPr>
          <p:cNvSpPr>
            <a:spLocks noGrp="1"/>
          </p:cNvSpPr>
          <p:nvPr>
            <p:ph type="body" idx="1"/>
          </p:nvPr>
        </p:nvSpPr>
        <p:spPr>
          <a:xfrm>
            <a:off x="852775" y="1645576"/>
            <a:ext cx="3328527" cy="2931439"/>
          </a:xfrm>
        </p:spPr>
        <p:txBody>
          <a:bodyPr vert="horz" lIns="91440" tIns="45720" rIns="91440" bIns="45720" rtlCol="0">
            <a:normAutofit/>
          </a:bodyPr>
          <a:lstStyle/>
          <a:p>
            <a:pPr indent="-228600" defTabSz="914400">
              <a:spcAft>
                <a:spcPts val="600"/>
              </a:spcAft>
              <a:buFont typeface="Arial" panose="020B0604020202020204" pitchFamily="34" charset="0"/>
              <a:buChar char="•"/>
            </a:pPr>
            <a:r>
              <a:rPr lang="en-US" sz="900" b="0" i="0">
                <a:effectLst/>
              </a:rPr>
              <a:t>AWS CloudHSM makes periodic backups of the users, keys, and policies in the cluster. Backups are secure, durable, and updated on a predictable schedule. The following illustration shows the relationship of your backups to the cluster.</a:t>
            </a:r>
          </a:p>
          <a:p>
            <a:pPr indent="-228600" defTabSz="914400">
              <a:spcAft>
                <a:spcPts val="600"/>
              </a:spcAft>
              <a:buFont typeface="Arial" panose="020B0604020202020204" pitchFamily="34" charset="0"/>
              <a:buChar char="•"/>
            </a:pPr>
            <a:r>
              <a:rPr lang="en-US" sz="900" b="1" i="0">
                <a:effectLst/>
              </a:rPr>
              <a:t>Security </a:t>
            </a:r>
            <a:r>
              <a:rPr lang="en-US" sz="900" b="0" i="0">
                <a:effectLst/>
              </a:rPr>
              <a:t>When AWS CloudHSM makes a backup from the HSM, the HSM encrypts all of its data before sending it to AWS CloudHSM. </a:t>
            </a:r>
            <a:r>
              <a:rPr lang="en-US" sz="900" b="0" i="0">
                <a:effectLst/>
                <a:highlight>
                  <a:srgbClr val="FFFF00"/>
                </a:highlight>
              </a:rPr>
              <a:t>The data never leaves the HSM in plaintext form</a:t>
            </a:r>
            <a:r>
              <a:rPr lang="en-US" sz="900" b="0" i="0">
                <a:effectLst/>
              </a:rPr>
              <a:t>. Additionally, backups cannot be decrypted by AWS because AWS doesn’t have access to key used to decrypt the backups.</a:t>
            </a:r>
          </a:p>
          <a:p>
            <a:pPr indent="-228600" defTabSz="914400">
              <a:spcAft>
                <a:spcPts val="600"/>
              </a:spcAft>
              <a:buFont typeface="Arial" panose="020B0604020202020204" pitchFamily="34" charset="0"/>
              <a:buChar char="•"/>
            </a:pPr>
            <a:r>
              <a:rPr lang="en-US" sz="900" b="1" i="0">
                <a:effectLst/>
              </a:rPr>
              <a:t>Durability </a:t>
            </a:r>
            <a:r>
              <a:rPr lang="en-US" sz="900" b="0" i="0">
                <a:effectLst/>
              </a:rPr>
              <a:t>AWS CloudHSM stores backups in a service-controlled S3 bucket in the same region as your cluster. Backups have a 99.999999999% durability level, the same as any object stored in Amazon S3.</a:t>
            </a:r>
            <a:br>
              <a:rPr lang="en-US" sz="900"/>
            </a:br>
            <a:endParaRPr lang="en-US" sz="900"/>
          </a:p>
        </p:txBody>
      </p:sp>
      <p:pic>
        <p:nvPicPr>
          <p:cNvPr id="3074" name="Picture 2" descr="&#10;      AWS CloudHSM cluster backups encrypted in a service-controlled Amazon S3 bucket.&#10;    ">
            <a:extLst>
              <a:ext uri="{FF2B5EF4-FFF2-40B4-BE49-F238E27FC236}">
                <a16:creationId xmlns:a16="http://schemas.microsoft.com/office/drawing/2014/main" id="{D608DBC3-483B-C877-1D21-4BB022E44D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60457" y="1389746"/>
            <a:ext cx="3553238" cy="238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545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24682-7EA1-E9B6-4CD7-78E2E7480C8A}"/>
              </a:ext>
            </a:extLst>
          </p:cNvPr>
          <p:cNvSpPr>
            <a:spLocks noGrp="1"/>
          </p:cNvSpPr>
          <p:nvPr>
            <p:ph type="title"/>
          </p:nvPr>
        </p:nvSpPr>
        <p:spPr>
          <a:xfrm>
            <a:off x="473202" y="480060"/>
            <a:ext cx="3614166" cy="1110996"/>
          </a:xfrm>
        </p:spPr>
        <p:txBody>
          <a:bodyPr vert="horz" lIns="91440" tIns="45720" rIns="91440" bIns="45720" rtlCol="0" anchor="b">
            <a:normAutofit/>
          </a:bodyPr>
          <a:lstStyle/>
          <a:p>
            <a:pPr defTabSz="914400">
              <a:spcBef>
                <a:spcPct val="0"/>
              </a:spcBef>
            </a:pPr>
            <a:r>
              <a:rPr lang="en-US" sz="3800" kern="1200">
                <a:solidFill>
                  <a:schemeClr val="tx1"/>
                </a:solidFill>
                <a:latin typeface="+mj-lt"/>
                <a:ea typeface="+mj-ea"/>
                <a:cs typeface="+mj-cs"/>
              </a:rPr>
              <a:t>AWS HSM Pricing</a:t>
            </a:r>
          </a:p>
        </p:txBody>
      </p:sp>
      <p:sp>
        <p:nvSpPr>
          <p:cNvPr id="410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F92EB98-BC1E-F3C1-889A-E7372068799C}"/>
              </a:ext>
            </a:extLst>
          </p:cNvPr>
          <p:cNvSpPr>
            <a:spLocks noGrp="1"/>
          </p:cNvSpPr>
          <p:nvPr>
            <p:ph type="body" idx="1"/>
          </p:nvPr>
        </p:nvSpPr>
        <p:spPr>
          <a:xfrm>
            <a:off x="473202" y="1995678"/>
            <a:ext cx="3614166" cy="2660904"/>
          </a:xfrm>
        </p:spPr>
        <p:txBody>
          <a:bodyPr vert="horz" lIns="91440" tIns="45720" rIns="91440" bIns="45720" rtlCol="0" anchor="t">
            <a:normAutofit/>
          </a:bodyPr>
          <a:lstStyle/>
          <a:p>
            <a:pPr marL="114300" indent="-228600" defTabSz="914400">
              <a:spcAft>
                <a:spcPts val="600"/>
              </a:spcAft>
              <a:buFont typeface="Arial" panose="020B0604020202020204" pitchFamily="34" charset="0"/>
              <a:buChar char="•"/>
            </a:pPr>
            <a:r>
              <a:rPr lang="en-US" sz="1700" b="0" i="0">
                <a:effectLst/>
              </a:rPr>
              <a:t>With AWS CloudHSM, you pay by the hour with no long-term commitments or upfront payments. For more information, see </a:t>
            </a:r>
            <a:r>
              <a:rPr lang="en-US" sz="1700" b="0" i="0" u="none" strike="noStrike">
                <a:effectLst/>
                <a:hlinkClick r:id="rId2"/>
              </a:rPr>
              <a:t>AWS CloudHSM Pricing</a:t>
            </a:r>
            <a:r>
              <a:rPr lang="en-US" sz="1700" b="0" i="0">
                <a:effectLst/>
              </a:rPr>
              <a:t> on the AWS website.</a:t>
            </a:r>
            <a:endParaRPr lang="en-US" sz="1700"/>
          </a:p>
        </p:txBody>
      </p:sp>
      <p:pic>
        <p:nvPicPr>
          <p:cNvPr id="4100" name="Picture 4" descr="AWS CloudHSM Cheat Sheet | AWS Cheat Sheet">
            <a:extLst>
              <a:ext uri="{FF2B5EF4-FFF2-40B4-BE49-F238E27FC236}">
                <a16:creationId xmlns:a16="http://schemas.microsoft.com/office/drawing/2014/main" id="{69494FA6-ADED-D806-226B-05AFE02F4B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4286" y="2131621"/>
            <a:ext cx="4094226" cy="88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13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F80B45E-53D8-66C3-F35F-5C19A8DE54AB}"/>
              </a:ext>
            </a:extLst>
          </p:cNvPr>
          <p:cNvSpPr txBox="1"/>
          <p:nvPr/>
        </p:nvSpPr>
        <p:spPr>
          <a:xfrm>
            <a:off x="5648693" y="479425"/>
            <a:ext cx="3203575" cy="4183063"/>
          </a:xfrm>
          <a:prstGeom prst="rect">
            <a:avLst/>
          </a:prstGeom>
          <a:noFill/>
        </p:spPr>
        <p:txBody>
          <a:bodyPr wrap="square" anchor="t">
            <a:normAutofit/>
          </a:bodyPr>
          <a:lstStyle/>
          <a:p>
            <a:pPr algn="l">
              <a:lnSpc>
                <a:spcPct val="90000"/>
              </a:lnSpc>
              <a:spcAft>
                <a:spcPts val="600"/>
              </a:spcAft>
            </a:pPr>
            <a:r>
              <a:rPr lang="en-GB" sz="1100" b="1" i="0" dirty="0">
                <a:effectLst/>
              </a:rPr>
              <a:t>Vault</a:t>
            </a:r>
            <a:r>
              <a:rPr lang="en-GB" sz="1100" b="0" i="0" dirty="0">
                <a:effectLst/>
              </a:rPr>
              <a:t> provides the following key features:</a:t>
            </a:r>
          </a:p>
          <a:p>
            <a:pPr algn="l">
              <a:lnSpc>
                <a:spcPct val="90000"/>
              </a:lnSpc>
              <a:spcAft>
                <a:spcPts val="600"/>
              </a:spcAft>
              <a:buFont typeface="Arial" panose="020B0604020202020204" pitchFamily="34" charset="0"/>
              <a:buChar char="•"/>
            </a:pPr>
            <a:r>
              <a:rPr lang="en-GB" sz="1100" b="0" i="0" dirty="0">
                <a:effectLst/>
              </a:rPr>
              <a:t> </a:t>
            </a:r>
            <a:r>
              <a:rPr lang="en-GB" sz="1100" b="0" i="0" dirty="0">
                <a:effectLst/>
                <a:highlight>
                  <a:srgbClr val="FFFF00"/>
                </a:highlight>
              </a:rPr>
              <a:t>Secure Secret Storage</a:t>
            </a:r>
            <a:r>
              <a:rPr lang="en-GB" sz="1100" b="0" i="0" dirty="0">
                <a:effectLst/>
              </a:rPr>
              <a:t>: Arbitrary key/value secrets can be stored in Vault. Vault encrypts these secrets prior to writing them to persistent storage, so gaining access to the raw storage isn't enough to access your secrets. Vault can write to disk, Consul, and more.</a:t>
            </a:r>
          </a:p>
          <a:p>
            <a:pPr algn="l">
              <a:lnSpc>
                <a:spcPct val="90000"/>
              </a:lnSpc>
              <a:spcAft>
                <a:spcPts val="600"/>
              </a:spcAft>
              <a:buFont typeface="Arial" panose="020B0604020202020204" pitchFamily="34" charset="0"/>
              <a:buChar char="•"/>
            </a:pPr>
            <a:r>
              <a:rPr lang="en-GB" sz="1100" b="0" i="0" dirty="0">
                <a:effectLst/>
              </a:rPr>
              <a:t> </a:t>
            </a:r>
            <a:r>
              <a:rPr lang="en-GB" sz="1100" b="0" i="0" dirty="0">
                <a:effectLst/>
                <a:highlight>
                  <a:srgbClr val="FFFF00"/>
                </a:highlight>
              </a:rPr>
              <a:t>Dynamic Secrets</a:t>
            </a:r>
            <a:r>
              <a:rPr lang="en-GB" sz="1100" b="0" i="0" dirty="0">
                <a:effectLst/>
              </a:rPr>
              <a:t>: Vault can generate secrets on-demand for some systems, such as AWS or SQL databases. For example, when an application needs to access an S3 bucket, it asks Vault for credentials, and Vault will generate an AWS keypair with valid permissions on demand. After creating these dynamic secrets, Vault will also automatically revoke them after the lease is up.</a:t>
            </a:r>
          </a:p>
          <a:p>
            <a:pPr algn="l">
              <a:lnSpc>
                <a:spcPct val="90000"/>
              </a:lnSpc>
              <a:spcAft>
                <a:spcPts val="600"/>
              </a:spcAft>
              <a:buFont typeface="Arial" panose="020B0604020202020204" pitchFamily="34" charset="0"/>
              <a:buChar char="•"/>
            </a:pPr>
            <a:r>
              <a:rPr lang="en-GB" sz="1100" b="0" i="0" dirty="0">
                <a:effectLst/>
              </a:rPr>
              <a:t> </a:t>
            </a:r>
            <a:r>
              <a:rPr lang="en-GB" sz="1100" b="0" i="0" dirty="0">
                <a:effectLst/>
                <a:highlight>
                  <a:srgbClr val="FFFF00"/>
                </a:highlight>
              </a:rPr>
              <a:t>Data Encryption</a:t>
            </a:r>
            <a:r>
              <a:rPr lang="en-GB" sz="1100" b="0" i="0" dirty="0">
                <a:effectLst/>
              </a:rPr>
              <a:t>: Vault can encrypt and decrypt data without storing it. This allows security teams to define encryption parameters and developers to store encrypted data in a location such as SQL without having to design their own encryption methods.</a:t>
            </a:r>
          </a:p>
        </p:txBody>
      </p:sp>
      <p:sp>
        <p:nvSpPr>
          <p:cNvPr id="2" name="Title 1">
            <a:extLst>
              <a:ext uri="{FF2B5EF4-FFF2-40B4-BE49-F238E27FC236}">
                <a16:creationId xmlns:a16="http://schemas.microsoft.com/office/drawing/2014/main" id="{7649B156-591B-A799-1E76-6A99B71CCF65}"/>
              </a:ext>
            </a:extLst>
          </p:cNvPr>
          <p:cNvSpPr>
            <a:spLocks noGrp="1"/>
          </p:cNvSpPr>
          <p:nvPr>
            <p:ph type="title"/>
          </p:nvPr>
        </p:nvSpPr>
        <p:spPr>
          <a:xfrm>
            <a:off x="628650" y="128371"/>
            <a:ext cx="2130136" cy="1778361"/>
          </a:xfrm>
        </p:spPr>
        <p:txBody>
          <a:bodyPr vert="horz" lIns="91440" tIns="45720" rIns="91440" bIns="45720" rtlCol="0" anchor="ctr">
            <a:normAutofit/>
          </a:bodyPr>
          <a:lstStyle/>
          <a:p>
            <a:pPr defTabSz="914400">
              <a:spcBef>
                <a:spcPct val="0"/>
              </a:spcBef>
            </a:pPr>
            <a:r>
              <a:rPr lang="en-US" sz="2000" b="1" i="0" kern="1200">
                <a:solidFill>
                  <a:srgbClr val="FFFFFF"/>
                </a:solidFill>
                <a:effectLst/>
                <a:latin typeface="+mj-lt"/>
                <a:ea typeface="+mj-ea"/>
                <a:cs typeface="+mj-cs"/>
              </a:rPr>
              <a:t>AWS CloudHSM vs Vault: What are the differences?</a:t>
            </a:r>
            <a:br>
              <a:rPr lang="en-US" sz="2000" b="0" i="0" kern="1200">
                <a:solidFill>
                  <a:srgbClr val="FFFFFF"/>
                </a:solidFill>
                <a:effectLst/>
                <a:latin typeface="+mj-lt"/>
                <a:ea typeface="+mj-ea"/>
                <a:cs typeface="+mj-cs"/>
              </a:rPr>
            </a:br>
            <a:br>
              <a:rPr lang="en-US" sz="2000" kern="1200">
                <a:solidFill>
                  <a:srgbClr val="FFFFFF"/>
                </a:solidFill>
                <a:latin typeface="+mj-lt"/>
                <a:ea typeface="+mj-ea"/>
                <a:cs typeface="+mj-cs"/>
              </a:rPr>
            </a:br>
            <a:endParaRPr lang="en-US" sz="2000" kern="120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90CD2A86-B533-6E15-2A9F-9D7E54AC377A}"/>
              </a:ext>
            </a:extLst>
          </p:cNvPr>
          <p:cNvSpPr>
            <a:spLocks noGrp="1"/>
          </p:cNvSpPr>
          <p:nvPr>
            <p:ph type="body" idx="1"/>
          </p:nvPr>
        </p:nvSpPr>
        <p:spPr>
          <a:xfrm>
            <a:off x="2974182" y="479425"/>
            <a:ext cx="2436019" cy="4183063"/>
          </a:xfrm>
        </p:spPr>
        <p:txBody>
          <a:bodyPr wrap="square" anchor="t">
            <a:normAutofit/>
          </a:bodyPr>
          <a:lstStyle/>
          <a:p>
            <a:pPr marL="114300" indent="0">
              <a:lnSpc>
                <a:spcPct val="110000"/>
              </a:lnSpc>
              <a:spcAft>
                <a:spcPts val="600"/>
              </a:spcAft>
              <a:buNone/>
            </a:pPr>
            <a:r>
              <a:rPr lang="en-GB" sz="900" b="0" i="0" dirty="0">
                <a:effectLst/>
                <a:highlight>
                  <a:srgbClr val="00FF00"/>
                </a:highlight>
              </a:rPr>
              <a:t>AWS </a:t>
            </a:r>
            <a:r>
              <a:rPr lang="en-GB" sz="900" b="0" i="0" dirty="0" err="1">
                <a:effectLst/>
                <a:highlight>
                  <a:srgbClr val="00FF00"/>
                </a:highlight>
              </a:rPr>
              <a:t>CloudHSM</a:t>
            </a:r>
            <a:r>
              <a:rPr lang="en-GB" sz="900" b="0" i="0" dirty="0">
                <a:effectLst/>
                <a:highlight>
                  <a:srgbClr val="00FF00"/>
                </a:highlight>
              </a:rPr>
              <a:t> can be classified as a tool in the </a:t>
            </a:r>
            <a:r>
              <a:rPr lang="en-GB" sz="900" b="1" i="0" dirty="0">
                <a:effectLst/>
                <a:highlight>
                  <a:srgbClr val="00FF00"/>
                </a:highlight>
              </a:rPr>
              <a:t>"Data Security Services"</a:t>
            </a:r>
            <a:r>
              <a:rPr lang="en-GB" sz="900" b="0" i="0" dirty="0">
                <a:effectLst/>
                <a:highlight>
                  <a:srgbClr val="00FF00"/>
                </a:highlight>
              </a:rPr>
              <a:t> category, while Vault is grouped under </a:t>
            </a:r>
            <a:r>
              <a:rPr lang="en-GB" sz="900" b="1" i="0" dirty="0">
                <a:effectLst/>
                <a:highlight>
                  <a:srgbClr val="00FF00"/>
                </a:highlight>
              </a:rPr>
              <a:t>"Secrets Management"</a:t>
            </a:r>
            <a:r>
              <a:rPr lang="en-GB" sz="900" b="0" i="0" dirty="0">
                <a:effectLst/>
                <a:highlight>
                  <a:srgbClr val="00FF00"/>
                </a:highlight>
              </a:rPr>
              <a:t>.</a:t>
            </a:r>
          </a:p>
          <a:p>
            <a:pPr marL="114300" indent="0" algn="l">
              <a:lnSpc>
                <a:spcPct val="110000"/>
              </a:lnSpc>
              <a:spcAft>
                <a:spcPts val="600"/>
              </a:spcAft>
              <a:buNone/>
            </a:pPr>
            <a:endParaRPr lang="en-GB" sz="900" b="0" i="0" dirty="0">
              <a:effectLst/>
            </a:endParaRPr>
          </a:p>
          <a:p>
            <a:pPr marL="114300" indent="0" algn="l">
              <a:lnSpc>
                <a:spcPct val="110000"/>
              </a:lnSpc>
              <a:spcAft>
                <a:spcPts val="600"/>
              </a:spcAft>
              <a:buNone/>
            </a:pPr>
            <a:r>
              <a:rPr lang="en-GB" sz="900" b="1" i="0" dirty="0">
                <a:effectLst/>
              </a:rPr>
              <a:t>AWS </a:t>
            </a:r>
            <a:r>
              <a:rPr lang="en-GB" sz="900" b="1" i="0" dirty="0" err="1">
                <a:effectLst/>
              </a:rPr>
              <a:t>CloudHSM</a:t>
            </a:r>
            <a:r>
              <a:rPr lang="en-GB" sz="900" b="1" i="0" dirty="0">
                <a:effectLst/>
              </a:rPr>
              <a:t> </a:t>
            </a:r>
            <a:r>
              <a:rPr lang="en-GB" sz="900" dirty="0"/>
              <a:t>features:</a:t>
            </a:r>
            <a:endParaRPr lang="en-GB" sz="900" b="0" i="0" dirty="0">
              <a:effectLst/>
            </a:endParaRPr>
          </a:p>
          <a:p>
            <a:pPr algn="l">
              <a:lnSpc>
                <a:spcPct val="110000"/>
              </a:lnSpc>
              <a:spcAft>
                <a:spcPts val="600"/>
              </a:spcAft>
              <a:buFont typeface="Arial" panose="020B0604020202020204" pitchFamily="34" charset="0"/>
              <a:buChar char="•"/>
            </a:pPr>
            <a:r>
              <a:rPr lang="en-GB" sz="900" b="0" i="0" dirty="0">
                <a:effectLst/>
                <a:highlight>
                  <a:srgbClr val="FFFF00"/>
                </a:highlight>
              </a:rPr>
              <a:t>Protect and store your cryptographic keys </a:t>
            </a:r>
            <a:r>
              <a:rPr lang="en-GB" sz="900" b="0" i="0" dirty="0">
                <a:effectLst/>
              </a:rPr>
              <a:t>with industry standard, tamper-resistant HSM appliances. No one but you has access to your keys (including Amazon administrators who manage and maintain the appliance).</a:t>
            </a:r>
          </a:p>
          <a:p>
            <a:pPr algn="l">
              <a:lnSpc>
                <a:spcPct val="110000"/>
              </a:lnSpc>
              <a:spcAft>
                <a:spcPts val="600"/>
              </a:spcAft>
              <a:buFont typeface="Arial" panose="020B0604020202020204" pitchFamily="34" charset="0"/>
              <a:buChar char="•"/>
            </a:pPr>
            <a:r>
              <a:rPr lang="en-GB" sz="900" b="0" i="0" dirty="0">
                <a:effectLst/>
              </a:rPr>
              <a:t>Use your most sensitive and regulated data on Amazon EC2 without giving applications direct access to your data's encryption keys.</a:t>
            </a:r>
          </a:p>
          <a:p>
            <a:pPr algn="l">
              <a:lnSpc>
                <a:spcPct val="110000"/>
              </a:lnSpc>
              <a:spcAft>
                <a:spcPts val="600"/>
              </a:spcAft>
              <a:buFont typeface="Arial" panose="020B0604020202020204" pitchFamily="34" charset="0"/>
              <a:buChar char="•"/>
            </a:pPr>
            <a:r>
              <a:rPr lang="en-GB" sz="900" b="0" i="0" dirty="0">
                <a:effectLst/>
              </a:rPr>
              <a:t>Store and access data reliably from your applications that demand highly available and durable key storage and cryptographic operations.</a:t>
            </a:r>
          </a:p>
        </p:txBody>
      </p:sp>
    </p:spTree>
    <p:extLst>
      <p:ext uri="{BB962C8B-B14F-4D97-AF65-F5344CB8AC3E}">
        <p14:creationId xmlns:p14="http://schemas.microsoft.com/office/powerpoint/2010/main" val="561372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690BB-B483-B2AB-D697-751FF38E9C61}"/>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AWS KSM vs CloudHSM</a:t>
            </a:r>
          </a:p>
        </p:txBody>
      </p:sp>
      <p:pic>
        <p:nvPicPr>
          <p:cNvPr id="5122" name="Picture 2" descr="AWS CloudHSM">
            <a:extLst>
              <a:ext uri="{FF2B5EF4-FFF2-40B4-BE49-F238E27FC236}">
                <a16:creationId xmlns:a16="http://schemas.microsoft.com/office/drawing/2014/main" id="{3EF13C4A-AC58-42A6-37D2-F90F29E594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987" y="663804"/>
            <a:ext cx="5085525" cy="381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751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56228-F459-36D5-09F3-05B94F3AAD5C}"/>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500" kern="1200">
                <a:solidFill>
                  <a:srgbClr val="FFFFFF"/>
                </a:solidFill>
                <a:latin typeface="+mj-lt"/>
                <a:ea typeface="+mj-ea"/>
                <a:cs typeface="+mj-cs"/>
              </a:rPr>
              <a:t>HSM In Payment Industry for PCI DSS compliance</a:t>
            </a:r>
          </a:p>
        </p:txBody>
      </p:sp>
      <p:pic>
        <p:nvPicPr>
          <p:cNvPr id="6146" name="Picture 2" descr="An Introduction to the Role of HSMs for PCI DSS Compliance">
            <a:extLst>
              <a:ext uri="{FF2B5EF4-FFF2-40B4-BE49-F238E27FC236}">
                <a16:creationId xmlns:a16="http://schemas.microsoft.com/office/drawing/2014/main" id="{45AD1759-76B1-BF85-23B8-63C161B3C8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987" y="1274067"/>
            <a:ext cx="5085525" cy="259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444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D36287-CFC2-17EF-2B9A-EF0DC86426E5}"/>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100" b="0" i="0" kern="1200">
                <a:solidFill>
                  <a:srgbClr val="FFFFFF"/>
                </a:solidFill>
                <a:effectLst/>
                <a:latin typeface="+mj-lt"/>
                <a:ea typeface="+mj-ea"/>
                <a:cs typeface="+mj-cs"/>
              </a:rPr>
              <a:t>Understanding AWS CloudHSM Cluster Synchronization</a:t>
            </a:r>
            <a:br>
              <a:rPr lang="en-US" sz="2100" b="0" i="0" kern="1200">
                <a:solidFill>
                  <a:srgbClr val="FFFFFF"/>
                </a:solidFill>
                <a:effectLst/>
                <a:latin typeface="+mj-lt"/>
                <a:ea typeface="+mj-ea"/>
                <a:cs typeface="+mj-cs"/>
              </a:rPr>
            </a:br>
            <a:endParaRPr lang="en-US" sz="2100" kern="1200">
              <a:solidFill>
                <a:srgbClr val="FFFFFF"/>
              </a:solidFill>
              <a:latin typeface="+mj-lt"/>
              <a:ea typeface="+mj-ea"/>
              <a:cs typeface="+mj-cs"/>
            </a:endParaRPr>
          </a:p>
        </p:txBody>
      </p:sp>
      <p:pic>
        <p:nvPicPr>
          <p:cNvPr id="7170" name="Picture 2" descr="Diagram of a 3-Node CloudHSM architecture">
            <a:extLst>
              <a:ext uri="{FF2B5EF4-FFF2-40B4-BE49-F238E27FC236}">
                <a16:creationId xmlns:a16="http://schemas.microsoft.com/office/drawing/2014/main" id="{CC5F6FA4-2216-0087-F8CF-B09DACC911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63740" y="482599"/>
            <a:ext cx="3924018" cy="417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71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0E0A5-5905-F866-D71D-63D3ED58853F}"/>
              </a:ext>
            </a:extLst>
          </p:cNvPr>
          <p:cNvSpPr>
            <a:spLocks noGrp="1"/>
          </p:cNvSpPr>
          <p:nvPr>
            <p:ph type="title"/>
          </p:nvPr>
        </p:nvSpPr>
        <p:spPr>
          <a:xfrm>
            <a:off x="473202" y="480060"/>
            <a:ext cx="3614166" cy="1110996"/>
          </a:xfrm>
        </p:spPr>
        <p:txBody>
          <a:bodyPr vert="horz" lIns="91440" tIns="45720" rIns="91440" bIns="45720" rtlCol="0" anchor="b">
            <a:normAutofit/>
          </a:bodyPr>
          <a:lstStyle/>
          <a:p>
            <a:pPr defTabSz="914400">
              <a:spcBef>
                <a:spcPct val="0"/>
              </a:spcBef>
            </a:pPr>
            <a:r>
              <a:rPr lang="en-US" sz="2300" kern="1200">
                <a:solidFill>
                  <a:schemeClr val="tx1"/>
                </a:solidFill>
                <a:latin typeface="+mj-lt"/>
                <a:ea typeface="+mj-ea"/>
                <a:cs typeface="+mj-cs"/>
              </a:rPr>
              <a:t>CloudHsm Intergation with AWS and 3rd party services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3941EC4-2AFE-037B-DC14-341B13B7E2FB}"/>
              </a:ext>
            </a:extLst>
          </p:cNvPr>
          <p:cNvSpPr>
            <a:spLocks noGrp="1"/>
          </p:cNvSpPr>
          <p:nvPr>
            <p:ph type="body" idx="1"/>
          </p:nvPr>
        </p:nvSpPr>
        <p:spPr>
          <a:xfrm>
            <a:off x="473202" y="1995678"/>
            <a:ext cx="3614166" cy="2660904"/>
          </a:xfrm>
        </p:spPr>
        <p:txBody>
          <a:bodyPr vert="horz" lIns="91440" tIns="45720" rIns="91440" bIns="45720" rtlCol="0" anchor="t">
            <a:normAutofit/>
          </a:bodyPr>
          <a:lstStyle/>
          <a:p>
            <a:pPr indent="-228600" defTabSz="914400">
              <a:spcAft>
                <a:spcPts val="600"/>
              </a:spcAft>
              <a:buFont typeface="Arial" panose="020B0604020202020204" pitchFamily="34" charset="0"/>
              <a:buChar char="•"/>
            </a:pPr>
            <a:r>
              <a:rPr lang="en-US" sz="1100" b="1" dirty="0"/>
              <a:t>Integration with AWS Services </a:t>
            </a:r>
          </a:p>
          <a:p>
            <a:pPr lvl="1" indent="-228600" defTabSz="914400">
              <a:spcAft>
                <a:spcPts val="600"/>
              </a:spcAft>
              <a:buFont typeface="Arial" panose="020B0604020202020204" pitchFamily="34" charset="0"/>
              <a:buChar char="•"/>
            </a:pPr>
            <a:r>
              <a:rPr lang="en-US" sz="1100" dirty="0"/>
              <a:t>Through integration with AWS KMS</a:t>
            </a:r>
          </a:p>
          <a:p>
            <a:pPr lvl="1" indent="-228600" defTabSz="914400">
              <a:spcAft>
                <a:spcPts val="600"/>
              </a:spcAft>
              <a:buFont typeface="Arial" panose="020B0604020202020204" pitchFamily="34" charset="0"/>
              <a:buChar char="•"/>
            </a:pPr>
            <a:r>
              <a:rPr lang="en-US" sz="1100" b="1" dirty="0"/>
              <a:t>Configure KMS Custom Key Store with </a:t>
            </a:r>
            <a:r>
              <a:rPr lang="en-US" sz="1100" b="1" dirty="0" err="1"/>
              <a:t>CloudHSM</a:t>
            </a:r>
            <a:r>
              <a:rPr lang="en-US" sz="1100" b="1" dirty="0"/>
              <a:t> </a:t>
            </a:r>
          </a:p>
          <a:p>
            <a:pPr lvl="1" indent="-228600" defTabSz="914400">
              <a:spcAft>
                <a:spcPts val="600"/>
              </a:spcAft>
              <a:buFont typeface="Arial" panose="020B0604020202020204" pitchFamily="34" charset="0"/>
              <a:buChar char="•"/>
            </a:pPr>
            <a:r>
              <a:rPr lang="en-US" sz="1100" dirty="0"/>
              <a:t>Example: EBS, S3, RDS</a:t>
            </a:r>
          </a:p>
          <a:p>
            <a:pPr lvl="1" indent="-228600" defTabSz="914400">
              <a:spcAft>
                <a:spcPts val="600"/>
              </a:spcAft>
              <a:buFont typeface="Arial" panose="020B0604020202020204" pitchFamily="34" charset="0"/>
              <a:buChar char="•"/>
            </a:pPr>
            <a:r>
              <a:rPr lang="en-US" sz="1100" dirty="0"/>
              <a:t>Supports RDS Oracle TDE (through KMS) </a:t>
            </a:r>
          </a:p>
          <a:p>
            <a:pPr indent="-228600" defTabSz="914400">
              <a:spcAft>
                <a:spcPts val="600"/>
              </a:spcAft>
              <a:buFont typeface="Arial" panose="020B0604020202020204" pitchFamily="34" charset="0"/>
              <a:buChar char="•"/>
            </a:pPr>
            <a:r>
              <a:rPr lang="en-US" sz="1100" b="1" dirty="0"/>
              <a:t>Integration with 3rd Party Services </a:t>
            </a:r>
          </a:p>
          <a:p>
            <a:pPr lvl="1" indent="-228600" defTabSz="914400">
              <a:spcAft>
                <a:spcPts val="600"/>
              </a:spcAft>
              <a:buFont typeface="Arial" panose="020B0604020202020204" pitchFamily="34" charset="0"/>
              <a:buChar char="•"/>
            </a:pPr>
            <a:r>
              <a:rPr lang="en-US" sz="1100" dirty="0"/>
              <a:t>Allows creating and storing keys in </a:t>
            </a:r>
            <a:r>
              <a:rPr lang="en-US" sz="1100" dirty="0" err="1"/>
              <a:t>CloudHSM</a:t>
            </a:r>
            <a:r>
              <a:rPr lang="en-US" sz="1100" dirty="0"/>
              <a:t> </a:t>
            </a:r>
          </a:p>
          <a:p>
            <a:pPr lvl="1" indent="-228600" defTabSz="914400">
              <a:spcAft>
                <a:spcPts val="600"/>
              </a:spcAft>
              <a:buFont typeface="Arial" panose="020B0604020202020204" pitchFamily="34" charset="0"/>
              <a:buChar char="•"/>
            </a:pPr>
            <a:r>
              <a:rPr lang="en-US" sz="1100" dirty="0"/>
              <a:t>Use cases: SSL/TLS Offload, Windows Server Certificate Authority (CA), Oracle TDE, Microsoft </a:t>
            </a:r>
            <a:r>
              <a:rPr lang="en-US" sz="1100" dirty="0" err="1"/>
              <a:t>SignTool</a:t>
            </a:r>
            <a:r>
              <a:rPr lang="en-US" sz="1100" dirty="0"/>
              <a:t>, Java </a:t>
            </a:r>
            <a:r>
              <a:rPr lang="en-US" sz="1100" dirty="0" err="1"/>
              <a:t>Keytool</a:t>
            </a:r>
            <a:endParaRPr lang="en-US" sz="1100" dirty="0"/>
          </a:p>
        </p:txBody>
      </p:sp>
      <p:pic>
        <p:nvPicPr>
          <p:cNvPr id="4" name="Picture 3" descr="A diagram of a computer system&#10;&#10;Description automatically generated">
            <a:extLst>
              <a:ext uri="{FF2B5EF4-FFF2-40B4-BE49-F238E27FC236}">
                <a16:creationId xmlns:a16="http://schemas.microsoft.com/office/drawing/2014/main" id="{09C76798-C200-C8E6-1C98-E0361751CDE0}"/>
              </a:ext>
            </a:extLst>
          </p:cNvPr>
          <p:cNvPicPr>
            <a:picLocks noChangeAspect="1"/>
          </p:cNvPicPr>
          <p:nvPr/>
        </p:nvPicPr>
        <p:blipFill>
          <a:blip r:embed="rId2"/>
          <a:stretch>
            <a:fillRect/>
          </a:stretch>
        </p:blipFill>
        <p:spPr>
          <a:xfrm>
            <a:off x="5005569" y="480060"/>
            <a:ext cx="3231660" cy="4183380"/>
          </a:xfrm>
          <a:prstGeom prst="rect">
            <a:avLst/>
          </a:prstGeom>
        </p:spPr>
      </p:pic>
    </p:spTree>
    <p:extLst>
      <p:ext uri="{BB962C8B-B14F-4D97-AF65-F5344CB8AC3E}">
        <p14:creationId xmlns:p14="http://schemas.microsoft.com/office/powerpoint/2010/main" val="2876494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
            <a:extLst>
              <a:ext uri="{FF2B5EF4-FFF2-40B4-BE49-F238E27FC236}">
                <a16:creationId xmlns:a16="http://schemas.microsoft.com/office/drawing/2014/main" id="{D1411C8E-FF29-0171-7455-1D1832D6E08C}"/>
              </a:ext>
            </a:extLst>
          </p:cNvPr>
          <p:cNvSpPr txBox="1">
            <a:spLocks/>
          </p:cNvSpPr>
          <p:nvPr/>
        </p:nvSpPr>
        <p:spPr>
          <a:xfrm>
            <a:off x="4829175" y="3590923"/>
            <a:ext cx="2403475" cy="1071563"/>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nSpc>
                <a:spcPct val="105000"/>
              </a:lnSpc>
              <a:spcAft>
                <a:spcPts val="600"/>
              </a:spcAft>
              <a:buNone/>
            </a:pPr>
            <a:r>
              <a:rPr lang="en-GB" sz="700" b="1" i="0" dirty="0">
                <a:effectLst/>
                <a:latin typeface="var(--h2_typography-font-family)"/>
              </a:rPr>
              <a:t>Concepts</a:t>
            </a:r>
            <a:r>
              <a:rPr lang="en-GB" sz="700" dirty="0">
                <a:solidFill>
                  <a:srgbClr val="44413D"/>
                </a:solidFill>
                <a:latin typeface="+mn-lt"/>
              </a:rPr>
              <a:t>:</a:t>
            </a:r>
          </a:p>
          <a:p>
            <a:pPr>
              <a:lnSpc>
                <a:spcPct val="105000"/>
              </a:lnSpc>
              <a:spcAft>
                <a:spcPts val="600"/>
              </a:spcAft>
            </a:pPr>
            <a:r>
              <a:rPr lang="en-GB" sz="700" dirty="0">
                <a:solidFill>
                  <a:srgbClr val="44413D"/>
                </a:solidFill>
                <a:latin typeface="+mn-lt"/>
              </a:rPr>
              <a:t>Cluster</a:t>
            </a:r>
          </a:p>
          <a:p>
            <a:pPr>
              <a:lnSpc>
                <a:spcPct val="105000"/>
              </a:lnSpc>
              <a:spcAft>
                <a:spcPts val="600"/>
              </a:spcAft>
            </a:pPr>
            <a:r>
              <a:rPr lang="en-GB" sz="700" dirty="0">
                <a:solidFill>
                  <a:srgbClr val="44413D"/>
                </a:solidFill>
                <a:latin typeface="+mn-lt"/>
              </a:rPr>
              <a:t>Backups</a:t>
            </a:r>
          </a:p>
          <a:p>
            <a:pPr>
              <a:lnSpc>
                <a:spcPct val="105000"/>
              </a:lnSpc>
              <a:spcAft>
                <a:spcPts val="600"/>
              </a:spcAft>
            </a:pPr>
            <a:r>
              <a:rPr lang="en-GB" sz="700" dirty="0">
                <a:solidFill>
                  <a:srgbClr val="44413D"/>
                </a:solidFill>
                <a:latin typeface="+mn-lt"/>
              </a:rPr>
              <a:t>HSM users</a:t>
            </a:r>
          </a:p>
          <a:p>
            <a:pPr>
              <a:lnSpc>
                <a:spcPct val="105000"/>
              </a:lnSpc>
              <a:spcAft>
                <a:spcPts val="600"/>
              </a:spcAft>
            </a:pPr>
            <a:r>
              <a:rPr lang="en-GB" sz="700" dirty="0">
                <a:solidFill>
                  <a:srgbClr val="44413D"/>
                </a:solidFill>
                <a:latin typeface="+mn-lt"/>
              </a:rPr>
              <a:t>SDKs</a:t>
            </a:r>
          </a:p>
          <a:p>
            <a:pPr>
              <a:lnSpc>
                <a:spcPct val="105000"/>
              </a:lnSpc>
              <a:spcAft>
                <a:spcPts val="600"/>
              </a:spcAft>
            </a:pPr>
            <a:r>
              <a:rPr lang="en-GB" sz="700" dirty="0">
                <a:solidFill>
                  <a:srgbClr val="44413D"/>
                </a:solidFill>
                <a:latin typeface="+mn-lt"/>
              </a:rPr>
              <a:t>Pricing</a:t>
            </a:r>
            <a:endParaRPr lang="en-CH" sz="700" dirty="0">
              <a:latin typeface="+mn-lt"/>
            </a:endParaRPr>
          </a:p>
        </p:txBody>
      </p:sp>
      <p:sp>
        <p:nvSpPr>
          <p:cNvPr id="5" name="TextBox 4">
            <a:extLst>
              <a:ext uri="{FF2B5EF4-FFF2-40B4-BE49-F238E27FC236}">
                <a16:creationId xmlns:a16="http://schemas.microsoft.com/office/drawing/2014/main" id="{B91BAAB5-3320-8EBC-2F05-6ED45D83D8E1}"/>
              </a:ext>
            </a:extLst>
          </p:cNvPr>
          <p:cNvSpPr txBox="1"/>
          <p:nvPr/>
        </p:nvSpPr>
        <p:spPr>
          <a:xfrm>
            <a:off x="6030913" y="481014"/>
            <a:ext cx="2635250" cy="2267000"/>
          </a:xfrm>
          <a:prstGeom prst="rect">
            <a:avLst/>
          </a:prstGeom>
          <a:noFill/>
        </p:spPr>
        <p:txBody>
          <a:bodyPr wrap="square" anchor="t">
            <a:normAutofit lnSpcReduction="10000"/>
          </a:bodyPr>
          <a:lstStyle/>
          <a:p>
            <a:pPr algn="l">
              <a:lnSpc>
                <a:spcPct val="90000"/>
              </a:lnSpc>
              <a:spcAft>
                <a:spcPts val="600"/>
              </a:spcAft>
            </a:pPr>
            <a:r>
              <a:rPr lang="en-GB" sz="1600" b="1" i="0" dirty="0">
                <a:effectLst/>
              </a:rPr>
              <a:t>Use Case</a:t>
            </a:r>
          </a:p>
          <a:p>
            <a:pPr algn="l">
              <a:lnSpc>
                <a:spcPct val="90000"/>
              </a:lnSpc>
              <a:spcAft>
                <a:spcPts val="600"/>
              </a:spcAft>
              <a:buFont typeface="Arial" panose="020B0604020202020204" pitchFamily="34" charset="0"/>
              <a:buChar char="•"/>
            </a:pPr>
            <a:r>
              <a:rPr lang="en-GB" sz="1600" b="0" i="0" dirty="0">
                <a:solidFill>
                  <a:srgbClr val="44413D"/>
                </a:solidFill>
                <a:effectLst/>
              </a:rPr>
              <a:t>Offload SSL/TLS processing for web servers.</a:t>
            </a:r>
          </a:p>
          <a:p>
            <a:pPr algn="l">
              <a:lnSpc>
                <a:spcPct val="90000"/>
              </a:lnSpc>
              <a:spcAft>
                <a:spcPts val="600"/>
              </a:spcAft>
              <a:buFont typeface="Arial" panose="020B0604020202020204" pitchFamily="34" charset="0"/>
              <a:buChar char="•"/>
            </a:pPr>
            <a:r>
              <a:rPr lang="en-GB" sz="1600" b="0" i="0" dirty="0">
                <a:solidFill>
                  <a:srgbClr val="44413D"/>
                </a:solidFill>
                <a:effectLst/>
              </a:rPr>
              <a:t>Protect private keys for an issuing certificate authority (CA).</a:t>
            </a:r>
          </a:p>
          <a:p>
            <a:pPr algn="l">
              <a:lnSpc>
                <a:spcPct val="90000"/>
              </a:lnSpc>
              <a:spcAft>
                <a:spcPts val="600"/>
              </a:spcAft>
              <a:buFont typeface="Arial" panose="020B0604020202020204" pitchFamily="34" charset="0"/>
              <a:buChar char="•"/>
            </a:pPr>
            <a:r>
              <a:rPr lang="en-GB" sz="1600" b="0" i="0" dirty="0">
                <a:solidFill>
                  <a:srgbClr val="44413D"/>
                </a:solidFill>
                <a:effectLst/>
              </a:rPr>
              <a:t>Enable transparent data encryption (TDE) for Oracle databases.</a:t>
            </a:r>
          </a:p>
        </p:txBody>
      </p:sp>
      <p:sp>
        <p:nvSpPr>
          <p:cNvPr id="2" name="Title 1">
            <a:extLst>
              <a:ext uri="{FF2B5EF4-FFF2-40B4-BE49-F238E27FC236}">
                <a16:creationId xmlns:a16="http://schemas.microsoft.com/office/drawing/2014/main" id="{9F686690-3BB8-8511-E44F-2306ADD2635B}"/>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Exam takeaway</a:t>
            </a:r>
          </a:p>
        </p:txBody>
      </p:sp>
      <p:sp>
        <p:nvSpPr>
          <p:cNvPr id="3" name="Text Placeholder 2">
            <a:extLst>
              <a:ext uri="{FF2B5EF4-FFF2-40B4-BE49-F238E27FC236}">
                <a16:creationId xmlns:a16="http://schemas.microsoft.com/office/drawing/2014/main" id="{3D05AF29-230E-8897-508D-BE28C3FF7F37}"/>
              </a:ext>
            </a:extLst>
          </p:cNvPr>
          <p:cNvSpPr>
            <a:spLocks noGrp="1"/>
          </p:cNvSpPr>
          <p:nvPr>
            <p:ph type="body" idx="1"/>
          </p:nvPr>
        </p:nvSpPr>
        <p:spPr>
          <a:xfrm>
            <a:off x="3581400" y="475951"/>
            <a:ext cx="2403475" cy="2090737"/>
          </a:xfrm>
        </p:spPr>
        <p:txBody>
          <a:bodyPr wrap="square" anchor="t">
            <a:normAutofit/>
          </a:bodyPr>
          <a:lstStyle/>
          <a:p>
            <a:pPr marL="114300" indent="0">
              <a:spcAft>
                <a:spcPts val="600"/>
              </a:spcAft>
              <a:buNone/>
            </a:pPr>
            <a:r>
              <a:rPr lang="en-GB" sz="1600" b="0" i="0" dirty="0">
                <a:solidFill>
                  <a:srgbClr val="44413D"/>
                </a:solidFill>
                <a:effectLst/>
                <a:latin typeface="+mn-lt"/>
              </a:rPr>
              <a:t>A </a:t>
            </a:r>
            <a:r>
              <a:rPr lang="en-GB" sz="1600" b="1" i="0" dirty="0">
                <a:solidFill>
                  <a:srgbClr val="44413D"/>
                </a:solidFill>
                <a:effectLst/>
                <a:latin typeface="+mn-lt"/>
              </a:rPr>
              <a:t>hardware security module (HSM)</a:t>
            </a:r>
            <a:r>
              <a:rPr lang="en-GB" sz="1600" b="0" i="0" dirty="0">
                <a:solidFill>
                  <a:srgbClr val="44413D"/>
                </a:solidFill>
                <a:effectLst/>
                <a:latin typeface="+mn-lt"/>
              </a:rPr>
              <a:t> performs cryptographic operations and provides secure storage for cryptographic keys.</a:t>
            </a:r>
          </a:p>
        </p:txBody>
      </p:sp>
    </p:spTree>
    <p:extLst>
      <p:ext uri="{BB962C8B-B14F-4D97-AF65-F5344CB8AC3E}">
        <p14:creationId xmlns:p14="http://schemas.microsoft.com/office/powerpoint/2010/main" val="4092960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2B38B2-9F53-68CB-F5F4-DA950CB633D9}"/>
              </a:ext>
            </a:extLst>
          </p:cNvPr>
          <p:cNvSpPr>
            <a:spLocks noGrp="1"/>
          </p:cNvSpPr>
          <p:nvPr>
            <p:ph type="title"/>
          </p:nvPr>
        </p:nvSpPr>
        <p:spPr>
          <a:xfrm>
            <a:off x="852775" y="457197"/>
            <a:ext cx="7044316" cy="998131"/>
          </a:xfrm>
        </p:spPr>
        <p:txBody>
          <a:bodyPr vert="horz" lIns="91440" tIns="45720" rIns="91440" bIns="45720" rtlCol="0" anchor="ctr">
            <a:normAutofit/>
          </a:bodyPr>
          <a:lstStyle/>
          <a:p>
            <a:pPr algn="l" defTabSz="914400">
              <a:spcBef>
                <a:spcPct val="0"/>
              </a:spcBef>
            </a:pPr>
            <a:r>
              <a:rPr lang="en-US" sz="3700" kern="1200">
                <a:solidFill>
                  <a:schemeClr val="tx1"/>
                </a:solidFill>
                <a:latin typeface="+mj-lt"/>
                <a:ea typeface="+mj-ea"/>
                <a:cs typeface="+mj-cs"/>
              </a:rPr>
              <a:t>Hardware Security Module (HSM)</a:t>
            </a:r>
          </a:p>
        </p:txBody>
      </p:sp>
      <p:sp>
        <p:nvSpPr>
          <p:cNvPr id="3" name="Text Placeholder 2">
            <a:extLst>
              <a:ext uri="{FF2B5EF4-FFF2-40B4-BE49-F238E27FC236}">
                <a16:creationId xmlns:a16="http://schemas.microsoft.com/office/drawing/2014/main" id="{1AFE0A54-7D1B-8D18-9254-3DE8EC997D8A}"/>
              </a:ext>
            </a:extLst>
          </p:cNvPr>
          <p:cNvSpPr>
            <a:spLocks noGrp="1"/>
          </p:cNvSpPr>
          <p:nvPr>
            <p:ph type="body" idx="2"/>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dirty="0"/>
              <a:t>A hardware security module (HSM) is a </a:t>
            </a:r>
            <a:r>
              <a:rPr lang="en-US" sz="1500" dirty="0">
                <a:highlight>
                  <a:srgbClr val="FFFF00"/>
                </a:highlight>
              </a:rPr>
              <a:t>physical device </a:t>
            </a:r>
            <a:r>
              <a:rPr lang="en-US" sz="1500" dirty="0"/>
              <a:t>that provides extra security for sensitive data.</a:t>
            </a:r>
          </a:p>
          <a:p>
            <a:pPr marL="114300" indent="-228600" defTabSz="914400">
              <a:spcAft>
                <a:spcPts val="600"/>
              </a:spcAft>
              <a:buFont typeface="Arial" panose="020B0604020202020204" pitchFamily="34" charset="0"/>
              <a:buChar char="•"/>
            </a:pPr>
            <a:r>
              <a:rPr lang="en-US" sz="1500" dirty="0"/>
              <a:t>This type of device is used to provision cryptographic keys for critical functions such as encryption, decryption and authentication for the use of applications, identities and databases.</a:t>
            </a:r>
          </a:p>
        </p:txBody>
      </p:sp>
      <p:pic>
        <p:nvPicPr>
          <p:cNvPr id="4" name="Picture 4" descr="Utimaco General Purpose Hardware-Security Module: CryptoServer LAN V5">
            <a:extLst>
              <a:ext uri="{FF2B5EF4-FFF2-40B4-BE49-F238E27FC236}">
                <a16:creationId xmlns:a16="http://schemas.microsoft.com/office/drawing/2014/main" id="{8FB11586-FD7F-5D41-9E2D-C380A65F8B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2373769"/>
            <a:ext cx="3591379" cy="1346767"/>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664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1D9AC4-CDE6-5F41-1675-14B354C71F15}"/>
              </a:ext>
            </a:extLst>
          </p:cNvPr>
          <p:cNvSpPr>
            <a:spLocks noGrp="1"/>
          </p:cNvSpPr>
          <p:nvPr>
            <p:ph type="title"/>
          </p:nvPr>
        </p:nvSpPr>
        <p:spPr>
          <a:xfrm>
            <a:off x="628650" y="273843"/>
            <a:ext cx="7886700" cy="994173"/>
          </a:xfrm>
        </p:spPr>
        <p:txBody>
          <a:bodyPr spcFirstLastPara="1" vert="horz" lIns="91440" tIns="45720" rIns="91440" bIns="45720" rtlCol="0" anchor="ctr" anchorCtr="0">
            <a:normAutofit/>
          </a:bodyPr>
          <a:lstStyle/>
          <a:p>
            <a:pPr algn="l" defTabSz="914400">
              <a:spcBef>
                <a:spcPct val="0"/>
              </a:spcBef>
            </a:pPr>
            <a:r>
              <a:rPr lang="en-US" sz="3200" b="0" i="0" u="none" strike="noStrike" kern="1200" cap="none">
                <a:solidFill>
                  <a:schemeClr val="tx1"/>
                </a:solidFill>
                <a:effectLst/>
                <a:latin typeface="+mj-lt"/>
                <a:ea typeface="+mj-ea"/>
                <a:cs typeface="+mj-cs"/>
                <a:sym typeface="Arial"/>
              </a:rPr>
              <a:t>What is FIPS 140-2 and why is it important?</a:t>
            </a:r>
            <a:endParaRPr lang="en-US" sz="3200" b="0" i="0" u="none" strike="noStrike" kern="1200" cap="none">
              <a:solidFill>
                <a:schemeClr val="tx1"/>
              </a:solidFill>
              <a:latin typeface="+mj-lt"/>
              <a:ea typeface="+mj-ea"/>
              <a:cs typeface="+mj-cs"/>
              <a:sym typeface="Arial"/>
            </a:endParaRP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a16="http://schemas.microsoft.com/office/drawing/2014/main" id="{3244894C-C1AB-9E90-FC1B-4EE1C4BD8234}"/>
              </a:ext>
            </a:extLst>
          </p:cNvPr>
          <p:cNvSpPr txBox="1">
            <a:spLocks/>
          </p:cNvSpPr>
          <p:nvPr/>
        </p:nvSpPr>
        <p:spPr>
          <a:xfrm>
            <a:off x="628650" y="1447038"/>
            <a:ext cx="7886700" cy="3188970"/>
          </a:xfrm>
          <a:prstGeom prst="rect">
            <a:avLst/>
          </a:prstGeom>
        </p:spPr>
        <p:txBody>
          <a:bodyPr spcFirstLastPara="1" vert="horz" lIns="91440" tIns="45720" rIns="91440" bIns="45720" rtlCol="0" anchorCtr="0">
            <a:normAutofit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pPr indent="-228600" algn="l" fontAlgn="base">
              <a:lnSpc>
                <a:spcPct val="90000"/>
              </a:lnSpc>
              <a:spcAft>
                <a:spcPts val="600"/>
              </a:spcAft>
              <a:buFont typeface="Arial" panose="020B0604020202020204" pitchFamily="34" charset="0"/>
              <a:buChar char="•"/>
            </a:pPr>
            <a:r>
              <a:rPr lang="en-US" sz="1100" b="0" i="0" u="none" strike="noStrike" cap="none" dirty="0">
                <a:solidFill>
                  <a:schemeClr val="tx1"/>
                </a:solidFill>
                <a:effectLst/>
                <a:latin typeface="+mn-lt"/>
                <a:ea typeface="+mn-ea"/>
                <a:cs typeface="+mn-cs"/>
                <a:sym typeface="Arial"/>
              </a:rPr>
              <a:t>FIPS (</a:t>
            </a:r>
            <a:r>
              <a:rPr lang="en-US" sz="1100" b="1" i="0" u="none" strike="noStrike" cap="none" dirty="0">
                <a:solidFill>
                  <a:schemeClr val="tx1"/>
                </a:solidFill>
                <a:effectLst/>
                <a:latin typeface="+mn-lt"/>
                <a:ea typeface="+mn-ea"/>
                <a:cs typeface="+mn-cs"/>
                <a:sym typeface="Arial"/>
              </a:rPr>
              <a:t>Federal Information Processing Standard</a:t>
            </a:r>
            <a:r>
              <a:rPr lang="en-US" sz="1100" b="0" i="0" u="none" strike="noStrike" cap="none" dirty="0">
                <a:solidFill>
                  <a:schemeClr val="tx1"/>
                </a:solidFill>
                <a:effectLst/>
                <a:latin typeface="+mn-lt"/>
                <a:ea typeface="+mn-ea"/>
                <a:cs typeface="+mn-cs"/>
                <a:sym typeface="Arial"/>
              </a:rPr>
              <a:t>) 140-2 is the benchmark for validating the effectiveness of cryptographic hardware.</a:t>
            </a:r>
            <a:endParaRPr lang="en-US" sz="1100" b="1" dirty="0">
              <a:solidFill>
                <a:schemeClr val="tx1"/>
              </a:solidFill>
              <a:latin typeface="+mn-lt"/>
              <a:ea typeface="+mn-ea"/>
              <a:cs typeface="+mn-cs"/>
            </a:endParaRPr>
          </a:p>
          <a:p>
            <a:pPr indent="-228600" algn="l" fontAlgn="base">
              <a:lnSpc>
                <a:spcPct val="90000"/>
              </a:lnSpc>
              <a:spcAft>
                <a:spcPts val="600"/>
              </a:spcAft>
              <a:buFont typeface="Arial" panose="020B0604020202020204" pitchFamily="34" charset="0"/>
              <a:buChar char="•"/>
            </a:pPr>
            <a:r>
              <a:rPr lang="en-US" sz="1100" b="1" dirty="0">
                <a:solidFill>
                  <a:schemeClr val="tx1"/>
                </a:solidFill>
                <a:latin typeface="+mn-lt"/>
                <a:ea typeface="+mn-ea"/>
                <a:cs typeface="+mn-cs"/>
              </a:rPr>
              <a:t>Level 1: </a:t>
            </a:r>
          </a:p>
          <a:p>
            <a:pPr lvl="1" indent="-228600" algn="l" fontAlgn="base">
              <a:lnSpc>
                <a:spcPct val="90000"/>
              </a:lnSpc>
              <a:spcAft>
                <a:spcPts val="600"/>
              </a:spcAft>
              <a:buFont typeface="Arial" panose="020B0604020202020204" pitchFamily="34" charset="0"/>
              <a:buChar char="•"/>
            </a:pPr>
            <a:r>
              <a:rPr lang="en-US" sz="1100" dirty="0">
                <a:solidFill>
                  <a:schemeClr val="tx1"/>
                </a:solidFill>
                <a:latin typeface="+mn-lt"/>
                <a:ea typeface="+mn-ea"/>
                <a:cs typeface="+mn-cs"/>
              </a:rPr>
              <a:t>Requires production-grade equipment and externally tested algorithms.</a:t>
            </a:r>
          </a:p>
          <a:p>
            <a:pPr indent="-228600" algn="l" fontAlgn="base">
              <a:lnSpc>
                <a:spcPct val="90000"/>
              </a:lnSpc>
              <a:spcAft>
                <a:spcPts val="600"/>
              </a:spcAft>
              <a:buFont typeface="Arial" panose="020B0604020202020204" pitchFamily="34" charset="0"/>
              <a:buChar char="•"/>
            </a:pPr>
            <a:r>
              <a:rPr lang="en-US" sz="1100" b="1" dirty="0">
                <a:solidFill>
                  <a:schemeClr val="tx1"/>
                </a:solidFill>
                <a:latin typeface="+mn-lt"/>
                <a:ea typeface="+mn-ea"/>
                <a:cs typeface="+mn-cs"/>
              </a:rPr>
              <a:t>Level 2: </a:t>
            </a:r>
          </a:p>
          <a:p>
            <a:pPr lvl="1" indent="-228600" algn="l" fontAlgn="base">
              <a:lnSpc>
                <a:spcPct val="90000"/>
              </a:lnSpc>
              <a:spcAft>
                <a:spcPts val="600"/>
              </a:spcAft>
              <a:buFont typeface="Arial" panose="020B0604020202020204" pitchFamily="34" charset="0"/>
              <a:buChar char="•"/>
            </a:pPr>
            <a:r>
              <a:rPr lang="en-US" sz="1100" dirty="0">
                <a:solidFill>
                  <a:schemeClr val="tx1"/>
                </a:solidFill>
                <a:latin typeface="+mn-lt"/>
                <a:ea typeface="+mn-ea"/>
                <a:cs typeface="+mn-cs"/>
              </a:rPr>
              <a:t>Adds requirements for physical tamper-evidence and role-based authentication. Software implementations must run on an Operating System approved to Common Criteria at EAL2.</a:t>
            </a:r>
          </a:p>
          <a:p>
            <a:pPr indent="-228600" algn="l" fontAlgn="base">
              <a:lnSpc>
                <a:spcPct val="90000"/>
              </a:lnSpc>
              <a:spcAft>
                <a:spcPts val="600"/>
              </a:spcAft>
              <a:buFont typeface="Arial" panose="020B0604020202020204" pitchFamily="34" charset="0"/>
              <a:buChar char="•"/>
            </a:pPr>
            <a:r>
              <a:rPr lang="en-US" sz="1100" b="1" dirty="0">
                <a:solidFill>
                  <a:schemeClr val="tx1"/>
                </a:solidFill>
                <a:highlight>
                  <a:srgbClr val="FFFF00"/>
                </a:highlight>
                <a:latin typeface="+mn-lt"/>
                <a:ea typeface="+mn-ea"/>
                <a:cs typeface="+mn-cs"/>
              </a:rPr>
              <a:t>Level 3: </a:t>
            </a:r>
          </a:p>
          <a:p>
            <a:pPr lvl="1" indent="-228600" algn="l" fontAlgn="base">
              <a:lnSpc>
                <a:spcPct val="90000"/>
              </a:lnSpc>
              <a:spcAft>
                <a:spcPts val="600"/>
              </a:spcAft>
              <a:buFont typeface="Arial" panose="020B0604020202020204" pitchFamily="34" charset="0"/>
              <a:buChar char="•"/>
            </a:pPr>
            <a:r>
              <a:rPr lang="en-US" sz="1100" dirty="0">
                <a:solidFill>
                  <a:schemeClr val="tx1"/>
                </a:solidFill>
                <a:latin typeface="+mn-lt"/>
                <a:ea typeface="+mn-ea"/>
                <a:cs typeface="+mn-cs"/>
              </a:rPr>
              <a:t>Adds requirements for physical tamper-resistance and identity-based authentication. There must also be physical or logical separation between the interfaces by which “critical security parameters” enter and leave the module. Private keys can only enter or leave in encrypted form.</a:t>
            </a:r>
          </a:p>
          <a:p>
            <a:pPr indent="-228600" algn="l" fontAlgn="base">
              <a:lnSpc>
                <a:spcPct val="90000"/>
              </a:lnSpc>
              <a:spcAft>
                <a:spcPts val="600"/>
              </a:spcAft>
              <a:buFont typeface="Arial" panose="020B0604020202020204" pitchFamily="34" charset="0"/>
              <a:buChar char="•"/>
            </a:pPr>
            <a:r>
              <a:rPr lang="en-US" sz="1100" b="1" dirty="0">
                <a:solidFill>
                  <a:schemeClr val="tx1"/>
                </a:solidFill>
                <a:latin typeface="+mn-lt"/>
                <a:ea typeface="+mn-ea"/>
                <a:cs typeface="+mn-cs"/>
              </a:rPr>
              <a:t>Level 4: </a:t>
            </a:r>
          </a:p>
          <a:p>
            <a:pPr lvl="1" indent="-228600" algn="l" fontAlgn="base">
              <a:lnSpc>
                <a:spcPct val="90000"/>
              </a:lnSpc>
              <a:spcAft>
                <a:spcPts val="600"/>
              </a:spcAft>
              <a:buFont typeface="Arial" panose="020B0604020202020204" pitchFamily="34" charset="0"/>
              <a:buChar char="•"/>
            </a:pPr>
            <a:r>
              <a:rPr lang="en-US" sz="1100" dirty="0">
                <a:solidFill>
                  <a:schemeClr val="tx1"/>
                </a:solidFill>
                <a:latin typeface="+mn-lt"/>
                <a:ea typeface="+mn-ea"/>
                <a:cs typeface="+mn-cs"/>
              </a:rPr>
              <a:t>This level makes the physical security requirements more stringent, requiring the ability to be tamper-active, erasing the contents of the device if it detects various forms of environmental attack. The FIPS 140-2 standard technically allows for software-only implementations at level 3 or 4 but applies such stringent requirements that none have been validated.</a:t>
            </a:r>
          </a:p>
        </p:txBody>
      </p:sp>
    </p:spTree>
    <p:extLst>
      <p:ext uri="{BB962C8B-B14F-4D97-AF65-F5344CB8AC3E}">
        <p14:creationId xmlns:p14="http://schemas.microsoft.com/office/powerpoint/2010/main" val="371487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4F1D19-FF92-7B8C-AE75-FCC39C318255}"/>
              </a:ext>
            </a:extLst>
          </p:cNvPr>
          <p:cNvSpPr>
            <a:spLocks noGrp="1"/>
          </p:cNvSpPr>
          <p:nvPr>
            <p:ph type="title"/>
          </p:nvPr>
        </p:nvSpPr>
        <p:spPr>
          <a:xfrm>
            <a:off x="852775" y="457197"/>
            <a:ext cx="7044316" cy="998131"/>
          </a:xfrm>
        </p:spPr>
        <p:txBody>
          <a:bodyPr spcFirstLastPara="1" vert="horz" lIns="91440" tIns="45720" rIns="91440" bIns="45720" rtlCol="0" anchor="ctr" anchorCtr="0">
            <a:normAutofit/>
          </a:bodyPr>
          <a:lstStyle/>
          <a:p>
            <a:pPr algn="l" defTabSz="914400">
              <a:spcBef>
                <a:spcPct val="0"/>
              </a:spcBef>
            </a:pPr>
            <a:r>
              <a:rPr lang="en-US" sz="4400" b="0" i="0" u="none" strike="noStrike" kern="1200" cap="none">
                <a:solidFill>
                  <a:schemeClr val="tx1"/>
                </a:solidFill>
                <a:latin typeface="+mj-lt"/>
                <a:ea typeface="+mj-ea"/>
                <a:cs typeface="+mj-cs"/>
                <a:sym typeface="Arial"/>
              </a:rPr>
              <a:t>CloudHSM</a:t>
            </a:r>
          </a:p>
        </p:txBody>
      </p:sp>
      <p:sp>
        <p:nvSpPr>
          <p:cNvPr id="5" name="TextBox 4">
            <a:extLst>
              <a:ext uri="{FF2B5EF4-FFF2-40B4-BE49-F238E27FC236}">
                <a16:creationId xmlns:a16="http://schemas.microsoft.com/office/drawing/2014/main" id="{A85DCAEF-2C6A-DAFA-7B89-8F338EE18FEF}"/>
              </a:ext>
            </a:extLst>
          </p:cNvPr>
          <p:cNvSpPr txBox="1"/>
          <p:nvPr/>
        </p:nvSpPr>
        <p:spPr>
          <a:xfrm>
            <a:off x="852775" y="1648771"/>
            <a:ext cx="3719225" cy="2938330"/>
          </a:xfrm>
          <a:prstGeom prst="rect">
            <a:avLst/>
          </a:prstGeom>
        </p:spPr>
        <p:txBody>
          <a:bodyPr spcFirstLastPara="1" vert="horz" lIns="91440" tIns="45720" rIns="91440" bIns="45720" rtlCol="0" anchorCtr="0">
            <a:normAutofit/>
          </a:bodyPr>
          <a:lstStyle/>
          <a:p>
            <a:pPr marL="457200" indent="-228600">
              <a:lnSpc>
                <a:spcPct val="90000"/>
              </a:lnSpc>
              <a:spcAft>
                <a:spcPts val="600"/>
              </a:spcAft>
              <a:buClr>
                <a:schemeClr val="dk2"/>
              </a:buClr>
              <a:buSzPts val="1800"/>
              <a:buFont typeface="Arial" panose="020B0604020202020204" pitchFamily="34" charset="0"/>
              <a:buChar char="•"/>
            </a:pPr>
            <a:r>
              <a:rPr lang="en-US" sz="1500" b="1" i="0" u="none" strike="noStrike" cap="none" dirty="0">
                <a:effectLst/>
                <a:sym typeface="Arial"/>
              </a:rPr>
              <a:t>AWS </a:t>
            </a:r>
            <a:r>
              <a:rPr lang="en-US" sz="1500" b="1" i="0" u="none" strike="noStrike" cap="none" dirty="0" err="1">
                <a:effectLst/>
                <a:sym typeface="Arial"/>
              </a:rPr>
              <a:t>CloudHSM</a:t>
            </a:r>
            <a:r>
              <a:rPr lang="en-US" sz="1500" b="1" i="0" u="none" strike="noStrike" cap="none" dirty="0">
                <a:effectLst/>
                <a:sym typeface="Arial"/>
              </a:rPr>
              <a:t> </a:t>
            </a:r>
            <a:r>
              <a:rPr lang="en-US" sz="1500" b="0" i="0" u="none" strike="noStrike" cap="none" dirty="0">
                <a:effectLst/>
                <a:sym typeface="Arial"/>
              </a:rPr>
              <a:t>is a </a:t>
            </a:r>
            <a:r>
              <a:rPr lang="en-US" sz="1500" b="1" i="0" u="none" strike="noStrike" cap="none" dirty="0">
                <a:effectLst/>
                <a:sym typeface="Arial"/>
              </a:rPr>
              <a:t>cryptographic service </a:t>
            </a:r>
            <a:r>
              <a:rPr lang="en-US" sz="1500" b="0" i="0" u="none" strike="noStrike" cap="none" dirty="0">
                <a:effectLst/>
                <a:sym typeface="Arial"/>
              </a:rPr>
              <a:t>for creating and maintaining </a:t>
            </a:r>
            <a:r>
              <a:rPr lang="en-US" sz="1500" b="1" i="0" u="none" strike="noStrike" cap="none" dirty="0">
                <a:effectLst/>
                <a:sym typeface="Arial"/>
              </a:rPr>
              <a:t>hardware security modules </a:t>
            </a:r>
            <a:r>
              <a:rPr lang="en-US" sz="1500" b="0" i="0" u="none" strike="noStrike" cap="none" dirty="0">
                <a:effectLst/>
                <a:sym typeface="Arial"/>
              </a:rPr>
              <a:t>(HSMs) in your AWS environment. </a:t>
            </a:r>
          </a:p>
          <a:p>
            <a:pPr marL="457200" indent="-228600">
              <a:lnSpc>
                <a:spcPct val="90000"/>
              </a:lnSpc>
              <a:spcAft>
                <a:spcPts val="600"/>
              </a:spcAft>
              <a:buClr>
                <a:schemeClr val="dk2"/>
              </a:buClr>
              <a:buSzPts val="1800"/>
              <a:buFont typeface="Arial" panose="020B0604020202020204" pitchFamily="34" charset="0"/>
              <a:buChar char="•"/>
            </a:pPr>
            <a:r>
              <a:rPr lang="en-US" sz="1500" b="0" i="0" u="none" strike="noStrike" cap="none" dirty="0">
                <a:effectLst/>
                <a:sym typeface="Arial"/>
              </a:rPr>
              <a:t>HSMs are computing devices that process cryptographic operations and provide secure storage for cryptographic keys. </a:t>
            </a:r>
            <a:endParaRPr lang="en-US" sz="1500" b="0" i="0" u="none" strike="noStrike" cap="none" dirty="0">
              <a:sym typeface="Arial"/>
            </a:endParaRPr>
          </a:p>
        </p:txBody>
      </p:sp>
      <p:pic>
        <p:nvPicPr>
          <p:cNvPr id="3" name="Picture 4" descr="AWS CloudHSM">
            <a:extLst>
              <a:ext uri="{FF2B5EF4-FFF2-40B4-BE49-F238E27FC236}">
                <a16:creationId xmlns:a16="http://schemas.microsoft.com/office/drawing/2014/main" id="{820E5B11-9C6F-142E-16A3-CFE422AB12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2157289"/>
            <a:ext cx="3591379" cy="1779727"/>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9182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9144000" cy="172142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6CFFDE-57C8-E5CD-D2C1-D6E0A0C274A6}"/>
              </a:ext>
            </a:extLst>
          </p:cNvPr>
          <p:cNvSpPr>
            <a:spLocks noGrp="1"/>
          </p:cNvSpPr>
          <p:nvPr>
            <p:ph type="title"/>
          </p:nvPr>
        </p:nvSpPr>
        <p:spPr>
          <a:xfrm>
            <a:off x="852777" y="411480"/>
            <a:ext cx="7157553" cy="891540"/>
          </a:xfrm>
        </p:spPr>
        <p:txBody>
          <a:bodyPr vert="horz" lIns="91440" tIns="45720" rIns="91440" bIns="45720" rtlCol="0" anchor="ctr">
            <a:normAutofit/>
          </a:bodyPr>
          <a:lstStyle/>
          <a:p>
            <a:pPr defTabSz="914400">
              <a:spcBef>
                <a:spcPct val="0"/>
              </a:spcBef>
            </a:pPr>
            <a:r>
              <a:rPr lang="en-US" sz="1400" b="0" i="0" kern="1200">
                <a:solidFill>
                  <a:schemeClr val="tx1">
                    <a:lumMod val="85000"/>
                    <a:lumOff val="15000"/>
                  </a:schemeClr>
                </a:solidFill>
                <a:effectLst/>
                <a:latin typeface="+mj-lt"/>
                <a:ea typeface="+mj-ea"/>
                <a:cs typeface="+mj-cs"/>
              </a:rPr>
              <a:t>What is AWS CloudHSM?</a:t>
            </a:r>
            <a:br>
              <a:rPr lang="en-US" sz="1400" b="0" i="0" kern="1200">
                <a:solidFill>
                  <a:schemeClr val="tx1">
                    <a:lumMod val="85000"/>
                    <a:lumOff val="15000"/>
                  </a:schemeClr>
                </a:solidFill>
                <a:effectLst/>
                <a:latin typeface="+mj-lt"/>
                <a:ea typeface="+mj-ea"/>
                <a:cs typeface="+mj-cs"/>
              </a:rPr>
            </a:br>
            <a:br>
              <a:rPr lang="en-US" sz="1400" b="0" i="0" kern="1200">
                <a:solidFill>
                  <a:schemeClr val="tx1">
                    <a:lumMod val="85000"/>
                    <a:lumOff val="15000"/>
                  </a:schemeClr>
                </a:solidFill>
                <a:effectLst/>
                <a:latin typeface="+mj-lt"/>
                <a:ea typeface="+mj-ea"/>
                <a:cs typeface="+mj-cs"/>
              </a:rPr>
            </a:br>
            <a:br>
              <a:rPr lang="en-US" sz="1400" b="0" i="0" kern="1200">
                <a:solidFill>
                  <a:schemeClr val="tx1">
                    <a:lumMod val="85000"/>
                    <a:lumOff val="15000"/>
                  </a:schemeClr>
                </a:solidFill>
                <a:effectLst/>
                <a:latin typeface="+mj-lt"/>
                <a:ea typeface="+mj-ea"/>
                <a:cs typeface="+mj-cs"/>
              </a:rPr>
            </a:br>
            <a:endParaRPr lang="en-US" sz="1400" kern="120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6862BA20-6B06-14F6-25EB-9A20082A2396}"/>
              </a:ext>
            </a:extLst>
          </p:cNvPr>
          <p:cNvSpPr>
            <a:spLocks noGrp="1"/>
          </p:cNvSpPr>
          <p:nvPr>
            <p:ph type="body" idx="1"/>
          </p:nvPr>
        </p:nvSpPr>
        <p:spPr>
          <a:xfrm>
            <a:off x="1468490" y="1823823"/>
            <a:ext cx="6207019" cy="2490024"/>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900" b="0" i="0">
                <a:solidFill>
                  <a:schemeClr val="tx1">
                    <a:lumMod val="85000"/>
                    <a:lumOff val="15000"/>
                  </a:schemeClr>
                </a:solidFill>
                <a:effectLst/>
              </a:rPr>
              <a:t>AWS CloudHSM offers customers a variety of benefits:</a:t>
            </a:r>
          </a:p>
          <a:p>
            <a:pPr marL="114300" indent="-228600" defTabSz="914400">
              <a:spcAft>
                <a:spcPts val="600"/>
              </a:spcAft>
              <a:buFont typeface="Arial" panose="020B0604020202020204" pitchFamily="34" charset="0"/>
              <a:buChar char="•"/>
            </a:pPr>
            <a:endParaRPr lang="en-US" sz="900" b="0" i="0">
              <a:solidFill>
                <a:schemeClr val="tx1">
                  <a:lumMod val="85000"/>
                  <a:lumOff val="15000"/>
                </a:schemeClr>
              </a:solidFill>
              <a:effectLst/>
            </a:endParaRPr>
          </a:p>
          <a:p>
            <a:pPr indent="-228600" defTabSz="914400">
              <a:spcAft>
                <a:spcPts val="600"/>
              </a:spcAft>
              <a:buFont typeface="Arial" panose="020B0604020202020204" pitchFamily="34" charset="0"/>
              <a:buChar char="•"/>
            </a:pPr>
            <a:r>
              <a:rPr lang="en-US" sz="900" b="1" i="0">
                <a:solidFill>
                  <a:schemeClr val="tx1">
                    <a:lumMod val="85000"/>
                    <a:lumOff val="15000"/>
                  </a:schemeClr>
                </a:solidFill>
                <a:effectLst/>
              </a:rPr>
              <a:t>HSMs are FIPS 140-2 level-3 validated </a:t>
            </a:r>
            <a:r>
              <a:rPr lang="en-US" sz="900" b="0" i="0">
                <a:solidFill>
                  <a:schemeClr val="tx1">
                    <a:lumMod val="85000"/>
                    <a:lumOff val="15000"/>
                  </a:schemeClr>
                </a:solidFill>
                <a:effectLst/>
              </a:rPr>
              <a:t>AWS CloudHSM uses general purpose HSMs that are standards-compliant, single-tenant, and FIPS 140-2 level-3 validated. They provide more flexibility when compared to the fully-managed AWS services that have predetermined algorithms and key lengths for your application.</a:t>
            </a:r>
          </a:p>
          <a:p>
            <a:pPr indent="-228600" defTabSz="914400">
              <a:spcAft>
                <a:spcPts val="600"/>
              </a:spcAft>
              <a:buFont typeface="Arial" panose="020B0604020202020204" pitchFamily="34" charset="0"/>
              <a:buChar char="•"/>
            </a:pPr>
            <a:r>
              <a:rPr lang="en-US" sz="900" b="1" i="0">
                <a:solidFill>
                  <a:schemeClr val="tx1">
                    <a:lumMod val="85000"/>
                    <a:lumOff val="15000"/>
                  </a:schemeClr>
                </a:solidFill>
                <a:effectLst/>
              </a:rPr>
              <a:t>E2E encryption is not visible to AWS </a:t>
            </a:r>
            <a:r>
              <a:rPr lang="en-US" sz="900" b="0" i="0">
                <a:solidFill>
                  <a:schemeClr val="tx1">
                    <a:lumMod val="85000"/>
                    <a:lumOff val="15000"/>
                  </a:schemeClr>
                </a:solidFill>
                <a:effectLst/>
              </a:rPr>
              <a:t>Because your data plane is end-to-end (E2E) encrypted and not visible to AWS, you control your own user management (outside of IAM roles). </a:t>
            </a:r>
            <a:r>
              <a:rPr lang="en-US" sz="900" b="0" i="0">
                <a:solidFill>
                  <a:schemeClr val="tx1">
                    <a:lumMod val="85000"/>
                    <a:lumOff val="15000"/>
                  </a:schemeClr>
                </a:solidFill>
                <a:effectLst/>
                <a:highlight>
                  <a:srgbClr val="FFFF00"/>
                </a:highlight>
              </a:rPr>
              <a:t>The trade off for this control is you have more responsibility than if you used a managed AWS service.</a:t>
            </a:r>
          </a:p>
          <a:p>
            <a:pPr indent="-228600" defTabSz="914400">
              <a:spcAft>
                <a:spcPts val="600"/>
              </a:spcAft>
              <a:buFont typeface="Arial" panose="020B0604020202020204" pitchFamily="34" charset="0"/>
              <a:buChar char="•"/>
            </a:pPr>
            <a:r>
              <a:rPr lang="en-US" sz="900" b="1" i="0">
                <a:solidFill>
                  <a:schemeClr val="tx1">
                    <a:lumMod val="85000"/>
                    <a:lumOff val="15000"/>
                  </a:schemeClr>
                </a:solidFill>
                <a:effectLst/>
              </a:rPr>
              <a:t>Full control of your keys, algorithms, and application development </a:t>
            </a:r>
            <a:r>
              <a:rPr lang="en-US" sz="900" b="0" i="0">
                <a:solidFill>
                  <a:schemeClr val="tx1">
                    <a:lumMod val="85000"/>
                    <a:lumOff val="15000"/>
                  </a:schemeClr>
                </a:solidFill>
                <a:effectLst/>
              </a:rPr>
              <a:t>AWS CloudHSM gives you full control of the algorithms and keys you use. You can generate, store, import, export, manage, and use cryptographic keys (including, session keys, token keys, symmetric keys and asymmetric key pairs) Additionally, AWS CloudHSM SDKs give you full control over application development, application language, threading, and where your applications physically exist.</a:t>
            </a:r>
          </a:p>
          <a:p>
            <a:pPr indent="-228600" defTabSz="914400">
              <a:spcAft>
                <a:spcPts val="600"/>
              </a:spcAft>
              <a:buFont typeface="Arial" panose="020B0604020202020204" pitchFamily="34" charset="0"/>
              <a:buChar char="•"/>
            </a:pPr>
            <a:r>
              <a:rPr lang="en-US" sz="900" b="1" i="0">
                <a:solidFill>
                  <a:schemeClr val="tx1">
                    <a:lumMod val="85000"/>
                    <a:lumOff val="15000"/>
                  </a:schemeClr>
                </a:solidFill>
                <a:effectLst/>
              </a:rPr>
              <a:t>Migrate your cryptographic workloads to the cloud </a:t>
            </a:r>
            <a:r>
              <a:rPr lang="en-US" sz="900" b="0" i="0">
                <a:solidFill>
                  <a:schemeClr val="tx1">
                    <a:lumMod val="85000"/>
                    <a:lumOff val="15000"/>
                  </a:schemeClr>
                </a:solidFill>
                <a:effectLst/>
              </a:rPr>
              <a:t>Customers migrating public key infrastructure that use Public Key Cryptography Standards #11 (PKCS #11), Java Cryptographic Extension (JCE), Cryptography API: Next Generation (CNG), or key storage provider (KSP) can migrate to AWS CloudHSM with fewer changes to their application.</a:t>
            </a:r>
          </a:p>
        </p:txBody>
      </p:sp>
      <p:sp>
        <p:nvSpPr>
          <p:cNvPr id="21"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4478172"/>
            <a:ext cx="7475562" cy="66532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44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57E49-FA34-117E-B04D-4B5CD2A8579A}"/>
              </a:ext>
            </a:extLst>
          </p:cNvPr>
          <p:cNvSpPr>
            <a:spLocks noGrp="1"/>
          </p:cNvSpPr>
          <p:nvPr>
            <p:ph type="title"/>
          </p:nvPr>
        </p:nvSpPr>
        <p:spPr>
          <a:xfrm>
            <a:off x="852775" y="457197"/>
            <a:ext cx="7044316" cy="998131"/>
          </a:xfrm>
        </p:spPr>
        <p:txBody>
          <a:bodyPr vert="horz" lIns="91440" tIns="45720" rIns="91440" bIns="45720" rtlCol="0" anchor="ctr">
            <a:normAutofit/>
          </a:bodyPr>
          <a:lstStyle/>
          <a:p>
            <a:pPr algn="l" defTabSz="914400">
              <a:spcBef>
                <a:spcPct val="0"/>
              </a:spcBef>
            </a:pPr>
            <a:r>
              <a:rPr lang="en-US" sz="4400" b="0" i="0" kern="1200">
                <a:solidFill>
                  <a:schemeClr val="tx1"/>
                </a:solidFill>
                <a:effectLst/>
                <a:latin typeface="+mj-lt"/>
                <a:ea typeface="+mj-ea"/>
                <a:cs typeface="+mj-cs"/>
              </a:rPr>
              <a:t>How AWS CloudHSM works</a:t>
            </a:r>
            <a:endParaRPr lang="en-US" sz="44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5F5432B1-5A5F-E56D-2829-B03389CEAF22}"/>
              </a:ext>
            </a:extLst>
          </p:cNvPr>
          <p:cNvSpPr>
            <a:spLocks noGrp="1"/>
          </p:cNvSpPr>
          <p:nvPr>
            <p:ph type="body" idx="2"/>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b="0" i="0">
                <a:effectLst/>
              </a:rPr>
              <a:t>AWS CloudHSM operates in your own Amazon Virtual Private Cloud (VPC). </a:t>
            </a:r>
          </a:p>
          <a:p>
            <a:pPr marL="114300" indent="-228600" defTabSz="914400">
              <a:spcAft>
                <a:spcPts val="600"/>
              </a:spcAft>
              <a:buFont typeface="Arial" panose="020B0604020202020204" pitchFamily="34" charset="0"/>
              <a:buChar char="•"/>
            </a:pPr>
            <a:endParaRPr lang="en-US" sz="1500" b="0" i="0">
              <a:effectLst/>
            </a:endParaRPr>
          </a:p>
          <a:p>
            <a:pPr marL="114300" indent="-228600" defTabSz="914400">
              <a:spcAft>
                <a:spcPts val="600"/>
              </a:spcAft>
              <a:buFont typeface="Arial" panose="020B0604020202020204" pitchFamily="34" charset="0"/>
              <a:buChar char="•"/>
            </a:pPr>
            <a:r>
              <a:rPr lang="en-US" sz="1500" b="0" i="0">
                <a:effectLst/>
              </a:rPr>
              <a:t>Before you can use AWS CloudHSM, you first create a cluster, add HSMs to it, create users and keys, and then use Client SDKs to integrate your HSMs with your application.</a:t>
            </a:r>
            <a:endParaRPr lang="en-US" sz="1500"/>
          </a:p>
        </p:txBody>
      </p:sp>
      <p:pic>
        <p:nvPicPr>
          <p:cNvPr id="1026" name="Picture 2" descr="AWS CloudHSM | Introduction to AWS Hardware Security Module">
            <a:extLst>
              <a:ext uri="{FF2B5EF4-FFF2-40B4-BE49-F238E27FC236}">
                <a16:creationId xmlns:a16="http://schemas.microsoft.com/office/drawing/2014/main" id="{E6D9B36D-2BF6-31E3-C93F-D2D2659024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2045573"/>
            <a:ext cx="3591379" cy="2003159"/>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8900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 y="-3"/>
            <a:ext cx="9144861" cy="1650047"/>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2C0F3C-9E76-38F1-1B04-9A567CC41448}"/>
              </a:ext>
            </a:extLst>
          </p:cNvPr>
          <p:cNvSpPr>
            <a:spLocks noGrp="1"/>
          </p:cNvSpPr>
          <p:nvPr>
            <p:ph type="title"/>
          </p:nvPr>
        </p:nvSpPr>
        <p:spPr>
          <a:xfrm>
            <a:off x="852777" y="411480"/>
            <a:ext cx="7437474" cy="891540"/>
          </a:xfrm>
        </p:spPr>
        <p:txBody>
          <a:bodyPr vert="horz" lIns="91440" tIns="45720" rIns="91440" bIns="45720" rtlCol="0" anchor="ctr">
            <a:normAutofit/>
          </a:bodyPr>
          <a:lstStyle/>
          <a:p>
            <a:pPr defTabSz="914400">
              <a:spcBef>
                <a:spcPct val="0"/>
              </a:spcBef>
            </a:pPr>
            <a:r>
              <a:rPr lang="en-US" sz="4400" kern="1200">
                <a:solidFill>
                  <a:schemeClr val="tx1">
                    <a:lumMod val="85000"/>
                    <a:lumOff val="15000"/>
                  </a:schemeClr>
                </a:solidFill>
                <a:latin typeface="+mj-lt"/>
                <a:ea typeface="+mj-ea"/>
                <a:cs typeface="+mj-cs"/>
              </a:rPr>
              <a:t>AWS CloudHSM clusters</a:t>
            </a:r>
          </a:p>
        </p:txBody>
      </p:sp>
      <p:sp>
        <p:nvSpPr>
          <p:cNvPr id="3" name="Text Placeholder 2">
            <a:extLst>
              <a:ext uri="{FF2B5EF4-FFF2-40B4-BE49-F238E27FC236}">
                <a16:creationId xmlns:a16="http://schemas.microsoft.com/office/drawing/2014/main" id="{A8A3D60D-9193-C7A8-7728-BA201E1ACC03}"/>
              </a:ext>
            </a:extLst>
          </p:cNvPr>
          <p:cNvSpPr>
            <a:spLocks noGrp="1"/>
          </p:cNvSpPr>
          <p:nvPr>
            <p:ph type="body" idx="1"/>
          </p:nvPr>
        </p:nvSpPr>
        <p:spPr>
          <a:xfrm>
            <a:off x="1468490" y="1823825"/>
            <a:ext cx="6207019" cy="2763867"/>
          </a:xfrm>
        </p:spPr>
        <p:txBody>
          <a:bodyPr vert="horz" lIns="91440" tIns="45720" rIns="91440" bIns="45720" rtlCol="0" anchor="ctr">
            <a:normAutofit/>
          </a:bodyPr>
          <a:lstStyle/>
          <a:p>
            <a:pPr indent="-228600" defTabSz="914400">
              <a:spcAft>
                <a:spcPts val="600"/>
              </a:spcAft>
              <a:buFont typeface="Arial" panose="020B0604020202020204" pitchFamily="34" charset="0"/>
              <a:buChar char="•"/>
            </a:pPr>
            <a:r>
              <a:rPr lang="en-US" sz="1100" b="1">
                <a:solidFill>
                  <a:schemeClr val="tx1">
                    <a:lumMod val="85000"/>
                    <a:lumOff val="15000"/>
                  </a:schemeClr>
                </a:solidFill>
              </a:rPr>
              <a:t>Problem</a:t>
            </a:r>
            <a:r>
              <a:rPr lang="en-US" sz="1100">
                <a:solidFill>
                  <a:schemeClr val="tx1">
                    <a:lumMod val="85000"/>
                    <a:lumOff val="15000"/>
                  </a:schemeClr>
                </a:solidFill>
              </a:rPr>
              <a:t>: Making individual HSMs work together in a synchronized, redundant, highly-available cluster can be difficult, but AWS CloudHSM does the heavy lifting for you by providing hardware security modules (HSMs) in clusters. </a:t>
            </a:r>
          </a:p>
          <a:p>
            <a:pPr indent="-228600" defTabSz="914400">
              <a:spcAft>
                <a:spcPts val="600"/>
              </a:spcAft>
              <a:buFont typeface="Arial" panose="020B0604020202020204" pitchFamily="34" charset="0"/>
              <a:buChar char="•"/>
            </a:pPr>
            <a:r>
              <a:rPr lang="en-US" sz="1100" b="1">
                <a:solidFill>
                  <a:schemeClr val="tx1">
                    <a:lumMod val="85000"/>
                    <a:lumOff val="15000"/>
                  </a:schemeClr>
                </a:solidFill>
              </a:rPr>
              <a:t>Cluster</a:t>
            </a:r>
            <a:r>
              <a:rPr lang="en-US" sz="1100">
                <a:solidFill>
                  <a:schemeClr val="tx1">
                    <a:lumMod val="85000"/>
                    <a:lumOff val="15000"/>
                  </a:schemeClr>
                </a:solidFill>
              </a:rPr>
              <a:t>: A cluster is a collection of individual HSMs that AWS CloudHSM keeps in sync. </a:t>
            </a:r>
          </a:p>
          <a:p>
            <a:pPr indent="-228600" defTabSz="914400">
              <a:spcAft>
                <a:spcPts val="600"/>
              </a:spcAft>
              <a:buFont typeface="Arial" panose="020B0604020202020204" pitchFamily="34" charset="0"/>
              <a:buChar char="•"/>
            </a:pPr>
            <a:r>
              <a:rPr lang="en-US" sz="1100" b="1">
                <a:solidFill>
                  <a:schemeClr val="tx1">
                    <a:lumMod val="85000"/>
                    <a:lumOff val="15000"/>
                  </a:schemeClr>
                </a:solidFill>
              </a:rPr>
              <a:t>Replication</a:t>
            </a:r>
            <a:r>
              <a:rPr lang="en-US" sz="1100">
                <a:solidFill>
                  <a:schemeClr val="tx1">
                    <a:lumMod val="85000"/>
                    <a:lumOff val="15000"/>
                  </a:schemeClr>
                </a:solidFill>
              </a:rPr>
              <a:t>: When you perform a task or operation on one HSM in a cluster, the other HSMs in that cluster are automatically kept up to date. </a:t>
            </a:r>
          </a:p>
          <a:p>
            <a:pPr indent="-228600" defTabSz="914400">
              <a:spcAft>
                <a:spcPts val="600"/>
              </a:spcAft>
              <a:buFont typeface="Arial" panose="020B0604020202020204" pitchFamily="34" charset="0"/>
              <a:buChar char="•"/>
            </a:pPr>
            <a:r>
              <a:rPr lang="en-US" sz="1100" b="1">
                <a:solidFill>
                  <a:schemeClr val="tx1">
                    <a:lumMod val="85000"/>
                    <a:lumOff val="15000"/>
                  </a:schemeClr>
                </a:solidFill>
              </a:rPr>
              <a:t>High Availability</a:t>
            </a:r>
            <a:r>
              <a:rPr lang="en-US" sz="1100">
                <a:solidFill>
                  <a:schemeClr val="tx1">
                    <a:lumMod val="85000"/>
                    <a:lumOff val="15000"/>
                  </a:schemeClr>
                </a:solidFill>
              </a:rPr>
              <a:t>: To meet your availability, durability, and scalability goals, you set the number of HSMs in your cluster across multiple availability zones. </a:t>
            </a:r>
          </a:p>
          <a:p>
            <a:pPr indent="-228600" defTabSz="914400">
              <a:spcAft>
                <a:spcPts val="600"/>
              </a:spcAft>
              <a:buFont typeface="Arial" panose="020B0604020202020204" pitchFamily="34" charset="0"/>
              <a:buChar char="•"/>
            </a:pPr>
            <a:r>
              <a:rPr lang="en-US" sz="1100" b="1">
                <a:solidFill>
                  <a:schemeClr val="tx1">
                    <a:lumMod val="85000"/>
                    <a:lumOff val="15000"/>
                  </a:schemeClr>
                </a:solidFill>
              </a:rPr>
              <a:t>HSM limits</a:t>
            </a:r>
            <a:r>
              <a:rPr lang="en-US" sz="1100">
                <a:solidFill>
                  <a:schemeClr val="tx1">
                    <a:lumMod val="85000"/>
                    <a:lumOff val="15000"/>
                  </a:schemeClr>
                </a:solidFill>
              </a:rPr>
              <a:t>: You can create a cluster that has 1 to 28 HSMs (the default limit is 6 HSMs per AWS account per AWS Region). </a:t>
            </a:r>
          </a:p>
          <a:p>
            <a:pPr indent="-228600" defTabSz="914400">
              <a:spcAft>
                <a:spcPts val="600"/>
              </a:spcAft>
              <a:buFont typeface="Arial" panose="020B0604020202020204" pitchFamily="34" charset="0"/>
              <a:buChar char="•"/>
            </a:pPr>
            <a:r>
              <a:rPr lang="en-US" sz="1100">
                <a:solidFill>
                  <a:schemeClr val="tx1">
                    <a:lumMod val="85000"/>
                    <a:lumOff val="15000"/>
                  </a:schemeClr>
                </a:solidFill>
              </a:rPr>
              <a:t>You can place the HSMs in different Availability Zones in an AWS region. </a:t>
            </a:r>
          </a:p>
          <a:p>
            <a:pPr indent="-228600" defTabSz="914400">
              <a:spcAft>
                <a:spcPts val="600"/>
              </a:spcAft>
              <a:buFont typeface="Arial" panose="020B0604020202020204" pitchFamily="34" charset="0"/>
              <a:buChar char="•"/>
            </a:pPr>
            <a:r>
              <a:rPr lang="en-US" sz="1100">
                <a:solidFill>
                  <a:schemeClr val="tx1">
                    <a:lumMod val="85000"/>
                    <a:lumOff val="15000"/>
                  </a:schemeClr>
                </a:solidFill>
              </a:rPr>
              <a:t>Adding more HSMs to a cluster provides higher performance. </a:t>
            </a:r>
          </a:p>
          <a:p>
            <a:pPr indent="-228600" defTabSz="914400">
              <a:spcAft>
                <a:spcPts val="600"/>
              </a:spcAft>
              <a:buFont typeface="Arial" panose="020B0604020202020204" pitchFamily="34" charset="0"/>
              <a:buChar char="•"/>
            </a:pPr>
            <a:r>
              <a:rPr lang="en-US" sz="1100">
                <a:solidFill>
                  <a:schemeClr val="tx1">
                    <a:lumMod val="85000"/>
                    <a:lumOff val="15000"/>
                  </a:schemeClr>
                </a:solidFill>
              </a:rPr>
              <a:t>Spreading clusters across Availability Zones provides redundancy and high availability.</a:t>
            </a:r>
          </a:p>
        </p:txBody>
      </p:sp>
    </p:spTree>
    <p:extLst>
      <p:ext uri="{BB962C8B-B14F-4D97-AF65-F5344CB8AC3E}">
        <p14:creationId xmlns:p14="http://schemas.microsoft.com/office/powerpoint/2010/main" val="3783719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30B77-05C7-449B-5D3C-FE252B79C955}"/>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spcBef>
                <a:spcPct val="0"/>
              </a:spcBef>
            </a:pPr>
            <a:r>
              <a:rPr lang="en-US" sz="4100" kern="1200">
                <a:solidFill>
                  <a:schemeClr val="tx1"/>
                </a:solidFill>
                <a:latin typeface="+mj-lt"/>
                <a:ea typeface="+mj-ea"/>
                <a:cs typeface="+mj-cs"/>
              </a:rPr>
              <a:t>AWS HSM Users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3749DA5-2693-71E3-F13D-249093E3169A}"/>
              </a:ext>
            </a:extLst>
          </p:cNvPr>
          <p:cNvSpPr>
            <a:spLocks noGrp="1"/>
          </p:cNvSpPr>
          <p:nvPr>
            <p:ph type="body" idx="1"/>
          </p:nvPr>
        </p:nvSpPr>
        <p:spPr>
          <a:xfrm>
            <a:off x="628650" y="1447038"/>
            <a:ext cx="7886700" cy="3188970"/>
          </a:xfrm>
        </p:spPr>
        <p:txBody>
          <a:bodyPr vert="horz" lIns="91440" tIns="45720" rIns="91440" bIns="45720" rtlCol="0">
            <a:normAutofit/>
          </a:bodyPr>
          <a:lstStyle/>
          <a:p>
            <a:pPr indent="-228600" defTabSz="914400">
              <a:spcAft>
                <a:spcPts val="600"/>
              </a:spcAft>
              <a:buFont typeface="Arial" panose="020B0604020202020204" pitchFamily="34" charset="0"/>
              <a:buChar char="•"/>
            </a:pPr>
            <a:r>
              <a:rPr lang="en-US" sz="1100" b="0" i="0">
                <a:effectLst/>
              </a:rPr>
              <a:t>Unlike most AWS services and resources, </a:t>
            </a:r>
            <a:r>
              <a:rPr lang="en-US" sz="1100" b="0" i="0">
                <a:effectLst/>
                <a:highlight>
                  <a:srgbClr val="FFFF00"/>
                </a:highlight>
              </a:rPr>
              <a:t>you do not use IAM users or IAM policies to access resources within your cluster</a:t>
            </a:r>
            <a:r>
              <a:rPr lang="en-US" sz="1100" b="0" i="0">
                <a:effectLst/>
              </a:rPr>
              <a:t>. </a:t>
            </a:r>
            <a:endParaRPr lang="en-US" sz="1100"/>
          </a:p>
          <a:p>
            <a:pPr indent="-228600" defTabSz="914400">
              <a:spcAft>
                <a:spcPts val="600"/>
              </a:spcAft>
              <a:buFont typeface="Arial" panose="020B0604020202020204" pitchFamily="34" charset="0"/>
              <a:buChar char="•"/>
            </a:pPr>
            <a:r>
              <a:rPr lang="en-US" sz="1100" b="0" i="0">
                <a:effectLst/>
              </a:rPr>
              <a:t>Instead, you use </a:t>
            </a:r>
            <a:r>
              <a:rPr lang="en-US" sz="1100" b="0" i="1">
                <a:effectLst/>
                <a:highlight>
                  <a:srgbClr val="FFFF00"/>
                </a:highlight>
              </a:rPr>
              <a:t>HSM users</a:t>
            </a:r>
            <a:r>
              <a:rPr lang="en-US" sz="1100" b="0" i="0">
                <a:effectLst/>
                <a:highlight>
                  <a:srgbClr val="FFFF00"/>
                </a:highlight>
              </a:rPr>
              <a:t> directly on HSMs </a:t>
            </a:r>
            <a:r>
              <a:rPr lang="en-US" sz="1100" b="0" i="0">
                <a:effectLst/>
              </a:rPr>
              <a:t>in your AWS CloudHSM cluster.</a:t>
            </a:r>
          </a:p>
          <a:p>
            <a:pPr indent="-228600" defTabSz="914400">
              <a:spcAft>
                <a:spcPts val="600"/>
              </a:spcAft>
              <a:buFont typeface="Arial" panose="020B0604020202020204" pitchFamily="34" charset="0"/>
              <a:buChar char="•"/>
            </a:pPr>
            <a:r>
              <a:rPr lang="en-US" sz="1100" b="1" i="0" u="sng">
                <a:effectLst/>
              </a:rPr>
              <a:t>HSM users are distinct from IAM users. </a:t>
            </a:r>
          </a:p>
          <a:p>
            <a:pPr indent="-228600" defTabSz="914400">
              <a:spcAft>
                <a:spcPts val="600"/>
              </a:spcAft>
              <a:buFont typeface="Arial" panose="020B0604020202020204" pitchFamily="34" charset="0"/>
              <a:buChar char="•"/>
            </a:pPr>
            <a:r>
              <a:rPr lang="en-US" sz="1100" b="0" i="0">
                <a:effectLst/>
              </a:rPr>
              <a:t>IAM users who have the correct credentials can create HSMs by interacting with resources through the AWS API. </a:t>
            </a:r>
          </a:p>
          <a:p>
            <a:pPr indent="-228600" defTabSz="914400">
              <a:spcAft>
                <a:spcPts val="600"/>
              </a:spcAft>
              <a:buFont typeface="Arial" panose="020B0604020202020204" pitchFamily="34" charset="0"/>
              <a:buChar char="•"/>
            </a:pPr>
            <a:r>
              <a:rPr lang="en-US" sz="1100" b="0" i="0">
                <a:effectLst/>
              </a:rPr>
              <a:t>Since E2E encryption is not visible to AWS, you must use HSM user credentials to authenticate operations on the HSM because credentials takes place directly on the HSM. </a:t>
            </a:r>
          </a:p>
          <a:p>
            <a:pPr indent="-228600" defTabSz="914400">
              <a:spcAft>
                <a:spcPts val="600"/>
              </a:spcAft>
              <a:buFont typeface="Arial" panose="020B0604020202020204" pitchFamily="34" charset="0"/>
              <a:buChar char="•"/>
            </a:pPr>
            <a:r>
              <a:rPr lang="en-US" sz="1100" b="0" i="0">
                <a:effectLst/>
              </a:rPr>
              <a:t>The HSM authenticates each HSM user by means of credentials that you define and manage.</a:t>
            </a:r>
          </a:p>
          <a:p>
            <a:pPr indent="-228600" defTabSz="914400">
              <a:spcAft>
                <a:spcPts val="600"/>
              </a:spcAft>
              <a:buFont typeface="Arial" panose="020B0604020202020204" pitchFamily="34" charset="0"/>
              <a:buChar char="•"/>
            </a:pPr>
            <a:r>
              <a:rPr lang="en-US" sz="1100" b="0" i="0">
                <a:effectLst/>
              </a:rPr>
              <a:t>Each HSM user has a </a:t>
            </a:r>
            <a:r>
              <a:rPr lang="en-US" sz="1100" b="0" i="1">
                <a:effectLst/>
              </a:rPr>
              <a:t>type</a:t>
            </a:r>
            <a:r>
              <a:rPr lang="en-US" sz="1100" b="0" i="0">
                <a:effectLst/>
              </a:rPr>
              <a:t> that determines which operations that user can perform on the HSM.</a:t>
            </a:r>
          </a:p>
          <a:p>
            <a:pPr indent="-228600" defTabSz="914400">
              <a:spcAft>
                <a:spcPts val="600"/>
              </a:spcAft>
              <a:buFont typeface="Arial" panose="020B0604020202020204" pitchFamily="34" charset="0"/>
              <a:buChar char="•"/>
            </a:pPr>
            <a:r>
              <a:rPr lang="en-US" sz="1100" b="0" i="0">
                <a:effectLst/>
              </a:rPr>
              <a:t>An HSM user has a type that defines which operations they can perform on HSM.</a:t>
            </a:r>
          </a:p>
          <a:p>
            <a:pPr marL="742950" lvl="1" indent="-228600" defTabSz="914400">
              <a:spcAft>
                <a:spcPts val="600"/>
              </a:spcAft>
              <a:buFont typeface="Arial" panose="020B0604020202020204" pitchFamily="34" charset="0"/>
              <a:buChar char="•"/>
            </a:pPr>
            <a:r>
              <a:rPr lang="en-US" sz="1100" b="1" i="0">
                <a:effectLst/>
              </a:rPr>
              <a:t>Precrypto officer (PRECO)</a:t>
            </a:r>
            <a:r>
              <a:rPr lang="en-US" sz="1100" b="0" i="0">
                <a:effectLst/>
              </a:rPr>
              <a:t> – temporary user on the first HSM in a cluster.</a:t>
            </a:r>
          </a:p>
          <a:p>
            <a:pPr marL="742950" lvl="1" indent="-228600" defTabSz="914400">
              <a:spcAft>
                <a:spcPts val="600"/>
              </a:spcAft>
              <a:buFont typeface="Arial" panose="020B0604020202020204" pitchFamily="34" charset="0"/>
              <a:buChar char="•"/>
            </a:pPr>
            <a:r>
              <a:rPr lang="en-US" sz="1100" b="1" i="0">
                <a:effectLst/>
              </a:rPr>
              <a:t>Crypto officer (CO | PCO)</a:t>
            </a:r>
            <a:r>
              <a:rPr lang="en-US" sz="1100" b="0" i="0">
                <a:effectLst/>
              </a:rPr>
              <a:t> – performs user management operations and supports 2FA.</a:t>
            </a:r>
          </a:p>
          <a:p>
            <a:pPr marL="742950" lvl="1" indent="-228600" defTabSz="914400">
              <a:spcAft>
                <a:spcPts val="600"/>
              </a:spcAft>
              <a:buFont typeface="Arial" panose="020B0604020202020204" pitchFamily="34" charset="0"/>
              <a:buChar char="•"/>
            </a:pPr>
            <a:r>
              <a:rPr lang="en-US" sz="1100" b="1" i="0">
                <a:effectLst/>
              </a:rPr>
              <a:t>Crypto user (CU) </a:t>
            </a:r>
            <a:r>
              <a:rPr lang="en-US" sz="1100" b="0" i="0">
                <a:effectLst/>
              </a:rPr>
              <a:t>– performs key management and cryptographic operations.</a:t>
            </a:r>
          </a:p>
          <a:p>
            <a:pPr marL="742950" lvl="1" indent="-228600" defTabSz="914400">
              <a:spcAft>
                <a:spcPts val="600"/>
              </a:spcAft>
              <a:buFont typeface="Arial" panose="020B0604020202020204" pitchFamily="34" charset="0"/>
              <a:buChar char="•"/>
            </a:pPr>
            <a:r>
              <a:rPr lang="en-US" sz="1100" b="1" i="0">
                <a:effectLst/>
              </a:rPr>
              <a:t>Appliance user (AU)</a:t>
            </a:r>
            <a:r>
              <a:rPr lang="en-US" sz="1100" b="0" i="0">
                <a:effectLst/>
              </a:rPr>
              <a:t> – performs cloning and synchronization operations.</a:t>
            </a:r>
          </a:p>
          <a:p>
            <a:pPr indent="-228600" defTabSz="914400">
              <a:spcAft>
                <a:spcPts val="600"/>
              </a:spcAft>
              <a:buFont typeface="Arial" panose="020B0604020202020204" pitchFamily="34" charset="0"/>
              <a:buChar char="•"/>
            </a:pPr>
            <a:endParaRPr lang="en-US" sz="1100" b="0" i="0">
              <a:effectLst/>
            </a:endParaRPr>
          </a:p>
        </p:txBody>
      </p:sp>
    </p:spTree>
    <p:extLst>
      <p:ext uri="{BB962C8B-B14F-4D97-AF65-F5344CB8AC3E}">
        <p14:creationId xmlns:p14="http://schemas.microsoft.com/office/powerpoint/2010/main" val="229375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45307-A6AE-C372-F101-8960CAEB3D30}"/>
              </a:ext>
            </a:extLst>
          </p:cNvPr>
          <p:cNvSpPr>
            <a:spLocks noGrp="1"/>
          </p:cNvSpPr>
          <p:nvPr>
            <p:ph type="title"/>
          </p:nvPr>
        </p:nvSpPr>
        <p:spPr>
          <a:xfrm>
            <a:off x="429369" y="178904"/>
            <a:ext cx="8263890" cy="1075811"/>
          </a:xfrm>
        </p:spPr>
        <p:txBody>
          <a:bodyPr vert="horz" lIns="91440" tIns="45720" rIns="91440" bIns="45720" rtlCol="0" anchor="b">
            <a:normAutofit/>
          </a:bodyPr>
          <a:lstStyle/>
          <a:p>
            <a:pPr defTabSz="914400">
              <a:spcBef>
                <a:spcPct val="0"/>
              </a:spcBef>
            </a:pPr>
            <a:r>
              <a:rPr lang="en-US" sz="1600"/>
              <a:t>HSM </a:t>
            </a:r>
            <a:r>
              <a:rPr lang="en-US" sz="1600" b="0" i="0">
                <a:effectLst/>
              </a:rPr>
              <a:t>Client SDKs</a:t>
            </a:r>
            <a:br>
              <a:rPr lang="en-US" sz="1600" b="0" i="0">
                <a:effectLst/>
              </a:rPr>
            </a:br>
            <a:br>
              <a:rPr lang="en-US" sz="1600" b="0" i="0">
                <a:effectLst/>
              </a:rPr>
            </a:br>
            <a:br>
              <a:rPr lang="en-US" sz="1600" b="0" i="0">
                <a:effectLst/>
              </a:rPr>
            </a:br>
            <a:endParaRPr lang="en-US" sz="1600"/>
          </a:p>
        </p:txBody>
      </p:sp>
      <p:sp>
        <p:nvSpPr>
          <p:cNvPr id="20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E643473-752A-ACD0-4428-ACED95AC4E33}"/>
              </a:ext>
            </a:extLst>
          </p:cNvPr>
          <p:cNvSpPr>
            <a:spLocks noGrp="1"/>
          </p:cNvSpPr>
          <p:nvPr>
            <p:ph type="body" idx="1"/>
          </p:nvPr>
        </p:nvSpPr>
        <p:spPr>
          <a:xfrm>
            <a:off x="429369" y="1553487"/>
            <a:ext cx="5035164" cy="3089379"/>
          </a:xfrm>
        </p:spPr>
        <p:txBody>
          <a:bodyPr vert="horz" lIns="91440" tIns="45720" rIns="91440" bIns="45720" rtlCol="0" anchor="t">
            <a:normAutofit/>
          </a:bodyPr>
          <a:lstStyle/>
          <a:p>
            <a:pPr marL="114300" indent="-228600" defTabSz="914400">
              <a:spcAft>
                <a:spcPts val="600"/>
              </a:spcAft>
              <a:buFont typeface="Arial" panose="020B0604020202020204" pitchFamily="34" charset="0"/>
              <a:buChar char="•"/>
            </a:pPr>
            <a:r>
              <a:rPr lang="en-US" sz="1700" b="0" i="0">
                <a:effectLst/>
              </a:rPr>
              <a:t>AWS CloudHSM has SDKs for:</a:t>
            </a:r>
          </a:p>
          <a:p>
            <a:pPr indent="-228600" defTabSz="914400">
              <a:spcAft>
                <a:spcPts val="600"/>
              </a:spcAft>
              <a:buFont typeface="Arial" panose="020B0604020202020204" pitchFamily="34" charset="0"/>
              <a:buChar char="•"/>
            </a:pPr>
            <a:r>
              <a:rPr lang="en-US" sz="1700" b="0" i="0">
                <a:effectLst/>
              </a:rPr>
              <a:t>Public Key Cryptography Standards #11 (PKCS #11)</a:t>
            </a:r>
          </a:p>
          <a:p>
            <a:pPr indent="-228600" defTabSz="914400">
              <a:spcAft>
                <a:spcPts val="600"/>
              </a:spcAft>
              <a:buFont typeface="Arial" panose="020B0604020202020204" pitchFamily="34" charset="0"/>
              <a:buChar char="•"/>
            </a:pPr>
            <a:r>
              <a:rPr lang="en-US" sz="1700" b="0" i="0">
                <a:effectLst/>
              </a:rPr>
              <a:t>JCE provider</a:t>
            </a:r>
          </a:p>
          <a:p>
            <a:pPr indent="-228600" defTabSz="914400">
              <a:spcAft>
                <a:spcPts val="600"/>
              </a:spcAft>
              <a:buFont typeface="Arial" panose="020B0604020202020204" pitchFamily="34" charset="0"/>
              <a:buChar char="•"/>
            </a:pPr>
            <a:r>
              <a:rPr lang="en-US" sz="1700" b="0" i="0">
                <a:effectLst/>
              </a:rPr>
              <a:t>OpenSSL Dynamic Engine</a:t>
            </a:r>
          </a:p>
          <a:p>
            <a:pPr indent="-228600" defTabSz="914400">
              <a:spcAft>
                <a:spcPts val="600"/>
              </a:spcAft>
              <a:buFont typeface="Arial" panose="020B0604020202020204" pitchFamily="34" charset="0"/>
              <a:buChar char="•"/>
            </a:pPr>
            <a:r>
              <a:rPr lang="en-US" sz="1700" b="0" i="0">
                <a:effectLst/>
              </a:rPr>
              <a:t>Cryptography API: Next Generation (CNG) and key storage provider (KSP) for Microsoft Windows</a:t>
            </a:r>
          </a:p>
          <a:p>
            <a:pPr marL="114300" indent="-228600" defTabSz="914400">
              <a:spcAft>
                <a:spcPts val="600"/>
              </a:spcAft>
              <a:buFont typeface="Arial" panose="020B0604020202020204" pitchFamily="34" charset="0"/>
              <a:buChar char="•"/>
            </a:pPr>
            <a:endParaRPr lang="en-US" sz="1700"/>
          </a:p>
          <a:p>
            <a:pPr marL="114300" indent="-228600" defTabSz="914400">
              <a:spcAft>
                <a:spcPts val="600"/>
              </a:spcAft>
              <a:buFont typeface="Arial" panose="020B0604020202020204" pitchFamily="34" charset="0"/>
              <a:buChar char="•"/>
            </a:pPr>
            <a:r>
              <a:rPr lang="en-US" sz="1700"/>
              <a:t>(https://docs.aws.amazon.com/cloudhsm/latest/userguide/use-hsm.html)</a:t>
            </a:r>
          </a:p>
        </p:txBody>
      </p:sp>
      <p:pic>
        <p:nvPicPr>
          <p:cNvPr id="2050" name="Picture 2" descr="How to overcome limitations of having 1 data source: Multisource SDK with  SAP BusinessObjects Design Studio 1.5 - Clariba website">
            <a:extLst>
              <a:ext uri="{FF2B5EF4-FFF2-40B4-BE49-F238E27FC236}">
                <a16:creationId xmlns:a16="http://schemas.microsoft.com/office/drawing/2014/main" id="{17DC5D57-B8C4-2367-D0A2-154EE905E8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 r="1178" b="-3"/>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925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1889</TotalTime>
  <Words>1648</Words>
  <Application>Microsoft Macintosh PowerPoint</Application>
  <PresentationFormat>On-screen Show (16:9)</PresentationFormat>
  <Paragraphs>99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var(--h2_typography-font-family)</vt:lpstr>
      <vt:lpstr>Office Theme</vt:lpstr>
      <vt:lpstr>AWS CloudHSM</vt:lpstr>
      <vt:lpstr>Hardware Security Module (HSM)</vt:lpstr>
      <vt:lpstr>What is FIPS 140-2 and why is it important?</vt:lpstr>
      <vt:lpstr>CloudHSM</vt:lpstr>
      <vt:lpstr>What is AWS CloudHSM?   </vt:lpstr>
      <vt:lpstr>How AWS CloudHSM works</vt:lpstr>
      <vt:lpstr>AWS CloudHSM clusters</vt:lpstr>
      <vt:lpstr>AWS HSM Users</vt:lpstr>
      <vt:lpstr>HSM Client SDKs   </vt:lpstr>
      <vt:lpstr>AWS CloudHSM cluster backups </vt:lpstr>
      <vt:lpstr>AWS HSM Pricing</vt:lpstr>
      <vt:lpstr>AWS CloudHSM vs Vault: What are the differences?  </vt:lpstr>
      <vt:lpstr>AWS KSM vs CloudHSM</vt:lpstr>
      <vt:lpstr>HSM In Payment Industry for PCI DSS compliance</vt:lpstr>
      <vt:lpstr>Understanding AWS CloudHSM Cluster Synchronization </vt:lpstr>
      <vt:lpstr>CloudHsm Intergation with AWS and 3rd party services</vt:lpstr>
      <vt:lpstr>Exam 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Ilya Chakun</cp:lastModifiedBy>
  <cp:revision>17</cp:revision>
  <dcterms:modified xsi:type="dcterms:W3CDTF">2023-12-26T17:44:36Z</dcterms:modified>
</cp:coreProperties>
</file>