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92" r:id="rId2"/>
    <p:sldId id="288" r:id="rId3"/>
    <p:sldId id="289" r:id="rId4"/>
    <p:sldId id="290" r:id="rId5"/>
    <p:sldId id="291" r:id="rId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52"/>
  </p:normalViewPr>
  <p:slideViewPr>
    <p:cSldViewPr snapToGrid="0">
      <p:cViewPr varScale="1">
        <p:scale>
          <a:sx n="199" d="100"/>
          <a:sy n="199" d="100"/>
        </p:scale>
        <p:origin x="16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107F3-0A9C-B44E-93D7-A65B65BEDD39}" type="datetimeFigureOut">
              <a:rPr lang="en-CH" smtClean="0"/>
              <a:t>26.12.2023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07ABD-DC46-8A49-9307-07E27D2AD3CF}" type="slidenum">
              <a:rPr lang="en-CH" smtClean="0"/>
              <a:t>‹#›</a:t>
            </a:fld>
            <a:endParaRPr lang="en-CH"/>
          </a:p>
        </p:txBody>
      </p:sp>
    </p:spTree>
    <p:extLst>
      <p:ext uri="{BB962C8B-B14F-4D97-AF65-F5344CB8AC3E}">
        <p14:creationId xmlns:p14="http://schemas.microsoft.com/office/powerpoint/2010/main" val="13821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5f2d33f67a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5f2d33f67a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f2d33f67a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5f2d33f67a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B360-D099-9AE0-E11E-F36931F396F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3354B0CB-290C-4C79-E150-0CD90B447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9E6FBE6F-FFB3-8F96-F244-5F63EDC6E926}"/>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5" name="Footer Placeholder 4">
            <a:extLst>
              <a:ext uri="{FF2B5EF4-FFF2-40B4-BE49-F238E27FC236}">
                <a16:creationId xmlns:a16="http://schemas.microsoft.com/office/drawing/2014/main" id="{D59341F8-8906-C370-8292-5EB0FD8DD47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141622F-8DD8-CE80-B76F-C965460570D3}"/>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73423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1B2C-EEDC-5047-5D78-80857F475868}"/>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9E2EA85-D963-5976-8F84-743B7DEEE8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8665A5A-F3E9-F33A-B180-8FFC4D6E6926}"/>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5" name="Footer Placeholder 4">
            <a:extLst>
              <a:ext uri="{FF2B5EF4-FFF2-40B4-BE49-F238E27FC236}">
                <a16:creationId xmlns:a16="http://schemas.microsoft.com/office/drawing/2014/main" id="{621C7F3B-E1C5-DC48-41DB-FE63F34993D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ADE5A4-532A-B742-A0F9-91B13BBED0FE}"/>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131904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C4C89-006B-58F7-895E-3775FBFBDAC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CC67899B-86B4-7463-6E6B-32230B5BA3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04A57F9-89B6-2F5A-D8DC-9A505CC7388F}"/>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5" name="Footer Placeholder 4">
            <a:extLst>
              <a:ext uri="{FF2B5EF4-FFF2-40B4-BE49-F238E27FC236}">
                <a16:creationId xmlns:a16="http://schemas.microsoft.com/office/drawing/2014/main" id="{FD895E17-BCDA-4030-FAE9-3C32B3BD7F4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3C84DF9-8432-A774-1C7E-ED8F93E74C84}"/>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03862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54FC-DCCD-84C7-1835-CC4EC03F0FD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0C762BF-7404-8170-F435-9A8F44A649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42830E5-800F-5808-55DC-246EF2821D0F}"/>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5" name="Footer Placeholder 4">
            <a:extLst>
              <a:ext uri="{FF2B5EF4-FFF2-40B4-BE49-F238E27FC236}">
                <a16:creationId xmlns:a16="http://schemas.microsoft.com/office/drawing/2014/main" id="{E60021CC-68E0-261E-E935-D28DD5DE91A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CD0A137-8FC6-6202-7124-331AAF4CC9C2}"/>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91317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7097-972A-E86F-5687-D787100CEC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F10BC2A3-0F59-2311-54E7-1C2D1E8F8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F2287D-7F91-CF78-9E3C-0BF543A32633}"/>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5" name="Footer Placeholder 4">
            <a:extLst>
              <a:ext uri="{FF2B5EF4-FFF2-40B4-BE49-F238E27FC236}">
                <a16:creationId xmlns:a16="http://schemas.microsoft.com/office/drawing/2014/main" id="{D5C35B27-F5F3-CE47-E3A0-8B08DB18A6F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E6F44A9-3415-4BCC-223D-8031BCFD53CC}"/>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410652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D1F2-5374-07E9-880B-F54BF04FEDB8}"/>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A766D0-8DAC-F5DC-425B-CFA206607A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3543B8C-C96D-7477-BECC-4D4BE9BEAA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CBD314A0-56AB-4031-EF57-B92EB43E9963}"/>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6" name="Footer Placeholder 5">
            <a:extLst>
              <a:ext uri="{FF2B5EF4-FFF2-40B4-BE49-F238E27FC236}">
                <a16:creationId xmlns:a16="http://schemas.microsoft.com/office/drawing/2014/main" id="{33C494E3-925A-42F2-B456-6CE7F2A2860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F60BC1E5-2BEA-D6B0-F63B-C8BDE79335E0}"/>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21868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D86-EDCA-B08E-9221-99B39089A5C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66056F4-CED6-DC31-E756-BA37A6105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89BC13C-E930-4795-3ECA-708F3C24359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E0B2231B-D9E6-27E4-8D53-2490C8D21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8E25F54-958B-BD34-D015-B18E9D40E0F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1AE42B5C-40D1-0A25-F874-4EF3ABFFDD31}"/>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8" name="Footer Placeholder 7">
            <a:extLst>
              <a:ext uri="{FF2B5EF4-FFF2-40B4-BE49-F238E27FC236}">
                <a16:creationId xmlns:a16="http://schemas.microsoft.com/office/drawing/2014/main" id="{FEDD31B0-2F1F-1717-277B-5CEF4EAA741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000FD770-9718-AF5E-A1CC-1843E2ABD9BB}"/>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405720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5811-876E-1471-9B3D-DFAFCFC5FF8E}"/>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60B0E62A-E04B-542A-C72B-402C9AE81690}"/>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4" name="Footer Placeholder 3">
            <a:extLst>
              <a:ext uri="{FF2B5EF4-FFF2-40B4-BE49-F238E27FC236}">
                <a16:creationId xmlns:a16="http://schemas.microsoft.com/office/drawing/2014/main" id="{94ADB683-AF59-6910-AE1B-EBA645E1E42B}"/>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96E812F-96BB-2B74-81C9-6A25C9D10CAD}"/>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64674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6FD7C-3A65-421E-0043-03653710C963}"/>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3" name="Footer Placeholder 2">
            <a:extLst>
              <a:ext uri="{FF2B5EF4-FFF2-40B4-BE49-F238E27FC236}">
                <a16:creationId xmlns:a16="http://schemas.microsoft.com/office/drawing/2014/main" id="{C5B167F7-DB6D-B93A-2A64-FD72DB7D830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2B6A725-9416-4983-5597-79EE8157FE26}"/>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225466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B23C-4FE6-D6F3-40FA-01C99F09CB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C6FD20F-B478-1EC3-51A4-4E48DE456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5671AABA-5EE3-BA79-6EC5-BB63C01B9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C12815-DC56-74B3-0CAE-E2EC2368BF2D}"/>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6" name="Footer Placeholder 5">
            <a:extLst>
              <a:ext uri="{FF2B5EF4-FFF2-40B4-BE49-F238E27FC236}">
                <a16:creationId xmlns:a16="http://schemas.microsoft.com/office/drawing/2014/main" id="{6164F3CD-0996-7D86-4044-3C0E844C2C0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1211DA-41E6-1A80-DDF8-504E50A350B7}"/>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224642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C57E-9119-3CCE-946A-43849F36B1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FF7BD2E-9568-B51B-23E1-67052DDF24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AC21E666-7D3C-659C-52F0-D1D225F77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3C28AF-51BE-BA10-21A4-E5BFC4392186}"/>
              </a:ext>
            </a:extLst>
          </p:cNvPr>
          <p:cNvSpPr>
            <a:spLocks noGrp="1"/>
          </p:cNvSpPr>
          <p:nvPr>
            <p:ph type="dt" sz="half" idx="10"/>
          </p:nvPr>
        </p:nvSpPr>
        <p:spPr/>
        <p:txBody>
          <a:bodyPr/>
          <a:lstStyle/>
          <a:p>
            <a:fld id="{010F7DE3-0EF4-7444-A49C-CCD53FD1A751}" type="datetimeFigureOut">
              <a:rPr lang="en-CH" smtClean="0"/>
              <a:t>26.12.2023</a:t>
            </a:fld>
            <a:endParaRPr lang="en-CH"/>
          </a:p>
        </p:txBody>
      </p:sp>
      <p:sp>
        <p:nvSpPr>
          <p:cNvPr id="6" name="Footer Placeholder 5">
            <a:extLst>
              <a:ext uri="{FF2B5EF4-FFF2-40B4-BE49-F238E27FC236}">
                <a16:creationId xmlns:a16="http://schemas.microsoft.com/office/drawing/2014/main" id="{C647DE6A-3B46-E5DF-0348-EA3DF09D877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9775079-1AD2-54D7-68EC-9C63A3912178}"/>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19538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341D1D-6CDB-8269-9C41-585A66918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485F97-9440-584F-DD35-36D4B973A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0695A8D-93E9-7920-0814-0CB39AF84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F7DE3-0EF4-7444-A49C-CCD53FD1A751}" type="datetimeFigureOut">
              <a:rPr lang="en-CH" smtClean="0"/>
              <a:t>26.12.2023</a:t>
            </a:fld>
            <a:endParaRPr lang="en-CH"/>
          </a:p>
        </p:txBody>
      </p:sp>
      <p:sp>
        <p:nvSpPr>
          <p:cNvPr id="5" name="Footer Placeholder 4">
            <a:extLst>
              <a:ext uri="{FF2B5EF4-FFF2-40B4-BE49-F238E27FC236}">
                <a16:creationId xmlns:a16="http://schemas.microsoft.com/office/drawing/2014/main" id="{1271EE14-D830-0E83-5144-4DE7F7880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0794A36E-A24B-2B64-F6C2-70718FB9A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49352-73A7-8C43-A1A5-D616EF4FFDA8}" type="slidenum">
              <a:rPr lang="en-CH" smtClean="0"/>
              <a:t>‹#›</a:t>
            </a:fld>
            <a:endParaRPr lang="en-CH"/>
          </a:p>
        </p:txBody>
      </p:sp>
    </p:spTree>
    <p:extLst>
      <p:ext uri="{BB962C8B-B14F-4D97-AF65-F5344CB8AC3E}">
        <p14:creationId xmlns:p14="http://schemas.microsoft.com/office/powerpoint/2010/main" val="421816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DCD32-2C94-DEA8-E33B-38AD8576D41F}"/>
              </a:ext>
            </a:extLst>
          </p:cNvPr>
          <p:cNvSpPr>
            <a:spLocks noGrp="1"/>
          </p:cNvSpPr>
          <p:nvPr>
            <p:ph type="ctrTitle"/>
          </p:nvPr>
        </p:nvSpPr>
        <p:spPr>
          <a:xfrm>
            <a:off x="838200" y="451381"/>
            <a:ext cx="10512552" cy="4066540"/>
          </a:xfrm>
        </p:spPr>
        <p:txBody>
          <a:bodyPr anchor="b">
            <a:normAutofit/>
          </a:bodyPr>
          <a:lstStyle/>
          <a:p>
            <a:pPr algn="l"/>
            <a:r>
              <a:rPr lang="en-CH" sz="6600"/>
              <a:t>AWS Firewall Manager</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1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4"/>
        <p:cNvGrpSpPr/>
        <p:nvPr/>
      </p:nvGrpSpPr>
      <p:grpSpPr>
        <a:xfrm>
          <a:off x="0" y="0"/>
          <a:ext cx="0" cy="0"/>
          <a:chOff x="0" y="0"/>
          <a:chExt cx="0" cy="0"/>
        </a:xfrm>
      </p:grpSpPr>
      <p:sp useBgFill="1">
        <p:nvSpPr>
          <p:cNvPr id="341" name="Rectangle 34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Google Shape;325;p60"/>
          <p:cNvSpPr txBox="1">
            <a:spLocks noGrp="1"/>
          </p:cNvSpPr>
          <p:nvPr>
            <p:ph type="title"/>
          </p:nvPr>
        </p:nvSpPr>
        <p:spPr>
          <a:xfrm>
            <a:off x="572493" y="238539"/>
            <a:ext cx="11018520" cy="1434415"/>
          </a:xfrm>
          <a:prstGeom prst="rect">
            <a:avLst/>
          </a:prstGeom>
        </p:spPr>
        <p:txBody>
          <a:bodyPr spcFirstLastPara="1" vert="horz" lIns="91440" tIns="45720" rIns="91440" bIns="45720" rtlCol="0" anchor="b" anchorCtr="0">
            <a:normAutofit/>
          </a:bodyPr>
          <a:lstStyle/>
          <a:p>
            <a:r>
              <a:rPr lang="en-US" sz="5400"/>
              <a:t>AWS Firewall Manager</a:t>
            </a:r>
          </a:p>
        </p:txBody>
      </p:sp>
      <p:sp>
        <p:nvSpPr>
          <p:cNvPr id="34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Google Shape;326;p60"/>
          <p:cNvSpPr txBox="1">
            <a:spLocks noGrp="1"/>
          </p:cNvSpPr>
          <p:nvPr>
            <p:ph type="body" idx="1"/>
          </p:nvPr>
        </p:nvSpPr>
        <p:spPr>
          <a:xfrm>
            <a:off x="572493" y="2071316"/>
            <a:ext cx="6713552" cy="4119172"/>
          </a:xfrm>
          <a:prstGeom prst="rect">
            <a:avLst/>
          </a:prstGeom>
        </p:spPr>
        <p:txBody>
          <a:bodyPr spcFirstLastPara="1" vert="horz" lIns="91440" tIns="45720" rIns="91440" bIns="45720" rtlCol="0" anchor="t" anchorCtr="0">
            <a:normAutofit/>
          </a:bodyPr>
          <a:lstStyle/>
          <a:p>
            <a:pPr marL="0">
              <a:spcBef>
                <a:spcPts val="1067"/>
              </a:spcBef>
              <a:spcAft>
                <a:spcPts val="1600"/>
              </a:spcAft>
            </a:pPr>
            <a:r>
              <a:rPr lang="en-US" sz="2200" b="1">
                <a:sym typeface="Arial"/>
              </a:rPr>
              <a:t>AWS Firewall Manager</a:t>
            </a:r>
            <a:r>
              <a:rPr lang="en-US" sz="2200">
                <a:sym typeface="Arial"/>
              </a:rPr>
              <a:t> simplifies your administration and maintenance tasks across multiple accounts and resources for a variety of protections, including AWS WAF, AWS Shield Advanced, Amazon VPC security groups, AWS Network Firewall, and Amazon Route 53 Resolver DNS Firewall. </a:t>
            </a:r>
          </a:p>
        </p:txBody>
      </p:sp>
      <p:pic>
        <p:nvPicPr>
          <p:cNvPr id="327" name="Google Shape;327;p60"/>
          <p:cNvPicPr preferRelativeResize="0"/>
          <p:nvPr/>
        </p:nvPicPr>
        <p:blipFill rotWithShape="1">
          <a:blip r:embed="rId3"/>
          <a:srcRect l="2877" r="33389" b="3"/>
          <a:stretch/>
        </p:blipFill>
        <p:spPr>
          <a:xfrm>
            <a:off x="7675658" y="2093976"/>
            <a:ext cx="3941064" cy="40965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1"/>
        <p:cNvGrpSpPr/>
        <p:nvPr/>
      </p:nvGrpSpPr>
      <p:grpSpPr>
        <a:xfrm>
          <a:off x="0" y="0"/>
          <a:ext cx="0" cy="0"/>
          <a:chOff x="0" y="0"/>
          <a:chExt cx="0" cy="0"/>
        </a:xfrm>
      </p:grpSpPr>
      <p:sp useBgFill="1">
        <p:nvSpPr>
          <p:cNvPr id="338" name="Rectangle 33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Freeform: Shape 33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332" name="Google Shape;332;p61"/>
          <p:cNvSpPr txBox="1">
            <a:spLocks noGrp="1"/>
          </p:cNvSpPr>
          <p:nvPr>
            <p:ph type="title"/>
          </p:nvPr>
        </p:nvSpPr>
        <p:spPr>
          <a:xfrm>
            <a:off x="838200" y="401221"/>
            <a:ext cx="10515600" cy="1348065"/>
          </a:xfrm>
          <a:prstGeom prst="rect">
            <a:avLst/>
          </a:prstGeom>
        </p:spPr>
        <p:txBody>
          <a:bodyPr spcFirstLastPara="1" vert="horz" lIns="91440" tIns="45720" rIns="91440" bIns="45720" rtlCol="0" anchor="ctr" anchorCtr="0">
            <a:normAutofit/>
          </a:bodyPr>
          <a:lstStyle/>
          <a:p>
            <a:r>
              <a:rPr lang="en-US" sz="5400" kern="1200">
                <a:solidFill>
                  <a:srgbClr val="FFFFFF"/>
                </a:solidFill>
                <a:latin typeface="+mj-lt"/>
                <a:ea typeface="+mj-ea"/>
                <a:cs typeface="+mj-cs"/>
              </a:rPr>
              <a:t>AWS Firewall Manager</a:t>
            </a:r>
          </a:p>
        </p:txBody>
      </p:sp>
      <p:sp>
        <p:nvSpPr>
          <p:cNvPr id="333" name="Google Shape;333;p61"/>
          <p:cNvSpPr txBox="1">
            <a:spLocks noGrp="1"/>
          </p:cNvSpPr>
          <p:nvPr>
            <p:ph type="body" idx="1"/>
          </p:nvPr>
        </p:nvSpPr>
        <p:spPr>
          <a:xfrm>
            <a:off x="838200" y="2586789"/>
            <a:ext cx="10515600" cy="3590174"/>
          </a:xfrm>
          <a:prstGeom prst="rect">
            <a:avLst/>
          </a:prstGeom>
        </p:spPr>
        <p:txBody>
          <a:bodyPr spcFirstLastPara="1" vert="horz" lIns="91440" tIns="45720" rIns="91440" bIns="45720" rtlCol="0" anchorCtr="0">
            <a:normAutofit/>
          </a:bodyPr>
          <a:lstStyle/>
          <a:p>
            <a:pPr marL="0">
              <a:spcBef>
                <a:spcPts val="1067"/>
              </a:spcBef>
            </a:pPr>
            <a:r>
              <a:rPr lang="en-US" sz="1500" b="1" u="sng">
                <a:sym typeface="Arial"/>
              </a:rPr>
              <a:t>Firewall Manager provides these benefits:</a:t>
            </a:r>
          </a:p>
          <a:p>
            <a:pPr marL="609585">
              <a:spcBef>
                <a:spcPts val="1600"/>
              </a:spcBef>
              <a:buSzPts val="1100"/>
            </a:pPr>
            <a:r>
              <a:rPr lang="en-US" sz="1500">
                <a:sym typeface="Arial"/>
              </a:rPr>
              <a:t>Helps to protect resources across accounts</a:t>
            </a:r>
          </a:p>
          <a:p>
            <a:pPr marL="609585">
              <a:spcBef>
                <a:spcPts val="0"/>
              </a:spcBef>
              <a:buSzPts val="1100"/>
            </a:pPr>
            <a:r>
              <a:rPr lang="en-US" sz="1500">
                <a:sym typeface="Arial"/>
              </a:rPr>
              <a:t>Helps to protect all resources of a particular type, such as all Amazon CloudFront distributions</a:t>
            </a:r>
          </a:p>
          <a:p>
            <a:pPr marL="609585">
              <a:spcBef>
                <a:spcPts val="0"/>
              </a:spcBef>
              <a:buSzPts val="1100"/>
            </a:pPr>
            <a:r>
              <a:rPr lang="en-US" sz="1500">
                <a:sym typeface="Arial"/>
              </a:rPr>
              <a:t>Helps to protect all resources with specific tags</a:t>
            </a:r>
          </a:p>
          <a:p>
            <a:pPr marL="609585">
              <a:spcBef>
                <a:spcPts val="0"/>
              </a:spcBef>
              <a:buSzPts val="1100"/>
            </a:pPr>
            <a:r>
              <a:rPr lang="en-US" sz="1500">
                <a:sym typeface="Arial"/>
              </a:rPr>
              <a:t>Automatically adds protection to resources that are added to your account</a:t>
            </a:r>
          </a:p>
          <a:p>
            <a:pPr marL="609585">
              <a:spcBef>
                <a:spcPts val="0"/>
              </a:spcBef>
              <a:buSzPts val="1100"/>
            </a:pPr>
            <a:r>
              <a:rPr lang="en-US" sz="1500">
                <a:sym typeface="Arial"/>
              </a:rPr>
              <a:t>Allows you to subscribe all member accounts in an AWS Organizations organization to AWS Shield Advanced, and automatically subscribes new in-scope accounts that join the organization</a:t>
            </a:r>
          </a:p>
          <a:p>
            <a:pPr marL="609585">
              <a:spcBef>
                <a:spcPts val="0"/>
              </a:spcBef>
              <a:buSzPts val="1100"/>
            </a:pPr>
            <a:r>
              <a:rPr lang="en-US" sz="1500">
                <a:sym typeface="Arial"/>
              </a:rPr>
              <a:t>Allows you to apply security group rules to all member accounts or specific subsets of accounts in an AWS Organizations organization, and automatically applies the rules to new in-scope accounts that join the organization</a:t>
            </a:r>
          </a:p>
          <a:p>
            <a:pPr marL="609585">
              <a:spcBef>
                <a:spcPts val="0"/>
              </a:spcBef>
              <a:buSzPts val="1100"/>
            </a:pPr>
            <a:r>
              <a:rPr lang="en-US" sz="1500">
                <a:sym typeface="Arial"/>
              </a:rPr>
              <a:t>Lets you use your own rules, or purchase managed rules from AWS Marketplace</a:t>
            </a:r>
          </a:p>
          <a:p>
            <a:pPr marL="609585">
              <a:spcBef>
                <a:spcPts val="0"/>
              </a:spcBef>
              <a:buSzPts val="1100"/>
            </a:pPr>
            <a:r>
              <a:rPr lang="en-US" sz="1500">
                <a:sym typeface="Arial"/>
              </a:rPr>
              <a:t>Firewall Manager is particularly useful when you want to protect your entire organization rather than a small number of specific accounts and resources, or if you frequently add new resources that you want to protect. Firewall Manager also provides centralized monitoring of DDoS attacks across your organization.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D49D9-6B08-20AB-4850-59E68FAA643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AWS Firewall Manager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35F96F-6AA0-B545-6D6A-15925C9BA94A}"/>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a:t>Security policy: common set of security rules</a:t>
            </a:r>
          </a:p>
          <a:p>
            <a:pPr lvl="1"/>
            <a:r>
              <a:rPr lang="en-US" sz="2200"/>
              <a:t>WAF rules (Application Load Balancer, API Gateways, CloudFront)</a:t>
            </a:r>
          </a:p>
          <a:p>
            <a:pPr lvl="1"/>
            <a:r>
              <a:rPr lang="en-US" sz="2200"/>
              <a:t>AWS Shield Advanced (ALB, CLB, NLB, Elastic IP, CloudFront)</a:t>
            </a:r>
          </a:p>
          <a:p>
            <a:pPr lvl="1"/>
            <a:r>
              <a:rPr lang="en-US" sz="2200"/>
              <a:t>Security Groups for EC2, Application Load Balancer and ENI resources in VPC</a:t>
            </a:r>
          </a:p>
          <a:p>
            <a:pPr lvl="1"/>
            <a:r>
              <a:rPr lang="en-US" sz="2200"/>
              <a:t>AWS Network Firewall (VPC Level)</a:t>
            </a:r>
          </a:p>
          <a:p>
            <a:pPr lvl="1"/>
            <a:r>
              <a:rPr lang="en-US" sz="2200"/>
              <a:t>Amazon Route 53 Resolver DNS Firewall</a:t>
            </a:r>
          </a:p>
          <a:p>
            <a:pPr lvl="1"/>
            <a:r>
              <a:rPr lang="en-US" sz="2200"/>
              <a:t>Policies are created at the region level</a:t>
            </a:r>
          </a:p>
          <a:p>
            <a:r>
              <a:rPr lang="en-US" sz="2200"/>
              <a:t>Rules are applied to new resources as they are created (good for compliance) across all and future accounts in your Organization</a:t>
            </a:r>
          </a:p>
        </p:txBody>
      </p:sp>
    </p:spTree>
    <p:extLst>
      <p:ext uri="{BB962C8B-B14F-4D97-AF65-F5344CB8AC3E}">
        <p14:creationId xmlns:p14="http://schemas.microsoft.com/office/powerpoint/2010/main" val="180850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6E823-9442-5971-9F71-152520F8F44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WAF vs Firewall Manager vs Shield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0A187D-9678-EFD9-406D-3C493275F47A}"/>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a:t>WAF, Shield and Firewall Manager are used together for comprehensive protection</a:t>
            </a:r>
          </a:p>
          <a:p>
            <a:r>
              <a:rPr lang="en-US" sz="2200"/>
              <a:t>Define your Web ACL rules in WAF </a:t>
            </a:r>
          </a:p>
          <a:p>
            <a:r>
              <a:rPr lang="en-US" sz="2200"/>
              <a:t>For granular protection of your resources, WAF alone is the correct choice </a:t>
            </a:r>
          </a:p>
          <a:p>
            <a:r>
              <a:rPr lang="en-US" sz="2200"/>
              <a:t>If you want to use AWS WAF across accounts, accelerate WAF configuration, automate the protection of new resources, use Firewall Manager with AWS WAF</a:t>
            </a:r>
          </a:p>
          <a:p>
            <a:r>
              <a:rPr lang="en-US" sz="2200"/>
              <a:t>Shield Advanced adds additional features on top of AWS WAF, such as dedicated support from the Shield Response Team (SRT) and advanced reporting. </a:t>
            </a:r>
          </a:p>
          <a:p>
            <a:r>
              <a:rPr lang="en-US" sz="2200"/>
              <a:t>If you’re prone to frequent DDoS attacks, consider purchasing Shield Advanced</a:t>
            </a:r>
          </a:p>
        </p:txBody>
      </p:sp>
    </p:spTree>
    <p:extLst>
      <p:ext uri="{BB962C8B-B14F-4D97-AF65-F5344CB8AC3E}">
        <p14:creationId xmlns:p14="http://schemas.microsoft.com/office/powerpoint/2010/main" val="116402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425</Words>
  <Application>Microsoft Macintosh PowerPoint</Application>
  <PresentationFormat>Widescreen</PresentationFormat>
  <Paragraphs>29</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AWS Firewall Manager</vt:lpstr>
      <vt:lpstr>AWS Firewall Manager</vt:lpstr>
      <vt:lpstr>AWS Firewall Manager</vt:lpstr>
      <vt:lpstr>AWS Firewall Manager</vt:lpstr>
      <vt:lpstr>WAF vs Firewall Manager vs Shield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Firewall Manager</dc:title>
  <dc:creator>Ilya Chakun</dc:creator>
  <cp:lastModifiedBy>Ilya Chakun</cp:lastModifiedBy>
  <cp:revision>3</cp:revision>
  <dcterms:created xsi:type="dcterms:W3CDTF">2023-08-30T15:23:53Z</dcterms:created>
  <dcterms:modified xsi:type="dcterms:W3CDTF">2023-12-26T12:29:15Z</dcterms:modified>
</cp:coreProperties>
</file>