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70" r:id="rId2"/>
    <p:sldId id="258" r:id="rId3"/>
    <p:sldId id="274" r:id="rId4"/>
    <p:sldId id="269" r:id="rId5"/>
    <p:sldId id="275" r:id="rId6"/>
    <p:sldId id="259" r:id="rId7"/>
    <p:sldId id="276" r:id="rId8"/>
    <p:sldId id="287" r:id="rId9"/>
    <p:sldId id="260" r:id="rId10"/>
    <p:sldId id="277" r:id="rId11"/>
    <p:sldId id="278" r:id="rId12"/>
    <p:sldId id="292" r:id="rId13"/>
    <p:sldId id="282" r:id="rId14"/>
    <p:sldId id="281" r:id="rId15"/>
    <p:sldId id="279" r:id="rId16"/>
    <p:sldId id="284" r:id="rId17"/>
    <p:sldId id="283" r:id="rId18"/>
    <p:sldId id="280" r:id="rId19"/>
    <p:sldId id="285" r:id="rId20"/>
    <p:sldId id="263" r:id="rId21"/>
    <p:sldId id="264" r:id="rId22"/>
    <p:sldId id="271" r:id="rId23"/>
    <p:sldId id="272" r:id="rId24"/>
    <p:sldId id="273" r:id="rId25"/>
    <p:sldId id="288" r:id="rId26"/>
    <p:sldId id="289" r:id="rId27"/>
    <p:sldId id="290" r:id="rId28"/>
    <p:sldId id="291" r:id="rId29"/>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p:restoredTop sz="94652"/>
  </p:normalViewPr>
  <p:slideViewPr>
    <p:cSldViewPr snapToGrid="0">
      <p:cViewPr varScale="1">
        <p:scale>
          <a:sx n="199" d="100"/>
          <a:sy n="199" d="100"/>
        </p:scale>
        <p:origin x="225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1" Type="http://schemas.openxmlformats.org/officeDocument/2006/relationships/hyperlink" Target="https://www.trendmicro.de/cloud-content/us/pdfs/security-intelligence/white-papers/wp-russian-underground-101.pdf"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www.trendmicro.de/cloud-content/us/pdfs/security-intelligence/white-papers/wp-russian-underground-101.pdf" TargetMode="Externa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E30698-9E61-49A5-A80C-4C800421A0F4}" type="doc">
      <dgm:prSet loTypeId="urn:microsoft.com/office/officeart/2008/layout/LinedList" loCatId="list" qsTypeId="urn:microsoft.com/office/officeart/2005/8/quickstyle/simple1" qsCatId="simple" csTypeId="urn:microsoft.com/office/officeart/2005/8/colors/accent3_2" csCatId="accent3"/>
      <dgm:spPr/>
      <dgm:t>
        <a:bodyPr/>
        <a:lstStyle/>
        <a:p>
          <a:endParaRPr lang="en-US"/>
        </a:p>
      </dgm:t>
    </dgm:pt>
    <dgm:pt modelId="{58111B6C-1AFA-46E0-9E29-D1036929C22F}">
      <dgm:prSet/>
      <dgm:spPr/>
      <dgm:t>
        <a:bodyPr/>
        <a:lstStyle/>
        <a:p>
          <a:r>
            <a:rPr lang="en-US"/>
            <a:t>Some of the main reasons for DDoS attacks are:</a:t>
          </a:r>
        </a:p>
      </dgm:t>
    </dgm:pt>
    <dgm:pt modelId="{07945387-2338-4915-B3FD-EDACC642317B}" type="parTrans" cxnId="{A40AA41C-07C3-4043-A77F-C6516FB3C552}">
      <dgm:prSet/>
      <dgm:spPr/>
      <dgm:t>
        <a:bodyPr/>
        <a:lstStyle/>
        <a:p>
          <a:endParaRPr lang="en-US"/>
        </a:p>
      </dgm:t>
    </dgm:pt>
    <dgm:pt modelId="{ACB8B949-2361-4FB1-AD49-604257D95975}" type="sibTrans" cxnId="{A40AA41C-07C3-4043-A77F-C6516FB3C552}">
      <dgm:prSet/>
      <dgm:spPr/>
      <dgm:t>
        <a:bodyPr/>
        <a:lstStyle/>
        <a:p>
          <a:endParaRPr lang="en-US"/>
        </a:p>
      </dgm:t>
    </dgm:pt>
    <dgm:pt modelId="{40F00CE4-8EBC-4FDF-9D49-CAF048FBA48A}">
      <dgm:prSet/>
      <dgm:spPr/>
      <dgm:t>
        <a:bodyPr/>
        <a:lstStyle/>
        <a:p>
          <a:r>
            <a:rPr lang="en-US" b="1" dirty="0">
              <a:highlight>
                <a:srgbClr val="FFFF00"/>
              </a:highlight>
            </a:rPr>
            <a:t>Ransom</a:t>
          </a:r>
          <a:r>
            <a:rPr lang="en-US" b="1" dirty="0"/>
            <a:t>:</a:t>
          </a:r>
          <a:r>
            <a:rPr lang="en-US" dirty="0"/>
            <a:t> Attackers usually demand ransom after conducting DDoS attacks. However, at times, a ransom note threatening an attack can also be sent beforehand.</a:t>
          </a:r>
        </a:p>
      </dgm:t>
    </dgm:pt>
    <dgm:pt modelId="{F7306BE5-8025-4ACE-AAE4-2D974D84A38C}" type="parTrans" cxnId="{F58DB4B2-59A2-4CFF-9845-3C547125B3E0}">
      <dgm:prSet/>
      <dgm:spPr/>
      <dgm:t>
        <a:bodyPr/>
        <a:lstStyle/>
        <a:p>
          <a:endParaRPr lang="en-US"/>
        </a:p>
      </dgm:t>
    </dgm:pt>
    <dgm:pt modelId="{6F9E4D0E-EB98-4271-B506-003D9285398F}" type="sibTrans" cxnId="{F58DB4B2-59A2-4CFF-9845-3C547125B3E0}">
      <dgm:prSet/>
      <dgm:spPr/>
      <dgm:t>
        <a:bodyPr/>
        <a:lstStyle/>
        <a:p>
          <a:endParaRPr lang="en-US"/>
        </a:p>
      </dgm:t>
    </dgm:pt>
    <dgm:pt modelId="{68CFC37C-697E-4030-9CE0-7951F401FB0B}">
      <dgm:prSet/>
      <dgm:spPr/>
      <dgm:t>
        <a:bodyPr/>
        <a:lstStyle/>
        <a:p>
          <a:r>
            <a:rPr lang="en-US" b="1" dirty="0">
              <a:highlight>
                <a:srgbClr val="FFFF00"/>
              </a:highlight>
            </a:rPr>
            <a:t>Hacktivism</a:t>
          </a:r>
          <a:r>
            <a:rPr lang="en-US" b="1" dirty="0"/>
            <a:t>:</a:t>
          </a:r>
          <a:r>
            <a:rPr lang="en-US" dirty="0"/>
            <a:t> DDoS attacks are also used to voice opinion. Hacktivists can carry out a DDoS attack to show their support or opposition to a regulation, person, or company.</a:t>
          </a:r>
        </a:p>
      </dgm:t>
    </dgm:pt>
    <dgm:pt modelId="{47A12B56-470F-4DF2-B8D0-0BF910D4ED0A}" type="parTrans" cxnId="{87D9EA40-3583-4E2F-BA42-9C1EDB643CFA}">
      <dgm:prSet/>
      <dgm:spPr/>
      <dgm:t>
        <a:bodyPr/>
        <a:lstStyle/>
        <a:p>
          <a:endParaRPr lang="en-US"/>
        </a:p>
      </dgm:t>
    </dgm:pt>
    <dgm:pt modelId="{ABED8163-5D10-48FF-AD22-BB8D9362BAE8}" type="sibTrans" cxnId="{87D9EA40-3583-4E2F-BA42-9C1EDB643CFA}">
      <dgm:prSet/>
      <dgm:spPr/>
      <dgm:t>
        <a:bodyPr/>
        <a:lstStyle/>
        <a:p>
          <a:endParaRPr lang="en-US"/>
        </a:p>
      </dgm:t>
    </dgm:pt>
    <dgm:pt modelId="{8351A876-A0CB-4881-B7BF-2BF2120493DC}">
      <dgm:prSet/>
      <dgm:spPr/>
      <dgm:t>
        <a:bodyPr/>
        <a:lstStyle/>
        <a:p>
          <a:r>
            <a:rPr lang="en-US" b="1" dirty="0">
              <a:highlight>
                <a:srgbClr val="FFFF00"/>
              </a:highlight>
            </a:rPr>
            <a:t>Competition</a:t>
          </a:r>
          <a:r>
            <a:rPr lang="en-US" b="1" dirty="0"/>
            <a:t>:</a:t>
          </a:r>
          <a:r>
            <a:rPr lang="en-US" dirty="0"/>
            <a:t> A 2017 survey revealed that over 40% of companies that were hit by a DDoS attack blame their competition for it. This seems even more plausible considering that you can now buy a </a:t>
          </a:r>
          <a:r>
            <a:rPr lang="en-US" dirty="0">
              <a:hlinkClick xmlns:r="http://schemas.openxmlformats.org/officeDocument/2006/relationships" r:id="rId1"/>
            </a:rPr>
            <a:t>week-long DDoS attack for a mere $150</a:t>
          </a:r>
          <a:r>
            <a:rPr lang="en-US" dirty="0"/>
            <a:t>.</a:t>
          </a:r>
        </a:p>
      </dgm:t>
    </dgm:pt>
    <dgm:pt modelId="{A573EE3C-14CA-422E-8F7C-8A33A5B9AAC7}" type="parTrans" cxnId="{72CF410C-B95F-436A-91FE-C0605E0DCC34}">
      <dgm:prSet/>
      <dgm:spPr/>
      <dgm:t>
        <a:bodyPr/>
        <a:lstStyle/>
        <a:p>
          <a:endParaRPr lang="en-US"/>
        </a:p>
      </dgm:t>
    </dgm:pt>
    <dgm:pt modelId="{EA72805F-C410-493F-ADFA-94FC326F0985}" type="sibTrans" cxnId="{72CF410C-B95F-436A-91FE-C0605E0DCC34}">
      <dgm:prSet/>
      <dgm:spPr/>
      <dgm:t>
        <a:bodyPr/>
        <a:lstStyle/>
        <a:p>
          <a:endParaRPr lang="en-US"/>
        </a:p>
      </dgm:t>
    </dgm:pt>
    <dgm:pt modelId="{7978B38A-A584-3244-BC77-79764744F2CC}" type="pres">
      <dgm:prSet presAssocID="{28E30698-9E61-49A5-A80C-4C800421A0F4}" presName="vert0" presStyleCnt="0">
        <dgm:presLayoutVars>
          <dgm:dir/>
          <dgm:animOne val="branch"/>
          <dgm:animLvl val="lvl"/>
        </dgm:presLayoutVars>
      </dgm:prSet>
      <dgm:spPr/>
    </dgm:pt>
    <dgm:pt modelId="{C754D971-B28F-CE45-9BF8-66ABCE589CAA}" type="pres">
      <dgm:prSet presAssocID="{58111B6C-1AFA-46E0-9E29-D1036929C22F}" presName="thickLine" presStyleLbl="alignNode1" presStyleIdx="0" presStyleCnt="4"/>
      <dgm:spPr/>
    </dgm:pt>
    <dgm:pt modelId="{09780B42-B71B-4444-B8D4-B3540C6ECFCE}" type="pres">
      <dgm:prSet presAssocID="{58111B6C-1AFA-46E0-9E29-D1036929C22F}" presName="horz1" presStyleCnt="0"/>
      <dgm:spPr/>
    </dgm:pt>
    <dgm:pt modelId="{C07F3CCC-762F-0C4B-A613-593A33BE70E5}" type="pres">
      <dgm:prSet presAssocID="{58111B6C-1AFA-46E0-9E29-D1036929C22F}" presName="tx1" presStyleLbl="revTx" presStyleIdx="0" presStyleCnt="4"/>
      <dgm:spPr/>
    </dgm:pt>
    <dgm:pt modelId="{C5285042-286C-954D-A12D-763B0F21C8FF}" type="pres">
      <dgm:prSet presAssocID="{58111B6C-1AFA-46E0-9E29-D1036929C22F}" presName="vert1" presStyleCnt="0"/>
      <dgm:spPr/>
    </dgm:pt>
    <dgm:pt modelId="{EFEFD781-3AC4-A94C-80A2-3C23CA0DCE65}" type="pres">
      <dgm:prSet presAssocID="{40F00CE4-8EBC-4FDF-9D49-CAF048FBA48A}" presName="thickLine" presStyleLbl="alignNode1" presStyleIdx="1" presStyleCnt="4"/>
      <dgm:spPr/>
    </dgm:pt>
    <dgm:pt modelId="{F08D6F43-0D19-C045-802C-4A28C6D1BD9D}" type="pres">
      <dgm:prSet presAssocID="{40F00CE4-8EBC-4FDF-9D49-CAF048FBA48A}" presName="horz1" presStyleCnt="0"/>
      <dgm:spPr/>
    </dgm:pt>
    <dgm:pt modelId="{730FE7D1-0921-FF4F-8756-51683049EF48}" type="pres">
      <dgm:prSet presAssocID="{40F00CE4-8EBC-4FDF-9D49-CAF048FBA48A}" presName="tx1" presStyleLbl="revTx" presStyleIdx="1" presStyleCnt="4"/>
      <dgm:spPr/>
    </dgm:pt>
    <dgm:pt modelId="{5E4DC3FF-5B5C-0747-8797-C3B1BED6A157}" type="pres">
      <dgm:prSet presAssocID="{40F00CE4-8EBC-4FDF-9D49-CAF048FBA48A}" presName="vert1" presStyleCnt="0"/>
      <dgm:spPr/>
    </dgm:pt>
    <dgm:pt modelId="{B1FF7762-51CD-BC4D-A050-1C39927EDE94}" type="pres">
      <dgm:prSet presAssocID="{68CFC37C-697E-4030-9CE0-7951F401FB0B}" presName="thickLine" presStyleLbl="alignNode1" presStyleIdx="2" presStyleCnt="4"/>
      <dgm:spPr/>
    </dgm:pt>
    <dgm:pt modelId="{DC1A4C85-BF55-7F4C-9808-641385EE8580}" type="pres">
      <dgm:prSet presAssocID="{68CFC37C-697E-4030-9CE0-7951F401FB0B}" presName="horz1" presStyleCnt="0"/>
      <dgm:spPr/>
    </dgm:pt>
    <dgm:pt modelId="{29141DDD-9FD8-EC43-94B2-60AED6F969D3}" type="pres">
      <dgm:prSet presAssocID="{68CFC37C-697E-4030-9CE0-7951F401FB0B}" presName="tx1" presStyleLbl="revTx" presStyleIdx="2" presStyleCnt="4"/>
      <dgm:spPr/>
    </dgm:pt>
    <dgm:pt modelId="{E639433E-FB77-8540-AE9F-4F0B40F37538}" type="pres">
      <dgm:prSet presAssocID="{68CFC37C-697E-4030-9CE0-7951F401FB0B}" presName="vert1" presStyleCnt="0"/>
      <dgm:spPr/>
    </dgm:pt>
    <dgm:pt modelId="{ED138655-17FC-ED49-B279-C29034A48FA5}" type="pres">
      <dgm:prSet presAssocID="{8351A876-A0CB-4881-B7BF-2BF2120493DC}" presName="thickLine" presStyleLbl="alignNode1" presStyleIdx="3" presStyleCnt="4"/>
      <dgm:spPr/>
    </dgm:pt>
    <dgm:pt modelId="{FF5628AD-4307-7144-9D67-775A04BAB355}" type="pres">
      <dgm:prSet presAssocID="{8351A876-A0CB-4881-B7BF-2BF2120493DC}" presName="horz1" presStyleCnt="0"/>
      <dgm:spPr/>
    </dgm:pt>
    <dgm:pt modelId="{45544F09-93E9-9A4F-9298-A6163B5FBE48}" type="pres">
      <dgm:prSet presAssocID="{8351A876-A0CB-4881-B7BF-2BF2120493DC}" presName="tx1" presStyleLbl="revTx" presStyleIdx="3" presStyleCnt="4"/>
      <dgm:spPr/>
    </dgm:pt>
    <dgm:pt modelId="{D50C02E9-C72D-A747-ADFE-09E673B724F9}" type="pres">
      <dgm:prSet presAssocID="{8351A876-A0CB-4881-B7BF-2BF2120493DC}" presName="vert1" presStyleCnt="0"/>
      <dgm:spPr/>
    </dgm:pt>
  </dgm:ptLst>
  <dgm:cxnLst>
    <dgm:cxn modelId="{72CF410C-B95F-436A-91FE-C0605E0DCC34}" srcId="{28E30698-9E61-49A5-A80C-4C800421A0F4}" destId="{8351A876-A0CB-4881-B7BF-2BF2120493DC}" srcOrd="3" destOrd="0" parTransId="{A573EE3C-14CA-422E-8F7C-8A33A5B9AAC7}" sibTransId="{EA72805F-C410-493F-ADFA-94FC326F0985}"/>
    <dgm:cxn modelId="{D1DC5412-54FD-DC4A-8941-78B02B8F7721}" type="presOf" srcId="{58111B6C-1AFA-46E0-9E29-D1036929C22F}" destId="{C07F3CCC-762F-0C4B-A613-593A33BE70E5}" srcOrd="0" destOrd="0" presId="urn:microsoft.com/office/officeart/2008/layout/LinedList"/>
    <dgm:cxn modelId="{A40AA41C-07C3-4043-A77F-C6516FB3C552}" srcId="{28E30698-9E61-49A5-A80C-4C800421A0F4}" destId="{58111B6C-1AFA-46E0-9E29-D1036929C22F}" srcOrd="0" destOrd="0" parTransId="{07945387-2338-4915-B3FD-EDACC642317B}" sibTransId="{ACB8B949-2361-4FB1-AD49-604257D95975}"/>
    <dgm:cxn modelId="{D81FEE26-8CEA-9544-A70F-770EB0A29879}" type="presOf" srcId="{68CFC37C-697E-4030-9CE0-7951F401FB0B}" destId="{29141DDD-9FD8-EC43-94B2-60AED6F969D3}" srcOrd="0" destOrd="0" presId="urn:microsoft.com/office/officeart/2008/layout/LinedList"/>
    <dgm:cxn modelId="{87D9EA40-3583-4E2F-BA42-9C1EDB643CFA}" srcId="{28E30698-9E61-49A5-A80C-4C800421A0F4}" destId="{68CFC37C-697E-4030-9CE0-7951F401FB0B}" srcOrd="2" destOrd="0" parTransId="{47A12B56-470F-4DF2-B8D0-0BF910D4ED0A}" sibTransId="{ABED8163-5D10-48FF-AD22-BB8D9362BAE8}"/>
    <dgm:cxn modelId="{C7B3458E-6C94-D14E-801B-F5008FB54DE3}" type="presOf" srcId="{40F00CE4-8EBC-4FDF-9D49-CAF048FBA48A}" destId="{730FE7D1-0921-FF4F-8756-51683049EF48}" srcOrd="0" destOrd="0" presId="urn:microsoft.com/office/officeart/2008/layout/LinedList"/>
    <dgm:cxn modelId="{A12EBE98-1892-1B46-B787-50A083DAF2D6}" type="presOf" srcId="{28E30698-9E61-49A5-A80C-4C800421A0F4}" destId="{7978B38A-A584-3244-BC77-79764744F2CC}" srcOrd="0" destOrd="0" presId="urn:microsoft.com/office/officeart/2008/layout/LinedList"/>
    <dgm:cxn modelId="{F58DB4B2-59A2-4CFF-9845-3C547125B3E0}" srcId="{28E30698-9E61-49A5-A80C-4C800421A0F4}" destId="{40F00CE4-8EBC-4FDF-9D49-CAF048FBA48A}" srcOrd="1" destOrd="0" parTransId="{F7306BE5-8025-4ACE-AAE4-2D974D84A38C}" sibTransId="{6F9E4D0E-EB98-4271-B506-003D9285398F}"/>
    <dgm:cxn modelId="{96DA34BC-5203-EA49-A52F-30C1CADF9E32}" type="presOf" srcId="{8351A876-A0CB-4881-B7BF-2BF2120493DC}" destId="{45544F09-93E9-9A4F-9298-A6163B5FBE48}" srcOrd="0" destOrd="0" presId="urn:microsoft.com/office/officeart/2008/layout/LinedList"/>
    <dgm:cxn modelId="{F46C2A89-5D8D-1841-91DC-F03FDFF91687}" type="presParOf" srcId="{7978B38A-A584-3244-BC77-79764744F2CC}" destId="{C754D971-B28F-CE45-9BF8-66ABCE589CAA}" srcOrd="0" destOrd="0" presId="urn:microsoft.com/office/officeart/2008/layout/LinedList"/>
    <dgm:cxn modelId="{A49EDE46-BAFA-1548-B045-F78825681270}" type="presParOf" srcId="{7978B38A-A584-3244-BC77-79764744F2CC}" destId="{09780B42-B71B-4444-B8D4-B3540C6ECFCE}" srcOrd="1" destOrd="0" presId="urn:microsoft.com/office/officeart/2008/layout/LinedList"/>
    <dgm:cxn modelId="{0C0C7EC5-2229-E64F-920F-959027D69870}" type="presParOf" srcId="{09780B42-B71B-4444-B8D4-B3540C6ECFCE}" destId="{C07F3CCC-762F-0C4B-A613-593A33BE70E5}" srcOrd="0" destOrd="0" presId="urn:microsoft.com/office/officeart/2008/layout/LinedList"/>
    <dgm:cxn modelId="{65BEAFB6-E327-E140-8575-3E88ECA68720}" type="presParOf" srcId="{09780B42-B71B-4444-B8D4-B3540C6ECFCE}" destId="{C5285042-286C-954D-A12D-763B0F21C8FF}" srcOrd="1" destOrd="0" presId="urn:microsoft.com/office/officeart/2008/layout/LinedList"/>
    <dgm:cxn modelId="{6232168D-E93F-4F49-9270-D7A9BC839C2D}" type="presParOf" srcId="{7978B38A-A584-3244-BC77-79764744F2CC}" destId="{EFEFD781-3AC4-A94C-80A2-3C23CA0DCE65}" srcOrd="2" destOrd="0" presId="urn:microsoft.com/office/officeart/2008/layout/LinedList"/>
    <dgm:cxn modelId="{A943B5EF-3696-AD42-8E82-C3BBF90061DF}" type="presParOf" srcId="{7978B38A-A584-3244-BC77-79764744F2CC}" destId="{F08D6F43-0D19-C045-802C-4A28C6D1BD9D}" srcOrd="3" destOrd="0" presId="urn:microsoft.com/office/officeart/2008/layout/LinedList"/>
    <dgm:cxn modelId="{7ED7988E-5C9E-8047-86AB-3DE33A82B6CB}" type="presParOf" srcId="{F08D6F43-0D19-C045-802C-4A28C6D1BD9D}" destId="{730FE7D1-0921-FF4F-8756-51683049EF48}" srcOrd="0" destOrd="0" presId="urn:microsoft.com/office/officeart/2008/layout/LinedList"/>
    <dgm:cxn modelId="{21D39B11-8C30-DA45-BCC0-849EF2A54F95}" type="presParOf" srcId="{F08D6F43-0D19-C045-802C-4A28C6D1BD9D}" destId="{5E4DC3FF-5B5C-0747-8797-C3B1BED6A157}" srcOrd="1" destOrd="0" presId="urn:microsoft.com/office/officeart/2008/layout/LinedList"/>
    <dgm:cxn modelId="{890A8313-46EF-3542-BD89-202A889AD1FD}" type="presParOf" srcId="{7978B38A-A584-3244-BC77-79764744F2CC}" destId="{B1FF7762-51CD-BC4D-A050-1C39927EDE94}" srcOrd="4" destOrd="0" presId="urn:microsoft.com/office/officeart/2008/layout/LinedList"/>
    <dgm:cxn modelId="{E26A309F-183A-A140-A957-4A37C18CC9DD}" type="presParOf" srcId="{7978B38A-A584-3244-BC77-79764744F2CC}" destId="{DC1A4C85-BF55-7F4C-9808-641385EE8580}" srcOrd="5" destOrd="0" presId="urn:microsoft.com/office/officeart/2008/layout/LinedList"/>
    <dgm:cxn modelId="{642AA5C1-497C-2D41-8166-A468542B0C99}" type="presParOf" srcId="{DC1A4C85-BF55-7F4C-9808-641385EE8580}" destId="{29141DDD-9FD8-EC43-94B2-60AED6F969D3}" srcOrd="0" destOrd="0" presId="urn:microsoft.com/office/officeart/2008/layout/LinedList"/>
    <dgm:cxn modelId="{C8F88600-1CA5-4E43-86EA-5D5B5DA81EE2}" type="presParOf" srcId="{DC1A4C85-BF55-7F4C-9808-641385EE8580}" destId="{E639433E-FB77-8540-AE9F-4F0B40F37538}" srcOrd="1" destOrd="0" presId="urn:microsoft.com/office/officeart/2008/layout/LinedList"/>
    <dgm:cxn modelId="{EA145A48-A9D4-6F49-B73C-1A73272FCB29}" type="presParOf" srcId="{7978B38A-A584-3244-BC77-79764744F2CC}" destId="{ED138655-17FC-ED49-B279-C29034A48FA5}" srcOrd="6" destOrd="0" presId="urn:microsoft.com/office/officeart/2008/layout/LinedList"/>
    <dgm:cxn modelId="{870A6B71-B2F6-DA4D-8452-3CEE29FC79BA}" type="presParOf" srcId="{7978B38A-A584-3244-BC77-79764744F2CC}" destId="{FF5628AD-4307-7144-9D67-775A04BAB355}" srcOrd="7" destOrd="0" presId="urn:microsoft.com/office/officeart/2008/layout/LinedList"/>
    <dgm:cxn modelId="{04D068CE-4A85-F340-827A-7C15DDEDEBFC}" type="presParOf" srcId="{FF5628AD-4307-7144-9D67-775A04BAB355}" destId="{45544F09-93E9-9A4F-9298-A6163B5FBE48}" srcOrd="0" destOrd="0" presId="urn:microsoft.com/office/officeart/2008/layout/LinedList"/>
    <dgm:cxn modelId="{8D46CA99-7B3E-FF41-8DF2-9FBAABCF3F93}" type="presParOf" srcId="{FF5628AD-4307-7144-9D67-775A04BAB355}" destId="{D50C02E9-C72D-A747-ADFE-09E673B724F9}"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54D971-B28F-CE45-9BF8-66ABCE589CAA}">
      <dsp:nvSpPr>
        <dsp:cNvPr id="0" name=""/>
        <dsp:cNvSpPr/>
      </dsp:nvSpPr>
      <dsp:spPr>
        <a:xfrm>
          <a:off x="0" y="0"/>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7F3CCC-762F-0C4B-A613-593A33BE70E5}">
      <dsp:nvSpPr>
        <dsp:cNvPr id="0" name=""/>
        <dsp:cNvSpPr/>
      </dsp:nvSpPr>
      <dsp:spPr>
        <a:xfrm>
          <a:off x="0" y="0"/>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Some of the main reasons for DDoS attacks are:</a:t>
          </a:r>
        </a:p>
      </dsp:txBody>
      <dsp:txXfrm>
        <a:off x="0" y="0"/>
        <a:ext cx="10515600" cy="1087834"/>
      </dsp:txXfrm>
    </dsp:sp>
    <dsp:sp modelId="{EFEFD781-3AC4-A94C-80A2-3C23CA0DCE65}">
      <dsp:nvSpPr>
        <dsp:cNvPr id="0" name=""/>
        <dsp:cNvSpPr/>
      </dsp:nvSpPr>
      <dsp:spPr>
        <a:xfrm>
          <a:off x="0" y="1087834"/>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0FE7D1-0921-FF4F-8756-51683049EF48}">
      <dsp:nvSpPr>
        <dsp:cNvPr id="0" name=""/>
        <dsp:cNvSpPr/>
      </dsp:nvSpPr>
      <dsp:spPr>
        <a:xfrm>
          <a:off x="0" y="1087834"/>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kern="1200" dirty="0">
              <a:highlight>
                <a:srgbClr val="FFFF00"/>
              </a:highlight>
            </a:rPr>
            <a:t>Ransom</a:t>
          </a:r>
          <a:r>
            <a:rPr lang="en-US" sz="2100" b="1" kern="1200" dirty="0"/>
            <a:t>:</a:t>
          </a:r>
          <a:r>
            <a:rPr lang="en-US" sz="2100" kern="1200" dirty="0"/>
            <a:t> Attackers usually demand ransom after conducting DDoS attacks. However, at times, a ransom note threatening an attack can also be sent beforehand.</a:t>
          </a:r>
        </a:p>
      </dsp:txBody>
      <dsp:txXfrm>
        <a:off x="0" y="1087834"/>
        <a:ext cx="10515600" cy="1087834"/>
      </dsp:txXfrm>
    </dsp:sp>
    <dsp:sp modelId="{B1FF7762-51CD-BC4D-A050-1C39927EDE94}">
      <dsp:nvSpPr>
        <dsp:cNvPr id="0" name=""/>
        <dsp:cNvSpPr/>
      </dsp:nvSpPr>
      <dsp:spPr>
        <a:xfrm>
          <a:off x="0" y="2175669"/>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141DDD-9FD8-EC43-94B2-60AED6F969D3}">
      <dsp:nvSpPr>
        <dsp:cNvPr id="0" name=""/>
        <dsp:cNvSpPr/>
      </dsp:nvSpPr>
      <dsp:spPr>
        <a:xfrm>
          <a:off x="0" y="2175669"/>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kern="1200" dirty="0">
              <a:highlight>
                <a:srgbClr val="FFFF00"/>
              </a:highlight>
            </a:rPr>
            <a:t>Hacktivism</a:t>
          </a:r>
          <a:r>
            <a:rPr lang="en-US" sz="2100" b="1" kern="1200" dirty="0"/>
            <a:t>:</a:t>
          </a:r>
          <a:r>
            <a:rPr lang="en-US" sz="2100" kern="1200" dirty="0"/>
            <a:t> DDoS attacks are also used to voice opinion. Hacktivists can carry out a DDoS attack to show their support or opposition to a regulation, person, or company.</a:t>
          </a:r>
        </a:p>
      </dsp:txBody>
      <dsp:txXfrm>
        <a:off x="0" y="2175669"/>
        <a:ext cx="10515600" cy="1087834"/>
      </dsp:txXfrm>
    </dsp:sp>
    <dsp:sp modelId="{ED138655-17FC-ED49-B279-C29034A48FA5}">
      <dsp:nvSpPr>
        <dsp:cNvPr id="0" name=""/>
        <dsp:cNvSpPr/>
      </dsp:nvSpPr>
      <dsp:spPr>
        <a:xfrm>
          <a:off x="0" y="3263503"/>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544F09-93E9-9A4F-9298-A6163B5FBE48}">
      <dsp:nvSpPr>
        <dsp:cNvPr id="0" name=""/>
        <dsp:cNvSpPr/>
      </dsp:nvSpPr>
      <dsp:spPr>
        <a:xfrm>
          <a:off x="0" y="3263503"/>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kern="1200" dirty="0">
              <a:highlight>
                <a:srgbClr val="FFFF00"/>
              </a:highlight>
            </a:rPr>
            <a:t>Competition</a:t>
          </a:r>
          <a:r>
            <a:rPr lang="en-US" sz="2100" b="1" kern="1200" dirty="0"/>
            <a:t>:</a:t>
          </a:r>
          <a:r>
            <a:rPr lang="en-US" sz="2100" kern="1200" dirty="0"/>
            <a:t> A 2017 survey revealed that over 40% of companies that were hit by a DDoS attack blame their competition for it. This seems even more plausible considering that you can now buy a </a:t>
          </a:r>
          <a:r>
            <a:rPr lang="en-US" sz="2100" kern="1200" dirty="0">
              <a:hlinkClick xmlns:r="http://schemas.openxmlformats.org/officeDocument/2006/relationships" r:id="rId1"/>
            </a:rPr>
            <a:t>week-long DDoS attack for a mere $150</a:t>
          </a:r>
          <a:r>
            <a:rPr lang="en-US" sz="2100" kern="1200" dirty="0"/>
            <a:t>.</a:t>
          </a:r>
        </a:p>
      </dsp:txBody>
      <dsp:txXfrm>
        <a:off x="0" y="3263503"/>
        <a:ext cx="10515600" cy="108783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C0065C-0D06-E144-B543-D2BE69AD4426}" type="datetimeFigureOut">
              <a:rPr lang="en-CH" smtClean="0"/>
              <a:t>26.12.2023</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19C900-EB8D-3A4E-874B-F9722DBC9D9D}" type="slidenum">
              <a:rPr lang="en-CH" smtClean="0"/>
              <a:t>‹#›</a:t>
            </a:fld>
            <a:endParaRPr lang="en-CH"/>
          </a:p>
        </p:txBody>
      </p:sp>
    </p:spTree>
    <p:extLst>
      <p:ext uri="{BB962C8B-B14F-4D97-AF65-F5344CB8AC3E}">
        <p14:creationId xmlns:p14="http://schemas.microsoft.com/office/powerpoint/2010/main" val="301686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5f2d33f67a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5f2d33f67a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5f2d33f67a_0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5f2d33f67a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5f2d33f67a_0_2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5f2d33f67a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5f2d33f67a_0_2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5f2d33f67a_0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5f2d33f67a_0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5f2d33f67a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7DFEC-CB7B-5C4D-A549-5A0FFB79D3C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CA8339D8-5C98-E3F4-AB73-6647F50A90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DCA37C0F-4D1A-DB5F-E8D2-FED26D5657A8}"/>
              </a:ext>
            </a:extLst>
          </p:cNvPr>
          <p:cNvSpPr>
            <a:spLocks noGrp="1"/>
          </p:cNvSpPr>
          <p:nvPr>
            <p:ph type="dt" sz="half" idx="10"/>
          </p:nvPr>
        </p:nvSpPr>
        <p:spPr/>
        <p:txBody>
          <a:bodyPr/>
          <a:lstStyle/>
          <a:p>
            <a:fld id="{4EC174A4-6EFC-9545-BB96-1AB0D1F6C82C}" type="datetimeFigureOut">
              <a:rPr lang="en-CH" smtClean="0"/>
              <a:t>26.12.2023</a:t>
            </a:fld>
            <a:endParaRPr lang="en-CH"/>
          </a:p>
        </p:txBody>
      </p:sp>
      <p:sp>
        <p:nvSpPr>
          <p:cNvPr id="5" name="Footer Placeholder 4">
            <a:extLst>
              <a:ext uri="{FF2B5EF4-FFF2-40B4-BE49-F238E27FC236}">
                <a16:creationId xmlns:a16="http://schemas.microsoft.com/office/drawing/2014/main" id="{85B980A7-3055-7041-50C8-E92A76C11C00}"/>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D213C4D3-DC1D-32D5-F871-EA78CF21B12E}"/>
              </a:ext>
            </a:extLst>
          </p:cNvPr>
          <p:cNvSpPr>
            <a:spLocks noGrp="1"/>
          </p:cNvSpPr>
          <p:nvPr>
            <p:ph type="sldNum" sz="quarter" idx="12"/>
          </p:nvPr>
        </p:nvSpPr>
        <p:spPr/>
        <p:txBody>
          <a:bodyPr/>
          <a:lstStyle/>
          <a:p>
            <a:fld id="{BB033712-7420-4E4D-910C-10659646D971}" type="slidenum">
              <a:rPr lang="en-CH" smtClean="0"/>
              <a:t>‹#›</a:t>
            </a:fld>
            <a:endParaRPr lang="en-CH"/>
          </a:p>
        </p:txBody>
      </p:sp>
    </p:spTree>
    <p:extLst>
      <p:ext uri="{BB962C8B-B14F-4D97-AF65-F5344CB8AC3E}">
        <p14:creationId xmlns:p14="http://schemas.microsoft.com/office/powerpoint/2010/main" val="12386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C17CB-3D33-4C33-58AA-23003B7A841B}"/>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9B129816-92C9-B91B-A85A-88A137E4530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2CA00A24-04D5-DC43-3444-29BC1A965134}"/>
              </a:ext>
            </a:extLst>
          </p:cNvPr>
          <p:cNvSpPr>
            <a:spLocks noGrp="1"/>
          </p:cNvSpPr>
          <p:nvPr>
            <p:ph type="dt" sz="half" idx="10"/>
          </p:nvPr>
        </p:nvSpPr>
        <p:spPr/>
        <p:txBody>
          <a:bodyPr/>
          <a:lstStyle/>
          <a:p>
            <a:fld id="{4EC174A4-6EFC-9545-BB96-1AB0D1F6C82C}" type="datetimeFigureOut">
              <a:rPr lang="en-CH" smtClean="0"/>
              <a:t>26.12.2023</a:t>
            </a:fld>
            <a:endParaRPr lang="en-CH"/>
          </a:p>
        </p:txBody>
      </p:sp>
      <p:sp>
        <p:nvSpPr>
          <p:cNvPr id="5" name="Footer Placeholder 4">
            <a:extLst>
              <a:ext uri="{FF2B5EF4-FFF2-40B4-BE49-F238E27FC236}">
                <a16:creationId xmlns:a16="http://schemas.microsoft.com/office/drawing/2014/main" id="{327A2EFA-D01E-143A-09EC-D9F6C8B8FD3B}"/>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107FB794-2D7D-DF4E-0ABD-97B3769F7BFA}"/>
              </a:ext>
            </a:extLst>
          </p:cNvPr>
          <p:cNvSpPr>
            <a:spLocks noGrp="1"/>
          </p:cNvSpPr>
          <p:nvPr>
            <p:ph type="sldNum" sz="quarter" idx="12"/>
          </p:nvPr>
        </p:nvSpPr>
        <p:spPr/>
        <p:txBody>
          <a:bodyPr/>
          <a:lstStyle/>
          <a:p>
            <a:fld id="{BB033712-7420-4E4D-910C-10659646D971}" type="slidenum">
              <a:rPr lang="en-CH" smtClean="0"/>
              <a:t>‹#›</a:t>
            </a:fld>
            <a:endParaRPr lang="en-CH"/>
          </a:p>
        </p:txBody>
      </p:sp>
    </p:spTree>
    <p:extLst>
      <p:ext uri="{BB962C8B-B14F-4D97-AF65-F5344CB8AC3E}">
        <p14:creationId xmlns:p14="http://schemas.microsoft.com/office/powerpoint/2010/main" val="3624960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5B95F0-7426-D5C5-A12B-C132197001C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79B251D4-FC48-9362-3971-5EF503C270E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CE44460A-BC01-55F8-ACAC-AAA59E7D7CDE}"/>
              </a:ext>
            </a:extLst>
          </p:cNvPr>
          <p:cNvSpPr>
            <a:spLocks noGrp="1"/>
          </p:cNvSpPr>
          <p:nvPr>
            <p:ph type="dt" sz="half" idx="10"/>
          </p:nvPr>
        </p:nvSpPr>
        <p:spPr/>
        <p:txBody>
          <a:bodyPr/>
          <a:lstStyle/>
          <a:p>
            <a:fld id="{4EC174A4-6EFC-9545-BB96-1AB0D1F6C82C}" type="datetimeFigureOut">
              <a:rPr lang="en-CH" smtClean="0"/>
              <a:t>26.12.2023</a:t>
            </a:fld>
            <a:endParaRPr lang="en-CH"/>
          </a:p>
        </p:txBody>
      </p:sp>
      <p:sp>
        <p:nvSpPr>
          <p:cNvPr id="5" name="Footer Placeholder 4">
            <a:extLst>
              <a:ext uri="{FF2B5EF4-FFF2-40B4-BE49-F238E27FC236}">
                <a16:creationId xmlns:a16="http://schemas.microsoft.com/office/drawing/2014/main" id="{E8A7C357-8C17-4C6D-A445-140023FCCC68}"/>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0E11C83A-AFC9-A520-8EC0-4700E9696E06}"/>
              </a:ext>
            </a:extLst>
          </p:cNvPr>
          <p:cNvSpPr>
            <a:spLocks noGrp="1"/>
          </p:cNvSpPr>
          <p:nvPr>
            <p:ph type="sldNum" sz="quarter" idx="12"/>
          </p:nvPr>
        </p:nvSpPr>
        <p:spPr/>
        <p:txBody>
          <a:bodyPr/>
          <a:lstStyle/>
          <a:p>
            <a:fld id="{BB033712-7420-4E4D-910C-10659646D971}" type="slidenum">
              <a:rPr lang="en-CH" smtClean="0"/>
              <a:t>‹#›</a:t>
            </a:fld>
            <a:endParaRPr lang="en-CH"/>
          </a:p>
        </p:txBody>
      </p:sp>
    </p:spTree>
    <p:extLst>
      <p:ext uri="{BB962C8B-B14F-4D97-AF65-F5344CB8AC3E}">
        <p14:creationId xmlns:p14="http://schemas.microsoft.com/office/powerpoint/2010/main" val="2555279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65"/>
        <p:cNvGrpSpPr/>
        <p:nvPr/>
      </p:nvGrpSpPr>
      <p:grpSpPr>
        <a:xfrm>
          <a:off x="0" y="0"/>
          <a:ext cx="0" cy="0"/>
          <a:chOff x="0" y="0"/>
          <a:chExt cx="0" cy="0"/>
        </a:xfrm>
      </p:grpSpPr>
      <p:sp>
        <p:nvSpPr>
          <p:cNvPr id="66" name="Google Shape;66;p16"/>
          <p:cNvSpPr/>
          <p:nvPr/>
        </p:nvSpPr>
        <p:spPr>
          <a:xfrm>
            <a:off x="0" y="6727600"/>
            <a:ext cx="12192000" cy="13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7" name="Google Shape;67;p16"/>
          <p:cNvSpPr txBox="1">
            <a:spLocks noGrp="1"/>
          </p:cNvSpPr>
          <p:nvPr>
            <p:ph type="title"/>
          </p:nvPr>
        </p:nvSpPr>
        <p:spPr>
          <a:xfrm>
            <a:off x="415600" y="421233"/>
            <a:ext cx="11360800" cy="1108400"/>
          </a:xfrm>
          <a:prstGeom prst="rect">
            <a:avLst/>
          </a:prstGeom>
        </p:spPr>
        <p:txBody>
          <a:bodyPr spcFirstLastPara="1" wrap="square" lIns="91425" tIns="91425" rIns="91425" bIns="91425" anchor="b" anchorCtr="0">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68" name="Google Shape;68;p16"/>
          <p:cNvSpPr txBox="1">
            <a:spLocks noGrp="1"/>
          </p:cNvSpPr>
          <p:nvPr>
            <p:ph type="body" idx="1"/>
          </p:nvPr>
        </p:nvSpPr>
        <p:spPr>
          <a:xfrm>
            <a:off x="415600" y="1633633"/>
            <a:ext cx="11360800" cy="4472000"/>
          </a:xfrm>
          <a:prstGeom prst="rect">
            <a:avLst/>
          </a:prstGeom>
        </p:spPr>
        <p:txBody>
          <a:bodyPr spcFirstLastPara="1" wrap="square" lIns="91425" tIns="91425" rIns="91425" bIns="91425" anchor="t" anchorCtr="0">
            <a:normAutofit/>
          </a:bodyPr>
          <a:lstStyle>
            <a:lvl1pPr marL="609585" lvl="0" indent="-457189" rtl="0">
              <a:spcBef>
                <a:spcPts val="0"/>
              </a:spcBef>
              <a:spcAft>
                <a:spcPts val="0"/>
              </a:spcAft>
              <a:buSzPts val="1800"/>
              <a:buChar char="●"/>
              <a:defRPr/>
            </a:lvl1pPr>
            <a:lvl2pPr marL="1219170" lvl="1" indent="-423323" rtl="0">
              <a:spcBef>
                <a:spcPts val="0"/>
              </a:spcBef>
              <a:spcAft>
                <a:spcPts val="0"/>
              </a:spcAft>
              <a:buSzPts val="1400"/>
              <a:buChar char="○"/>
              <a:defRPr/>
            </a:lvl2pPr>
            <a:lvl3pPr marL="1828754" lvl="2" indent="-423323" rtl="0">
              <a:spcBef>
                <a:spcPts val="0"/>
              </a:spcBef>
              <a:spcAft>
                <a:spcPts val="0"/>
              </a:spcAft>
              <a:buSzPts val="1400"/>
              <a:buChar char="■"/>
              <a:defRPr/>
            </a:lvl3pPr>
            <a:lvl4pPr marL="2438339" lvl="3" indent="-423323" rtl="0">
              <a:spcBef>
                <a:spcPts val="0"/>
              </a:spcBef>
              <a:spcAft>
                <a:spcPts val="0"/>
              </a:spcAft>
              <a:buSzPts val="1400"/>
              <a:buChar char="●"/>
              <a:defRPr/>
            </a:lvl4pPr>
            <a:lvl5pPr marL="3047924" lvl="4" indent="-423323" rtl="0">
              <a:spcBef>
                <a:spcPts val="0"/>
              </a:spcBef>
              <a:spcAft>
                <a:spcPts val="0"/>
              </a:spcAft>
              <a:buSzPts val="1400"/>
              <a:buChar char="○"/>
              <a:defRPr/>
            </a:lvl5pPr>
            <a:lvl6pPr marL="3657509" lvl="5" indent="-423323" rtl="0">
              <a:spcBef>
                <a:spcPts val="0"/>
              </a:spcBef>
              <a:spcAft>
                <a:spcPts val="0"/>
              </a:spcAft>
              <a:buSzPts val="1400"/>
              <a:buChar char="■"/>
              <a:defRPr/>
            </a:lvl6pPr>
            <a:lvl7pPr marL="4267093" lvl="6" indent="-423323" rtl="0">
              <a:spcBef>
                <a:spcPts val="0"/>
              </a:spcBef>
              <a:spcAft>
                <a:spcPts val="0"/>
              </a:spcAft>
              <a:buSzPts val="1400"/>
              <a:buChar char="●"/>
              <a:defRPr/>
            </a:lvl7pPr>
            <a:lvl8pPr marL="4876678" lvl="7" indent="-423323" rtl="0">
              <a:spcBef>
                <a:spcPts val="0"/>
              </a:spcBef>
              <a:spcAft>
                <a:spcPts val="0"/>
              </a:spcAft>
              <a:buSzPts val="1400"/>
              <a:buChar char="○"/>
              <a:defRPr/>
            </a:lvl8pPr>
            <a:lvl9pPr marL="5486263" lvl="8" indent="-423323" rtl="0">
              <a:spcBef>
                <a:spcPts val="0"/>
              </a:spcBef>
              <a:spcAft>
                <a:spcPts val="0"/>
              </a:spcAft>
              <a:buSzPts val="1400"/>
              <a:buChar char="■"/>
              <a:defRPr/>
            </a:lvl9pPr>
          </a:lstStyle>
          <a:p>
            <a:endParaRPr/>
          </a:p>
        </p:txBody>
      </p:sp>
      <p:sp>
        <p:nvSpPr>
          <p:cNvPr id="69" name="Google Shape;69;p1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872287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A06C3-0980-95A7-C6FD-032C6ACBC28B}"/>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9668C2EA-3C9F-9900-BE6A-A32509601AC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69E1EF35-A942-5765-6010-15AC59AB2928}"/>
              </a:ext>
            </a:extLst>
          </p:cNvPr>
          <p:cNvSpPr>
            <a:spLocks noGrp="1"/>
          </p:cNvSpPr>
          <p:nvPr>
            <p:ph type="dt" sz="half" idx="10"/>
          </p:nvPr>
        </p:nvSpPr>
        <p:spPr/>
        <p:txBody>
          <a:bodyPr/>
          <a:lstStyle/>
          <a:p>
            <a:fld id="{4EC174A4-6EFC-9545-BB96-1AB0D1F6C82C}" type="datetimeFigureOut">
              <a:rPr lang="en-CH" smtClean="0"/>
              <a:t>26.12.2023</a:t>
            </a:fld>
            <a:endParaRPr lang="en-CH"/>
          </a:p>
        </p:txBody>
      </p:sp>
      <p:sp>
        <p:nvSpPr>
          <p:cNvPr id="5" name="Footer Placeholder 4">
            <a:extLst>
              <a:ext uri="{FF2B5EF4-FFF2-40B4-BE49-F238E27FC236}">
                <a16:creationId xmlns:a16="http://schemas.microsoft.com/office/drawing/2014/main" id="{CD164325-997D-C5F6-4529-9A19F6E4FCC4}"/>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B54D908D-A5E1-67C2-B30D-38953063A507}"/>
              </a:ext>
            </a:extLst>
          </p:cNvPr>
          <p:cNvSpPr>
            <a:spLocks noGrp="1"/>
          </p:cNvSpPr>
          <p:nvPr>
            <p:ph type="sldNum" sz="quarter" idx="12"/>
          </p:nvPr>
        </p:nvSpPr>
        <p:spPr/>
        <p:txBody>
          <a:bodyPr/>
          <a:lstStyle/>
          <a:p>
            <a:fld id="{BB033712-7420-4E4D-910C-10659646D971}" type="slidenum">
              <a:rPr lang="en-CH" smtClean="0"/>
              <a:t>‹#›</a:t>
            </a:fld>
            <a:endParaRPr lang="en-CH"/>
          </a:p>
        </p:txBody>
      </p:sp>
    </p:spTree>
    <p:extLst>
      <p:ext uri="{BB962C8B-B14F-4D97-AF65-F5344CB8AC3E}">
        <p14:creationId xmlns:p14="http://schemas.microsoft.com/office/powerpoint/2010/main" val="1589544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1B33C-F492-70F0-8587-173226E98C8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1D2EA795-AD80-20B1-FCDD-51B7ED771B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0FB549C-FAE3-ECB3-A77E-58EA963754FA}"/>
              </a:ext>
            </a:extLst>
          </p:cNvPr>
          <p:cNvSpPr>
            <a:spLocks noGrp="1"/>
          </p:cNvSpPr>
          <p:nvPr>
            <p:ph type="dt" sz="half" idx="10"/>
          </p:nvPr>
        </p:nvSpPr>
        <p:spPr/>
        <p:txBody>
          <a:bodyPr/>
          <a:lstStyle/>
          <a:p>
            <a:fld id="{4EC174A4-6EFC-9545-BB96-1AB0D1F6C82C}" type="datetimeFigureOut">
              <a:rPr lang="en-CH" smtClean="0"/>
              <a:t>26.12.2023</a:t>
            </a:fld>
            <a:endParaRPr lang="en-CH"/>
          </a:p>
        </p:txBody>
      </p:sp>
      <p:sp>
        <p:nvSpPr>
          <p:cNvPr id="5" name="Footer Placeholder 4">
            <a:extLst>
              <a:ext uri="{FF2B5EF4-FFF2-40B4-BE49-F238E27FC236}">
                <a16:creationId xmlns:a16="http://schemas.microsoft.com/office/drawing/2014/main" id="{2607C1A1-84D4-E5C2-BE83-86993E13D18B}"/>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805F9DFD-F68B-711E-4555-2AE921A2F476}"/>
              </a:ext>
            </a:extLst>
          </p:cNvPr>
          <p:cNvSpPr>
            <a:spLocks noGrp="1"/>
          </p:cNvSpPr>
          <p:nvPr>
            <p:ph type="sldNum" sz="quarter" idx="12"/>
          </p:nvPr>
        </p:nvSpPr>
        <p:spPr/>
        <p:txBody>
          <a:bodyPr/>
          <a:lstStyle/>
          <a:p>
            <a:fld id="{BB033712-7420-4E4D-910C-10659646D971}" type="slidenum">
              <a:rPr lang="en-CH" smtClean="0"/>
              <a:t>‹#›</a:t>
            </a:fld>
            <a:endParaRPr lang="en-CH"/>
          </a:p>
        </p:txBody>
      </p:sp>
    </p:spTree>
    <p:extLst>
      <p:ext uri="{BB962C8B-B14F-4D97-AF65-F5344CB8AC3E}">
        <p14:creationId xmlns:p14="http://schemas.microsoft.com/office/powerpoint/2010/main" val="1628296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DD48C-56FF-94EE-647C-58D7C94F1B24}"/>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A166B12F-E7FE-6A68-3DA9-E88CC944176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C3953342-77D3-AE66-D74E-924476C07B3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DBC9FE17-70BC-D13C-33DE-B88A6974B584}"/>
              </a:ext>
            </a:extLst>
          </p:cNvPr>
          <p:cNvSpPr>
            <a:spLocks noGrp="1"/>
          </p:cNvSpPr>
          <p:nvPr>
            <p:ph type="dt" sz="half" idx="10"/>
          </p:nvPr>
        </p:nvSpPr>
        <p:spPr/>
        <p:txBody>
          <a:bodyPr/>
          <a:lstStyle/>
          <a:p>
            <a:fld id="{4EC174A4-6EFC-9545-BB96-1AB0D1F6C82C}" type="datetimeFigureOut">
              <a:rPr lang="en-CH" smtClean="0"/>
              <a:t>26.12.2023</a:t>
            </a:fld>
            <a:endParaRPr lang="en-CH"/>
          </a:p>
        </p:txBody>
      </p:sp>
      <p:sp>
        <p:nvSpPr>
          <p:cNvPr id="6" name="Footer Placeholder 5">
            <a:extLst>
              <a:ext uri="{FF2B5EF4-FFF2-40B4-BE49-F238E27FC236}">
                <a16:creationId xmlns:a16="http://schemas.microsoft.com/office/drawing/2014/main" id="{E0B93312-97C9-5491-9DC3-468E68285543}"/>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D0A0861C-E697-9B5E-E4E9-20F0FE706BC5}"/>
              </a:ext>
            </a:extLst>
          </p:cNvPr>
          <p:cNvSpPr>
            <a:spLocks noGrp="1"/>
          </p:cNvSpPr>
          <p:nvPr>
            <p:ph type="sldNum" sz="quarter" idx="12"/>
          </p:nvPr>
        </p:nvSpPr>
        <p:spPr/>
        <p:txBody>
          <a:bodyPr/>
          <a:lstStyle/>
          <a:p>
            <a:fld id="{BB033712-7420-4E4D-910C-10659646D971}" type="slidenum">
              <a:rPr lang="en-CH" smtClean="0"/>
              <a:t>‹#›</a:t>
            </a:fld>
            <a:endParaRPr lang="en-CH"/>
          </a:p>
        </p:txBody>
      </p:sp>
    </p:spTree>
    <p:extLst>
      <p:ext uri="{BB962C8B-B14F-4D97-AF65-F5344CB8AC3E}">
        <p14:creationId xmlns:p14="http://schemas.microsoft.com/office/powerpoint/2010/main" val="359219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F3AE9-BD52-3371-CC49-DF9D7816712E}"/>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134F2888-B8A7-7FD4-5FE5-E83820A355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C562326-DD74-BF9C-8083-25C2316C11C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E9FC334E-8AED-C5A6-563F-7DB8A7D6A3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F9A92BB-FD58-C253-D1CA-4FD8473D687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7069B24D-5A79-6FCE-5DBF-505DE03377AA}"/>
              </a:ext>
            </a:extLst>
          </p:cNvPr>
          <p:cNvSpPr>
            <a:spLocks noGrp="1"/>
          </p:cNvSpPr>
          <p:nvPr>
            <p:ph type="dt" sz="half" idx="10"/>
          </p:nvPr>
        </p:nvSpPr>
        <p:spPr/>
        <p:txBody>
          <a:bodyPr/>
          <a:lstStyle/>
          <a:p>
            <a:fld id="{4EC174A4-6EFC-9545-BB96-1AB0D1F6C82C}" type="datetimeFigureOut">
              <a:rPr lang="en-CH" smtClean="0"/>
              <a:t>26.12.2023</a:t>
            </a:fld>
            <a:endParaRPr lang="en-CH"/>
          </a:p>
        </p:txBody>
      </p:sp>
      <p:sp>
        <p:nvSpPr>
          <p:cNvPr id="8" name="Footer Placeholder 7">
            <a:extLst>
              <a:ext uri="{FF2B5EF4-FFF2-40B4-BE49-F238E27FC236}">
                <a16:creationId xmlns:a16="http://schemas.microsoft.com/office/drawing/2014/main" id="{42218A2E-4F35-E40A-3A18-991C9C428A1F}"/>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B53FFC21-7F8C-669E-07D9-10B78A8BF846}"/>
              </a:ext>
            </a:extLst>
          </p:cNvPr>
          <p:cNvSpPr>
            <a:spLocks noGrp="1"/>
          </p:cNvSpPr>
          <p:nvPr>
            <p:ph type="sldNum" sz="quarter" idx="12"/>
          </p:nvPr>
        </p:nvSpPr>
        <p:spPr/>
        <p:txBody>
          <a:bodyPr/>
          <a:lstStyle/>
          <a:p>
            <a:fld id="{BB033712-7420-4E4D-910C-10659646D971}" type="slidenum">
              <a:rPr lang="en-CH" smtClean="0"/>
              <a:t>‹#›</a:t>
            </a:fld>
            <a:endParaRPr lang="en-CH"/>
          </a:p>
        </p:txBody>
      </p:sp>
    </p:spTree>
    <p:extLst>
      <p:ext uri="{BB962C8B-B14F-4D97-AF65-F5344CB8AC3E}">
        <p14:creationId xmlns:p14="http://schemas.microsoft.com/office/powerpoint/2010/main" val="3677476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37F73-8C3A-1F8B-F4B1-78B720B6E6EB}"/>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E6322B91-1BF0-74B0-A185-D0594F9EC46F}"/>
              </a:ext>
            </a:extLst>
          </p:cNvPr>
          <p:cNvSpPr>
            <a:spLocks noGrp="1"/>
          </p:cNvSpPr>
          <p:nvPr>
            <p:ph type="dt" sz="half" idx="10"/>
          </p:nvPr>
        </p:nvSpPr>
        <p:spPr/>
        <p:txBody>
          <a:bodyPr/>
          <a:lstStyle/>
          <a:p>
            <a:fld id="{4EC174A4-6EFC-9545-BB96-1AB0D1F6C82C}" type="datetimeFigureOut">
              <a:rPr lang="en-CH" smtClean="0"/>
              <a:t>26.12.2023</a:t>
            </a:fld>
            <a:endParaRPr lang="en-CH"/>
          </a:p>
        </p:txBody>
      </p:sp>
      <p:sp>
        <p:nvSpPr>
          <p:cNvPr id="4" name="Footer Placeholder 3">
            <a:extLst>
              <a:ext uri="{FF2B5EF4-FFF2-40B4-BE49-F238E27FC236}">
                <a16:creationId xmlns:a16="http://schemas.microsoft.com/office/drawing/2014/main" id="{D16275E9-AB9E-0372-8CC6-F1EA7D10C0D0}"/>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5A914378-C098-2A43-1EB9-ECD00547FC96}"/>
              </a:ext>
            </a:extLst>
          </p:cNvPr>
          <p:cNvSpPr>
            <a:spLocks noGrp="1"/>
          </p:cNvSpPr>
          <p:nvPr>
            <p:ph type="sldNum" sz="quarter" idx="12"/>
          </p:nvPr>
        </p:nvSpPr>
        <p:spPr/>
        <p:txBody>
          <a:bodyPr/>
          <a:lstStyle/>
          <a:p>
            <a:fld id="{BB033712-7420-4E4D-910C-10659646D971}" type="slidenum">
              <a:rPr lang="en-CH" smtClean="0"/>
              <a:t>‹#›</a:t>
            </a:fld>
            <a:endParaRPr lang="en-CH"/>
          </a:p>
        </p:txBody>
      </p:sp>
    </p:spTree>
    <p:extLst>
      <p:ext uri="{BB962C8B-B14F-4D97-AF65-F5344CB8AC3E}">
        <p14:creationId xmlns:p14="http://schemas.microsoft.com/office/powerpoint/2010/main" val="803009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1CB3EF-D8C1-8B6C-161D-40F189FEAE73}"/>
              </a:ext>
            </a:extLst>
          </p:cNvPr>
          <p:cNvSpPr>
            <a:spLocks noGrp="1"/>
          </p:cNvSpPr>
          <p:nvPr>
            <p:ph type="dt" sz="half" idx="10"/>
          </p:nvPr>
        </p:nvSpPr>
        <p:spPr/>
        <p:txBody>
          <a:bodyPr/>
          <a:lstStyle/>
          <a:p>
            <a:fld id="{4EC174A4-6EFC-9545-BB96-1AB0D1F6C82C}" type="datetimeFigureOut">
              <a:rPr lang="en-CH" smtClean="0"/>
              <a:t>26.12.2023</a:t>
            </a:fld>
            <a:endParaRPr lang="en-CH"/>
          </a:p>
        </p:txBody>
      </p:sp>
      <p:sp>
        <p:nvSpPr>
          <p:cNvPr id="3" name="Footer Placeholder 2">
            <a:extLst>
              <a:ext uri="{FF2B5EF4-FFF2-40B4-BE49-F238E27FC236}">
                <a16:creationId xmlns:a16="http://schemas.microsoft.com/office/drawing/2014/main" id="{0346A2BC-29E3-6BD0-8A25-3E20DEDB136D}"/>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A1D37217-9E7D-3270-3593-79748E282CF2}"/>
              </a:ext>
            </a:extLst>
          </p:cNvPr>
          <p:cNvSpPr>
            <a:spLocks noGrp="1"/>
          </p:cNvSpPr>
          <p:nvPr>
            <p:ph type="sldNum" sz="quarter" idx="12"/>
          </p:nvPr>
        </p:nvSpPr>
        <p:spPr/>
        <p:txBody>
          <a:bodyPr/>
          <a:lstStyle/>
          <a:p>
            <a:fld id="{BB033712-7420-4E4D-910C-10659646D971}" type="slidenum">
              <a:rPr lang="en-CH" smtClean="0"/>
              <a:t>‹#›</a:t>
            </a:fld>
            <a:endParaRPr lang="en-CH"/>
          </a:p>
        </p:txBody>
      </p:sp>
    </p:spTree>
    <p:extLst>
      <p:ext uri="{BB962C8B-B14F-4D97-AF65-F5344CB8AC3E}">
        <p14:creationId xmlns:p14="http://schemas.microsoft.com/office/powerpoint/2010/main" val="195410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8658E-6F46-0D07-3D8C-FD0342544A6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4E7146EE-46B5-2E71-1375-C4031EEA59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EC79EF0C-431C-3E2E-AD61-BD195F93B4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6537164-2963-CA6F-FF20-F03D08882E71}"/>
              </a:ext>
            </a:extLst>
          </p:cNvPr>
          <p:cNvSpPr>
            <a:spLocks noGrp="1"/>
          </p:cNvSpPr>
          <p:nvPr>
            <p:ph type="dt" sz="half" idx="10"/>
          </p:nvPr>
        </p:nvSpPr>
        <p:spPr/>
        <p:txBody>
          <a:bodyPr/>
          <a:lstStyle/>
          <a:p>
            <a:fld id="{4EC174A4-6EFC-9545-BB96-1AB0D1F6C82C}" type="datetimeFigureOut">
              <a:rPr lang="en-CH" smtClean="0"/>
              <a:t>26.12.2023</a:t>
            </a:fld>
            <a:endParaRPr lang="en-CH"/>
          </a:p>
        </p:txBody>
      </p:sp>
      <p:sp>
        <p:nvSpPr>
          <p:cNvPr id="6" name="Footer Placeholder 5">
            <a:extLst>
              <a:ext uri="{FF2B5EF4-FFF2-40B4-BE49-F238E27FC236}">
                <a16:creationId xmlns:a16="http://schemas.microsoft.com/office/drawing/2014/main" id="{3D13790C-07C2-14F1-FFFE-B46AF4C0B7E9}"/>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B0046033-D0B9-7FB0-CC27-2C75829545A0}"/>
              </a:ext>
            </a:extLst>
          </p:cNvPr>
          <p:cNvSpPr>
            <a:spLocks noGrp="1"/>
          </p:cNvSpPr>
          <p:nvPr>
            <p:ph type="sldNum" sz="quarter" idx="12"/>
          </p:nvPr>
        </p:nvSpPr>
        <p:spPr/>
        <p:txBody>
          <a:bodyPr/>
          <a:lstStyle/>
          <a:p>
            <a:fld id="{BB033712-7420-4E4D-910C-10659646D971}" type="slidenum">
              <a:rPr lang="en-CH" smtClean="0"/>
              <a:t>‹#›</a:t>
            </a:fld>
            <a:endParaRPr lang="en-CH"/>
          </a:p>
        </p:txBody>
      </p:sp>
    </p:spTree>
    <p:extLst>
      <p:ext uri="{BB962C8B-B14F-4D97-AF65-F5344CB8AC3E}">
        <p14:creationId xmlns:p14="http://schemas.microsoft.com/office/powerpoint/2010/main" val="2918039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DFFF2-DC16-CD96-C715-D230E6E486B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F2D92BEF-E2BE-BC81-8474-842BAFF9CE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A7B10D64-D462-6595-64D2-382DD5C54E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4D9AFA2-BC3E-716E-2D65-5692F87ED593}"/>
              </a:ext>
            </a:extLst>
          </p:cNvPr>
          <p:cNvSpPr>
            <a:spLocks noGrp="1"/>
          </p:cNvSpPr>
          <p:nvPr>
            <p:ph type="dt" sz="half" idx="10"/>
          </p:nvPr>
        </p:nvSpPr>
        <p:spPr/>
        <p:txBody>
          <a:bodyPr/>
          <a:lstStyle/>
          <a:p>
            <a:fld id="{4EC174A4-6EFC-9545-BB96-1AB0D1F6C82C}" type="datetimeFigureOut">
              <a:rPr lang="en-CH" smtClean="0"/>
              <a:t>26.12.2023</a:t>
            </a:fld>
            <a:endParaRPr lang="en-CH"/>
          </a:p>
        </p:txBody>
      </p:sp>
      <p:sp>
        <p:nvSpPr>
          <p:cNvPr id="6" name="Footer Placeholder 5">
            <a:extLst>
              <a:ext uri="{FF2B5EF4-FFF2-40B4-BE49-F238E27FC236}">
                <a16:creationId xmlns:a16="http://schemas.microsoft.com/office/drawing/2014/main" id="{25092253-15BC-7A8C-D923-6545E0CCDF5E}"/>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70078967-F92A-5689-7B4F-21065E12C89D}"/>
              </a:ext>
            </a:extLst>
          </p:cNvPr>
          <p:cNvSpPr>
            <a:spLocks noGrp="1"/>
          </p:cNvSpPr>
          <p:nvPr>
            <p:ph type="sldNum" sz="quarter" idx="12"/>
          </p:nvPr>
        </p:nvSpPr>
        <p:spPr/>
        <p:txBody>
          <a:bodyPr/>
          <a:lstStyle/>
          <a:p>
            <a:fld id="{BB033712-7420-4E4D-910C-10659646D971}" type="slidenum">
              <a:rPr lang="en-CH" smtClean="0"/>
              <a:t>‹#›</a:t>
            </a:fld>
            <a:endParaRPr lang="en-CH"/>
          </a:p>
        </p:txBody>
      </p:sp>
    </p:spTree>
    <p:extLst>
      <p:ext uri="{BB962C8B-B14F-4D97-AF65-F5344CB8AC3E}">
        <p14:creationId xmlns:p14="http://schemas.microsoft.com/office/powerpoint/2010/main" val="2762682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39C0F3-4548-A090-BB3B-14E50997F9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FE8F4F57-FC13-CDC6-83BE-C5F72CF5CD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39BDA598-2342-AA3B-8164-F63F863B85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C174A4-6EFC-9545-BB96-1AB0D1F6C82C}" type="datetimeFigureOut">
              <a:rPr lang="en-CH" smtClean="0"/>
              <a:t>26.12.2023</a:t>
            </a:fld>
            <a:endParaRPr lang="en-CH"/>
          </a:p>
        </p:txBody>
      </p:sp>
      <p:sp>
        <p:nvSpPr>
          <p:cNvPr id="5" name="Footer Placeholder 4">
            <a:extLst>
              <a:ext uri="{FF2B5EF4-FFF2-40B4-BE49-F238E27FC236}">
                <a16:creationId xmlns:a16="http://schemas.microsoft.com/office/drawing/2014/main" id="{50318056-309E-1E69-5AA1-E507A8909D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B4C2D319-FE9A-7CD8-3F15-2372CD50E8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033712-7420-4E4D-910C-10659646D971}" type="slidenum">
              <a:rPr lang="en-CH" smtClean="0"/>
              <a:t>‹#›</a:t>
            </a:fld>
            <a:endParaRPr lang="en-CH"/>
          </a:p>
        </p:txBody>
      </p:sp>
    </p:spTree>
    <p:extLst>
      <p:ext uri="{BB962C8B-B14F-4D97-AF65-F5344CB8AC3E}">
        <p14:creationId xmlns:p14="http://schemas.microsoft.com/office/powerpoint/2010/main" val="7658453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hyperlink" Target="https://www.ietf.org/rfc/bcp/bcp38.html" TargetMode="Externa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hyperlink" Target="https://www.usenix.org/system/files/sec21fall-bock.pdf" TargetMode="Externa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hyperlink" Target="https://aws.amazon.com/partners/" TargetMode="External"/><Relationship Id="rId2" Type="http://schemas.openxmlformats.org/officeDocument/2006/relationships/hyperlink" Target="https://aws.amazon.com/security/ddos-simulation-testing/" TargetMode="Externa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hyperlink" Target="https://docs.aws.amazon.com/whitepapers/latest/aws-best-practices-ddos-resiliency/introduction-denial-of-service-attacks.html" TargetMode="External"/><Relationship Id="rId2" Type="http://schemas.openxmlformats.org/officeDocument/2006/relationships/hyperlink" Target="https://docs.aws.amazon.com/whitepapers/latest/aws-best-practices-ddos-resiliency/aws-best-practices-ddos-resiliency.html" TargetMode="Externa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hyperlink" Target="https://docs.aws.amazon.com/whitepapers/latest/aws-security-incident-response-guide/aws-security-incident-response-guide.html" TargetMode="External"/><Relationship Id="rId2" Type="http://schemas.openxmlformats.org/officeDocument/2006/relationships/hyperlink" Target="https://docs.aws.amazon.com/prescriptive-guidance/latest/load-testing/welcome.html" TargetMode="External"/><Relationship Id="rId1" Type="http://schemas.openxmlformats.org/officeDocument/2006/relationships/slideLayout" Target="../slideLayouts/slideLayout12.xml"/><Relationship Id="rId5" Type="http://schemas.openxmlformats.org/officeDocument/2006/relationships/hyperlink" Target="https://aws.amazon.com/ec2/testing/" TargetMode="External"/><Relationship Id="rId4" Type="http://schemas.openxmlformats.org/officeDocument/2006/relationships/hyperlink" Target="https://aws.amazon.com/security/penetration-testing/"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289ED1AA-8684-4D37-B208-8777E1A77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Graphic 33">
            <a:extLst>
              <a:ext uri="{FF2B5EF4-FFF2-40B4-BE49-F238E27FC236}">
                <a16:creationId xmlns:a16="http://schemas.microsoft.com/office/drawing/2014/main" id="{4180E01B-B1F4-437C-807D-1C930718E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0784" y="0"/>
            <a:ext cx="9570431" cy="6858000"/>
          </a:xfrm>
          <a:custGeom>
            <a:avLst/>
            <a:gdLst>
              <a:gd name="connsiteX0" fmla="*/ 7178288 w 7187261"/>
              <a:gd name="connsiteY0" fmla="*/ 2604802 h 5150263"/>
              <a:gd name="connsiteX1" fmla="*/ 7169335 w 7187261"/>
              <a:gd name="connsiteY1" fmla="*/ 2328577 h 5150263"/>
              <a:gd name="connsiteX2" fmla="*/ 7060845 w 7187261"/>
              <a:gd name="connsiteY2" fmla="*/ 1661160 h 5150263"/>
              <a:gd name="connsiteX3" fmla="*/ 6212263 w 7187261"/>
              <a:gd name="connsiteY3" fmla="*/ 243840 h 5150263"/>
              <a:gd name="connsiteX4" fmla="*/ 5953564 w 7187261"/>
              <a:gd name="connsiteY4" fmla="*/ 0 h 5150263"/>
              <a:gd name="connsiteX5" fmla="*/ 1408615 w 7187261"/>
              <a:gd name="connsiteY5" fmla="*/ 0 h 5150263"/>
              <a:gd name="connsiteX6" fmla="*/ 805111 w 7187261"/>
              <a:gd name="connsiteY6" fmla="*/ 676275 h 5150263"/>
              <a:gd name="connsiteX7" fmla="*/ 104928 w 7187261"/>
              <a:gd name="connsiteY7" fmla="*/ 2183035 h 5150263"/>
              <a:gd name="connsiteX8" fmla="*/ 51588 w 7187261"/>
              <a:gd name="connsiteY8" fmla="*/ 2400014 h 5150263"/>
              <a:gd name="connsiteX9" fmla="*/ 41301 w 7187261"/>
              <a:gd name="connsiteY9" fmla="*/ 2424208 h 5150263"/>
              <a:gd name="connsiteX10" fmla="*/ 119692 w 7187261"/>
              <a:gd name="connsiteY10" fmla="*/ 1834801 h 5150263"/>
              <a:gd name="connsiteX11" fmla="*/ 870071 w 7187261"/>
              <a:gd name="connsiteY11" fmla="*/ 462248 h 5150263"/>
              <a:gd name="connsiteX12" fmla="*/ 1389279 w 7187261"/>
              <a:gd name="connsiteY12" fmla="*/ 476 h 5150263"/>
              <a:gd name="connsiteX13" fmla="*/ 1320223 w 7187261"/>
              <a:gd name="connsiteY13" fmla="*/ 476 h 5150263"/>
              <a:gd name="connsiteX14" fmla="*/ 423158 w 7187261"/>
              <a:gd name="connsiteY14" fmla="*/ 989743 h 5150263"/>
              <a:gd name="connsiteX15" fmla="*/ 25585 w 7187261"/>
              <a:gd name="connsiteY15" fmla="*/ 2113693 h 5150263"/>
              <a:gd name="connsiteX16" fmla="*/ 2344 w 7187261"/>
              <a:gd name="connsiteY16" fmla="*/ 2725865 h 5150263"/>
              <a:gd name="connsiteX17" fmla="*/ 447256 w 7187261"/>
              <a:gd name="connsiteY17" fmla="*/ 4210717 h 5150263"/>
              <a:gd name="connsiteX18" fmla="*/ 1138962 w 7187261"/>
              <a:gd name="connsiteY18" fmla="*/ 4988910 h 5150263"/>
              <a:gd name="connsiteX19" fmla="*/ 1348512 w 7187261"/>
              <a:gd name="connsiteY19" fmla="*/ 5146834 h 5150263"/>
              <a:gd name="connsiteX20" fmla="*/ 1422712 w 7187261"/>
              <a:gd name="connsiteY20" fmla="*/ 5146834 h 5150263"/>
              <a:gd name="connsiteX21" fmla="*/ 480594 w 7187261"/>
              <a:gd name="connsiteY21" fmla="*/ 4187952 h 5150263"/>
              <a:gd name="connsiteX22" fmla="*/ 398679 w 7187261"/>
              <a:gd name="connsiteY22" fmla="*/ 4046125 h 5150263"/>
              <a:gd name="connsiteX23" fmla="*/ 411823 w 7187261"/>
              <a:gd name="connsiteY23" fmla="*/ 4053078 h 5150263"/>
              <a:gd name="connsiteX24" fmla="*/ 1439380 w 7187261"/>
              <a:gd name="connsiteY24" fmla="*/ 5147405 h 5150263"/>
              <a:gd name="connsiteX25" fmla="*/ 5710010 w 7187261"/>
              <a:gd name="connsiteY25" fmla="*/ 5150263 h 5150263"/>
              <a:gd name="connsiteX26" fmla="*/ 5999665 w 7187261"/>
              <a:gd name="connsiteY26" fmla="*/ 4910900 h 5150263"/>
              <a:gd name="connsiteX27" fmla="*/ 6954165 w 7187261"/>
              <a:gd name="connsiteY27" fmla="*/ 3545777 h 5150263"/>
              <a:gd name="connsiteX28" fmla="*/ 7137712 w 7187261"/>
              <a:gd name="connsiteY28" fmla="*/ 2799207 h 5150263"/>
              <a:gd name="connsiteX29" fmla="*/ 7142951 w 7187261"/>
              <a:gd name="connsiteY29" fmla="*/ 2754535 h 5150263"/>
              <a:gd name="connsiteX30" fmla="*/ 7149428 w 7187261"/>
              <a:gd name="connsiteY30" fmla="*/ 2774823 h 5150263"/>
              <a:gd name="connsiteX31" fmla="*/ 7066465 w 7187261"/>
              <a:gd name="connsiteY31" fmla="*/ 3465672 h 5150263"/>
              <a:gd name="connsiteX32" fmla="*/ 6452578 w 7187261"/>
              <a:gd name="connsiteY32" fmla="*/ 4552760 h 5150263"/>
              <a:gd name="connsiteX33" fmla="*/ 5752110 w 7187261"/>
              <a:gd name="connsiteY33" fmla="*/ 5150263 h 5150263"/>
              <a:gd name="connsiteX34" fmla="*/ 5827643 w 7187261"/>
              <a:gd name="connsiteY34" fmla="*/ 5150263 h 5150263"/>
              <a:gd name="connsiteX35" fmla="*/ 6642793 w 7187261"/>
              <a:gd name="connsiteY35" fmla="*/ 4389406 h 5150263"/>
              <a:gd name="connsiteX36" fmla="*/ 7102469 w 7187261"/>
              <a:gd name="connsiteY36" fmla="*/ 3490817 h 5150263"/>
              <a:gd name="connsiteX37" fmla="*/ 7187242 w 7187261"/>
              <a:gd name="connsiteY37" fmla="*/ 2990183 h 5150263"/>
              <a:gd name="connsiteX38" fmla="*/ 7178288 w 7187261"/>
              <a:gd name="connsiteY38" fmla="*/ 2604802 h 5150263"/>
              <a:gd name="connsiteX39" fmla="*/ 6342565 w 7187261"/>
              <a:gd name="connsiteY39" fmla="*/ 441389 h 5150263"/>
              <a:gd name="connsiteX40" fmla="*/ 7126567 w 7187261"/>
              <a:gd name="connsiteY40" fmla="*/ 2355056 h 5150263"/>
              <a:gd name="connsiteX41" fmla="*/ 6342565 w 7187261"/>
              <a:gd name="connsiteY41" fmla="*/ 441389 h 51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87261" h="5150263">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chemeClr val="accent2"/>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D176279B-4F56-2C77-D76A-D79C27E01BB4}"/>
              </a:ext>
            </a:extLst>
          </p:cNvPr>
          <p:cNvSpPr>
            <a:spLocks noGrp="1"/>
          </p:cNvSpPr>
          <p:nvPr>
            <p:ph type="ctrTitle"/>
          </p:nvPr>
        </p:nvSpPr>
        <p:spPr>
          <a:xfrm>
            <a:off x="2558716" y="955309"/>
            <a:ext cx="7074568" cy="2898975"/>
          </a:xfrm>
        </p:spPr>
        <p:txBody>
          <a:bodyPr>
            <a:normAutofit/>
          </a:bodyPr>
          <a:lstStyle/>
          <a:p>
            <a:r>
              <a:rPr lang="en-CH" sz="6600">
                <a:solidFill>
                  <a:srgbClr val="FFFFFF"/>
                </a:solidFill>
              </a:rPr>
              <a:t>What is D</a:t>
            </a:r>
            <a:r>
              <a:rPr lang="en-GB" sz="6600">
                <a:solidFill>
                  <a:srgbClr val="FFFFFF"/>
                </a:solidFill>
              </a:rPr>
              <a:t>os and Ddos?</a:t>
            </a:r>
            <a:endParaRPr lang="en-CH" sz="6600">
              <a:solidFill>
                <a:srgbClr val="FFFFFF"/>
              </a:solidFill>
            </a:endParaRPr>
          </a:p>
        </p:txBody>
      </p:sp>
      <p:sp>
        <p:nvSpPr>
          <p:cNvPr id="11" name="sketch line">
            <a:extLst>
              <a:ext uri="{FF2B5EF4-FFF2-40B4-BE49-F238E27FC236}">
                <a16:creationId xmlns:a16="http://schemas.microsoft.com/office/drawing/2014/main" id="{41F77738-2AF0-4750-A0C7-F97C2C1759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9743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D28F92-2E9D-B66C-E5D5-00B9C6012264}"/>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spcBef>
                <a:spcPct val="0"/>
              </a:spcBef>
            </a:pPr>
            <a:r>
              <a:rPr lang="en-US" sz="5000" kern="1200">
                <a:solidFill>
                  <a:schemeClr val="tx1"/>
                </a:solidFill>
                <a:latin typeface="+mj-lt"/>
                <a:ea typeface="+mj-ea"/>
                <a:cs typeface="+mj-cs"/>
              </a:rPr>
              <a:t>Layer 3 &amp; 4 Infrastructure layer attacks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1E6DD74C-11F2-3483-9F4F-03C23B3B31B9}"/>
              </a:ext>
            </a:extLst>
          </p:cNvPr>
          <p:cNvSpPr>
            <a:spLocks noGrp="1"/>
          </p:cNvSpPr>
          <p:nvPr>
            <p:ph type="body" idx="1"/>
          </p:nvPr>
        </p:nvSpPr>
        <p:spPr>
          <a:xfrm>
            <a:off x="838200" y="1929384"/>
            <a:ext cx="10515600" cy="4251960"/>
          </a:xfrm>
        </p:spPr>
        <p:txBody>
          <a:bodyPr vert="horz" lIns="91440" tIns="45720" rIns="91440" bIns="45720" rtlCol="0">
            <a:normAutofit/>
          </a:bodyPr>
          <a:lstStyle/>
          <a:p>
            <a:pPr indent="-228600">
              <a:spcAft>
                <a:spcPts val="600"/>
              </a:spcAft>
              <a:buFont typeface="Arial" panose="020B0604020202020204" pitchFamily="34" charset="0"/>
              <a:buChar char="•"/>
            </a:pPr>
            <a:r>
              <a:rPr lang="en-US" sz="2200" b="0" i="0">
                <a:effectLst/>
              </a:rPr>
              <a:t>The most common DDoS attacks are </a:t>
            </a:r>
            <a:r>
              <a:rPr lang="en-US" sz="2200" b="0" i="1">
                <a:effectLst/>
              </a:rPr>
              <a:t>infrastructure layer attacks</a:t>
            </a:r>
            <a:endParaRPr lang="en-US" sz="2200" b="0" i="0">
              <a:effectLst/>
            </a:endParaRPr>
          </a:p>
          <a:p>
            <a:pPr lvl="1" indent="-228600">
              <a:spcAft>
                <a:spcPts val="600"/>
              </a:spcAft>
              <a:buFont typeface="Arial" panose="020B0604020202020204" pitchFamily="34" charset="0"/>
              <a:buChar char="•"/>
            </a:pPr>
            <a:r>
              <a:rPr lang="en-US" sz="2200" b="0" i="0">
                <a:effectLst/>
              </a:rPr>
              <a:t>User Datagram Protocol (UDP) reflection attacks</a:t>
            </a:r>
          </a:p>
          <a:p>
            <a:pPr lvl="1" indent="-228600">
              <a:spcAft>
                <a:spcPts val="600"/>
              </a:spcAft>
              <a:buFont typeface="Arial" panose="020B0604020202020204" pitchFamily="34" charset="0"/>
              <a:buChar char="•"/>
            </a:pPr>
            <a:r>
              <a:rPr lang="en-US" sz="2200" b="0" i="0">
                <a:effectLst/>
              </a:rPr>
              <a:t>SYN floods</a:t>
            </a:r>
          </a:p>
          <a:p>
            <a:pPr lvl="1" indent="-228600">
              <a:spcAft>
                <a:spcPts val="600"/>
              </a:spcAft>
              <a:buFont typeface="Arial" panose="020B0604020202020204" pitchFamily="34" charset="0"/>
              <a:buChar char="•"/>
            </a:pPr>
            <a:r>
              <a:rPr lang="en-US" sz="2200"/>
              <a:t>TCP middlebox reflection</a:t>
            </a:r>
            <a:endParaRPr lang="en-US" sz="2200" b="0" i="0">
              <a:effectLst/>
            </a:endParaRPr>
          </a:p>
          <a:p>
            <a:pPr indent="-228600">
              <a:spcAft>
                <a:spcPts val="600"/>
              </a:spcAft>
              <a:buFont typeface="Arial" panose="020B0604020202020204" pitchFamily="34" charset="0"/>
              <a:buChar char="•"/>
            </a:pPr>
            <a:r>
              <a:rPr lang="en-US" sz="2200" b="0" i="0">
                <a:effectLst/>
              </a:rPr>
              <a:t>An attacker can use either of these methods to generate large volumes of traffic that can inundate the capacity of a network or tie up resources on systems such as servers, firewalls, intrusion prevention system (IPS), or load balancer. </a:t>
            </a:r>
          </a:p>
          <a:p>
            <a:pPr indent="-228600">
              <a:spcAft>
                <a:spcPts val="600"/>
              </a:spcAft>
              <a:buFont typeface="Arial" panose="020B0604020202020204" pitchFamily="34" charset="0"/>
              <a:buChar char="•"/>
            </a:pPr>
            <a:r>
              <a:rPr lang="en-US" sz="2200" b="0" i="0">
                <a:effectLst/>
              </a:rPr>
              <a:t>While these attacks can be easy to identify, to mitigate them effectively, you must have a network or systems that scale up capacity more rapidly than the inbound traffic flood. </a:t>
            </a:r>
          </a:p>
          <a:p>
            <a:pPr indent="-228600">
              <a:spcAft>
                <a:spcPts val="600"/>
              </a:spcAft>
              <a:buFont typeface="Arial" panose="020B0604020202020204" pitchFamily="34" charset="0"/>
              <a:buChar char="•"/>
            </a:pPr>
            <a:r>
              <a:rPr lang="en-US" sz="2200" b="0" i="0">
                <a:effectLst/>
              </a:rPr>
              <a:t>This extra capacity is necessary to either filter out or absorb the attack traffic freeing up the system and application to respond to legitimate customer traffic.</a:t>
            </a:r>
            <a:endParaRPr lang="en-US" sz="2200"/>
          </a:p>
        </p:txBody>
      </p:sp>
    </p:spTree>
    <p:extLst>
      <p:ext uri="{BB962C8B-B14F-4D97-AF65-F5344CB8AC3E}">
        <p14:creationId xmlns:p14="http://schemas.microsoft.com/office/powerpoint/2010/main" val="4044711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9" name="Rectangle 41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01590D-114B-43A4-F7FA-E33B0F8C331E}"/>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spcBef>
                <a:spcPct val="0"/>
              </a:spcBef>
            </a:pPr>
            <a:r>
              <a:rPr lang="en-US" sz="5400" kern="1200">
                <a:solidFill>
                  <a:schemeClr val="tx1"/>
                </a:solidFill>
                <a:latin typeface="+mj-lt"/>
                <a:ea typeface="+mj-ea"/>
                <a:cs typeface="+mj-cs"/>
              </a:rPr>
              <a:t>Infra layer attacks: UDP Reflection </a:t>
            </a:r>
          </a:p>
        </p:txBody>
      </p:sp>
      <p:sp>
        <p:nvSpPr>
          <p:cNvPr id="412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E98F1619-E269-F4B3-1566-18CC1E8EB93E}"/>
              </a:ext>
            </a:extLst>
          </p:cNvPr>
          <p:cNvSpPr>
            <a:spLocks noGrp="1"/>
          </p:cNvSpPr>
          <p:nvPr>
            <p:ph type="body" idx="1"/>
          </p:nvPr>
        </p:nvSpPr>
        <p:spPr>
          <a:xfrm>
            <a:off x="838199" y="1929384"/>
            <a:ext cx="10853927" cy="4683120"/>
          </a:xfrm>
        </p:spPr>
        <p:txBody>
          <a:bodyPr vert="horz" lIns="91440" tIns="45720" rIns="91440" bIns="45720" rtlCol="0">
            <a:noAutofit/>
          </a:bodyPr>
          <a:lstStyle/>
          <a:p>
            <a:pPr indent="-228600">
              <a:lnSpc>
                <a:spcPct val="100000"/>
              </a:lnSpc>
              <a:spcAft>
                <a:spcPts val="300"/>
              </a:spcAft>
              <a:buFont typeface="Arial" panose="020B0604020202020204" pitchFamily="34" charset="0"/>
              <a:buChar char="•"/>
            </a:pPr>
            <a:r>
              <a:rPr lang="en-US" sz="1100" b="1" dirty="0"/>
              <a:t>Reflection Attacks</a:t>
            </a:r>
            <a:r>
              <a:rPr lang="en-US" sz="1100" dirty="0"/>
              <a:t>: These are types of cyber attacks where the attacker sends requests to a </a:t>
            </a:r>
            <a:r>
              <a:rPr lang="en-US" sz="1100" b="1" dirty="0"/>
              <a:t>server (the reflector) </a:t>
            </a:r>
            <a:r>
              <a:rPr lang="en-US" sz="1100" dirty="0"/>
              <a:t>with a </a:t>
            </a:r>
            <a:r>
              <a:rPr lang="en-US" sz="1100" b="1" dirty="0"/>
              <a:t>forged source IP address (the target's address). </a:t>
            </a:r>
            <a:r>
              <a:rPr lang="en-US" sz="1100" dirty="0"/>
              <a:t>The server responds to the target, unaware of the spoofing. This results in amplified traffic being sent to the victim, overwhelming their network.</a:t>
            </a:r>
          </a:p>
          <a:p>
            <a:pPr indent="-228600">
              <a:lnSpc>
                <a:spcPct val="100000"/>
              </a:lnSpc>
              <a:spcAft>
                <a:spcPts val="300"/>
              </a:spcAft>
              <a:buFont typeface="Arial" panose="020B0604020202020204" pitchFamily="34" charset="0"/>
              <a:buChar char="•"/>
            </a:pPr>
            <a:r>
              <a:rPr lang="en-US" sz="1100" b="1" dirty="0"/>
              <a:t>IP Spoofing</a:t>
            </a:r>
            <a:r>
              <a:rPr lang="en-US" sz="1100" dirty="0"/>
              <a:t>: This is a </a:t>
            </a:r>
            <a:r>
              <a:rPr lang="en-US" sz="1100" b="1" dirty="0"/>
              <a:t>key technique in reflection attacks</a:t>
            </a:r>
            <a:r>
              <a:rPr lang="en-US" sz="1100" dirty="0"/>
              <a:t>. The attacker </a:t>
            </a:r>
            <a:r>
              <a:rPr lang="en-US" sz="1100" b="1" dirty="0"/>
              <a:t>falsifies the source IP address </a:t>
            </a:r>
            <a:r>
              <a:rPr lang="en-US" sz="1100" dirty="0"/>
              <a:t>in the packets sent to the reflector servers, making it appear as though the requests came from the victim.</a:t>
            </a:r>
          </a:p>
          <a:p>
            <a:pPr indent="-228600">
              <a:lnSpc>
                <a:spcPct val="100000"/>
              </a:lnSpc>
              <a:spcAft>
                <a:spcPts val="300"/>
              </a:spcAft>
              <a:buFont typeface="Arial" panose="020B0604020202020204" pitchFamily="34" charset="0"/>
              <a:buChar char="•"/>
            </a:pPr>
            <a:r>
              <a:rPr lang="en-US" sz="1100" b="1" dirty="0"/>
              <a:t>UDP reflection attacks exploit the fact that UDP is a stateless protocol</a:t>
            </a:r>
            <a:r>
              <a:rPr lang="en-US" sz="1100" dirty="0"/>
              <a:t>.  Unlike TCP, UDP does not establish a connection before sending data and does not confirm if the data is received. It simply sends packets to the recipient. This makes it faster, but also susceptible to being used in reflection attacks.</a:t>
            </a:r>
          </a:p>
          <a:p>
            <a:pPr indent="-228600">
              <a:lnSpc>
                <a:spcPct val="100000"/>
              </a:lnSpc>
              <a:spcAft>
                <a:spcPts val="300"/>
              </a:spcAft>
              <a:buFont typeface="Arial" panose="020B0604020202020204" pitchFamily="34" charset="0"/>
              <a:buChar char="•"/>
            </a:pPr>
            <a:r>
              <a:rPr lang="en-US" sz="1100" b="1" dirty="0">
                <a:highlight>
                  <a:srgbClr val="FFFF00"/>
                </a:highlight>
              </a:rPr>
              <a:t>The amplification factor is the ratio of response size to request size</a:t>
            </a:r>
            <a:r>
              <a:rPr lang="en-US" sz="1100" dirty="0"/>
              <a:t>, and it varies depending on which protocol the attacker uses: </a:t>
            </a:r>
          </a:p>
          <a:p>
            <a:pPr lvl="1" indent="-228600">
              <a:lnSpc>
                <a:spcPct val="100000"/>
              </a:lnSpc>
              <a:spcAft>
                <a:spcPts val="300"/>
              </a:spcAft>
              <a:buFont typeface="Arial" panose="020B0604020202020204" pitchFamily="34" charset="0"/>
              <a:buChar char="•"/>
            </a:pPr>
            <a:r>
              <a:rPr lang="en-US" sz="1000" dirty="0"/>
              <a:t>DNS Network </a:t>
            </a:r>
          </a:p>
          <a:p>
            <a:pPr lvl="1" indent="-228600">
              <a:lnSpc>
                <a:spcPct val="100000"/>
              </a:lnSpc>
              <a:spcAft>
                <a:spcPts val="300"/>
              </a:spcAft>
              <a:buFont typeface="Arial" panose="020B0604020202020204" pitchFamily="34" charset="0"/>
              <a:buChar char="•"/>
            </a:pPr>
            <a:r>
              <a:rPr lang="en-US" sz="1000" dirty="0"/>
              <a:t>Time Protocol (NTP) </a:t>
            </a:r>
          </a:p>
          <a:p>
            <a:pPr lvl="1" indent="-228600">
              <a:lnSpc>
                <a:spcPct val="100000"/>
              </a:lnSpc>
              <a:spcAft>
                <a:spcPts val="300"/>
              </a:spcAft>
              <a:buFont typeface="Arial" panose="020B0604020202020204" pitchFamily="34" charset="0"/>
              <a:buChar char="•"/>
            </a:pPr>
            <a:r>
              <a:rPr lang="en-US" sz="1000" dirty="0"/>
              <a:t>Simple Service Directory Protocol (SSDP) </a:t>
            </a:r>
          </a:p>
          <a:p>
            <a:pPr lvl="1" indent="-228600">
              <a:lnSpc>
                <a:spcPct val="100000"/>
              </a:lnSpc>
              <a:spcAft>
                <a:spcPts val="300"/>
              </a:spcAft>
              <a:buFont typeface="Arial" panose="020B0604020202020204" pitchFamily="34" charset="0"/>
              <a:buChar char="•"/>
            </a:pPr>
            <a:r>
              <a:rPr lang="en-US" sz="1000" dirty="0"/>
              <a:t>Connectionless Lightweight Directory Access Protocol (CLDAP) </a:t>
            </a:r>
          </a:p>
          <a:p>
            <a:pPr lvl="1" indent="-228600">
              <a:lnSpc>
                <a:spcPct val="100000"/>
              </a:lnSpc>
              <a:spcAft>
                <a:spcPts val="300"/>
              </a:spcAft>
              <a:buFont typeface="Arial" panose="020B0604020202020204" pitchFamily="34" charset="0"/>
              <a:buChar char="•"/>
            </a:pPr>
            <a:r>
              <a:rPr lang="en-US" sz="1000" dirty="0"/>
              <a:t>Memcached</a:t>
            </a:r>
            <a:endParaRPr lang="en-US" sz="1000" u="sng" dirty="0"/>
          </a:p>
          <a:p>
            <a:pPr lvl="1" indent="-228600">
              <a:lnSpc>
                <a:spcPct val="100000"/>
              </a:lnSpc>
              <a:spcAft>
                <a:spcPts val="300"/>
              </a:spcAft>
              <a:buFont typeface="Arial" panose="020B0604020202020204" pitchFamily="34" charset="0"/>
              <a:buChar char="•"/>
            </a:pPr>
            <a:r>
              <a:rPr lang="en-US" sz="1000" dirty="0"/>
              <a:t>Character Generator Protocol (</a:t>
            </a:r>
            <a:r>
              <a:rPr lang="en-US" sz="1000" dirty="0" err="1"/>
              <a:t>CharGen</a:t>
            </a:r>
            <a:r>
              <a:rPr lang="en-US" sz="1000" dirty="0"/>
              <a:t>)</a:t>
            </a:r>
          </a:p>
          <a:p>
            <a:pPr lvl="1" indent="-228600">
              <a:lnSpc>
                <a:spcPct val="100000"/>
              </a:lnSpc>
              <a:spcAft>
                <a:spcPts val="300"/>
              </a:spcAft>
              <a:buFont typeface="Arial" panose="020B0604020202020204" pitchFamily="34" charset="0"/>
              <a:buChar char="•"/>
            </a:pPr>
            <a:r>
              <a:rPr lang="en-US" sz="1000" dirty="0"/>
              <a:t>Quote of the Day (QOTD).</a:t>
            </a:r>
            <a:endParaRPr lang="en-US" sz="1100" dirty="0"/>
          </a:p>
          <a:p>
            <a:pPr indent="-228600">
              <a:lnSpc>
                <a:spcPct val="100000"/>
              </a:lnSpc>
              <a:spcAft>
                <a:spcPts val="300"/>
              </a:spcAft>
              <a:buFont typeface="Arial" panose="020B0604020202020204" pitchFamily="34" charset="0"/>
              <a:buChar char="•"/>
            </a:pPr>
            <a:r>
              <a:rPr lang="en-US" sz="1100" dirty="0"/>
              <a:t>For example, </a:t>
            </a:r>
            <a:r>
              <a:rPr lang="en-US" sz="1100" b="1" dirty="0"/>
              <a:t>the amplification factor for DNS can be 28 to 54 times </a:t>
            </a:r>
            <a:r>
              <a:rPr lang="en-US" sz="1000" b="1" dirty="0"/>
              <a:t>(general numbers, depends on particular </a:t>
            </a:r>
            <a:r>
              <a:rPr lang="en-US" sz="1000" b="1" dirty="0" err="1"/>
              <a:t>dns</a:t>
            </a:r>
            <a:r>
              <a:rPr lang="en-US" sz="1000" b="1" dirty="0"/>
              <a:t> server, request and </a:t>
            </a:r>
            <a:r>
              <a:rPr lang="en-US" sz="1000" b="1" dirty="0" err="1"/>
              <a:t>etc</a:t>
            </a:r>
            <a:r>
              <a:rPr lang="en-US" sz="1000" b="1" dirty="0"/>
              <a:t>; shows show </a:t>
            </a:r>
            <a:r>
              <a:rPr lang="en-US" sz="1000" b="1" dirty="0" err="1"/>
              <a:t>dns</a:t>
            </a:r>
            <a:r>
              <a:rPr lang="en-US" sz="1000" b="1" dirty="0"/>
              <a:t> response can be amplified) </a:t>
            </a:r>
            <a:r>
              <a:rPr lang="en-US" sz="1100" b="1" dirty="0"/>
              <a:t>the original number of bytes</a:t>
            </a:r>
            <a:r>
              <a:rPr lang="en-US" sz="1100" dirty="0"/>
              <a:t>. So, if an attacker sends a request payload of 64 bytes to a DNS server, they can generate over 3400 bytes of unwanted traffic to an attack target. UDP reflection attacks are accountable for larger volume of traffic in comparison to other attacks. </a:t>
            </a:r>
          </a:p>
          <a:p>
            <a:pPr indent="-228600">
              <a:lnSpc>
                <a:spcPct val="100000"/>
              </a:lnSpc>
              <a:spcAft>
                <a:spcPts val="300"/>
              </a:spcAft>
              <a:buFont typeface="Arial" panose="020B0604020202020204" pitchFamily="34" charset="0"/>
              <a:buChar char="•"/>
            </a:pPr>
            <a:r>
              <a:rPr lang="en-US" sz="1100" dirty="0"/>
              <a:t>It should be noted that </a:t>
            </a:r>
            <a:r>
              <a:rPr lang="en-US" sz="1100" b="1" dirty="0"/>
              <a:t>reflection attacks</a:t>
            </a:r>
            <a:r>
              <a:rPr lang="en-US" sz="1100" dirty="0"/>
              <a:t>, while they provide attackers with "free" amplification, </a:t>
            </a:r>
            <a:r>
              <a:rPr lang="en-US" sz="1100" b="1" dirty="0"/>
              <a:t>require IP spoofing capability </a:t>
            </a:r>
            <a:r>
              <a:rPr lang="en-US" sz="1100" dirty="0"/>
              <a:t>and as increasing numbers of network providers adopt </a:t>
            </a:r>
            <a:r>
              <a:rPr lang="en-US" sz="1100" b="1" dirty="0">
                <a:highlight>
                  <a:srgbClr val="FFFF00"/>
                </a:highlight>
              </a:rPr>
              <a:t>Source Address Validation Everywhere (SAVE) </a:t>
            </a:r>
            <a:r>
              <a:rPr lang="en-US" sz="1100" dirty="0"/>
              <a:t>or </a:t>
            </a:r>
            <a:r>
              <a:rPr lang="en-US" sz="1100" b="1" dirty="0">
                <a:highlight>
                  <a:srgbClr val="FFFF00"/>
                </a:highlight>
                <a:hlinkClick r:id="rId2">
                  <a:extLst>
                    <a:ext uri="{A12FA001-AC4F-418D-AE19-62706E023703}">
                      <ahyp:hlinkClr xmlns:ahyp="http://schemas.microsoft.com/office/drawing/2018/hyperlinkcolor" val="tx"/>
                    </a:ext>
                  </a:extLst>
                </a:hlinkClick>
              </a:rPr>
              <a:t>BCP38</a:t>
            </a:r>
            <a:r>
              <a:rPr lang="en-US" sz="1100" dirty="0"/>
              <a:t>, this capability is removed, requiring DDoS service providers cease reflection attacks or to relocate to data centers and network providers who do not implement source address validation.</a:t>
            </a:r>
          </a:p>
          <a:p>
            <a:pPr indent="-228600">
              <a:lnSpc>
                <a:spcPct val="100000"/>
              </a:lnSpc>
              <a:spcAft>
                <a:spcPts val="300"/>
              </a:spcAft>
              <a:buFont typeface="Arial" panose="020B0604020202020204" pitchFamily="34" charset="0"/>
              <a:buChar char="•"/>
            </a:pPr>
            <a:r>
              <a:rPr lang="en-US" sz="1100" b="1" dirty="0"/>
              <a:t>SAVE (Source Address Validation Everywhere</a:t>
            </a:r>
            <a:r>
              <a:rPr lang="en-US" sz="1100" dirty="0"/>
              <a:t>) and </a:t>
            </a:r>
            <a:r>
              <a:rPr lang="en-US" sz="1100" b="1" dirty="0"/>
              <a:t>BCP38 (Best Current Practice 38) </a:t>
            </a:r>
            <a:r>
              <a:rPr lang="en-US" sz="1100" dirty="0"/>
              <a:t>are initiatives aimed at improving internet security by preventing IP address spoofing.</a:t>
            </a:r>
          </a:p>
          <a:p>
            <a:pPr marL="742950" lvl="1" indent="-228600">
              <a:lnSpc>
                <a:spcPct val="100000"/>
              </a:lnSpc>
              <a:spcAft>
                <a:spcPts val="300"/>
              </a:spcAft>
              <a:buFont typeface="Arial" panose="020B0604020202020204" pitchFamily="34" charset="0"/>
              <a:buChar char="•"/>
            </a:pPr>
            <a:r>
              <a:rPr lang="en-US" sz="1100" b="1" dirty="0"/>
              <a:t>SAVE</a:t>
            </a:r>
            <a:r>
              <a:rPr lang="en-US" sz="1100" dirty="0"/>
              <a:t>: SAVE is a </a:t>
            </a:r>
            <a:r>
              <a:rPr lang="en-US" sz="1100" b="1" dirty="0"/>
              <a:t>filtering method </a:t>
            </a:r>
            <a:r>
              <a:rPr lang="en-US" sz="1100" dirty="0"/>
              <a:t>that prescribes the use of </a:t>
            </a:r>
            <a:r>
              <a:rPr lang="en-US" sz="1100" b="1" dirty="0"/>
              <a:t>valid and legitimately reachable source addresses</a:t>
            </a:r>
            <a:r>
              <a:rPr lang="en-US" sz="1100" dirty="0"/>
              <a:t>. In other words, </a:t>
            </a:r>
            <a:r>
              <a:rPr lang="en-US" sz="1100" b="1" dirty="0">
                <a:highlight>
                  <a:srgbClr val="FFFF00"/>
                </a:highlight>
              </a:rPr>
              <a:t>SAVE blocks IP addresses that are forged or not assigned to the device that is sending them</a:t>
            </a:r>
            <a:r>
              <a:rPr lang="en-US" sz="1100" dirty="0"/>
              <a:t>. This means devices in the receiving network will know the packet they are receiving will contain a legitimate IP address.</a:t>
            </a:r>
          </a:p>
          <a:p>
            <a:pPr marL="742950" lvl="1" indent="-228600">
              <a:lnSpc>
                <a:spcPct val="100000"/>
              </a:lnSpc>
              <a:spcAft>
                <a:spcPts val="300"/>
              </a:spcAft>
              <a:buFont typeface="Arial" panose="020B0604020202020204" pitchFamily="34" charset="0"/>
              <a:buChar char="•"/>
            </a:pPr>
            <a:r>
              <a:rPr lang="en-US" sz="1100" b="1" dirty="0"/>
              <a:t>BCP38</a:t>
            </a:r>
            <a:r>
              <a:rPr lang="en-US" sz="1100" dirty="0"/>
              <a:t>: Specifically focuses on </a:t>
            </a:r>
            <a:r>
              <a:rPr lang="en-US" sz="1100" b="1" dirty="0">
                <a:highlight>
                  <a:srgbClr val="FFFF00"/>
                </a:highlight>
              </a:rPr>
              <a:t>preventing IP spoofing at the network edge (filtering on the edge)</a:t>
            </a:r>
            <a:r>
              <a:rPr lang="en-US" sz="1100" dirty="0">
                <a:highlight>
                  <a:srgbClr val="FFFF00"/>
                </a:highlight>
              </a:rPr>
              <a:t>, </a:t>
            </a:r>
            <a:r>
              <a:rPr lang="en-US" sz="1100" dirty="0"/>
              <a:t>where ISPs (Internet Service Providers) connect to their customers.</a:t>
            </a:r>
          </a:p>
        </p:txBody>
      </p:sp>
    </p:spTree>
    <p:extLst>
      <p:ext uri="{BB962C8B-B14F-4D97-AF65-F5344CB8AC3E}">
        <p14:creationId xmlns:p14="http://schemas.microsoft.com/office/powerpoint/2010/main" val="1999937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83F654-8698-C509-AE25-0ACCEA1C2540}"/>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spcBef>
                <a:spcPct val="0"/>
              </a:spcBef>
            </a:pPr>
            <a:r>
              <a:rPr lang="en-US" sz="3600" kern="1200">
                <a:solidFill>
                  <a:srgbClr val="FFFFFF"/>
                </a:solidFill>
                <a:latin typeface="+mj-lt"/>
                <a:ea typeface="+mj-ea"/>
                <a:cs typeface="+mj-cs"/>
              </a:rPr>
              <a:t>Protocols Amplification factor </a:t>
            </a:r>
          </a:p>
        </p:txBody>
      </p:sp>
      <p:pic>
        <p:nvPicPr>
          <p:cNvPr id="4" name="Picture 3">
            <a:extLst>
              <a:ext uri="{FF2B5EF4-FFF2-40B4-BE49-F238E27FC236}">
                <a16:creationId xmlns:a16="http://schemas.microsoft.com/office/drawing/2014/main" id="{5AE70B94-9997-3B7F-6618-921067899D32}"/>
              </a:ext>
            </a:extLst>
          </p:cNvPr>
          <p:cNvPicPr>
            <a:picLocks noChangeAspect="1"/>
          </p:cNvPicPr>
          <p:nvPr/>
        </p:nvPicPr>
        <p:blipFill>
          <a:blip r:embed="rId2"/>
          <a:stretch>
            <a:fillRect/>
          </a:stretch>
        </p:blipFill>
        <p:spPr>
          <a:xfrm>
            <a:off x="4777316" y="2444634"/>
            <a:ext cx="6780700" cy="1966403"/>
          </a:xfrm>
          <a:prstGeom prst="rect">
            <a:avLst/>
          </a:prstGeom>
        </p:spPr>
      </p:pic>
    </p:spTree>
    <p:extLst>
      <p:ext uri="{BB962C8B-B14F-4D97-AF65-F5344CB8AC3E}">
        <p14:creationId xmlns:p14="http://schemas.microsoft.com/office/powerpoint/2010/main" val="3221550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D4FDE0-E9CA-902C-26D9-A006C36C6021}"/>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spcBef>
                <a:spcPct val="0"/>
              </a:spcBef>
            </a:pPr>
            <a:r>
              <a:rPr lang="en-US" sz="3600" kern="1200">
                <a:solidFill>
                  <a:srgbClr val="FFFFFF"/>
                </a:solidFill>
                <a:latin typeface="+mj-lt"/>
                <a:ea typeface="+mj-ea"/>
                <a:cs typeface="+mj-cs"/>
              </a:rPr>
              <a:t>IP Spoofing</a:t>
            </a:r>
          </a:p>
        </p:txBody>
      </p:sp>
      <p:pic>
        <p:nvPicPr>
          <p:cNvPr id="4" name="Picture 3" descr="A screen shot of a computer&#10;&#10;Description automatically generated">
            <a:extLst>
              <a:ext uri="{FF2B5EF4-FFF2-40B4-BE49-F238E27FC236}">
                <a16:creationId xmlns:a16="http://schemas.microsoft.com/office/drawing/2014/main" id="{C4188714-6709-DFE7-FD45-150E06EE9A2C}"/>
              </a:ext>
            </a:extLst>
          </p:cNvPr>
          <p:cNvPicPr>
            <a:picLocks noChangeAspect="1"/>
          </p:cNvPicPr>
          <p:nvPr/>
        </p:nvPicPr>
        <p:blipFill>
          <a:blip r:embed="rId2"/>
          <a:stretch>
            <a:fillRect/>
          </a:stretch>
        </p:blipFill>
        <p:spPr>
          <a:xfrm>
            <a:off x="4777316" y="1063066"/>
            <a:ext cx="6780700" cy="4729538"/>
          </a:xfrm>
          <a:prstGeom prst="rect">
            <a:avLst/>
          </a:prstGeom>
        </p:spPr>
      </p:pic>
    </p:spTree>
    <p:extLst>
      <p:ext uri="{BB962C8B-B14F-4D97-AF65-F5344CB8AC3E}">
        <p14:creationId xmlns:p14="http://schemas.microsoft.com/office/powerpoint/2010/main" val="3997134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7" name="Rectangle 410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01590D-114B-43A4-F7FA-E33B0F8C331E}"/>
              </a:ext>
            </a:extLst>
          </p:cNvPr>
          <p:cNvSpPr>
            <a:spLocks noGrp="1"/>
          </p:cNvSpPr>
          <p:nvPr>
            <p:ph type="title"/>
          </p:nvPr>
        </p:nvSpPr>
        <p:spPr>
          <a:xfrm>
            <a:off x="630936" y="640080"/>
            <a:ext cx="4818888" cy="1481328"/>
          </a:xfrm>
        </p:spPr>
        <p:txBody>
          <a:bodyPr vert="horz" lIns="91440" tIns="45720" rIns="91440" bIns="45720" rtlCol="0" anchor="b">
            <a:normAutofit/>
          </a:bodyPr>
          <a:lstStyle/>
          <a:p>
            <a:pPr>
              <a:spcBef>
                <a:spcPct val="0"/>
              </a:spcBef>
            </a:pPr>
            <a:r>
              <a:rPr lang="en-US" sz="4600" kern="1200" dirty="0">
                <a:solidFill>
                  <a:schemeClr val="tx1"/>
                </a:solidFill>
                <a:latin typeface="+mj-lt"/>
                <a:ea typeface="+mj-ea"/>
                <a:cs typeface="+mj-cs"/>
              </a:rPr>
              <a:t>Infra layer attacks: UDP Reflection </a:t>
            </a:r>
          </a:p>
        </p:txBody>
      </p:sp>
      <p:sp>
        <p:nvSpPr>
          <p:cNvPr id="4108"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E98F1619-E269-F4B3-1566-18CC1E8EB93E}"/>
              </a:ext>
            </a:extLst>
          </p:cNvPr>
          <p:cNvSpPr>
            <a:spLocks noGrp="1"/>
          </p:cNvSpPr>
          <p:nvPr>
            <p:ph type="body" idx="1"/>
          </p:nvPr>
        </p:nvSpPr>
        <p:spPr>
          <a:xfrm>
            <a:off x="562305" y="2638922"/>
            <a:ext cx="5874829" cy="4052426"/>
          </a:xfrm>
        </p:spPr>
        <p:txBody>
          <a:bodyPr vert="horz" lIns="91440" tIns="45720" rIns="91440" bIns="45720" rtlCol="0" anchor="t">
            <a:noAutofit/>
          </a:bodyPr>
          <a:lstStyle/>
          <a:p>
            <a:pPr indent="-228600">
              <a:spcAft>
                <a:spcPts val="600"/>
              </a:spcAft>
              <a:buFont typeface="Arial" panose="020B0604020202020204" pitchFamily="34" charset="0"/>
              <a:buChar char="•"/>
            </a:pPr>
            <a:r>
              <a:rPr lang="en-US" sz="1100" dirty="0"/>
              <a:t>Attackers can craft a valid UDP request packet listing the attack target’s IP address as the UDP source IP address. </a:t>
            </a:r>
          </a:p>
          <a:p>
            <a:pPr indent="-228600">
              <a:spcAft>
                <a:spcPts val="600"/>
              </a:spcAft>
              <a:buFont typeface="Arial" panose="020B0604020202020204" pitchFamily="34" charset="0"/>
              <a:buChar char="•"/>
            </a:pPr>
            <a:r>
              <a:rPr lang="en-US" sz="1100" dirty="0"/>
              <a:t>The attacker has now falsified—spoofed—the UDP request packet’s source IP. </a:t>
            </a:r>
          </a:p>
          <a:p>
            <a:pPr indent="-228600">
              <a:spcAft>
                <a:spcPts val="600"/>
              </a:spcAft>
              <a:buFont typeface="Arial" panose="020B0604020202020204" pitchFamily="34" charset="0"/>
              <a:buChar char="•"/>
            </a:pPr>
            <a:r>
              <a:rPr lang="en-US" sz="1100" dirty="0"/>
              <a:t>The UDP packet contains the spoofed source IP and is sent by the attacker to an intermediate server. </a:t>
            </a:r>
          </a:p>
          <a:p>
            <a:pPr indent="-228600">
              <a:spcAft>
                <a:spcPts val="600"/>
              </a:spcAft>
              <a:buFont typeface="Arial" panose="020B0604020202020204" pitchFamily="34" charset="0"/>
              <a:buChar char="•"/>
            </a:pPr>
            <a:r>
              <a:rPr lang="en-US" sz="1100" dirty="0"/>
              <a:t>The server is tricked into sending its UDP response packets to the targeted victim IP rather than back to the attacker’s IP address. </a:t>
            </a:r>
          </a:p>
          <a:p>
            <a:pPr indent="-228600">
              <a:spcAft>
                <a:spcPts val="600"/>
              </a:spcAft>
              <a:buFont typeface="Arial" panose="020B0604020202020204" pitchFamily="34" charset="0"/>
              <a:buChar char="•"/>
            </a:pPr>
            <a:r>
              <a:rPr lang="en-US" sz="1100" dirty="0"/>
              <a:t>The intermediate server is used because it generates a response that is several times larger than the request packet, effectively amplifying the amount of attack traffic sent to the target IP address.</a:t>
            </a:r>
          </a:p>
          <a:p>
            <a:pPr marL="380985" indent="0">
              <a:spcAft>
                <a:spcPts val="600"/>
              </a:spcAft>
              <a:buNone/>
            </a:pPr>
            <a:endParaRPr lang="en-US" sz="1100" dirty="0"/>
          </a:p>
          <a:p>
            <a:pPr indent="-228600">
              <a:spcAft>
                <a:spcPts val="600"/>
              </a:spcAft>
              <a:buFont typeface="Arial" panose="020B0604020202020204" pitchFamily="34" charset="0"/>
              <a:buChar char="•"/>
            </a:pPr>
            <a:r>
              <a:rPr lang="en-GB" sz="1100" b="1" dirty="0"/>
              <a:t>Attacker</a:t>
            </a:r>
            <a:r>
              <a:rPr lang="en-GB" sz="1100" dirty="0"/>
              <a:t>: The individual initiating the attack has an IP address of 192.0.2.1.</a:t>
            </a:r>
          </a:p>
          <a:p>
            <a:pPr indent="-228600">
              <a:spcAft>
                <a:spcPts val="600"/>
              </a:spcAft>
              <a:buFont typeface="Arial" panose="020B0604020202020204" pitchFamily="34" charset="0"/>
              <a:buChar char="•"/>
            </a:pPr>
            <a:r>
              <a:rPr lang="en-GB" sz="1100" b="1" dirty="0"/>
              <a:t>UDP Packet</a:t>
            </a:r>
            <a:r>
              <a:rPr lang="en-GB" sz="1100" dirty="0"/>
              <a:t>: The attacker sends a UDP packet to a reflector server. The source IP is spoofed, which means it's falsified to appear as if it's coming from the target's IP address, 198.51.1.4.</a:t>
            </a:r>
          </a:p>
          <a:p>
            <a:pPr indent="-228600">
              <a:spcAft>
                <a:spcPts val="600"/>
              </a:spcAft>
              <a:buFont typeface="Arial" panose="020B0604020202020204" pitchFamily="34" charset="0"/>
              <a:buChar char="•"/>
            </a:pPr>
            <a:r>
              <a:rPr lang="en-GB" sz="1100" b="1" dirty="0"/>
              <a:t>Reflector</a:t>
            </a:r>
            <a:r>
              <a:rPr lang="en-GB" sz="1100" dirty="0"/>
              <a:t>: This is the server that receives the spoofed request. Its IP address is 203.0.113.32.</a:t>
            </a:r>
          </a:p>
          <a:p>
            <a:pPr indent="-228600">
              <a:spcAft>
                <a:spcPts val="600"/>
              </a:spcAft>
              <a:buFont typeface="Arial" panose="020B0604020202020204" pitchFamily="34" charset="0"/>
              <a:buChar char="•"/>
            </a:pPr>
            <a:r>
              <a:rPr lang="en-GB" sz="1100" b="1" dirty="0"/>
              <a:t>Target</a:t>
            </a:r>
            <a:r>
              <a:rPr lang="en-GB" sz="1100" dirty="0"/>
              <a:t>: The intended victim of the attack, with an IP address of 198.51.1.4.</a:t>
            </a:r>
          </a:p>
          <a:p>
            <a:pPr indent="-228600">
              <a:spcAft>
                <a:spcPts val="600"/>
              </a:spcAft>
              <a:buFont typeface="Arial" panose="020B0604020202020204" pitchFamily="34" charset="0"/>
              <a:buChar char="•"/>
            </a:pPr>
            <a:r>
              <a:rPr lang="en-GB" sz="1100" b="1" dirty="0"/>
              <a:t>Large Response</a:t>
            </a:r>
            <a:r>
              <a:rPr lang="en-GB" sz="1100" dirty="0"/>
              <a:t>: The reflector server responds to the spoofed source IP, sending the large response packet to the target, not the attacker, which can overload the target’s system</a:t>
            </a:r>
          </a:p>
        </p:txBody>
      </p:sp>
      <p:pic>
        <p:nvPicPr>
          <p:cNvPr id="4098" name="Picture 2" descr="&#10;          A diagram depicting a UDP reflection attack&#10;        ">
            <a:extLst>
              <a:ext uri="{FF2B5EF4-FFF2-40B4-BE49-F238E27FC236}">
                <a16:creationId xmlns:a16="http://schemas.microsoft.com/office/drawing/2014/main" id="{C8ECBF42-4470-29F5-279A-CB581AB289B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45564" y="2482808"/>
            <a:ext cx="4612452" cy="2317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3310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01590D-114B-43A4-F7FA-E33B0F8C331E}"/>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spcBef>
                <a:spcPct val="0"/>
              </a:spcBef>
            </a:pPr>
            <a:r>
              <a:rPr lang="en-US" sz="5400" kern="1200">
                <a:solidFill>
                  <a:schemeClr val="tx1"/>
                </a:solidFill>
                <a:latin typeface="+mj-lt"/>
                <a:ea typeface="+mj-ea"/>
                <a:cs typeface="+mj-cs"/>
              </a:rPr>
              <a:t>Infra layer attacks: SYN flood</a:t>
            </a:r>
          </a:p>
        </p:txBody>
      </p:sp>
      <p:sp>
        <p:nvSpPr>
          <p:cNvPr id="1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E98F1619-E269-F4B3-1566-18CC1E8EB93E}"/>
              </a:ext>
            </a:extLst>
          </p:cNvPr>
          <p:cNvSpPr>
            <a:spLocks noGrp="1"/>
          </p:cNvSpPr>
          <p:nvPr>
            <p:ph type="body" idx="1"/>
          </p:nvPr>
        </p:nvSpPr>
        <p:spPr>
          <a:xfrm>
            <a:off x="838200" y="1929384"/>
            <a:ext cx="10515600" cy="4251960"/>
          </a:xfrm>
        </p:spPr>
        <p:txBody>
          <a:bodyPr vert="horz" lIns="91440" tIns="45720" rIns="91440" bIns="45720" rtlCol="0">
            <a:normAutofit/>
          </a:bodyPr>
          <a:lstStyle/>
          <a:p>
            <a:pPr indent="-228600">
              <a:spcAft>
                <a:spcPts val="600"/>
              </a:spcAft>
              <a:buFont typeface="Arial" panose="020B0604020202020204" pitchFamily="34" charset="0"/>
              <a:buChar char="•"/>
            </a:pPr>
            <a:r>
              <a:rPr lang="en-US" sz="1500" b="1"/>
              <a:t>TCP Three-Way Handshake</a:t>
            </a:r>
            <a:r>
              <a:rPr lang="en-US" sz="1500"/>
              <a:t>: Normally, a TCP connection starts with a three-way handshake. The client sends a SYN (synchronize) packet to the server, the server responds with a SYN-ACK (synchronize-acknowledge) packet, and the client responds with an ACK (acknowledge) packet.</a:t>
            </a:r>
          </a:p>
          <a:p>
            <a:pPr indent="-228600">
              <a:spcAft>
                <a:spcPts val="600"/>
              </a:spcAft>
              <a:buFont typeface="Arial" panose="020B0604020202020204" pitchFamily="34" charset="0"/>
              <a:buChar char="•"/>
            </a:pPr>
            <a:r>
              <a:rPr lang="en-US" sz="1500" b="1"/>
              <a:t>SYN Flood Mechanics</a:t>
            </a:r>
            <a:r>
              <a:rPr lang="en-US" sz="1500"/>
              <a:t>: In a SYN Flood attack, the attacker sends a large number of SYN packets to the target's IP address, often using fake IP addresses.</a:t>
            </a:r>
          </a:p>
          <a:p>
            <a:pPr indent="-228600">
              <a:spcAft>
                <a:spcPts val="600"/>
              </a:spcAft>
              <a:buFont typeface="Arial" panose="020B0604020202020204" pitchFamily="34" charset="0"/>
              <a:buChar char="•"/>
            </a:pPr>
            <a:r>
              <a:rPr lang="en-US" sz="1500" b="1"/>
              <a:t>Half-Open Connections</a:t>
            </a:r>
            <a:r>
              <a:rPr lang="en-US" sz="1500"/>
              <a:t>: The server, expecting to complete the handshake, replies with SYN-ACK packets and waits for the ACK response, which never comes. These incomplete handshakes are known as half-open connections.</a:t>
            </a:r>
          </a:p>
          <a:p>
            <a:pPr indent="-228600">
              <a:spcAft>
                <a:spcPts val="600"/>
              </a:spcAft>
              <a:buFont typeface="Arial" panose="020B0604020202020204" pitchFamily="34" charset="0"/>
              <a:buChar char="•"/>
            </a:pPr>
            <a:r>
              <a:rPr lang="en-US" sz="1500" b="1"/>
              <a:t>Resource Exhaustion</a:t>
            </a:r>
            <a:r>
              <a:rPr lang="en-US" sz="1500"/>
              <a:t>: Each half-open connection consumes server resources. As the number of such connections increases, the server spends more time and resources managing these connections.</a:t>
            </a:r>
          </a:p>
          <a:p>
            <a:pPr indent="-228600">
              <a:spcAft>
                <a:spcPts val="600"/>
              </a:spcAft>
              <a:buFont typeface="Arial" panose="020B0604020202020204" pitchFamily="34" charset="0"/>
              <a:buChar char="•"/>
            </a:pPr>
            <a:r>
              <a:rPr lang="en-US" sz="1500" b="1"/>
              <a:t>Server Overload</a:t>
            </a:r>
            <a:r>
              <a:rPr lang="en-US" sz="1500"/>
              <a:t>: Eventually, the server's connection table fills up, preventing it from accepting new legitimate connections. This can lead to server slowdown or even a complete shutdown, effectively denying service to legitimate users.</a:t>
            </a:r>
          </a:p>
          <a:p>
            <a:pPr indent="-228600">
              <a:spcAft>
                <a:spcPts val="600"/>
              </a:spcAft>
              <a:buFont typeface="Arial" panose="020B0604020202020204" pitchFamily="34" charset="0"/>
              <a:buChar char="•"/>
            </a:pPr>
            <a:r>
              <a:rPr lang="en-US" sz="1500" b="1"/>
              <a:t>Amplification through Botnets</a:t>
            </a:r>
            <a:r>
              <a:rPr lang="en-US" sz="1500"/>
              <a:t>: Often, SYN Flood attacks are distributed, meaning they originate from multiple sources simultaneously. Attackers often use botnets (networks of infected computers) to increase the attack's volume and effectiveness.</a:t>
            </a:r>
          </a:p>
          <a:p>
            <a:pPr indent="-228600">
              <a:spcAft>
                <a:spcPts val="600"/>
              </a:spcAft>
              <a:buFont typeface="Arial" panose="020B0604020202020204" pitchFamily="34" charset="0"/>
              <a:buChar char="•"/>
            </a:pPr>
            <a:r>
              <a:rPr lang="en-US" sz="1500" b="1"/>
              <a:t>Mitigation and Defense</a:t>
            </a:r>
            <a:r>
              <a:rPr lang="en-US" sz="1500"/>
              <a:t>: Defending against SYN Flood attacks involves steps like setting SYN-ACK timeout values, using SYN cookies, and employing firewalls and anti-DDoS solutions that can identify and mitigate such traffic patterns.</a:t>
            </a:r>
          </a:p>
        </p:txBody>
      </p:sp>
    </p:spTree>
    <p:extLst>
      <p:ext uri="{BB962C8B-B14F-4D97-AF65-F5344CB8AC3E}">
        <p14:creationId xmlns:p14="http://schemas.microsoft.com/office/powerpoint/2010/main" val="3076830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01590D-114B-43A4-F7FA-E33B0F8C331E}"/>
              </a:ext>
            </a:extLst>
          </p:cNvPr>
          <p:cNvSpPr>
            <a:spLocks noGrp="1"/>
          </p:cNvSpPr>
          <p:nvPr>
            <p:ph type="title"/>
          </p:nvPr>
        </p:nvSpPr>
        <p:spPr>
          <a:xfrm>
            <a:off x="686834" y="1153572"/>
            <a:ext cx="3200400" cy="4461163"/>
          </a:xfrm>
        </p:spPr>
        <p:txBody>
          <a:bodyPr vert="horz" lIns="91440" tIns="45720" rIns="91440" bIns="45720" rtlCol="0" anchor="ctr">
            <a:normAutofit/>
          </a:bodyPr>
          <a:lstStyle/>
          <a:p>
            <a:pPr>
              <a:spcBef>
                <a:spcPct val="0"/>
              </a:spcBef>
            </a:pPr>
            <a:r>
              <a:rPr lang="en-US" kern="1200">
                <a:solidFill>
                  <a:srgbClr val="FFFFFF"/>
                </a:solidFill>
                <a:latin typeface="+mj-lt"/>
                <a:ea typeface="+mj-ea"/>
                <a:cs typeface="+mj-cs"/>
              </a:rPr>
              <a:t>Infra layer attacks: SYN flood SYN Cookies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E98F1619-E269-F4B3-1566-18CC1E8EB93E}"/>
              </a:ext>
            </a:extLst>
          </p:cNvPr>
          <p:cNvSpPr>
            <a:spLocks noGrp="1"/>
          </p:cNvSpPr>
          <p:nvPr>
            <p:ph type="body" idx="1"/>
          </p:nvPr>
        </p:nvSpPr>
        <p:spPr>
          <a:xfrm>
            <a:off x="4447308" y="591344"/>
            <a:ext cx="6906491" cy="5585619"/>
          </a:xfrm>
        </p:spPr>
        <p:txBody>
          <a:bodyPr vert="horz" lIns="91440" tIns="45720" rIns="91440" bIns="45720" rtlCol="0" anchor="ctr">
            <a:normAutofit/>
          </a:bodyPr>
          <a:lstStyle/>
          <a:p>
            <a:pPr indent="-228600">
              <a:spcAft>
                <a:spcPts val="600"/>
              </a:spcAft>
              <a:buFont typeface="Arial" panose="020B0604020202020204" pitchFamily="34" charset="0"/>
              <a:buChar char="•"/>
            </a:pPr>
            <a:r>
              <a:rPr lang="en-US" sz="1100" b="0" i="0">
                <a:effectLst/>
              </a:rPr>
              <a:t>SYN cookies are a technique used to protect a server from a SYN Flood DDoS attack. SYN cookies allow the server to handle many connection requests without needing to keep a record of each connection until it is fully established, thereby conserving resources and mitigating the attack.</a:t>
            </a:r>
          </a:p>
          <a:p>
            <a:pPr indent="-228600">
              <a:spcAft>
                <a:spcPts val="600"/>
              </a:spcAft>
              <a:buFont typeface="Arial" panose="020B0604020202020204" pitchFamily="34" charset="0"/>
              <a:buChar char="•"/>
            </a:pPr>
            <a:r>
              <a:rPr lang="en-US" sz="1100" b="1" i="0">
                <a:effectLst/>
              </a:rPr>
              <a:t>Initial SYN Request</a:t>
            </a:r>
            <a:r>
              <a:rPr lang="en-US" sz="1100" b="0" i="0">
                <a:effectLst/>
              </a:rPr>
              <a:t>: When a client sends a SYN request to initiate a TCP connection, the server normally allocates resources for this connection and responds with a SYN-ACK packet.</a:t>
            </a:r>
          </a:p>
          <a:p>
            <a:pPr indent="-228600">
              <a:spcAft>
                <a:spcPts val="600"/>
              </a:spcAft>
              <a:buFont typeface="Arial" panose="020B0604020202020204" pitchFamily="34" charset="0"/>
              <a:buChar char="•"/>
            </a:pPr>
            <a:r>
              <a:rPr lang="en-US" sz="1100" b="1" i="0">
                <a:effectLst/>
              </a:rPr>
              <a:t>Cookie Generation</a:t>
            </a:r>
            <a:r>
              <a:rPr lang="en-US" sz="1100" b="0" i="0">
                <a:effectLst/>
              </a:rPr>
              <a:t>: Instead of allocating resources, the server uses the SYN cookie technique. It calculates a cryptographic hash (the SYN cookie) based on the client's IP address, port number, and other parameters. This cookie is encoded in the sequence number field of the SYN-ACK packet sent back to the client.</a:t>
            </a:r>
          </a:p>
          <a:p>
            <a:pPr indent="-228600">
              <a:spcAft>
                <a:spcPts val="600"/>
              </a:spcAft>
              <a:buFont typeface="Arial" panose="020B0604020202020204" pitchFamily="34" charset="0"/>
              <a:buChar char="•"/>
            </a:pPr>
            <a:r>
              <a:rPr lang="en-US" sz="1100" b="1" i="0">
                <a:effectLst/>
              </a:rPr>
              <a:t>Server Statelessness</a:t>
            </a:r>
            <a:r>
              <a:rPr lang="en-US" sz="1100" b="0" i="0">
                <a:effectLst/>
              </a:rPr>
              <a:t>: The server does not store any state or information about this half-open connection. This is the key difference from the normal operation where the server would keep track of each connection attempt.</a:t>
            </a:r>
          </a:p>
          <a:p>
            <a:pPr indent="-228600">
              <a:spcAft>
                <a:spcPts val="600"/>
              </a:spcAft>
              <a:buFont typeface="Arial" panose="020B0604020202020204" pitchFamily="34" charset="0"/>
              <a:buChar char="•"/>
            </a:pPr>
            <a:r>
              <a:rPr lang="en-US" sz="1100" b="1" i="0">
                <a:effectLst/>
              </a:rPr>
              <a:t>Client Response</a:t>
            </a:r>
            <a:r>
              <a:rPr lang="en-US" sz="1100" b="0" i="0">
                <a:effectLst/>
              </a:rPr>
              <a:t>: If the client's request was legitimate, it responds with an ACK packet. This ACK contains the sequence number which, when received by the server, can be used to decode the SYN cookie.</a:t>
            </a:r>
          </a:p>
          <a:p>
            <a:pPr indent="-228600">
              <a:spcAft>
                <a:spcPts val="600"/>
              </a:spcAft>
              <a:buFont typeface="Arial" panose="020B0604020202020204" pitchFamily="34" charset="0"/>
              <a:buChar char="•"/>
            </a:pPr>
            <a:r>
              <a:rPr lang="en-US" sz="1100" b="1" i="0">
                <a:effectLst/>
              </a:rPr>
              <a:t>Cookie Verification</a:t>
            </a:r>
            <a:r>
              <a:rPr lang="en-US" sz="1100" b="0" i="0">
                <a:effectLst/>
              </a:rPr>
              <a:t>: The server verifies the SYN cookie using the same hashing algorithm. If the cookie is valid, the server concludes that the initial SYN request was legitimate and proceeds to establish the connection, allocating resources at this point.</a:t>
            </a:r>
          </a:p>
          <a:p>
            <a:pPr indent="-228600">
              <a:spcAft>
                <a:spcPts val="600"/>
              </a:spcAft>
              <a:buFont typeface="Arial" panose="020B0604020202020204" pitchFamily="34" charset="0"/>
              <a:buChar char="•"/>
            </a:pPr>
            <a:r>
              <a:rPr lang="en-US" sz="1100" b="1" i="0">
                <a:effectLst/>
              </a:rPr>
              <a:t>Handling Legitimate Connections</a:t>
            </a:r>
            <a:r>
              <a:rPr lang="en-US" sz="1100" b="0" i="0">
                <a:effectLst/>
              </a:rPr>
              <a:t>: Legitimate clients, unaware of the SYN cookie process, seamlessly complete the handshake, enabling a normal connection.</a:t>
            </a:r>
          </a:p>
          <a:p>
            <a:pPr indent="-228600">
              <a:spcAft>
                <a:spcPts val="600"/>
              </a:spcAft>
              <a:buFont typeface="Arial" panose="020B0604020202020204" pitchFamily="34" charset="0"/>
              <a:buChar char="•"/>
            </a:pPr>
            <a:r>
              <a:rPr lang="en-US" sz="1100" b="1" i="0">
                <a:effectLst/>
              </a:rPr>
              <a:t>Blocking Malicious Requests</a:t>
            </a:r>
            <a:r>
              <a:rPr lang="en-US" sz="1100" b="0" i="0">
                <a:effectLst/>
              </a:rPr>
              <a:t>: Attackers sending large volumes of SYN requests do not usually respond correctly to the SYN-ACK packets. Since the server doesn’t allocate resources for each SYN request and only does so for requests with a valid ACK response, it effectively mitigates the impact of the SYN Flood attack.</a:t>
            </a:r>
          </a:p>
          <a:p>
            <a:pPr indent="-228600">
              <a:spcAft>
                <a:spcPts val="600"/>
              </a:spcAft>
              <a:buFont typeface="Arial" panose="020B0604020202020204" pitchFamily="34" charset="0"/>
              <a:buChar char="•"/>
            </a:pPr>
            <a:r>
              <a:rPr lang="en-US" sz="1100" b="0" i="0">
                <a:effectLst/>
              </a:rPr>
              <a:t>SYN cookies are particularly effective because they allow the server to handle legitimate traffic normally while filtering out malicious connection attempts. This technique is a form of stateless connection management, which is crucial in defending against resource-exhaustion attacks like SYN Floods.</a:t>
            </a:r>
          </a:p>
        </p:txBody>
      </p:sp>
    </p:spTree>
    <p:extLst>
      <p:ext uri="{BB962C8B-B14F-4D97-AF65-F5344CB8AC3E}">
        <p14:creationId xmlns:p14="http://schemas.microsoft.com/office/powerpoint/2010/main" val="23994144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01590D-114B-43A4-F7FA-E33B0F8C331E}"/>
              </a:ext>
            </a:extLst>
          </p:cNvPr>
          <p:cNvSpPr>
            <a:spLocks noGrp="1"/>
          </p:cNvSpPr>
          <p:nvPr>
            <p:ph type="title"/>
          </p:nvPr>
        </p:nvSpPr>
        <p:spPr>
          <a:xfrm>
            <a:off x="630936" y="640080"/>
            <a:ext cx="4818888" cy="1481328"/>
          </a:xfrm>
        </p:spPr>
        <p:txBody>
          <a:bodyPr vert="horz" lIns="91440" tIns="45720" rIns="91440" bIns="45720" rtlCol="0" anchor="b">
            <a:normAutofit/>
          </a:bodyPr>
          <a:lstStyle/>
          <a:p>
            <a:pPr>
              <a:spcBef>
                <a:spcPct val="0"/>
              </a:spcBef>
            </a:pPr>
            <a:r>
              <a:rPr lang="en-US" sz="5000" kern="1200">
                <a:solidFill>
                  <a:schemeClr val="tx1"/>
                </a:solidFill>
                <a:latin typeface="+mj-lt"/>
                <a:ea typeface="+mj-ea"/>
                <a:cs typeface="+mj-cs"/>
              </a:rPr>
              <a:t>Infra layer attacks: SYN flood</a:t>
            </a:r>
          </a:p>
        </p:txBody>
      </p:sp>
      <p:sp>
        <p:nvSpPr>
          <p:cNvPr id="1035"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E98F1619-E269-F4B3-1566-18CC1E8EB93E}"/>
              </a:ext>
            </a:extLst>
          </p:cNvPr>
          <p:cNvSpPr>
            <a:spLocks noGrp="1"/>
          </p:cNvSpPr>
          <p:nvPr>
            <p:ph type="body" idx="1"/>
          </p:nvPr>
        </p:nvSpPr>
        <p:spPr>
          <a:xfrm>
            <a:off x="630936" y="2660904"/>
            <a:ext cx="4818888" cy="3547872"/>
          </a:xfrm>
        </p:spPr>
        <p:txBody>
          <a:bodyPr vert="horz" lIns="91440" tIns="45720" rIns="91440" bIns="45720" rtlCol="0" anchor="t">
            <a:normAutofit/>
          </a:bodyPr>
          <a:lstStyle/>
          <a:p>
            <a:pPr indent="-228600">
              <a:spcAft>
                <a:spcPts val="600"/>
              </a:spcAft>
              <a:buFont typeface="Arial" panose="020B0604020202020204" pitchFamily="34" charset="0"/>
              <a:buChar char="•"/>
            </a:pPr>
            <a:r>
              <a:rPr lang="en-US" sz="1700" b="0" i="0">
                <a:effectLst/>
              </a:rPr>
              <a:t>When a user connects to a Transmission Control Protocol (TCP) service, such as a web server, their client sends a SYN packet</a:t>
            </a:r>
          </a:p>
          <a:p>
            <a:pPr indent="-228600">
              <a:spcAft>
                <a:spcPts val="600"/>
              </a:spcAft>
              <a:buFont typeface="Arial" panose="020B0604020202020204" pitchFamily="34" charset="0"/>
              <a:buChar char="•"/>
            </a:pPr>
            <a:r>
              <a:rPr lang="en-US" sz="1700" b="1" i="0">
                <a:effectLst/>
              </a:rPr>
              <a:t>SYN</a:t>
            </a:r>
            <a:r>
              <a:rPr lang="en-US" sz="1700" b="0" i="0">
                <a:effectLst/>
              </a:rPr>
              <a:t>: The client sends a SYN (synchronize) packet to the server to initiate a conversation.</a:t>
            </a:r>
          </a:p>
          <a:p>
            <a:pPr indent="-228600">
              <a:spcAft>
                <a:spcPts val="600"/>
              </a:spcAft>
              <a:buFont typeface="Arial" panose="020B0604020202020204" pitchFamily="34" charset="0"/>
              <a:buChar char="•"/>
            </a:pPr>
            <a:r>
              <a:rPr lang="en-US" sz="1700" b="1" i="0">
                <a:effectLst/>
              </a:rPr>
              <a:t>SYN-ACK</a:t>
            </a:r>
            <a:r>
              <a:rPr lang="en-US" sz="1700" b="0" i="0">
                <a:effectLst/>
              </a:rPr>
              <a:t>: The server responds with a SYN-ACK (synchronize-acknowledge) packet to acknowledge the client's request.</a:t>
            </a:r>
          </a:p>
          <a:p>
            <a:pPr indent="-228600">
              <a:spcAft>
                <a:spcPts val="600"/>
              </a:spcAft>
              <a:buFont typeface="Arial" panose="020B0604020202020204" pitchFamily="34" charset="0"/>
              <a:buChar char="•"/>
            </a:pPr>
            <a:r>
              <a:rPr lang="en-US" sz="1700" b="1" i="0">
                <a:effectLst/>
              </a:rPr>
              <a:t>ACK</a:t>
            </a:r>
            <a:r>
              <a:rPr lang="en-US" sz="1700" b="0" i="0">
                <a:effectLst/>
              </a:rPr>
              <a:t>: Finally, the client sends an ACK (acknowledge) packet back to the server. After this, the connection is established, and data transmission can begin.</a:t>
            </a:r>
          </a:p>
          <a:p>
            <a:pPr indent="-228600">
              <a:spcAft>
                <a:spcPts val="600"/>
              </a:spcAft>
              <a:buFont typeface="Arial" panose="020B0604020202020204" pitchFamily="34" charset="0"/>
              <a:buChar char="•"/>
            </a:pPr>
            <a:endParaRPr lang="en-US" sz="1700" b="0" i="0">
              <a:effectLst/>
            </a:endParaRPr>
          </a:p>
        </p:txBody>
      </p:sp>
      <p:pic>
        <p:nvPicPr>
          <p:cNvPr id="1028" name="Picture 4" descr="&#10;          A diagram depicting a SYN three-way handshake&#10;        ">
            <a:extLst>
              <a:ext uri="{FF2B5EF4-FFF2-40B4-BE49-F238E27FC236}">
                <a16:creationId xmlns:a16="http://schemas.microsoft.com/office/drawing/2014/main" id="{A421F276-9E13-E41B-483F-609C56BEAB1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9048" y="795048"/>
            <a:ext cx="5458968" cy="5267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92205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01590D-114B-43A4-F7FA-E33B0F8C331E}"/>
              </a:ext>
            </a:extLst>
          </p:cNvPr>
          <p:cNvSpPr>
            <a:spLocks noGrp="1"/>
          </p:cNvSpPr>
          <p:nvPr>
            <p:ph type="title"/>
          </p:nvPr>
        </p:nvSpPr>
        <p:spPr>
          <a:xfrm>
            <a:off x="572493" y="238539"/>
            <a:ext cx="11018520" cy="1434415"/>
          </a:xfrm>
        </p:spPr>
        <p:txBody>
          <a:bodyPr vert="horz" lIns="91440" tIns="45720" rIns="91440" bIns="45720" rtlCol="0" anchor="b">
            <a:normAutofit/>
          </a:bodyPr>
          <a:lstStyle/>
          <a:p>
            <a:pPr>
              <a:spcBef>
                <a:spcPct val="0"/>
              </a:spcBef>
            </a:pPr>
            <a:r>
              <a:rPr lang="en-US" sz="5400"/>
              <a:t>Infra layer attacks: TCP middlebox</a:t>
            </a:r>
          </a:p>
        </p:txBody>
      </p:sp>
      <p:sp>
        <p:nvSpPr>
          <p:cNvPr id="205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E98F1619-E269-F4B3-1566-18CC1E8EB93E}"/>
              </a:ext>
            </a:extLst>
          </p:cNvPr>
          <p:cNvSpPr>
            <a:spLocks noGrp="1"/>
          </p:cNvSpPr>
          <p:nvPr>
            <p:ph type="body" idx="1"/>
          </p:nvPr>
        </p:nvSpPr>
        <p:spPr>
          <a:xfrm>
            <a:off x="572493" y="2071316"/>
            <a:ext cx="10972800" cy="4119172"/>
          </a:xfrm>
        </p:spPr>
        <p:txBody>
          <a:bodyPr vert="horz" lIns="91440" tIns="45720" rIns="91440" bIns="45720" rtlCol="0" anchor="t">
            <a:normAutofit/>
          </a:bodyPr>
          <a:lstStyle/>
          <a:p>
            <a:pPr indent="-228600">
              <a:spcAft>
                <a:spcPts val="600"/>
              </a:spcAft>
              <a:buFont typeface="Arial" panose="020B0604020202020204" pitchFamily="34" charset="0"/>
              <a:buChar char="•"/>
            </a:pPr>
            <a:r>
              <a:rPr lang="en-US" sz="1500" dirty="0">
                <a:solidFill>
                  <a:schemeClr val="accent1"/>
                </a:solidFill>
                <a:hlinkClick r:id="rId2">
                  <a:extLst>
                    <a:ext uri="{A12FA001-AC4F-418D-AE19-62706E023703}">
                      <ahyp:hlinkClr xmlns:ahyp="http://schemas.microsoft.com/office/drawing/2018/hyperlinkcolor" val="tx"/>
                    </a:ext>
                  </a:extLst>
                </a:hlinkClick>
              </a:rPr>
              <a:t>https://www.usenix.org/system/files/sec21fall-bock.pdf</a:t>
            </a:r>
            <a:endParaRPr lang="en-US" sz="1500" dirty="0">
              <a:solidFill>
                <a:schemeClr val="accent1"/>
              </a:solidFill>
            </a:endParaRPr>
          </a:p>
          <a:p>
            <a:pPr indent="-228600">
              <a:spcAft>
                <a:spcPts val="600"/>
              </a:spcAft>
              <a:buFont typeface="Arial" panose="020B0604020202020204" pitchFamily="34" charset="0"/>
              <a:buChar char="•"/>
            </a:pPr>
            <a:r>
              <a:rPr lang="en-US" sz="1500" b="0" i="0" dirty="0">
                <a:effectLst/>
              </a:rPr>
              <a:t>The TCP middlebox reflection attack is a type of cyber attack that exploits vulnerabilities in TCP middleboxes, such as firewalls, which do not fully comply with TCP standards. </a:t>
            </a:r>
          </a:p>
          <a:p>
            <a:pPr indent="-228600">
              <a:spcAft>
                <a:spcPts val="600"/>
              </a:spcAft>
              <a:buFont typeface="Arial" panose="020B0604020202020204" pitchFamily="34" charset="0"/>
              <a:buChar char="•"/>
            </a:pPr>
            <a:r>
              <a:rPr lang="en-US" sz="1500" b="0" i="0" dirty="0">
                <a:effectLst/>
              </a:rPr>
              <a:t>In this attack, an attacker sends packets to these middleboxes with a forged source IP address—that of the intended victim. </a:t>
            </a:r>
          </a:p>
          <a:p>
            <a:pPr indent="-228600">
              <a:spcAft>
                <a:spcPts val="600"/>
              </a:spcAft>
              <a:buFont typeface="Arial" panose="020B0604020202020204" pitchFamily="34" charset="0"/>
              <a:buChar char="•"/>
            </a:pPr>
            <a:r>
              <a:rPr lang="en-US" sz="1500" b="0" i="0" dirty="0">
                <a:effectLst/>
              </a:rPr>
              <a:t>The middlebox, upon receiving these packets, responds to the victim's address. </a:t>
            </a:r>
          </a:p>
          <a:p>
            <a:pPr indent="-228600">
              <a:spcAft>
                <a:spcPts val="600"/>
              </a:spcAft>
              <a:buFont typeface="Arial" panose="020B0604020202020204" pitchFamily="34" charset="0"/>
              <a:buChar char="•"/>
            </a:pPr>
            <a:r>
              <a:rPr lang="en-US" sz="1500" b="0" i="0" dirty="0">
                <a:effectLst/>
              </a:rPr>
              <a:t>This technique amplifies the volume of traffic directed at the victim, overwhelming their network resources. </a:t>
            </a:r>
          </a:p>
          <a:p>
            <a:pPr indent="-228600">
              <a:spcAft>
                <a:spcPts val="600"/>
              </a:spcAft>
              <a:buFont typeface="Arial" panose="020B0604020202020204" pitchFamily="34" charset="0"/>
              <a:buChar char="•"/>
            </a:pPr>
            <a:r>
              <a:rPr lang="en-US" sz="1500" b="0" i="0" dirty="0">
                <a:effectLst/>
              </a:rPr>
              <a:t>The amplification effect varies based on how different vendors have implemented their TCP middlebox features. </a:t>
            </a:r>
          </a:p>
          <a:p>
            <a:pPr indent="-228600">
              <a:spcAft>
                <a:spcPts val="600"/>
              </a:spcAft>
              <a:buFont typeface="Arial" panose="020B0604020202020204" pitchFamily="34" charset="0"/>
              <a:buChar char="•"/>
            </a:pPr>
            <a:r>
              <a:rPr lang="en-US" sz="1500" b="0" i="0" dirty="0">
                <a:effectLst/>
              </a:rPr>
              <a:t>Discovered in academic research in 2021, this attack vector has been observed in real-world scenarios since early 2022, posing a significant threat due to its potential for high amplification, sometimes exceeding known UDP-based amplification methods.</a:t>
            </a:r>
            <a:endParaRPr lang="en-US" sz="1500" dirty="0"/>
          </a:p>
        </p:txBody>
      </p:sp>
    </p:spTree>
    <p:extLst>
      <p:ext uri="{BB962C8B-B14F-4D97-AF65-F5344CB8AC3E}">
        <p14:creationId xmlns:p14="http://schemas.microsoft.com/office/powerpoint/2010/main" val="4232567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01590D-114B-43A4-F7FA-E33B0F8C331E}"/>
              </a:ext>
            </a:extLst>
          </p:cNvPr>
          <p:cNvSpPr>
            <a:spLocks noGrp="1"/>
          </p:cNvSpPr>
          <p:nvPr>
            <p:ph type="title"/>
          </p:nvPr>
        </p:nvSpPr>
        <p:spPr>
          <a:xfrm>
            <a:off x="572493" y="238539"/>
            <a:ext cx="11018520" cy="1434415"/>
          </a:xfrm>
        </p:spPr>
        <p:txBody>
          <a:bodyPr vert="horz" lIns="91440" tIns="45720" rIns="91440" bIns="45720" rtlCol="0" anchor="b">
            <a:normAutofit/>
          </a:bodyPr>
          <a:lstStyle/>
          <a:p>
            <a:pPr>
              <a:spcBef>
                <a:spcPct val="0"/>
              </a:spcBef>
            </a:pPr>
            <a:r>
              <a:rPr lang="en-US" sz="5400" dirty="0"/>
              <a:t>Infra layer attacks: TCP middlebox</a:t>
            </a:r>
          </a:p>
        </p:txBody>
      </p:sp>
      <p:sp>
        <p:nvSpPr>
          <p:cNvPr id="205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E98F1619-E269-F4B3-1566-18CC1E8EB93E}"/>
              </a:ext>
            </a:extLst>
          </p:cNvPr>
          <p:cNvSpPr>
            <a:spLocks noGrp="1"/>
          </p:cNvSpPr>
          <p:nvPr>
            <p:ph type="body" idx="1"/>
          </p:nvPr>
        </p:nvSpPr>
        <p:spPr>
          <a:xfrm>
            <a:off x="572493" y="2071316"/>
            <a:ext cx="6713552" cy="4119172"/>
          </a:xfrm>
        </p:spPr>
        <p:txBody>
          <a:bodyPr vert="horz" lIns="91440" tIns="45720" rIns="91440" bIns="45720" rtlCol="0" anchor="t">
            <a:normAutofit/>
          </a:bodyPr>
          <a:lstStyle/>
          <a:p>
            <a:pPr>
              <a:lnSpc>
                <a:spcPct val="100000"/>
              </a:lnSpc>
            </a:pPr>
            <a:r>
              <a:rPr lang="en-GB" sz="1400" b="1" i="0" dirty="0">
                <a:effectLst/>
              </a:rPr>
              <a:t>Attacker</a:t>
            </a:r>
            <a:r>
              <a:rPr lang="en-GB" sz="1400" b="0" i="0" dirty="0">
                <a:effectLst/>
              </a:rPr>
              <a:t>: This is typically an entity or system that sends malicious traffic.</a:t>
            </a:r>
          </a:p>
          <a:p>
            <a:pPr>
              <a:lnSpc>
                <a:spcPct val="100000"/>
              </a:lnSpc>
            </a:pPr>
            <a:r>
              <a:rPr lang="en-GB" sz="1400" b="1" i="0" dirty="0">
                <a:effectLst/>
              </a:rPr>
              <a:t>Forged Packets</a:t>
            </a:r>
            <a:r>
              <a:rPr lang="en-GB" sz="1400" b="0" i="0" dirty="0">
                <a:effectLst/>
              </a:rPr>
              <a:t>: The attacker sends packets to the TCP middlebox. These packets are "forged" in the sense that they carry a </a:t>
            </a:r>
            <a:r>
              <a:rPr lang="en-GB" sz="1400" b="1" i="0" dirty="0">
                <a:effectLst/>
              </a:rPr>
              <a:t>false source IP address</a:t>
            </a:r>
            <a:r>
              <a:rPr lang="en-GB" sz="1400" b="0" i="0" dirty="0">
                <a:effectLst/>
              </a:rPr>
              <a:t>, </a:t>
            </a:r>
            <a:r>
              <a:rPr lang="en-GB" sz="1400" b="1" i="0" dirty="0">
                <a:effectLst/>
              </a:rPr>
              <a:t>which is the IP address of the victim</a:t>
            </a:r>
            <a:r>
              <a:rPr lang="en-GB" sz="1400" b="0" i="0" dirty="0">
                <a:effectLst/>
              </a:rPr>
              <a:t>. </a:t>
            </a:r>
          </a:p>
          <a:p>
            <a:pPr>
              <a:lnSpc>
                <a:spcPct val="100000"/>
              </a:lnSpc>
            </a:pPr>
            <a:r>
              <a:rPr lang="en-GB" sz="1400" b="1" i="0" dirty="0">
                <a:effectLst/>
              </a:rPr>
              <a:t>TCP Middlebox (Firewall)</a:t>
            </a:r>
            <a:r>
              <a:rPr lang="en-GB" sz="1400" b="0" i="0" dirty="0">
                <a:effectLst/>
              </a:rPr>
              <a:t>: In the </a:t>
            </a:r>
            <a:r>
              <a:rPr lang="en-GB" sz="1400" b="0" i="0" dirty="0" err="1">
                <a:effectLst/>
              </a:rPr>
              <a:t>center</a:t>
            </a:r>
            <a:r>
              <a:rPr lang="en-GB" sz="1400" b="0" i="0" dirty="0">
                <a:effectLst/>
              </a:rPr>
              <a:t> of the diagram is the TCP middlebox, often a firewall. This device is supposed to inspect and control the flow of network traffic. However, in this scenario, it's tricked by the forged packets from the attacker.</a:t>
            </a:r>
          </a:p>
          <a:p>
            <a:pPr>
              <a:lnSpc>
                <a:spcPct val="100000"/>
              </a:lnSpc>
            </a:pPr>
            <a:r>
              <a:rPr lang="en-GB" sz="1400" b="1" i="0" dirty="0">
                <a:effectLst/>
              </a:rPr>
              <a:t>Amplified Traffic to Victim's Network</a:t>
            </a:r>
            <a:r>
              <a:rPr lang="en-GB" sz="1400" b="0" i="0" dirty="0">
                <a:effectLst/>
              </a:rPr>
              <a:t>: The TCP middlebox, deceived by the forged source IP in the packets, sends a response to what it believes is the initiating source. However, since the source IP is forged, this traffic is sent to the victim's network. This response is typically larger in volume compared to the initial packets sent by the attacker, creating an amplification effect.</a:t>
            </a:r>
          </a:p>
          <a:p>
            <a:pPr>
              <a:lnSpc>
                <a:spcPct val="100000"/>
              </a:lnSpc>
            </a:pPr>
            <a:r>
              <a:rPr lang="en-GB" sz="1400" b="1" i="0" dirty="0">
                <a:effectLst/>
              </a:rPr>
              <a:t>Victim's Network</a:t>
            </a:r>
            <a:r>
              <a:rPr lang="en-GB" sz="1400" b="0" i="0" dirty="0">
                <a:effectLst/>
              </a:rPr>
              <a:t>: On the right side of the diagram, the victim's network receives the unwanted, amplified traffic. This can overwhelm the network's resources, leading to a denial of service.</a:t>
            </a:r>
          </a:p>
          <a:p>
            <a:pPr indent="-228600">
              <a:lnSpc>
                <a:spcPct val="100000"/>
              </a:lnSpc>
              <a:spcAft>
                <a:spcPts val="600"/>
              </a:spcAft>
              <a:buFont typeface="Arial" panose="020B0604020202020204" pitchFamily="34" charset="0"/>
              <a:buChar char="•"/>
            </a:pPr>
            <a:endParaRPr lang="en-US" sz="1800" dirty="0"/>
          </a:p>
        </p:txBody>
      </p:sp>
      <p:pic>
        <p:nvPicPr>
          <p:cNvPr id="2050" name="Picture 2" descr="A simplified schematic diagram of a TCP middlebox reflection attack. The diagram features three key components: an attacker, a TCP middlebox (firewall), and a victim's network. Arrows show the attacker sending forged packets to the TCP middlebox, and then the middlebox, deceived by the forged source IP, directing amplified traffic to the victim's network. The components are represented with basic shapes and labeled clearly for easy understanding of the attack flow.">
            <a:extLst>
              <a:ext uri="{FF2B5EF4-FFF2-40B4-BE49-F238E27FC236}">
                <a16:creationId xmlns:a16="http://schemas.microsoft.com/office/drawing/2014/main" id="{012BC5EA-C387-EA17-F6AF-746B6A7E4A9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31" r="1161" b="-3"/>
          <a:stretch/>
        </p:blipFill>
        <p:spPr bwMode="auto">
          <a:xfrm>
            <a:off x="7675658" y="2093976"/>
            <a:ext cx="3941064" cy="4096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1069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9"/>
        <p:cNvGrpSpPr/>
        <p:nvPr/>
      </p:nvGrpSpPr>
      <p:grpSpPr>
        <a:xfrm>
          <a:off x="0" y="0"/>
          <a:ext cx="0" cy="0"/>
          <a:chOff x="0" y="0"/>
          <a:chExt cx="0" cy="0"/>
        </a:xfrm>
      </p:grpSpPr>
      <p:sp useBgFill="1">
        <p:nvSpPr>
          <p:cNvPr id="146" name="Rectangle 145">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Google Shape;140;p30"/>
          <p:cNvSpPr txBox="1">
            <a:spLocks noGrp="1"/>
          </p:cNvSpPr>
          <p:nvPr>
            <p:ph type="title"/>
          </p:nvPr>
        </p:nvSpPr>
        <p:spPr>
          <a:xfrm>
            <a:off x="838200" y="365125"/>
            <a:ext cx="10515600" cy="1325563"/>
          </a:xfrm>
          <a:prstGeom prst="rect">
            <a:avLst/>
          </a:prstGeom>
        </p:spPr>
        <p:txBody>
          <a:bodyPr spcFirstLastPara="1" vert="horz" lIns="91440" tIns="45720" rIns="91440" bIns="45720" rtlCol="0" anchor="ctr" anchorCtr="0">
            <a:normAutofit fontScale="90000"/>
          </a:bodyPr>
          <a:lstStyle/>
          <a:p>
            <a:pPr marL="186262" marR="186262">
              <a:spcBef>
                <a:spcPct val="0"/>
              </a:spcBef>
              <a:spcAft>
                <a:spcPts val="2000"/>
              </a:spcAft>
              <a:buClr>
                <a:schemeClr val="dk1"/>
              </a:buClr>
              <a:buSzPts val="1100"/>
            </a:pPr>
            <a:r>
              <a:rPr lang="en-US" sz="4200" b="1" kern="1200">
                <a:solidFill>
                  <a:schemeClr val="tx1"/>
                </a:solidFill>
                <a:highlight>
                  <a:srgbClr val="FFFFFF"/>
                </a:highlight>
                <a:latin typeface="+mj-lt"/>
                <a:ea typeface="+mj-ea"/>
                <a:cs typeface="+mj-cs"/>
              </a:rPr>
              <a:t>The Anatomy of a DoS Attack: Story of Burger</a:t>
            </a:r>
            <a:endParaRPr lang="en-US" sz="4200" kern="1200">
              <a:solidFill>
                <a:schemeClr val="tx1"/>
              </a:solidFill>
              <a:latin typeface="+mj-lt"/>
              <a:ea typeface="+mj-ea"/>
              <a:cs typeface="+mj-cs"/>
            </a:endParaRPr>
          </a:p>
        </p:txBody>
      </p:sp>
      <p:sp>
        <p:nvSpPr>
          <p:cNvPr id="148"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Google Shape;141;p30"/>
          <p:cNvSpPr txBox="1">
            <a:spLocks noGrp="1"/>
          </p:cNvSpPr>
          <p:nvPr>
            <p:ph type="body" idx="1"/>
          </p:nvPr>
        </p:nvSpPr>
        <p:spPr>
          <a:xfrm>
            <a:off x="838200" y="1929384"/>
            <a:ext cx="10515600" cy="4251960"/>
          </a:xfrm>
          <a:prstGeom prst="rect">
            <a:avLst/>
          </a:prstGeom>
        </p:spPr>
        <p:txBody>
          <a:bodyPr spcFirstLastPara="1" vert="horz" lIns="91440" tIns="45720" rIns="91440" bIns="45720" rtlCol="0" anchorCtr="0">
            <a:normAutofit/>
          </a:bodyPr>
          <a:lstStyle/>
          <a:p>
            <a:pPr marL="0" indent="-228600">
              <a:buClr>
                <a:schemeClr val="dk1"/>
              </a:buClr>
              <a:buSzPct val="55555"/>
              <a:buFont typeface="Arial" panose="020B0604020202020204" pitchFamily="34" charset="0"/>
              <a:buChar char="•"/>
            </a:pPr>
            <a:r>
              <a:rPr lang="en-US" sz="1700" dirty="0">
                <a:highlight>
                  <a:srgbClr val="FFFFFF"/>
                </a:highlight>
              </a:rPr>
              <a:t>Instead of delving into technical details, let’s instead consider an analogy. </a:t>
            </a:r>
          </a:p>
          <a:p>
            <a:pPr marL="342900" indent="-228600">
              <a:buClr>
                <a:schemeClr val="dk1"/>
              </a:buClr>
              <a:buSzPct val="55555"/>
              <a:buFont typeface="Arial" panose="020B0604020202020204" pitchFamily="34" charset="0"/>
              <a:buChar char="•"/>
            </a:pPr>
            <a:r>
              <a:rPr lang="en-US" sz="1700" dirty="0">
                <a:highlight>
                  <a:srgbClr val="FFFFFF"/>
                </a:highlight>
              </a:rPr>
              <a:t>Suppose that you run a takeaway burger joint. Customers place their orders by phone and pick them up when they are ready. </a:t>
            </a:r>
          </a:p>
          <a:p>
            <a:pPr marL="342900" indent="-228600">
              <a:buClr>
                <a:schemeClr val="dk1"/>
              </a:buClr>
              <a:buSzPct val="55555"/>
              <a:buFont typeface="Arial" panose="020B0604020202020204" pitchFamily="34" charset="0"/>
              <a:buChar char="•"/>
            </a:pPr>
            <a:r>
              <a:rPr lang="en-US" sz="1700" dirty="0">
                <a:highlight>
                  <a:srgbClr val="FFFFFF"/>
                </a:highlight>
              </a:rPr>
              <a:t>One day, a prankster makes multiple calls to your place, ordering 100 burgers in total.</a:t>
            </a:r>
          </a:p>
          <a:p>
            <a:pPr marL="0" indent="-228600">
              <a:spcBef>
                <a:spcPts val="2000"/>
              </a:spcBef>
              <a:buClr>
                <a:schemeClr val="dk1"/>
              </a:buClr>
              <a:buSzPct val="91885"/>
              <a:buFont typeface="Arial" panose="020B0604020202020204" pitchFamily="34" charset="0"/>
              <a:buChar char="•"/>
            </a:pPr>
            <a:r>
              <a:rPr lang="en-US" sz="1700" dirty="0">
                <a:highlight>
                  <a:srgbClr val="FFFFFF"/>
                </a:highlight>
              </a:rPr>
              <a:t>This is enough to keep all your cooks occupied, so you stop taking new orders. However, the prankster never picks up the burgers. Not only were all your resources wasted on entertaining fake orders, you were also not able to cater to real customers.</a:t>
            </a:r>
          </a:p>
          <a:p>
            <a:pPr marL="0" indent="-228600">
              <a:spcBef>
                <a:spcPts val="2000"/>
              </a:spcBef>
              <a:buClr>
                <a:schemeClr val="dk1"/>
              </a:buClr>
              <a:buSzPct val="73333"/>
              <a:buFont typeface="Arial" panose="020B0604020202020204" pitchFamily="34" charset="0"/>
              <a:buChar char="•"/>
            </a:pPr>
            <a:r>
              <a:rPr lang="en-US" sz="1700" dirty="0">
                <a:highlight>
                  <a:srgbClr val="FFFFFF"/>
                </a:highlight>
              </a:rPr>
              <a:t>This can be annoying but easy to prevent since it’s just one person placing all the false orders. You can simply block their number, and the problem is solved. The same situation can happen on a server. One malicious client can send tons of fake requests to a server, hampering its ability to respond to real users.</a:t>
            </a:r>
          </a:p>
          <a:p>
            <a:pPr marL="0" indent="-228600">
              <a:spcBef>
                <a:spcPts val="2000"/>
              </a:spcBef>
              <a:buClr>
                <a:schemeClr val="dk1"/>
              </a:buClr>
              <a:buSzPct val="73333"/>
              <a:buFont typeface="Arial" panose="020B0604020202020204" pitchFamily="34" charset="0"/>
              <a:buChar char="•"/>
            </a:pPr>
            <a:r>
              <a:rPr lang="en-US" sz="1700" dirty="0">
                <a:highlight>
                  <a:srgbClr val="FFFFFF"/>
                </a:highlight>
              </a:rPr>
              <a:t>But just like in our example, detecting one fake client is easy; the server can just block all incoming requests from it. </a:t>
            </a:r>
          </a:p>
          <a:p>
            <a:pPr marL="0" indent="-228600">
              <a:spcBef>
                <a:spcPts val="2000"/>
              </a:spcBef>
              <a:buClr>
                <a:schemeClr val="dk1"/>
              </a:buClr>
              <a:buSzPct val="73333"/>
              <a:buFont typeface="Arial" panose="020B0604020202020204" pitchFamily="34" charset="0"/>
              <a:buChar char="•"/>
            </a:pPr>
            <a:r>
              <a:rPr lang="en-US" sz="1700" dirty="0">
                <a:highlight>
                  <a:srgbClr val="FFFFFF"/>
                </a:highlight>
              </a:rPr>
              <a:t>This type of attack is known as a denial-of-service (DoS) attack, the precursor of modern DDoS attacks.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0"/>
        <p:cNvGrpSpPr/>
        <p:nvPr/>
      </p:nvGrpSpPr>
      <p:grpSpPr>
        <a:xfrm>
          <a:off x="0" y="0"/>
          <a:ext cx="0" cy="0"/>
          <a:chOff x="0" y="0"/>
          <a:chExt cx="0" cy="0"/>
        </a:xfrm>
      </p:grpSpPr>
      <p:sp useBgFill="1">
        <p:nvSpPr>
          <p:cNvPr id="177" name="Rectangle 176">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Google Shape;171;p35"/>
          <p:cNvSpPr txBox="1">
            <a:spLocks noGrp="1"/>
          </p:cNvSpPr>
          <p:nvPr>
            <p:ph type="title"/>
          </p:nvPr>
        </p:nvSpPr>
        <p:spPr>
          <a:xfrm>
            <a:off x="841248" y="548640"/>
            <a:ext cx="3600860" cy="5431536"/>
          </a:xfrm>
          <a:prstGeom prst="rect">
            <a:avLst/>
          </a:prstGeom>
        </p:spPr>
        <p:txBody>
          <a:bodyPr spcFirstLastPara="1" vert="horz" lIns="91440" tIns="45720" rIns="91440" bIns="45720" rtlCol="0" anchor="ctr" anchorCtr="0">
            <a:normAutofit/>
          </a:bodyPr>
          <a:lstStyle/>
          <a:p>
            <a:pPr marL="186262" marR="186262">
              <a:spcBef>
                <a:spcPct val="0"/>
              </a:spcBef>
              <a:spcAft>
                <a:spcPts val="2000"/>
              </a:spcAft>
              <a:buClr>
                <a:schemeClr val="dk1"/>
              </a:buClr>
              <a:buSzPts val="1100"/>
            </a:pPr>
            <a:r>
              <a:rPr lang="en-US" sz="4000" b="1" kern="1200" dirty="0">
                <a:solidFill>
                  <a:schemeClr val="tx1"/>
                </a:solidFill>
                <a:highlight>
                  <a:srgbClr val="FFFFFF"/>
                </a:highlight>
                <a:latin typeface="+mj-lt"/>
                <a:ea typeface="+mj-ea"/>
                <a:cs typeface="+mj-cs"/>
              </a:rPr>
              <a:t>Stopping an In-Progress DDoS Attack</a:t>
            </a:r>
            <a:endParaRPr lang="en-US" sz="4000" kern="1200" dirty="0">
              <a:solidFill>
                <a:schemeClr val="tx1"/>
              </a:solidFill>
              <a:latin typeface="+mj-lt"/>
              <a:ea typeface="+mj-ea"/>
              <a:cs typeface="+mj-cs"/>
            </a:endParaRPr>
          </a:p>
        </p:txBody>
      </p:sp>
      <p:sp>
        <p:nvSpPr>
          <p:cNvPr id="179"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Google Shape;172;p35"/>
          <p:cNvSpPr txBox="1">
            <a:spLocks noGrp="1"/>
          </p:cNvSpPr>
          <p:nvPr>
            <p:ph type="body" idx="1"/>
          </p:nvPr>
        </p:nvSpPr>
        <p:spPr>
          <a:xfrm>
            <a:off x="5126418" y="552091"/>
            <a:ext cx="6224335" cy="5431536"/>
          </a:xfrm>
          <a:prstGeom prst="rect">
            <a:avLst/>
          </a:prstGeom>
        </p:spPr>
        <p:txBody>
          <a:bodyPr spcFirstLastPara="1" vert="horz" lIns="91440" tIns="45720" rIns="91440" bIns="45720" rtlCol="0" anchor="ctr" anchorCtr="0">
            <a:normAutofit/>
          </a:bodyPr>
          <a:lstStyle/>
          <a:p>
            <a:pPr marL="0" indent="-228600">
              <a:buClr>
                <a:schemeClr val="dk1"/>
              </a:buClr>
              <a:buSzPct val="73333"/>
              <a:buFont typeface="Arial" panose="020B0604020202020204" pitchFamily="34" charset="0"/>
              <a:buChar char="•"/>
            </a:pPr>
            <a:r>
              <a:rPr lang="en-US" sz="1200" dirty="0">
                <a:highlight>
                  <a:srgbClr val="FFFFFF"/>
                </a:highlight>
              </a:rPr>
              <a:t>To be able to stop a DDoS attack, you must know the most common symptoms.</a:t>
            </a:r>
          </a:p>
          <a:p>
            <a:pPr marL="0" indent="-228600">
              <a:spcBef>
                <a:spcPts val="2000"/>
              </a:spcBef>
              <a:buClr>
                <a:schemeClr val="dk1"/>
              </a:buClr>
              <a:buSzPct val="73333"/>
              <a:buFont typeface="Arial" panose="020B0604020202020204" pitchFamily="34" charset="0"/>
              <a:buChar char="•"/>
            </a:pPr>
            <a:r>
              <a:rPr lang="en-US" sz="1200" b="1" dirty="0">
                <a:highlight>
                  <a:srgbClr val="FFFFFF"/>
                </a:highlight>
              </a:rPr>
              <a:t>Usual DDoS symptoms</a:t>
            </a:r>
          </a:p>
          <a:p>
            <a:pPr indent="-228600">
              <a:spcBef>
                <a:spcPts val="1333"/>
              </a:spcBef>
              <a:buClr>
                <a:srgbClr val="1C1F2A"/>
              </a:buClr>
              <a:buSzPct val="100000"/>
              <a:buFont typeface="Arial" panose="020B0604020202020204" pitchFamily="34" charset="0"/>
              <a:buChar char="•"/>
            </a:pPr>
            <a:r>
              <a:rPr lang="en-US" sz="1200" dirty="0">
                <a:highlight>
                  <a:srgbClr val="FFFFFF"/>
                </a:highlight>
              </a:rPr>
              <a:t>Large amounts of traffic coming from clients with same or similar characteristics. E.g. device type, browser type/version, IP or IP range, and location etc.</a:t>
            </a:r>
          </a:p>
          <a:p>
            <a:pPr indent="-228600">
              <a:buClr>
                <a:srgbClr val="1C1F2A"/>
              </a:buClr>
              <a:buSzPct val="100000"/>
              <a:buFont typeface="Arial" panose="020B0604020202020204" pitchFamily="34" charset="0"/>
              <a:buChar char="•"/>
            </a:pPr>
            <a:r>
              <a:rPr lang="en-US" sz="1200" dirty="0">
                <a:highlight>
                  <a:srgbClr val="FFFFFF"/>
                </a:highlight>
              </a:rPr>
              <a:t>An exponential, unexpected rise in traffic at a single endpoint/server.</a:t>
            </a:r>
          </a:p>
          <a:p>
            <a:pPr indent="-228600">
              <a:buClr>
                <a:srgbClr val="1C1F2A"/>
              </a:buClr>
              <a:buSzPct val="100000"/>
              <a:buFont typeface="Arial" panose="020B0604020202020204" pitchFamily="34" charset="0"/>
              <a:buChar char="•"/>
            </a:pPr>
            <a:r>
              <a:rPr lang="en-US" sz="1200" dirty="0">
                <a:highlight>
                  <a:srgbClr val="FFFFFF"/>
                </a:highlight>
              </a:rPr>
              <a:t>A server starts repeatedly crashing for no reason.</a:t>
            </a:r>
          </a:p>
          <a:p>
            <a:pPr indent="-228600">
              <a:buClr>
                <a:srgbClr val="1C1F2A"/>
              </a:buClr>
              <a:buSzPct val="100000"/>
              <a:buFont typeface="Arial" panose="020B0604020202020204" pitchFamily="34" charset="0"/>
              <a:buChar char="•"/>
            </a:pPr>
            <a:r>
              <a:rPr lang="en-US" sz="1200" dirty="0">
                <a:highlight>
                  <a:srgbClr val="FFFFFF"/>
                </a:highlight>
              </a:rPr>
              <a:t>Your website is taking too long to respond to requests.</a:t>
            </a:r>
          </a:p>
          <a:p>
            <a:pPr marL="0" indent="-228600">
              <a:spcBef>
                <a:spcPts val="2133"/>
              </a:spcBef>
              <a:buClr>
                <a:schemeClr val="dk1"/>
              </a:buClr>
              <a:buSzPct val="73333"/>
              <a:buFont typeface="Arial" panose="020B0604020202020204" pitchFamily="34" charset="0"/>
              <a:buChar char="•"/>
            </a:pPr>
            <a:r>
              <a:rPr lang="en-US" sz="1200" b="1" dirty="0">
                <a:highlight>
                  <a:srgbClr val="FFFFFF"/>
                </a:highlight>
              </a:rPr>
              <a:t>Responding to a DDoS attack</a:t>
            </a:r>
          </a:p>
          <a:p>
            <a:pPr marL="0" indent="-228600">
              <a:spcBef>
                <a:spcPts val="1333"/>
              </a:spcBef>
              <a:buClr>
                <a:schemeClr val="dk1"/>
              </a:buClr>
              <a:buSzPct val="73333"/>
              <a:buFont typeface="Arial" panose="020B0604020202020204" pitchFamily="34" charset="0"/>
              <a:buChar char="•"/>
            </a:pPr>
            <a:r>
              <a:rPr lang="en-US" sz="1200" dirty="0">
                <a:highlight>
                  <a:srgbClr val="FFFFFF"/>
                </a:highlight>
              </a:rPr>
              <a:t>Once you have identified a DDoS attack, it’s important to act quickly as it gives you an opportunity to prevent serious downtime. If you wait too long, your server may start crashing, and full recovery may take hours.</a:t>
            </a:r>
          </a:p>
          <a:p>
            <a:pPr marL="0" indent="-228600">
              <a:spcBef>
                <a:spcPts val="2000"/>
              </a:spcBef>
              <a:buClr>
                <a:schemeClr val="dk1"/>
              </a:buClr>
              <a:buSzPct val="73333"/>
              <a:buFont typeface="Arial" panose="020B0604020202020204" pitchFamily="34" charset="0"/>
              <a:buChar char="•"/>
            </a:pPr>
            <a:r>
              <a:rPr lang="en-US" sz="1200" dirty="0">
                <a:highlight>
                  <a:srgbClr val="FFFFFF"/>
                </a:highlight>
              </a:rPr>
              <a:t>The hardest part about mitigating a DDoS attack is that often it’s virtually impossible to do so without impacting legitimate traffic. This is because attackers go to great lengths to masquerade fake traffic as real. With that said, here are some ways you can respond:</a:t>
            </a:r>
          </a:p>
          <a:p>
            <a:pPr indent="-228600">
              <a:spcBef>
                <a:spcPts val="2000"/>
              </a:spcBef>
              <a:buClr>
                <a:srgbClr val="1C1F2A"/>
              </a:buClr>
              <a:buSzPct val="100000"/>
              <a:buFont typeface="Arial" panose="020B0604020202020204" pitchFamily="34" charset="0"/>
              <a:buChar char="•"/>
            </a:pPr>
            <a:r>
              <a:rPr lang="en-US" sz="1200" b="1" dirty="0">
                <a:highlight>
                  <a:srgbClr val="FFFFFF"/>
                </a:highlight>
              </a:rPr>
              <a:t>Blackhole filtering:</a:t>
            </a:r>
            <a:r>
              <a:rPr lang="en-US" sz="1200" dirty="0">
                <a:highlight>
                  <a:srgbClr val="FFFFFF"/>
                </a:highlight>
              </a:rPr>
              <a:t> Go through incoming traffic and determine a limitation criterion. Use the criterion to route malicious traffic into a blackhole, essentially dropping it.</a:t>
            </a:r>
          </a:p>
          <a:p>
            <a:pPr indent="-228600">
              <a:buClr>
                <a:srgbClr val="1C1F2A"/>
              </a:buClr>
              <a:buSzPct val="100000"/>
              <a:buFont typeface="Arial" panose="020B0604020202020204" pitchFamily="34" charset="0"/>
              <a:buChar char="•"/>
            </a:pPr>
            <a:r>
              <a:rPr lang="en-US" sz="1200" b="1" dirty="0">
                <a:highlight>
                  <a:srgbClr val="FFFFFF"/>
                </a:highlight>
              </a:rPr>
              <a:t>Casting:</a:t>
            </a:r>
            <a:r>
              <a:rPr lang="en-US" sz="1200" dirty="0">
                <a:highlight>
                  <a:srgbClr val="FFFFFF"/>
                </a:highlight>
              </a:rPr>
              <a:t> Distribute the traffic across multiple servers, increasing your capacity, and decreasing the chances of individual servers getting overwhelmed.</a:t>
            </a:r>
          </a:p>
          <a:p>
            <a:pPr indent="-228600">
              <a:buClr>
                <a:srgbClr val="1C1F2A"/>
              </a:buClr>
              <a:buSzPct val="100000"/>
              <a:buFont typeface="Arial" panose="020B0604020202020204" pitchFamily="34" charset="0"/>
              <a:buChar char="•"/>
            </a:pPr>
            <a:r>
              <a:rPr lang="en-US" sz="1200" b="1" dirty="0">
                <a:highlight>
                  <a:srgbClr val="FFFFFF"/>
                </a:highlight>
              </a:rPr>
              <a:t>IP Blocking:</a:t>
            </a:r>
            <a:r>
              <a:rPr lang="en-US" sz="1200" dirty="0">
                <a:highlight>
                  <a:srgbClr val="FFFFFF"/>
                </a:highlight>
              </a:rPr>
              <a:t> If you are noticing unexpectedly high traffic from the same range of IP addresses, block them.</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6"/>
        <p:cNvGrpSpPr/>
        <p:nvPr/>
      </p:nvGrpSpPr>
      <p:grpSpPr>
        <a:xfrm>
          <a:off x="0" y="0"/>
          <a:ext cx="0" cy="0"/>
          <a:chOff x="0" y="0"/>
          <a:chExt cx="0" cy="0"/>
        </a:xfrm>
      </p:grpSpPr>
      <p:sp useBgFill="1">
        <p:nvSpPr>
          <p:cNvPr id="183" name="Rectangle 182">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Google Shape;177;p36"/>
          <p:cNvSpPr txBox="1">
            <a:spLocks noGrp="1"/>
          </p:cNvSpPr>
          <p:nvPr>
            <p:ph type="title"/>
          </p:nvPr>
        </p:nvSpPr>
        <p:spPr>
          <a:xfrm>
            <a:off x="841248" y="548640"/>
            <a:ext cx="3600860" cy="5431536"/>
          </a:xfrm>
          <a:prstGeom prst="rect">
            <a:avLst/>
          </a:prstGeom>
        </p:spPr>
        <p:txBody>
          <a:bodyPr spcFirstLastPara="1" vert="horz" lIns="91440" tIns="45720" rIns="91440" bIns="45720" rtlCol="0" anchor="ctr" anchorCtr="0">
            <a:normAutofit/>
          </a:bodyPr>
          <a:lstStyle/>
          <a:p>
            <a:pPr marL="186262" marR="186262">
              <a:spcBef>
                <a:spcPct val="0"/>
              </a:spcBef>
              <a:spcAft>
                <a:spcPts val="2000"/>
              </a:spcAft>
              <a:buClr>
                <a:schemeClr val="dk1"/>
              </a:buClr>
              <a:buSzPts val="1100"/>
            </a:pPr>
            <a:r>
              <a:rPr lang="en-US" b="1" kern="1200" dirty="0">
                <a:solidFill>
                  <a:schemeClr val="tx1"/>
                </a:solidFill>
                <a:highlight>
                  <a:srgbClr val="FFFFFF"/>
                </a:highlight>
                <a:latin typeface="+mj-lt"/>
                <a:ea typeface="+mj-ea"/>
                <a:cs typeface="+mj-cs"/>
              </a:rPr>
              <a:t>Preventing a DDoS Attack</a:t>
            </a:r>
            <a:endParaRPr lang="en-US" kern="1200" dirty="0">
              <a:solidFill>
                <a:schemeClr val="tx1"/>
              </a:solidFill>
              <a:latin typeface="+mj-lt"/>
              <a:ea typeface="+mj-ea"/>
              <a:cs typeface="+mj-cs"/>
            </a:endParaRPr>
          </a:p>
        </p:txBody>
      </p:sp>
      <p:sp>
        <p:nvSpPr>
          <p:cNvPr id="185"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Google Shape;178;p36"/>
          <p:cNvSpPr txBox="1">
            <a:spLocks noGrp="1"/>
          </p:cNvSpPr>
          <p:nvPr>
            <p:ph type="body" idx="1"/>
          </p:nvPr>
        </p:nvSpPr>
        <p:spPr>
          <a:xfrm>
            <a:off x="5126418" y="552091"/>
            <a:ext cx="6224335" cy="5431536"/>
          </a:xfrm>
          <a:prstGeom prst="rect">
            <a:avLst/>
          </a:prstGeom>
        </p:spPr>
        <p:txBody>
          <a:bodyPr spcFirstLastPara="1" vert="horz" lIns="91440" tIns="45720" rIns="91440" bIns="45720" rtlCol="0" anchor="ctr" anchorCtr="0">
            <a:normAutofit/>
          </a:bodyPr>
          <a:lstStyle/>
          <a:p>
            <a:pPr marL="0" indent="-228600">
              <a:buClr>
                <a:schemeClr val="dk1"/>
              </a:buClr>
              <a:buSzPts val="1100"/>
              <a:buFont typeface="Arial" panose="020B0604020202020204" pitchFamily="34" charset="0"/>
              <a:buChar char="•"/>
            </a:pPr>
            <a:r>
              <a:rPr lang="en-US" sz="1700" dirty="0">
                <a:highlight>
                  <a:srgbClr val="FFFFFF"/>
                </a:highlight>
              </a:rPr>
              <a:t>Stopping an active DDoS attack can be hard and may affect your legitimate users. This is why it’s important to take a preemptive approach. </a:t>
            </a:r>
          </a:p>
          <a:p>
            <a:pPr marL="0" indent="-228600">
              <a:buClr>
                <a:schemeClr val="dk1"/>
              </a:buClr>
              <a:buSzPts val="1100"/>
              <a:buFont typeface="Arial" panose="020B0604020202020204" pitchFamily="34" charset="0"/>
              <a:buChar char="•"/>
            </a:pPr>
            <a:r>
              <a:rPr lang="en-US" sz="1700" dirty="0">
                <a:highlight>
                  <a:srgbClr val="FFFFFF"/>
                </a:highlight>
              </a:rPr>
              <a:t>In addition to the preventive measures mentioned below, you should also create an emergency DDoS incident response plan, as even the best defenses can sometimes succumb to sophisticated attacks.</a:t>
            </a:r>
          </a:p>
          <a:p>
            <a:pPr indent="-228600">
              <a:spcBef>
                <a:spcPts val="2000"/>
              </a:spcBef>
              <a:buClr>
                <a:srgbClr val="1C1F2A"/>
              </a:buClr>
              <a:buSzPts val="1200"/>
              <a:buFont typeface="Arial" panose="020B0604020202020204" pitchFamily="34" charset="0"/>
              <a:buChar char="•"/>
            </a:pPr>
            <a:r>
              <a:rPr lang="en-US" sz="1700" b="1" dirty="0">
                <a:highlight>
                  <a:srgbClr val="FFFFFF"/>
                </a:highlight>
              </a:rPr>
              <a:t>Real-time packet analysis:</a:t>
            </a:r>
            <a:r>
              <a:rPr lang="en-US" sz="1700" dirty="0">
                <a:highlight>
                  <a:srgbClr val="FFFFFF"/>
                </a:highlight>
              </a:rPr>
              <a:t> Analyze packets based on different rules, as they enter your system, discarding the potentially malicious ones.</a:t>
            </a:r>
          </a:p>
          <a:p>
            <a:pPr indent="-228600">
              <a:buClr>
                <a:srgbClr val="1C1F2A"/>
              </a:buClr>
              <a:buSzPts val="1200"/>
              <a:buFont typeface="Arial" panose="020B0604020202020204" pitchFamily="34" charset="0"/>
              <a:buChar char="•"/>
            </a:pPr>
            <a:r>
              <a:rPr lang="en-US" sz="1700" b="1" dirty="0">
                <a:highlight>
                  <a:srgbClr val="FFFFFF"/>
                </a:highlight>
              </a:rPr>
              <a:t>DDoS defense system (DDS):</a:t>
            </a:r>
            <a:r>
              <a:rPr lang="en-US" sz="1700" dirty="0">
                <a:highlight>
                  <a:srgbClr val="FFFFFF"/>
                </a:highlight>
              </a:rPr>
              <a:t> A DDS can detect legitimate-looking content with malicious intent. It protects against both protocol and volumetric attacks, without requiring any human intervention.</a:t>
            </a:r>
          </a:p>
          <a:p>
            <a:pPr indent="-228600">
              <a:buClr>
                <a:srgbClr val="1C1F2A"/>
              </a:buClr>
              <a:buSzPts val="1200"/>
              <a:buFont typeface="Arial" panose="020B0604020202020204" pitchFamily="34" charset="0"/>
              <a:buChar char="•"/>
            </a:pPr>
            <a:r>
              <a:rPr lang="en-US" sz="1700" b="1" dirty="0">
                <a:highlight>
                  <a:srgbClr val="FFFFFF"/>
                </a:highlight>
              </a:rPr>
              <a:t>Web application firewall:</a:t>
            </a:r>
            <a:r>
              <a:rPr lang="en-US" sz="1700" dirty="0">
                <a:highlight>
                  <a:srgbClr val="FFFFFF"/>
                </a:highlight>
              </a:rPr>
              <a:t> Web application firewalls (WAF) are a great tool to mitigate application layer DDoS attacks. They give you a way to filter incoming requests, based on different rules, which can also be added on-the-fly, in response to an attack.</a:t>
            </a:r>
          </a:p>
          <a:p>
            <a:pPr indent="-228600">
              <a:buClr>
                <a:srgbClr val="1C1F2A"/>
              </a:buClr>
              <a:buSzPts val="1200"/>
              <a:buFont typeface="Arial" panose="020B0604020202020204" pitchFamily="34" charset="0"/>
              <a:buChar char="•"/>
            </a:pPr>
            <a:r>
              <a:rPr lang="en-US" sz="1700" b="1" dirty="0">
                <a:highlight>
                  <a:srgbClr val="FFFFFF"/>
                </a:highlight>
              </a:rPr>
              <a:t>Rate limiting:</a:t>
            </a:r>
            <a:r>
              <a:rPr lang="en-US" sz="1700" dirty="0">
                <a:highlight>
                  <a:srgbClr val="FFFFFF"/>
                </a:highlight>
              </a:rPr>
              <a:t> Limit the number of requests a server can entertain over a certain time period.</a:t>
            </a:r>
            <a:endParaRPr lang="en-US" sz="17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65C766-49A2-7773-6D74-303D2BBED1C5}"/>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spcBef>
                <a:spcPct val="0"/>
              </a:spcBef>
            </a:pPr>
            <a:r>
              <a:rPr lang="en-US" sz="5400" kern="1200">
                <a:solidFill>
                  <a:schemeClr val="tx1"/>
                </a:solidFill>
                <a:latin typeface="+mj-lt"/>
                <a:ea typeface="+mj-ea"/>
                <a:cs typeface="+mj-cs"/>
              </a:rPr>
              <a:t>Ddos Simulation Testing on AWS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96778A86-49F9-FF98-EE3C-4E06D3792628}"/>
              </a:ext>
            </a:extLst>
          </p:cNvPr>
          <p:cNvSpPr>
            <a:spLocks noGrp="1"/>
          </p:cNvSpPr>
          <p:nvPr>
            <p:ph type="body" idx="1"/>
          </p:nvPr>
        </p:nvSpPr>
        <p:spPr>
          <a:xfrm>
            <a:off x="838200" y="1929384"/>
            <a:ext cx="10515600" cy="4251960"/>
          </a:xfrm>
        </p:spPr>
        <p:txBody>
          <a:bodyPr vert="horz" lIns="91440" tIns="45720" rIns="91440" bIns="45720" rtlCol="0">
            <a:normAutofit/>
          </a:bodyPr>
          <a:lstStyle/>
          <a:p>
            <a:pPr indent="-228600">
              <a:spcAft>
                <a:spcPts val="600"/>
              </a:spcAft>
              <a:buFont typeface="Arial" panose="020B0604020202020204" pitchFamily="34" charset="0"/>
              <a:buChar char="•"/>
            </a:pPr>
            <a:r>
              <a:rPr lang="en-US" sz="1500" dirty="0">
                <a:hlinkClick r:id="rId2"/>
              </a:rPr>
              <a:t>https://aws.amazon.com/security/ddos-simulation-testing/</a:t>
            </a:r>
            <a:endParaRPr lang="en-US" sz="1500" dirty="0"/>
          </a:p>
          <a:p>
            <a:pPr indent="-228600">
              <a:spcAft>
                <a:spcPts val="600"/>
              </a:spcAft>
              <a:buFont typeface="Arial" panose="020B0604020202020204" pitchFamily="34" charset="0"/>
              <a:buChar char="•"/>
            </a:pPr>
            <a:r>
              <a:rPr lang="en-US" sz="1500" b="0" i="0" dirty="0">
                <a:effectLst/>
              </a:rPr>
              <a:t>DDoS simulation testing must be performed by an </a:t>
            </a:r>
            <a:r>
              <a:rPr lang="en-US" sz="1500" b="0" i="0" u="sng" dirty="0">
                <a:effectLst/>
                <a:hlinkClick r:id="rId3"/>
              </a:rPr>
              <a:t>AWS Partner Network (APN) Partner</a:t>
            </a:r>
            <a:r>
              <a:rPr lang="en-US" sz="1500" b="0" i="0" dirty="0">
                <a:effectLst/>
              </a:rPr>
              <a:t> that has been pre-approved by AWS to conduct DDoS simulation tests (AWS DDoS Test Partner).</a:t>
            </a:r>
          </a:p>
          <a:p>
            <a:pPr indent="-228600">
              <a:spcAft>
                <a:spcPts val="600"/>
              </a:spcAft>
              <a:buFont typeface="Arial" panose="020B0604020202020204" pitchFamily="34" charset="0"/>
              <a:buChar char="•"/>
            </a:pPr>
            <a:r>
              <a:rPr lang="en-US" sz="1500" b="0" i="0" dirty="0">
                <a:effectLst/>
              </a:rPr>
              <a:t>The target of the DDoS simulation test must be either registered as a Protected Resource in an AWS account you own that is subscribed to AWS Shield Advanced or an Amazon API Gateway edge-optimized API endpoint that resides in an account you own subscribed to AWS Shield Advanced. </a:t>
            </a:r>
          </a:p>
          <a:p>
            <a:pPr indent="-228600">
              <a:spcAft>
                <a:spcPts val="600"/>
              </a:spcAft>
              <a:buFont typeface="Arial" panose="020B0604020202020204" pitchFamily="34" charset="0"/>
              <a:buChar char="•"/>
            </a:pPr>
            <a:r>
              <a:rPr lang="en-US" sz="1500" b="1" i="0" dirty="0">
                <a:effectLst/>
              </a:rPr>
              <a:t>The bit volume of the DDoS simulation test may not exceed 20 gigabits per second</a:t>
            </a:r>
            <a:r>
              <a:rPr lang="en-US" sz="1500" b="0" i="0" dirty="0">
                <a:effectLst/>
              </a:rPr>
              <a:t>.</a:t>
            </a:r>
          </a:p>
          <a:p>
            <a:pPr indent="-228600">
              <a:spcAft>
                <a:spcPts val="600"/>
              </a:spcAft>
              <a:buFont typeface="Arial" panose="020B0604020202020204" pitchFamily="34" charset="0"/>
              <a:buChar char="•"/>
            </a:pPr>
            <a:r>
              <a:rPr lang="en-US" sz="1500" b="1" i="0" dirty="0">
                <a:effectLst/>
              </a:rPr>
              <a:t>The packet volume of the DDoS simulation test may not exceed 5 million packets per second when testing an Amazon CloudFront distribution and may not exceed 50,000 packets per second when testing any other type of AWS resource</a:t>
            </a:r>
            <a:r>
              <a:rPr lang="en-US" sz="1500" b="0" i="0" dirty="0">
                <a:effectLst/>
              </a:rPr>
              <a:t>.</a:t>
            </a:r>
          </a:p>
          <a:p>
            <a:pPr indent="-228600">
              <a:spcAft>
                <a:spcPts val="600"/>
              </a:spcAft>
              <a:buFont typeface="Arial" panose="020B0604020202020204" pitchFamily="34" charset="0"/>
              <a:buChar char="•"/>
            </a:pPr>
            <a:r>
              <a:rPr lang="en-US" sz="1500" b="1" i="0" dirty="0">
                <a:effectLst/>
                <a:highlight>
                  <a:srgbClr val="FFFF00"/>
                </a:highlight>
              </a:rPr>
              <a:t>The request volume of the DDoS simulation test may not exceed 50,000 requests per second.</a:t>
            </a:r>
          </a:p>
          <a:p>
            <a:pPr indent="-228600">
              <a:spcAft>
                <a:spcPts val="600"/>
              </a:spcAft>
              <a:buFont typeface="Arial" panose="020B0604020202020204" pitchFamily="34" charset="0"/>
              <a:buChar char="•"/>
            </a:pPr>
            <a:r>
              <a:rPr lang="en-US" sz="1500" b="0" i="0" dirty="0">
                <a:effectLst/>
              </a:rPr>
              <a:t>The DDoS simulation test may not originate from an AWS resource and may not use an AWS resource in an attempt to simulate an amplification attack.</a:t>
            </a:r>
          </a:p>
          <a:p>
            <a:pPr indent="-228600">
              <a:spcAft>
                <a:spcPts val="600"/>
              </a:spcAft>
              <a:buFont typeface="Arial" panose="020B0604020202020204" pitchFamily="34" charset="0"/>
              <a:buChar char="•"/>
            </a:pPr>
            <a:r>
              <a:rPr lang="en-US" sz="1500" b="0" i="0" dirty="0">
                <a:effectLst/>
              </a:rPr>
              <a:t>You assume the risk of all DDoS simulation testing and are responsible for the actions of the test vendor.</a:t>
            </a:r>
          </a:p>
          <a:p>
            <a:pPr indent="-228600">
              <a:spcAft>
                <a:spcPts val="600"/>
              </a:spcAft>
              <a:buFont typeface="Arial" panose="020B0604020202020204" pitchFamily="34" charset="0"/>
              <a:buChar char="•"/>
            </a:pPr>
            <a:r>
              <a:rPr lang="en-US" sz="1500" b="0" i="0" dirty="0">
                <a:effectLst/>
              </a:rPr>
              <a:t>AWS may instruct the test vendor to terminate the simulation testing at any time.</a:t>
            </a:r>
          </a:p>
          <a:p>
            <a:pPr indent="-228600">
              <a:spcAft>
                <a:spcPts val="600"/>
              </a:spcAft>
              <a:buFont typeface="Arial" panose="020B0604020202020204" pitchFamily="34" charset="0"/>
              <a:buChar char="•"/>
            </a:pPr>
            <a:r>
              <a:rPr lang="en-US" sz="1500" b="0" i="0" dirty="0">
                <a:effectLst/>
              </a:rPr>
              <a:t>Your performance of the testing and the results of the testing are AWS Confidential Information, as defined in the AWS Customer Agreement.</a:t>
            </a:r>
          </a:p>
        </p:txBody>
      </p:sp>
    </p:spTree>
    <p:extLst>
      <p:ext uri="{BB962C8B-B14F-4D97-AF65-F5344CB8AC3E}">
        <p14:creationId xmlns:p14="http://schemas.microsoft.com/office/powerpoint/2010/main" val="19640851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69469F-AEBF-9231-4FB9-97E680DFCBF9}"/>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spcBef>
                <a:spcPct val="0"/>
              </a:spcBef>
            </a:pPr>
            <a:r>
              <a:rPr lang="en-US" sz="5000" kern="1200">
                <a:solidFill>
                  <a:schemeClr val="tx1"/>
                </a:solidFill>
                <a:latin typeface="+mj-lt"/>
                <a:ea typeface="+mj-ea"/>
                <a:cs typeface="+mj-cs"/>
              </a:rPr>
              <a:t>AWS Best Practices for Ddos Resiliency</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4F02DAD4-C06A-C3D2-CB5D-0DF58AB0A885}"/>
              </a:ext>
            </a:extLst>
          </p:cNvPr>
          <p:cNvSpPr>
            <a:spLocks noGrp="1"/>
          </p:cNvSpPr>
          <p:nvPr>
            <p:ph type="body" idx="1"/>
          </p:nvPr>
        </p:nvSpPr>
        <p:spPr>
          <a:xfrm>
            <a:off x="838200" y="1929384"/>
            <a:ext cx="10515600" cy="4251960"/>
          </a:xfrm>
        </p:spPr>
        <p:txBody>
          <a:bodyPr vert="horz" lIns="91440" tIns="45720" rIns="91440" bIns="45720" rtlCol="0">
            <a:normAutofit/>
          </a:bodyPr>
          <a:lstStyle/>
          <a:p>
            <a:pPr indent="-228600">
              <a:spcAft>
                <a:spcPts val="600"/>
              </a:spcAft>
              <a:buFont typeface="Arial" panose="020B0604020202020204" pitchFamily="34" charset="0"/>
              <a:buChar char="•"/>
            </a:pPr>
            <a:r>
              <a:rPr lang="en-US" sz="2200" dirty="0">
                <a:hlinkClick r:id="rId2"/>
              </a:rPr>
              <a:t>https://docs.aws.amazon.com/whitepapers/latest/aws-best-practices-ddos-resiliency/aws-best-practices-ddos-resiliency.html</a:t>
            </a:r>
            <a:endParaRPr lang="en-US" sz="2200" dirty="0"/>
          </a:p>
          <a:p>
            <a:pPr indent="-228600">
              <a:spcAft>
                <a:spcPts val="600"/>
              </a:spcAft>
              <a:buFont typeface="Arial" panose="020B0604020202020204" pitchFamily="34" charset="0"/>
              <a:buChar char="•"/>
            </a:pPr>
            <a:r>
              <a:rPr lang="en-US" sz="2200" dirty="0">
                <a:hlinkClick r:id="rId3"/>
              </a:rPr>
              <a:t>https://docs.aws.amazon.com/whitepapers/latest/aws-best-practices-ddos-resiliency/introduction-denial-of-service-attacks.html</a:t>
            </a:r>
            <a:endParaRPr lang="en-US" sz="2200" dirty="0"/>
          </a:p>
          <a:p>
            <a:pPr marL="380985" indent="0">
              <a:spcAft>
                <a:spcPts val="600"/>
              </a:spcAft>
              <a:buNone/>
            </a:pPr>
            <a:endParaRPr lang="en-US" sz="2200" dirty="0"/>
          </a:p>
        </p:txBody>
      </p:sp>
    </p:spTree>
    <p:extLst>
      <p:ext uri="{BB962C8B-B14F-4D97-AF65-F5344CB8AC3E}">
        <p14:creationId xmlns:p14="http://schemas.microsoft.com/office/powerpoint/2010/main" val="11132804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7" name="Rectangle 512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63BBBA-CDDD-FEEA-3CE1-96C044367290}"/>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spcBef>
                <a:spcPct val="0"/>
              </a:spcBef>
            </a:pPr>
            <a:r>
              <a:rPr lang="en-US" sz="3200" kern="1200">
                <a:solidFill>
                  <a:schemeClr val="bg1"/>
                </a:solidFill>
                <a:latin typeface="+mj-lt"/>
                <a:ea typeface="+mj-ea"/>
                <a:cs typeface="+mj-cs"/>
              </a:rPr>
              <a:t>Mitigation techniques in AWS</a:t>
            </a:r>
          </a:p>
        </p:txBody>
      </p:sp>
      <p:pic>
        <p:nvPicPr>
          <p:cNvPr id="5122" name="Picture 2" descr="Diagram showing DDoS-resilient reference architecture">
            <a:extLst>
              <a:ext uri="{FF2B5EF4-FFF2-40B4-BE49-F238E27FC236}">
                <a16:creationId xmlns:a16="http://schemas.microsoft.com/office/drawing/2014/main" id="{2801102F-7613-2D9F-AE09-DDD05857F15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58271" y="1675227"/>
            <a:ext cx="7675457" cy="4394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85841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5194AC-D63E-15BD-C2BE-E647CAC9BCED}"/>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spcBef>
                <a:spcPct val="0"/>
              </a:spcBef>
            </a:pPr>
            <a:r>
              <a:rPr lang="en-US" sz="5400" b="0" i="0" kern="1200">
                <a:solidFill>
                  <a:schemeClr val="tx1"/>
                </a:solidFill>
                <a:effectLst/>
                <a:latin typeface="+mj-lt"/>
                <a:ea typeface="+mj-ea"/>
                <a:cs typeface="+mj-cs"/>
              </a:rPr>
              <a:t>Elastic Load Balancing (BP6)</a:t>
            </a:r>
            <a:endParaRPr lang="en-US" sz="5400" kern="1200">
              <a:solidFill>
                <a:schemeClr val="tx1"/>
              </a:solidFill>
              <a:latin typeface="+mj-lt"/>
              <a:ea typeface="+mj-ea"/>
              <a:cs typeface="+mj-cs"/>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D1D4522C-E616-126E-D3F9-3CF83E03967D}"/>
              </a:ext>
            </a:extLst>
          </p:cNvPr>
          <p:cNvSpPr>
            <a:spLocks noGrp="1"/>
          </p:cNvSpPr>
          <p:nvPr>
            <p:ph type="body" idx="1"/>
          </p:nvPr>
        </p:nvSpPr>
        <p:spPr>
          <a:xfrm>
            <a:off x="838200" y="1929384"/>
            <a:ext cx="10515600" cy="4251960"/>
          </a:xfrm>
        </p:spPr>
        <p:txBody>
          <a:bodyPr vert="horz" lIns="91440" tIns="45720" rIns="91440" bIns="45720" rtlCol="0">
            <a:normAutofit/>
          </a:bodyPr>
          <a:lstStyle/>
          <a:p>
            <a:pPr indent="-228600">
              <a:spcAft>
                <a:spcPts val="600"/>
              </a:spcAft>
              <a:buFont typeface="Arial" panose="020B0604020202020204" pitchFamily="34" charset="0"/>
              <a:buChar char="•"/>
            </a:pPr>
            <a:r>
              <a:rPr lang="en-US" sz="1500" b="0" i="0">
                <a:effectLst/>
              </a:rPr>
              <a:t>For web applications, you can use the Application Load Balancer to route traffic based on content and accept only well-formed web requests.</a:t>
            </a:r>
          </a:p>
          <a:p>
            <a:pPr indent="-228600">
              <a:spcAft>
                <a:spcPts val="600"/>
              </a:spcAft>
              <a:buFont typeface="Arial" panose="020B0604020202020204" pitchFamily="34" charset="0"/>
              <a:buChar char="•"/>
            </a:pPr>
            <a:r>
              <a:rPr lang="en-US" sz="1500" b="0" i="0">
                <a:effectLst/>
              </a:rPr>
              <a:t>Application Load Balancer blocks many common DDoS attacks, such as SYN floods or UDP reflection attacks, protecting your application from the attack. </a:t>
            </a:r>
          </a:p>
          <a:p>
            <a:pPr indent="-228600">
              <a:spcAft>
                <a:spcPts val="600"/>
              </a:spcAft>
              <a:buFont typeface="Arial" panose="020B0604020202020204" pitchFamily="34" charset="0"/>
              <a:buChar char="•"/>
            </a:pPr>
            <a:r>
              <a:rPr lang="en-US" sz="1500" b="0" i="0">
                <a:effectLst/>
              </a:rPr>
              <a:t>Application Load Balancer </a:t>
            </a:r>
            <a:r>
              <a:rPr lang="en-US" sz="1500" b="1" i="0">
                <a:effectLst/>
              </a:rPr>
              <a:t>automatically scales </a:t>
            </a:r>
            <a:r>
              <a:rPr lang="en-US" sz="1500" b="0" i="0">
                <a:effectLst/>
              </a:rPr>
              <a:t>to absorb the additional traffic when these types of attacks are detected. </a:t>
            </a:r>
          </a:p>
          <a:p>
            <a:pPr indent="-228600">
              <a:spcAft>
                <a:spcPts val="600"/>
              </a:spcAft>
              <a:buFont typeface="Arial" panose="020B0604020202020204" pitchFamily="34" charset="0"/>
              <a:buChar char="•"/>
            </a:pPr>
            <a:r>
              <a:rPr lang="en-US" sz="1500" b="1" i="0">
                <a:effectLst/>
              </a:rPr>
              <a:t>Scaling activities due to infrastructure layer attacks are transparent for AWS customers and do not affect your bill.</a:t>
            </a:r>
          </a:p>
          <a:p>
            <a:pPr indent="-228600">
              <a:spcAft>
                <a:spcPts val="600"/>
              </a:spcAft>
              <a:buFont typeface="Arial" panose="020B0604020202020204" pitchFamily="34" charset="0"/>
              <a:buChar char="•"/>
            </a:pPr>
            <a:r>
              <a:rPr lang="en-US" sz="1500" b="0" i="0">
                <a:effectLst/>
              </a:rPr>
              <a:t>For non HTTP/HTTPS applications, you can use Network Load Balancer to route traffic to targets (for example, Amazon EC2 instances) at ultra-low latency. </a:t>
            </a:r>
          </a:p>
          <a:p>
            <a:pPr indent="-228600">
              <a:spcAft>
                <a:spcPts val="600"/>
              </a:spcAft>
              <a:buFont typeface="Arial" panose="020B0604020202020204" pitchFamily="34" charset="0"/>
              <a:buChar char="•"/>
            </a:pPr>
            <a:r>
              <a:rPr lang="en-US" sz="1500" b="0" i="0">
                <a:effectLst/>
              </a:rPr>
              <a:t>One key consideration with Network Load Balancer is that any TCP SYN or UDP traffic that reaches the load balancer on a valid listener will be routed to your targets, not absorbed, however this does not apply for TLS-listeners which terminate the TCP connection. </a:t>
            </a:r>
          </a:p>
          <a:p>
            <a:pPr indent="-228600">
              <a:spcAft>
                <a:spcPts val="600"/>
              </a:spcAft>
              <a:buFont typeface="Arial" panose="020B0604020202020204" pitchFamily="34" charset="0"/>
              <a:buChar char="•"/>
            </a:pPr>
            <a:r>
              <a:rPr lang="en-US" sz="1500" b="1" i="0">
                <a:effectLst/>
              </a:rPr>
              <a:t>For Network Load Balancers with TCP listeners AWS recommends deploying Global Accelerator to protect against SYN flood.</a:t>
            </a:r>
          </a:p>
          <a:p>
            <a:pPr indent="-228600">
              <a:spcAft>
                <a:spcPts val="600"/>
              </a:spcAft>
              <a:buFont typeface="Arial" panose="020B0604020202020204" pitchFamily="34" charset="0"/>
              <a:buChar char="•"/>
            </a:pPr>
            <a:r>
              <a:rPr lang="en-US" sz="1500" b="0" i="0">
                <a:effectLst/>
              </a:rPr>
              <a:t>You can use Shield Advanced to configure DDoS protection for Elastic IP addresses. When an Elastic IP address is assigned per Availability Zone to the Network Load Balancer, Shield Advanced will apply the relevant DDoS protections for the Network Load Balancer traffic.</a:t>
            </a:r>
            <a:endParaRPr lang="en-US" sz="1500"/>
          </a:p>
        </p:txBody>
      </p:sp>
    </p:spTree>
    <p:extLst>
      <p:ext uri="{BB962C8B-B14F-4D97-AF65-F5344CB8AC3E}">
        <p14:creationId xmlns:p14="http://schemas.microsoft.com/office/powerpoint/2010/main" val="32875976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5194AC-D63E-15BD-C2BE-E647CAC9BCED}"/>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spcBef>
                <a:spcPct val="0"/>
              </a:spcBef>
            </a:pPr>
            <a:r>
              <a:rPr lang="en-US" sz="5400" b="0" i="0" kern="1200">
                <a:solidFill>
                  <a:schemeClr val="tx1"/>
                </a:solidFill>
                <a:effectLst/>
                <a:latin typeface="+mj-lt"/>
                <a:ea typeface="+mj-ea"/>
                <a:cs typeface="+mj-cs"/>
              </a:rPr>
              <a:t>Elastic Load Balancing (BP6)</a:t>
            </a:r>
            <a:endParaRPr lang="en-US" sz="5400" kern="1200">
              <a:solidFill>
                <a:schemeClr val="tx1"/>
              </a:solidFill>
              <a:latin typeface="+mj-lt"/>
              <a:ea typeface="+mj-ea"/>
              <a:cs typeface="+mj-cs"/>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D1D4522C-E616-126E-D3F9-3CF83E03967D}"/>
              </a:ext>
            </a:extLst>
          </p:cNvPr>
          <p:cNvSpPr>
            <a:spLocks noGrp="1"/>
          </p:cNvSpPr>
          <p:nvPr>
            <p:ph type="body" idx="1"/>
          </p:nvPr>
        </p:nvSpPr>
        <p:spPr>
          <a:xfrm>
            <a:off x="838200" y="1929384"/>
            <a:ext cx="10515600" cy="4251960"/>
          </a:xfrm>
        </p:spPr>
        <p:txBody>
          <a:bodyPr vert="horz" lIns="91440" tIns="45720" rIns="91440" bIns="45720" rtlCol="0">
            <a:normAutofit/>
          </a:bodyPr>
          <a:lstStyle/>
          <a:p>
            <a:pPr indent="-228600">
              <a:spcAft>
                <a:spcPts val="600"/>
              </a:spcAft>
              <a:buFont typeface="Arial" panose="020B0604020202020204" pitchFamily="34" charset="0"/>
              <a:buChar char="•"/>
            </a:pPr>
            <a:r>
              <a:rPr lang="en-US" sz="1100" b="0" i="0" dirty="0">
                <a:effectLst/>
              </a:rPr>
              <a:t>https://</a:t>
            </a:r>
            <a:r>
              <a:rPr lang="en-US" sz="1100" b="0" i="0" dirty="0" err="1">
                <a:effectLst/>
              </a:rPr>
              <a:t>docs.aws.amazon.com</a:t>
            </a:r>
            <a:r>
              <a:rPr lang="en-US" sz="1100" b="0" i="0" dirty="0">
                <a:effectLst/>
              </a:rPr>
              <a:t>/AWSEC2/latest/</a:t>
            </a:r>
            <a:r>
              <a:rPr lang="en-US" sz="1100" b="0" i="0" dirty="0" err="1">
                <a:effectLst/>
              </a:rPr>
              <a:t>UserGuide</a:t>
            </a:r>
            <a:r>
              <a:rPr lang="en-US" sz="1100" b="0" i="0" dirty="0">
                <a:effectLst/>
              </a:rPr>
              <a:t>/</a:t>
            </a:r>
            <a:r>
              <a:rPr lang="en-US" sz="1100" b="0" i="0" dirty="0" err="1">
                <a:effectLst/>
              </a:rPr>
              <a:t>security-group-connection-tracking.html#untracked-connections</a:t>
            </a:r>
            <a:endParaRPr lang="en-US" sz="1100" b="1" i="0" dirty="0">
              <a:effectLst/>
            </a:endParaRPr>
          </a:p>
          <a:p>
            <a:pPr indent="-228600">
              <a:spcAft>
                <a:spcPts val="600"/>
              </a:spcAft>
              <a:buFont typeface="Arial" panose="020B0604020202020204" pitchFamily="34" charset="0"/>
              <a:buChar char="•"/>
            </a:pPr>
            <a:r>
              <a:rPr lang="en-US" sz="1100" b="1" i="0" dirty="0">
                <a:effectLst/>
              </a:rPr>
              <a:t>Security Groups and Connection Tracking</a:t>
            </a:r>
            <a:r>
              <a:rPr lang="en-US" sz="1100" b="0" i="0" dirty="0">
                <a:effectLst/>
              </a:rPr>
              <a:t>:</a:t>
            </a:r>
          </a:p>
          <a:p>
            <a:pPr marL="800100" lvl="1" indent="-228600">
              <a:spcAft>
                <a:spcPts val="600"/>
              </a:spcAft>
              <a:buFont typeface="Arial" panose="020B0604020202020204" pitchFamily="34" charset="0"/>
              <a:buChar char="•"/>
            </a:pPr>
            <a:r>
              <a:rPr lang="en-US" sz="1100" b="0" i="0" dirty="0">
                <a:effectLst/>
              </a:rPr>
              <a:t>Security groups control inbound and outbound traffic to AWS resources. They can be configured to allow traffic from any IP address, but this means they need to keep track of each connection to ensure that response traffic is allowed back out. This is known as connection tracking.</a:t>
            </a:r>
          </a:p>
          <a:p>
            <a:pPr indent="-228600">
              <a:spcAft>
                <a:spcPts val="600"/>
              </a:spcAft>
              <a:buFont typeface="Arial" panose="020B0604020202020204" pitchFamily="34" charset="0"/>
              <a:buChar char="•"/>
            </a:pPr>
            <a:r>
              <a:rPr lang="en-US" sz="1100" b="1" i="0" dirty="0">
                <a:effectLst/>
              </a:rPr>
              <a:t>Impact on Load Balancers</a:t>
            </a:r>
            <a:r>
              <a:rPr lang="en-US" sz="1100" b="0" i="0" dirty="0">
                <a:effectLst/>
              </a:rPr>
              <a:t>:</a:t>
            </a:r>
          </a:p>
          <a:p>
            <a:pPr marL="800100" lvl="1" indent="-228600">
              <a:spcAft>
                <a:spcPts val="600"/>
              </a:spcAft>
              <a:buFont typeface="Arial" panose="020B0604020202020204" pitchFamily="34" charset="0"/>
              <a:buChar char="•"/>
            </a:pPr>
            <a:r>
              <a:rPr lang="en-US" sz="1100" b="0" i="0" dirty="0">
                <a:effectLst/>
              </a:rPr>
              <a:t>Connection tracking requires resources and memory. There is a limit to how many concurrent connections a security group can track.</a:t>
            </a:r>
          </a:p>
          <a:p>
            <a:pPr marL="800100" lvl="1" indent="-228600">
              <a:spcAft>
                <a:spcPts val="600"/>
              </a:spcAft>
              <a:buFont typeface="Arial" panose="020B0604020202020204" pitchFamily="34" charset="0"/>
              <a:buChar char="•"/>
            </a:pPr>
            <a:r>
              <a:rPr lang="en-US" sz="1100" b="0" i="0" dirty="0">
                <a:effectLst/>
              </a:rPr>
              <a:t>If a load balancer is behind a security group that tracks connections, during a DDoS attack, the number of connections can quickly exhaust the tracking limits, preventing new legitimate connections from being established.</a:t>
            </a:r>
          </a:p>
          <a:p>
            <a:pPr indent="-228600">
              <a:spcAft>
                <a:spcPts val="600"/>
              </a:spcAft>
              <a:buFont typeface="Arial" panose="020B0604020202020204" pitchFamily="34" charset="0"/>
              <a:buChar char="•"/>
            </a:pPr>
            <a:r>
              <a:rPr lang="en-US" sz="1100" b="1" i="0" dirty="0">
                <a:effectLst/>
              </a:rPr>
              <a:t>Configuring Security Groups for DDoS Resilience</a:t>
            </a:r>
            <a:r>
              <a:rPr lang="en-US" sz="1100" b="0" i="0" dirty="0">
                <a:effectLst/>
              </a:rPr>
              <a:t>:</a:t>
            </a:r>
          </a:p>
          <a:p>
            <a:pPr marL="800100" lvl="1" indent="-228600">
              <a:spcAft>
                <a:spcPts val="600"/>
              </a:spcAft>
              <a:buFont typeface="Arial" panose="020B0604020202020204" pitchFamily="34" charset="0"/>
              <a:buChar char="•"/>
            </a:pPr>
            <a:r>
              <a:rPr lang="en-US" sz="1100" b="0" i="0" dirty="0">
                <a:effectLst/>
              </a:rPr>
              <a:t>To make an AWS load balancer more resilient to DDoS attacks, you can configure its security group to avoid using connection tracking.</a:t>
            </a:r>
          </a:p>
          <a:p>
            <a:pPr marL="800100" lvl="1" indent="-228600">
              <a:spcAft>
                <a:spcPts val="600"/>
              </a:spcAft>
              <a:buFont typeface="Arial" panose="020B0604020202020204" pitchFamily="34" charset="0"/>
              <a:buChar char="•"/>
            </a:pPr>
            <a:r>
              <a:rPr lang="en-US" sz="1100" b="0" i="0" dirty="0">
                <a:effectLst/>
              </a:rPr>
              <a:t>This is done by setting both inbound and outbound rules to allow traffic from any IP address. By doing so, the response traffic is allowed by the security group rules directly, rather than relying on connection tracking.</a:t>
            </a:r>
          </a:p>
          <a:p>
            <a:pPr marL="800100" lvl="1" indent="-228600">
              <a:spcAft>
                <a:spcPts val="600"/>
              </a:spcAft>
              <a:buFont typeface="Arial" panose="020B0604020202020204" pitchFamily="34" charset="0"/>
              <a:buChar char="•"/>
            </a:pPr>
            <a:r>
              <a:rPr lang="en-US" sz="1100" b="0" i="0" dirty="0">
                <a:effectLst/>
              </a:rPr>
              <a:t>This configuration allows load balancers like the Classic and Application Load Balancer to scale and handle traffic increases without being limited by connection tracking resources.</a:t>
            </a:r>
          </a:p>
          <a:p>
            <a:pPr indent="-228600">
              <a:spcAft>
                <a:spcPts val="600"/>
              </a:spcAft>
              <a:buFont typeface="Arial" panose="020B0604020202020204" pitchFamily="34" charset="0"/>
              <a:buChar char="•"/>
            </a:pPr>
            <a:r>
              <a:rPr lang="en-US" sz="1100" b="1" i="0" dirty="0">
                <a:effectLst/>
              </a:rPr>
              <a:t>When Avoiding Connection Tracking is Beneficial</a:t>
            </a:r>
            <a:r>
              <a:rPr lang="en-US" sz="1100" b="0" i="0" dirty="0">
                <a:effectLst/>
              </a:rPr>
              <a:t>:</a:t>
            </a:r>
          </a:p>
          <a:p>
            <a:pPr marL="800100" lvl="1" indent="-228600">
              <a:spcAft>
                <a:spcPts val="600"/>
              </a:spcAft>
              <a:buFont typeface="Arial" panose="020B0604020202020204" pitchFamily="34" charset="0"/>
              <a:buChar char="•"/>
            </a:pPr>
            <a:r>
              <a:rPr lang="en-US" sz="1100" b="0" i="0" dirty="0">
                <a:effectLst/>
              </a:rPr>
              <a:t>Avoiding connection tracking is particularly useful when the DDoS traffic comes from IP addresses that are allowed by the security group. If the attack originates from disallowed sources, it won't impact the connection tracking because these connections would be blocked outright.</a:t>
            </a:r>
          </a:p>
          <a:p>
            <a:pPr indent="-228600">
              <a:spcAft>
                <a:spcPts val="600"/>
              </a:spcAft>
              <a:buFont typeface="Arial" panose="020B0604020202020204" pitchFamily="34" charset="0"/>
              <a:buChar char="•"/>
            </a:pPr>
            <a:r>
              <a:rPr lang="en-US" sz="1100" b="1" i="0" dirty="0">
                <a:effectLst/>
              </a:rPr>
              <a:t>When Connection Tracking is Not a Concern</a:t>
            </a:r>
            <a:r>
              <a:rPr lang="en-US" sz="1100" b="0" i="0" dirty="0">
                <a:effectLst/>
              </a:rPr>
              <a:t>:</a:t>
            </a:r>
          </a:p>
          <a:p>
            <a:pPr marL="800100" lvl="1" indent="-228600">
              <a:spcAft>
                <a:spcPts val="600"/>
              </a:spcAft>
              <a:buFont typeface="Arial" panose="020B0604020202020204" pitchFamily="34" charset="0"/>
              <a:buChar char="•"/>
            </a:pPr>
            <a:r>
              <a:rPr lang="en-US" sz="1100" b="0" i="0" dirty="0">
                <a:effectLst/>
              </a:rPr>
              <a:t>If your security group is configured to allow traffic only from trusted sources (like a corporate firewall, VPN, or CDN), you may not need to avoid connection tracking because the likelihood of these trusted sources participating in a DDoS attack is low.</a:t>
            </a:r>
            <a:endParaRPr lang="en-US" sz="1100" dirty="0"/>
          </a:p>
          <a:p>
            <a:pPr marL="800100" lvl="1" indent="-228600">
              <a:spcAft>
                <a:spcPts val="600"/>
              </a:spcAft>
              <a:buFont typeface="Arial" panose="020B0604020202020204" pitchFamily="34" charset="0"/>
              <a:buChar char="•"/>
            </a:pPr>
            <a:endParaRPr lang="en-US" sz="1100" b="0" i="0" dirty="0">
              <a:effectLst/>
            </a:endParaRPr>
          </a:p>
        </p:txBody>
      </p:sp>
    </p:spTree>
    <p:extLst>
      <p:ext uri="{BB962C8B-B14F-4D97-AF65-F5344CB8AC3E}">
        <p14:creationId xmlns:p14="http://schemas.microsoft.com/office/powerpoint/2010/main" val="11075739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65305C-F41B-916B-22B2-28B060F5251C}"/>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spcBef>
                <a:spcPct val="0"/>
              </a:spcBef>
            </a:pPr>
            <a:r>
              <a:rPr lang="en-US" sz="4600" b="0" i="0" kern="1200">
                <a:solidFill>
                  <a:schemeClr val="tx1"/>
                </a:solidFill>
                <a:effectLst/>
                <a:latin typeface="+mj-lt"/>
                <a:ea typeface="+mj-ea"/>
                <a:cs typeface="+mj-cs"/>
              </a:rPr>
              <a:t>Domain name resolution at the edge (BP3)</a:t>
            </a:r>
            <a:endParaRPr lang="en-US" sz="4600" kern="1200">
              <a:solidFill>
                <a:schemeClr val="tx1"/>
              </a:solidFill>
              <a:latin typeface="+mj-lt"/>
              <a:ea typeface="+mj-ea"/>
              <a:cs typeface="+mj-cs"/>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30022126-C233-3EEF-02DC-E1F6FC951223}"/>
              </a:ext>
            </a:extLst>
          </p:cNvPr>
          <p:cNvSpPr>
            <a:spLocks noGrp="1"/>
          </p:cNvSpPr>
          <p:nvPr>
            <p:ph type="body" idx="1"/>
          </p:nvPr>
        </p:nvSpPr>
        <p:spPr>
          <a:xfrm>
            <a:off x="838200" y="1929384"/>
            <a:ext cx="10515600" cy="4251960"/>
          </a:xfrm>
        </p:spPr>
        <p:txBody>
          <a:bodyPr vert="horz" lIns="91440" tIns="45720" rIns="91440" bIns="45720" rtlCol="0">
            <a:normAutofit/>
          </a:bodyPr>
          <a:lstStyle/>
          <a:p>
            <a:pPr indent="-228600">
              <a:spcAft>
                <a:spcPts val="600"/>
              </a:spcAft>
              <a:buFont typeface="Arial" panose="020B0604020202020204" pitchFamily="34" charset="0"/>
              <a:buChar char="•"/>
            </a:pPr>
            <a:r>
              <a:rPr lang="en-US" sz="2200" b="0" i="0">
                <a:effectLst/>
              </a:rPr>
              <a:t>Amazon Route 53 is a highly available and scalable Domain Name System (DNS) service that can be used to direct traffic to your web application. </a:t>
            </a:r>
          </a:p>
          <a:p>
            <a:pPr indent="-228600">
              <a:spcAft>
                <a:spcPts val="600"/>
              </a:spcAft>
              <a:buFont typeface="Arial" panose="020B0604020202020204" pitchFamily="34" charset="0"/>
              <a:buChar char="•"/>
            </a:pPr>
            <a:r>
              <a:rPr lang="en-US" sz="2200" b="0" i="0">
                <a:effectLst/>
              </a:rPr>
              <a:t>It's the only AWS service that has a 100% data plane availability SLA.</a:t>
            </a:r>
          </a:p>
          <a:p>
            <a:pPr indent="-228600">
              <a:spcAft>
                <a:spcPts val="600"/>
              </a:spcAft>
              <a:buFont typeface="Arial" panose="020B0604020202020204" pitchFamily="34" charset="0"/>
              <a:buChar char="•"/>
            </a:pPr>
            <a:r>
              <a:rPr lang="en-US" sz="2200" b="0" i="0">
                <a:effectLst/>
              </a:rPr>
              <a:t>An NXDOMAIN attack is a type of DDoS attack where an attacker queries a DNS server with random, non-existent subdomain requests. Since the subdomains don't exist, the server responds with NXDOMAIN (non-existent domain) responses. The volume of these queries can overwhelm the DNS server, leading to legitimate queries being dropped or delayed.</a:t>
            </a:r>
          </a:p>
        </p:txBody>
      </p:sp>
    </p:spTree>
    <p:extLst>
      <p:ext uri="{BB962C8B-B14F-4D97-AF65-F5344CB8AC3E}">
        <p14:creationId xmlns:p14="http://schemas.microsoft.com/office/powerpoint/2010/main" val="17326732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CCD355-8165-1987-942D-AF2731F185C9}"/>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spcBef>
                <a:spcPct val="0"/>
              </a:spcBef>
            </a:pPr>
            <a:r>
              <a:rPr lang="en-US" sz="5400" kern="1200" dirty="0">
                <a:solidFill>
                  <a:schemeClr val="tx1"/>
                </a:solidFill>
                <a:latin typeface="+mj-lt"/>
                <a:ea typeface="+mj-ea"/>
                <a:cs typeface="+mj-cs"/>
              </a:rPr>
              <a:t>Load testing &amp; Incident Response</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9108726F-9E89-9B42-4410-E82B4C4218B8}"/>
              </a:ext>
            </a:extLst>
          </p:cNvPr>
          <p:cNvSpPr>
            <a:spLocks noGrp="1"/>
          </p:cNvSpPr>
          <p:nvPr>
            <p:ph type="body" idx="1"/>
          </p:nvPr>
        </p:nvSpPr>
        <p:spPr>
          <a:xfrm>
            <a:off x="838200" y="1929384"/>
            <a:ext cx="10515600" cy="4251960"/>
          </a:xfrm>
        </p:spPr>
        <p:txBody>
          <a:bodyPr vert="horz" lIns="91440" tIns="45720" rIns="91440" bIns="45720" rtlCol="0">
            <a:normAutofit/>
          </a:bodyPr>
          <a:lstStyle/>
          <a:p>
            <a:pPr indent="-228600">
              <a:spcAft>
                <a:spcPts val="600"/>
              </a:spcAft>
              <a:buFont typeface="Arial" panose="020B0604020202020204" pitchFamily="34" charset="0"/>
              <a:buChar char="•"/>
            </a:pPr>
            <a:r>
              <a:rPr lang="en-US" sz="2200" dirty="0">
                <a:hlinkClick r:id="rId2"/>
              </a:rPr>
              <a:t>https://docs.aws.amazon.com/prescriptive-guidance/latest/load-testing/welcome.html</a:t>
            </a:r>
            <a:endParaRPr lang="en-US" sz="2200" dirty="0"/>
          </a:p>
          <a:p>
            <a:pPr indent="-228600">
              <a:spcAft>
                <a:spcPts val="600"/>
              </a:spcAft>
              <a:buFont typeface="Arial" panose="020B0604020202020204" pitchFamily="34" charset="0"/>
              <a:buChar char="•"/>
            </a:pPr>
            <a:r>
              <a:rPr lang="en-US" sz="2200" dirty="0">
                <a:hlinkClick r:id="rId3"/>
              </a:rPr>
              <a:t>https://docs.aws.amazon.com/whitepapers/latest/aws-security-incident-response-guide/aws-security-incident-response-guide.html</a:t>
            </a:r>
            <a:endParaRPr lang="en-US" sz="2200" dirty="0"/>
          </a:p>
          <a:p>
            <a:pPr indent="-228600">
              <a:spcAft>
                <a:spcPts val="600"/>
              </a:spcAft>
              <a:buFont typeface="Arial" panose="020B0604020202020204" pitchFamily="34" charset="0"/>
              <a:buChar char="•"/>
            </a:pPr>
            <a:r>
              <a:rPr lang="en-US" sz="2200" dirty="0">
                <a:hlinkClick r:id="rId4"/>
              </a:rPr>
              <a:t>https://aws.amazon.com/security/penetration-testing/</a:t>
            </a:r>
            <a:endParaRPr lang="en-US" sz="2200" dirty="0"/>
          </a:p>
          <a:p>
            <a:pPr indent="-228600">
              <a:spcAft>
                <a:spcPts val="600"/>
              </a:spcAft>
              <a:buFont typeface="Arial" panose="020B0604020202020204" pitchFamily="34" charset="0"/>
              <a:buChar char="•"/>
            </a:pPr>
            <a:r>
              <a:rPr lang="en-US" sz="2200" dirty="0">
                <a:hlinkClick r:id="rId5"/>
              </a:rPr>
              <a:t>https://aws.amazon.com/ec2/testing/</a:t>
            </a:r>
            <a:endParaRPr lang="en-US" sz="2200" dirty="0"/>
          </a:p>
          <a:p>
            <a:pPr indent="-228600">
              <a:spcAft>
                <a:spcPts val="600"/>
              </a:spcAft>
              <a:buFont typeface="Arial" panose="020B0604020202020204" pitchFamily="34" charset="0"/>
              <a:buChar char="•"/>
            </a:pPr>
            <a:endParaRPr lang="en-US" sz="2200" dirty="0"/>
          </a:p>
          <a:p>
            <a:pPr indent="-228600">
              <a:spcAft>
                <a:spcPts val="600"/>
              </a:spcAft>
              <a:buFont typeface="Arial" panose="020B0604020202020204" pitchFamily="34" charset="0"/>
              <a:buChar char="•"/>
            </a:pPr>
            <a:endParaRPr lang="en-US" sz="2200" dirty="0"/>
          </a:p>
        </p:txBody>
      </p:sp>
    </p:spTree>
    <p:extLst>
      <p:ext uri="{BB962C8B-B14F-4D97-AF65-F5344CB8AC3E}">
        <p14:creationId xmlns:p14="http://schemas.microsoft.com/office/powerpoint/2010/main" val="3465331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71827-2007-2713-F6B4-72F93B863BFD}"/>
              </a:ext>
            </a:extLst>
          </p:cNvPr>
          <p:cNvSpPr>
            <a:spLocks noGrp="1"/>
          </p:cNvSpPr>
          <p:nvPr>
            <p:ph type="title"/>
          </p:nvPr>
        </p:nvSpPr>
        <p:spPr/>
        <p:txBody>
          <a:bodyPr/>
          <a:lstStyle/>
          <a:p>
            <a:r>
              <a:rPr lang="en-CH" dirty="0"/>
              <a:t>Dos Attack</a:t>
            </a:r>
          </a:p>
        </p:txBody>
      </p:sp>
      <p:sp>
        <p:nvSpPr>
          <p:cNvPr id="3" name="Text Placeholder 2">
            <a:extLst>
              <a:ext uri="{FF2B5EF4-FFF2-40B4-BE49-F238E27FC236}">
                <a16:creationId xmlns:a16="http://schemas.microsoft.com/office/drawing/2014/main" id="{FDCD07D5-581C-E0C7-BAB0-DD856239FE93}"/>
              </a:ext>
            </a:extLst>
          </p:cNvPr>
          <p:cNvSpPr>
            <a:spLocks noGrp="1"/>
          </p:cNvSpPr>
          <p:nvPr>
            <p:ph type="body" idx="1"/>
          </p:nvPr>
        </p:nvSpPr>
        <p:spPr>
          <a:xfrm>
            <a:off x="415600" y="1633633"/>
            <a:ext cx="4168511" cy="4472000"/>
          </a:xfrm>
        </p:spPr>
        <p:txBody>
          <a:bodyPr>
            <a:normAutofit fontScale="62500" lnSpcReduction="20000"/>
          </a:bodyPr>
          <a:lstStyle/>
          <a:p>
            <a:pPr algn="l">
              <a:lnSpc>
                <a:spcPct val="120000"/>
              </a:lnSpc>
            </a:pPr>
            <a:r>
              <a:rPr lang="en-GB" b="0" i="0" dirty="0">
                <a:solidFill>
                  <a:srgbClr val="16191F"/>
                </a:solidFill>
                <a:effectLst/>
              </a:rPr>
              <a:t>A Denial of Service (DoS) attack, or event, is a deliberate attempt to make a website or application unavailable to users, such as by flooding it with network traffic.</a:t>
            </a:r>
          </a:p>
          <a:p>
            <a:pPr algn="l">
              <a:lnSpc>
                <a:spcPct val="120000"/>
              </a:lnSpc>
            </a:pPr>
            <a:r>
              <a:rPr lang="en-GB" b="0" i="0" dirty="0">
                <a:solidFill>
                  <a:srgbClr val="16191F"/>
                </a:solidFill>
                <a:effectLst/>
              </a:rPr>
              <a:t>Attackers use a variety of techniques that consume large amounts of network bandwidth or tie up other system resources, disrupting access for legitimate users. </a:t>
            </a:r>
          </a:p>
          <a:p>
            <a:pPr algn="l">
              <a:lnSpc>
                <a:spcPct val="120000"/>
              </a:lnSpc>
            </a:pPr>
            <a:r>
              <a:rPr lang="en-GB" b="0" i="0" dirty="0">
                <a:solidFill>
                  <a:srgbClr val="16191F"/>
                </a:solidFill>
                <a:effectLst/>
              </a:rPr>
              <a:t>In its simplest form, a lone attacker uses a single source to carry out a DoS attack against a target, as shown in the following figure.</a:t>
            </a:r>
          </a:p>
        </p:txBody>
      </p:sp>
      <p:pic>
        <p:nvPicPr>
          <p:cNvPr id="1026" name="Picture 2" descr="A diagram depicting a DoS attack">
            <a:extLst>
              <a:ext uri="{FF2B5EF4-FFF2-40B4-BE49-F238E27FC236}">
                <a16:creationId xmlns:a16="http://schemas.microsoft.com/office/drawing/2014/main" id="{754A2800-87F8-A09C-F348-CBB297392D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4206" y="2780585"/>
            <a:ext cx="6553200" cy="158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4678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9AC16B-04F4-7B31-99D9-452055990679}"/>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spcBef>
                <a:spcPct val="0"/>
              </a:spcBef>
            </a:pPr>
            <a:r>
              <a:rPr lang="en-US" sz="5400" kern="1200">
                <a:solidFill>
                  <a:schemeClr val="tx1"/>
                </a:solidFill>
                <a:latin typeface="+mj-lt"/>
                <a:ea typeface="+mj-ea"/>
                <a:cs typeface="+mj-cs"/>
              </a:rPr>
              <a:t>DDos</a:t>
            </a:r>
            <a:r>
              <a:rPr lang="en-US" sz="5400" kern="1200" dirty="0">
                <a:solidFill>
                  <a:schemeClr val="tx1"/>
                </a:solidFill>
                <a:latin typeface="+mj-lt"/>
                <a:ea typeface="+mj-ea"/>
                <a:cs typeface="+mj-cs"/>
              </a:rPr>
              <a:t> attack: </a:t>
            </a:r>
            <a:r>
              <a:rPr lang="en-US" sz="5400" b="1" kern="1200" dirty="0">
                <a:solidFill>
                  <a:schemeClr val="tx1"/>
                </a:solidFill>
                <a:highlight>
                  <a:srgbClr val="FFFFFF"/>
                </a:highlight>
                <a:latin typeface="+mj-lt"/>
                <a:ea typeface="+mj-ea"/>
                <a:cs typeface="+mj-cs"/>
              </a:rPr>
              <a:t>Story of Burger</a:t>
            </a:r>
            <a:endParaRPr lang="en-US" sz="5400" kern="1200" dirty="0">
              <a:solidFill>
                <a:schemeClr val="tx1"/>
              </a:solidFill>
              <a:latin typeface="+mj-lt"/>
              <a:ea typeface="+mj-ea"/>
              <a:cs typeface="+mj-cs"/>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D5177961-50D6-EBB0-93D8-684839861BF9}"/>
              </a:ext>
            </a:extLst>
          </p:cNvPr>
          <p:cNvSpPr>
            <a:spLocks noGrp="1"/>
          </p:cNvSpPr>
          <p:nvPr>
            <p:ph type="body" idx="1"/>
          </p:nvPr>
        </p:nvSpPr>
        <p:spPr>
          <a:xfrm>
            <a:off x="838200" y="1929384"/>
            <a:ext cx="10515600" cy="4251960"/>
          </a:xfrm>
        </p:spPr>
        <p:txBody>
          <a:bodyPr vert="horz" lIns="91440" tIns="45720" rIns="91440" bIns="45720" rtlCol="0">
            <a:normAutofit/>
          </a:bodyPr>
          <a:lstStyle/>
          <a:p>
            <a:pPr marL="0" indent="-228600">
              <a:spcBef>
                <a:spcPts val="2000"/>
              </a:spcBef>
              <a:buClr>
                <a:schemeClr val="dk1"/>
              </a:buClr>
              <a:buSzPct val="73333"/>
              <a:buFont typeface="Arial" panose="020B0604020202020204" pitchFamily="34" charset="0"/>
              <a:buChar char="•"/>
            </a:pPr>
            <a:r>
              <a:rPr lang="en-US" sz="2200" dirty="0">
                <a:highlight>
                  <a:srgbClr val="FFFFFF"/>
                </a:highlight>
              </a:rPr>
              <a:t>Now, let’s suppose there are multiple pranksters calling your burger joint.</a:t>
            </a:r>
            <a:endParaRPr lang="en-US" sz="2200">
              <a:highlight>
                <a:srgbClr val="FFFFFF"/>
              </a:highlight>
            </a:endParaRPr>
          </a:p>
          <a:p>
            <a:pPr marL="0" indent="-228600">
              <a:buClr>
                <a:schemeClr val="dk1"/>
              </a:buClr>
              <a:buSzPct val="73333"/>
              <a:buFont typeface="Arial" panose="020B0604020202020204" pitchFamily="34" charset="0"/>
              <a:buChar char="•"/>
            </a:pPr>
            <a:endParaRPr lang="en-US" sz="2200">
              <a:highlight>
                <a:srgbClr val="FFFFFF"/>
              </a:highlight>
            </a:endParaRPr>
          </a:p>
          <a:p>
            <a:pPr marL="0" indent="-228600">
              <a:buClr>
                <a:schemeClr val="dk1"/>
              </a:buClr>
              <a:buSzPct val="73333"/>
              <a:buFont typeface="Arial" panose="020B0604020202020204" pitchFamily="34" charset="0"/>
              <a:buChar char="•"/>
            </a:pPr>
            <a:r>
              <a:rPr lang="en-US" sz="2200" dirty="0">
                <a:highlight>
                  <a:srgbClr val="FFFFFF"/>
                </a:highlight>
              </a:rPr>
              <a:t>Your landline never stops ringing, and it’s virtually impossible to tell a real customer from a fake one. </a:t>
            </a:r>
            <a:endParaRPr lang="en-US" sz="2200">
              <a:highlight>
                <a:srgbClr val="FFFFFF"/>
              </a:highlight>
            </a:endParaRPr>
          </a:p>
          <a:p>
            <a:pPr marL="0" indent="-228600">
              <a:buClr>
                <a:schemeClr val="dk1"/>
              </a:buClr>
              <a:buSzPct val="73333"/>
              <a:buFont typeface="Arial" panose="020B0604020202020204" pitchFamily="34" charset="0"/>
              <a:buChar char="•"/>
            </a:pPr>
            <a:r>
              <a:rPr lang="en-US" sz="2200" dirty="0">
                <a:highlight>
                  <a:srgbClr val="FFFFFF"/>
                </a:highlight>
              </a:rPr>
              <a:t>You can’t just block numbers either, as some of them may belong to actual customers. Your entire operation is paralyzed. </a:t>
            </a:r>
            <a:endParaRPr lang="en-US" sz="2200">
              <a:highlight>
                <a:srgbClr val="FFFFFF"/>
              </a:highlight>
            </a:endParaRPr>
          </a:p>
          <a:p>
            <a:pPr marL="0" indent="-228600">
              <a:buClr>
                <a:schemeClr val="dk1"/>
              </a:buClr>
              <a:buSzPct val="73333"/>
              <a:buFont typeface="Arial" panose="020B0604020202020204" pitchFamily="34" charset="0"/>
              <a:buChar char="•"/>
            </a:pPr>
            <a:r>
              <a:rPr lang="en-US" sz="2200" dirty="0">
                <a:highlight>
                  <a:srgbClr val="FFFFFF"/>
                </a:highlight>
              </a:rPr>
              <a:t>This is exactly what happens when a server experiences a DDoS attack. </a:t>
            </a:r>
            <a:endParaRPr lang="en-US" sz="2200">
              <a:highlight>
                <a:srgbClr val="FFFFFF"/>
              </a:highlight>
            </a:endParaRPr>
          </a:p>
          <a:p>
            <a:pPr marL="0" indent="-228600">
              <a:buClr>
                <a:schemeClr val="dk1"/>
              </a:buClr>
              <a:buSzPct val="73333"/>
              <a:buFont typeface="Arial" panose="020B0604020202020204" pitchFamily="34" charset="0"/>
              <a:buChar char="•"/>
            </a:pPr>
            <a:r>
              <a:rPr lang="en-US" sz="2200" dirty="0">
                <a:highlight>
                  <a:srgbClr val="FFFFFF"/>
                </a:highlight>
              </a:rPr>
              <a:t>Hackers make fake traffic coming in from multiple machines, look just like real, and a server/network/website inevitably breaks down</a:t>
            </a:r>
            <a:endParaRPr lang="en-US" sz="2200">
              <a:highlight>
                <a:srgbClr val="FFFFFF"/>
              </a:highlight>
            </a:endParaRPr>
          </a:p>
        </p:txBody>
      </p:sp>
    </p:spTree>
    <p:extLst>
      <p:ext uri="{BB962C8B-B14F-4D97-AF65-F5344CB8AC3E}">
        <p14:creationId xmlns:p14="http://schemas.microsoft.com/office/powerpoint/2010/main" val="3534032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FE78A2-EB84-7820-D924-947804B8ADE8}"/>
              </a:ext>
            </a:extLst>
          </p:cNvPr>
          <p:cNvSpPr>
            <a:spLocks noGrp="1"/>
          </p:cNvSpPr>
          <p:nvPr>
            <p:ph type="title"/>
          </p:nvPr>
        </p:nvSpPr>
        <p:spPr>
          <a:xfrm>
            <a:off x="630936" y="640080"/>
            <a:ext cx="4818888" cy="1481328"/>
          </a:xfrm>
        </p:spPr>
        <p:txBody>
          <a:bodyPr vert="horz" lIns="91440" tIns="45720" rIns="91440" bIns="45720" rtlCol="0" anchor="b">
            <a:normAutofit/>
          </a:bodyPr>
          <a:lstStyle/>
          <a:p>
            <a:pPr>
              <a:spcBef>
                <a:spcPct val="0"/>
              </a:spcBef>
            </a:pPr>
            <a:r>
              <a:rPr lang="en-US" sz="5400" kern="1200">
                <a:solidFill>
                  <a:schemeClr val="tx1"/>
                </a:solidFill>
                <a:latin typeface="+mj-lt"/>
                <a:ea typeface="+mj-ea"/>
                <a:cs typeface="+mj-cs"/>
              </a:rPr>
              <a:t>Ddos attack</a:t>
            </a:r>
          </a:p>
        </p:txBody>
      </p:sp>
      <p:sp>
        <p:nvSpPr>
          <p:cNvPr id="2057"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AA609B73-BB00-7245-1DAF-54967C30B929}"/>
              </a:ext>
            </a:extLst>
          </p:cNvPr>
          <p:cNvSpPr>
            <a:spLocks noGrp="1"/>
          </p:cNvSpPr>
          <p:nvPr>
            <p:ph type="body" idx="1"/>
          </p:nvPr>
        </p:nvSpPr>
        <p:spPr>
          <a:xfrm>
            <a:off x="630936" y="2660904"/>
            <a:ext cx="4818888" cy="3547872"/>
          </a:xfrm>
        </p:spPr>
        <p:txBody>
          <a:bodyPr vert="horz" lIns="91440" tIns="45720" rIns="91440" bIns="45720" rtlCol="0" anchor="t">
            <a:normAutofit lnSpcReduction="10000"/>
          </a:bodyPr>
          <a:lstStyle/>
          <a:p>
            <a:pPr indent="-228600">
              <a:spcAft>
                <a:spcPts val="600"/>
              </a:spcAft>
              <a:buFont typeface="Arial" panose="020B0604020202020204" pitchFamily="34" charset="0"/>
              <a:buChar char="•"/>
            </a:pPr>
            <a:r>
              <a:rPr lang="en-US" sz="2000" b="0" i="0" dirty="0">
                <a:effectLst/>
              </a:rPr>
              <a:t>In a Distributed Denial of Service (DDoS) attack, an attacker uses multiple sources to orchestrate an attack against a target. </a:t>
            </a:r>
          </a:p>
          <a:p>
            <a:pPr indent="-228600">
              <a:spcAft>
                <a:spcPts val="600"/>
              </a:spcAft>
              <a:buFont typeface="Arial" panose="020B0604020202020204" pitchFamily="34" charset="0"/>
              <a:buChar char="•"/>
            </a:pPr>
            <a:r>
              <a:rPr lang="en-US" sz="2000" b="0" i="0" dirty="0">
                <a:effectLst/>
              </a:rPr>
              <a:t>These sources can include distributed groups of malware infected computers, routers, IoT devices, and other endpoints. </a:t>
            </a:r>
          </a:p>
          <a:p>
            <a:pPr indent="-228600">
              <a:spcAft>
                <a:spcPts val="600"/>
              </a:spcAft>
              <a:buFont typeface="Arial" panose="020B0604020202020204" pitchFamily="34" charset="0"/>
              <a:buChar char="•"/>
            </a:pPr>
            <a:r>
              <a:rPr lang="en-US" sz="2000" b="0" i="0" dirty="0">
                <a:effectLst/>
              </a:rPr>
              <a:t>The following figure shows a network of compromised hosts that participate in the attack, generating a flood of packets or requests to overwhelm the target.</a:t>
            </a:r>
            <a:endParaRPr lang="en-US" sz="2000" dirty="0"/>
          </a:p>
        </p:txBody>
      </p:sp>
      <p:pic>
        <p:nvPicPr>
          <p:cNvPr id="2050" name="Picture 2" descr="A diagram depicting a DDoS attack">
            <a:extLst>
              <a:ext uri="{FF2B5EF4-FFF2-40B4-BE49-F238E27FC236}">
                <a16:creationId xmlns:a16="http://schemas.microsoft.com/office/drawing/2014/main" id="{584506B3-24FF-C5EA-D0AE-9E43AEE9168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9048" y="2091553"/>
            <a:ext cx="5458968" cy="2674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651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5"/>
        <p:cNvGrpSpPr/>
        <p:nvPr/>
      </p:nvGrpSpPr>
      <p:grpSpPr>
        <a:xfrm>
          <a:off x="0" y="0"/>
          <a:ext cx="0" cy="0"/>
          <a:chOff x="0" y="0"/>
          <a:chExt cx="0" cy="0"/>
        </a:xfrm>
      </p:grpSpPr>
      <p:sp useBgFill="1">
        <p:nvSpPr>
          <p:cNvPr id="154" name="Rectangle 153">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Google Shape;146;p31"/>
          <p:cNvSpPr txBox="1">
            <a:spLocks noGrp="1"/>
          </p:cNvSpPr>
          <p:nvPr>
            <p:ph type="title"/>
          </p:nvPr>
        </p:nvSpPr>
        <p:spPr>
          <a:xfrm>
            <a:off x="838200" y="556995"/>
            <a:ext cx="10515600" cy="1133693"/>
          </a:xfrm>
          <a:prstGeom prst="rect">
            <a:avLst/>
          </a:prstGeom>
        </p:spPr>
        <p:txBody>
          <a:bodyPr spcFirstLastPara="1" vert="horz" lIns="91440" tIns="45720" rIns="91440" bIns="45720" rtlCol="0" anchor="ctr" anchorCtr="0">
            <a:normAutofit/>
          </a:bodyPr>
          <a:lstStyle/>
          <a:p>
            <a:pPr marL="186262" marR="186262">
              <a:spcBef>
                <a:spcPct val="0"/>
              </a:spcBef>
              <a:spcAft>
                <a:spcPts val="2000"/>
              </a:spcAft>
              <a:buClr>
                <a:schemeClr val="dk1"/>
              </a:buClr>
              <a:buSzPts val="1100"/>
            </a:pPr>
            <a:r>
              <a:rPr lang="en-US" sz="5200" b="1" kern="1200">
                <a:solidFill>
                  <a:schemeClr val="tx1"/>
                </a:solidFill>
                <a:highlight>
                  <a:srgbClr val="FFFFFF"/>
                </a:highlight>
                <a:latin typeface="+mj-lt"/>
                <a:ea typeface="+mj-ea"/>
                <a:cs typeface="+mj-cs"/>
              </a:rPr>
              <a:t>Why do DDoS Attacks Happen?</a:t>
            </a:r>
            <a:endParaRPr lang="en-US" sz="5200" kern="1200">
              <a:solidFill>
                <a:schemeClr val="tx1"/>
              </a:solidFill>
              <a:latin typeface="+mj-lt"/>
              <a:ea typeface="+mj-ea"/>
              <a:cs typeface="+mj-cs"/>
            </a:endParaRPr>
          </a:p>
        </p:txBody>
      </p:sp>
      <p:graphicFrame>
        <p:nvGraphicFramePr>
          <p:cNvPr id="149" name="Google Shape;147;p31">
            <a:extLst>
              <a:ext uri="{FF2B5EF4-FFF2-40B4-BE49-F238E27FC236}">
                <a16:creationId xmlns:a16="http://schemas.microsoft.com/office/drawing/2014/main" id="{1F838E50-7EBE-789D-0D90-F833F7D6AF55}"/>
              </a:ext>
            </a:extLst>
          </p:cNvPr>
          <p:cNvGraphicFramePr/>
          <p:nvPr>
            <p:extLst>
              <p:ext uri="{D42A27DB-BD31-4B8C-83A1-F6EECF244321}">
                <p14:modId xmlns:p14="http://schemas.microsoft.com/office/powerpoint/2010/main" val="111194962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F166D6-C961-D611-8F91-53EBD86F093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spcBef>
                <a:spcPct val="0"/>
              </a:spcBef>
            </a:pPr>
            <a:r>
              <a:rPr lang="en-US" sz="3200" kern="1200">
                <a:solidFill>
                  <a:schemeClr val="bg1"/>
                </a:solidFill>
                <a:latin typeface="+mj-lt"/>
                <a:ea typeface="+mj-ea"/>
                <a:cs typeface="+mj-cs"/>
              </a:rPr>
              <a:t>DDos attacks by OSI model</a:t>
            </a:r>
          </a:p>
        </p:txBody>
      </p:sp>
      <p:graphicFrame>
        <p:nvGraphicFramePr>
          <p:cNvPr id="4" name="Table 3">
            <a:extLst>
              <a:ext uri="{FF2B5EF4-FFF2-40B4-BE49-F238E27FC236}">
                <a16:creationId xmlns:a16="http://schemas.microsoft.com/office/drawing/2014/main" id="{EFB65B9E-FB37-95A2-09EE-2E2FA275A547}"/>
              </a:ext>
            </a:extLst>
          </p:cNvPr>
          <p:cNvGraphicFramePr>
            <a:graphicFrameLocks noGrp="1"/>
          </p:cNvGraphicFramePr>
          <p:nvPr>
            <p:extLst>
              <p:ext uri="{D42A27DB-BD31-4B8C-83A1-F6EECF244321}">
                <p14:modId xmlns:p14="http://schemas.microsoft.com/office/powerpoint/2010/main" val="1989467871"/>
              </p:ext>
            </p:extLst>
          </p:nvPr>
        </p:nvGraphicFramePr>
        <p:xfrm>
          <a:off x="643467" y="2232979"/>
          <a:ext cx="10905069" cy="3278699"/>
        </p:xfrm>
        <a:graphic>
          <a:graphicData uri="http://schemas.openxmlformats.org/drawingml/2006/table">
            <a:tbl>
              <a:tblPr firstRow="1" bandRow="1"/>
              <a:tblGrid>
                <a:gridCol w="1314835">
                  <a:extLst>
                    <a:ext uri="{9D8B030D-6E8A-4147-A177-3AD203B41FA5}">
                      <a16:colId xmlns:a16="http://schemas.microsoft.com/office/drawing/2014/main" val="3540636692"/>
                    </a:ext>
                  </a:extLst>
                </a:gridCol>
                <a:gridCol w="2364168">
                  <a:extLst>
                    <a:ext uri="{9D8B030D-6E8A-4147-A177-3AD203B41FA5}">
                      <a16:colId xmlns:a16="http://schemas.microsoft.com/office/drawing/2014/main" val="3045751849"/>
                    </a:ext>
                  </a:extLst>
                </a:gridCol>
                <a:gridCol w="2364168">
                  <a:extLst>
                    <a:ext uri="{9D8B030D-6E8A-4147-A177-3AD203B41FA5}">
                      <a16:colId xmlns:a16="http://schemas.microsoft.com/office/drawing/2014/main" val="1037196351"/>
                    </a:ext>
                  </a:extLst>
                </a:gridCol>
                <a:gridCol w="2376606">
                  <a:extLst>
                    <a:ext uri="{9D8B030D-6E8A-4147-A177-3AD203B41FA5}">
                      <a16:colId xmlns:a16="http://schemas.microsoft.com/office/drawing/2014/main" val="648476001"/>
                    </a:ext>
                  </a:extLst>
                </a:gridCol>
                <a:gridCol w="2485292">
                  <a:extLst>
                    <a:ext uri="{9D8B030D-6E8A-4147-A177-3AD203B41FA5}">
                      <a16:colId xmlns:a16="http://schemas.microsoft.com/office/drawing/2014/main" val="3690363331"/>
                    </a:ext>
                  </a:extLst>
                </a:gridCol>
              </a:tblGrid>
              <a:tr h="296694">
                <a:tc>
                  <a:txBody>
                    <a:bodyPr/>
                    <a:lstStyle/>
                    <a:p>
                      <a:pPr algn="l" fontAlgn="t" latinLnBrk="0"/>
                      <a:r>
                        <a:rPr lang="en-CH" sz="1300" b="1">
                          <a:effectLst/>
                        </a:rPr>
                        <a:t>#</a:t>
                      </a:r>
                    </a:p>
                  </a:txBody>
                  <a:tcPr marL="134233" marR="134233" marT="32216" marB="32216">
                    <a:lnL w="12700" cap="flat" cmpd="sng" algn="ctr">
                      <a:solidFill>
                        <a:srgbClr val="501D71"/>
                      </a:solidFill>
                      <a:prstDash val="solid"/>
                      <a:round/>
                      <a:headEnd type="none" w="med" len="med"/>
                      <a:tailEnd type="none" w="med" len="med"/>
                    </a:lnL>
                    <a:lnR w="12700" cap="flat" cmpd="sng" algn="ctr">
                      <a:solidFill>
                        <a:srgbClr val="602E71"/>
                      </a:solidFill>
                      <a:prstDash val="solid"/>
                      <a:round/>
                      <a:headEnd type="none" w="med" len="med"/>
                      <a:tailEnd type="none" w="med" len="med"/>
                    </a:lnR>
                    <a:lnT w="12700" cap="flat" cmpd="sng" algn="ctr">
                      <a:solidFill>
                        <a:srgbClr val="501D71"/>
                      </a:solidFill>
                      <a:prstDash val="solid"/>
                      <a:round/>
                      <a:headEnd type="none" w="med" len="med"/>
                      <a:tailEnd type="none" w="med" len="med"/>
                    </a:lnT>
                    <a:lnB w="9525" cap="flat" cmpd="sng" algn="ctr">
                      <a:solidFill>
                        <a:srgbClr val="501D71"/>
                      </a:solidFill>
                      <a:prstDash val="solid"/>
                      <a:round/>
                      <a:headEnd type="none" w="med" len="med"/>
                      <a:tailEnd type="none" w="med" len="med"/>
                    </a:lnB>
                    <a:solidFill>
                      <a:srgbClr val="FFFFFF"/>
                    </a:solidFill>
                  </a:tcPr>
                </a:tc>
                <a:tc>
                  <a:txBody>
                    <a:bodyPr/>
                    <a:lstStyle/>
                    <a:p>
                      <a:pPr algn="l" fontAlgn="t" latinLnBrk="0"/>
                      <a:r>
                        <a:rPr lang="en-GB" sz="1300" b="1">
                          <a:effectLst/>
                        </a:rPr>
                        <a:t>Layer</a:t>
                      </a:r>
                    </a:p>
                  </a:txBody>
                  <a:tcPr marL="134233" marR="134233" marT="32216" marB="32216">
                    <a:lnL w="12700" cap="flat" cmpd="sng" algn="ctr">
                      <a:solidFill>
                        <a:srgbClr val="602E71"/>
                      </a:solidFill>
                      <a:prstDash val="solid"/>
                      <a:round/>
                      <a:headEnd type="none" w="med" len="med"/>
                      <a:tailEnd type="none" w="med" len="med"/>
                    </a:lnL>
                    <a:lnR w="12700" cap="flat" cmpd="sng" algn="ctr">
                      <a:solidFill>
                        <a:srgbClr val="803B71"/>
                      </a:solidFill>
                      <a:prstDash val="solid"/>
                      <a:round/>
                      <a:headEnd type="none" w="med" len="med"/>
                      <a:tailEnd type="none" w="med" len="med"/>
                    </a:lnR>
                    <a:lnT w="12700" cap="flat" cmpd="sng" algn="ctr">
                      <a:solidFill>
                        <a:srgbClr val="602E71"/>
                      </a:solidFill>
                      <a:prstDash val="solid"/>
                      <a:round/>
                      <a:headEnd type="none" w="med" len="med"/>
                      <a:tailEnd type="none" w="med" len="med"/>
                    </a:lnT>
                    <a:lnB w="9525" cap="flat" cmpd="sng" algn="ctr">
                      <a:solidFill>
                        <a:srgbClr val="602E71"/>
                      </a:solidFill>
                      <a:prstDash val="solid"/>
                      <a:round/>
                      <a:headEnd type="none" w="med" len="med"/>
                      <a:tailEnd type="none" w="med" len="med"/>
                    </a:lnB>
                    <a:solidFill>
                      <a:srgbClr val="FFFFFF"/>
                    </a:solidFill>
                  </a:tcPr>
                </a:tc>
                <a:tc>
                  <a:txBody>
                    <a:bodyPr/>
                    <a:lstStyle/>
                    <a:p>
                      <a:pPr algn="l" fontAlgn="t" latinLnBrk="0"/>
                      <a:r>
                        <a:rPr lang="en-GB" sz="1300" b="0">
                          <a:effectLst/>
                        </a:rPr>
                        <a:t>Unit</a:t>
                      </a:r>
                    </a:p>
                  </a:txBody>
                  <a:tcPr marL="134233" marR="134233" marT="32216" marB="32216">
                    <a:lnL w="12700" cap="flat" cmpd="sng" algn="ctr">
                      <a:solidFill>
                        <a:srgbClr val="803B71"/>
                      </a:solidFill>
                      <a:prstDash val="solid"/>
                      <a:round/>
                      <a:headEnd type="none" w="med" len="med"/>
                      <a:tailEnd type="none" w="med" len="med"/>
                    </a:lnL>
                    <a:lnR w="12700" cap="flat" cmpd="sng" algn="ctr">
                      <a:solidFill>
                        <a:srgbClr val="303371"/>
                      </a:solidFill>
                      <a:prstDash val="solid"/>
                      <a:round/>
                      <a:headEnd type="none" w="med" len="med"/>
                      <a:tailEnd type="none" w="med" len="med"/>
                    </a:lnR>
                    <a:lnT w="12700" cap="flat" cmpd="sng" algn="ctr">
                      <a:solidFill>
                        <a:srgbClr val="803B71"/>
                      </a:solidFill>
                      <a:prstDash val="solid"/>
                      <a:round/>
                      <a:headEnd type="none" w="med" len="med"/>
                      <a:tailEnd type="none" w="med" len="med"/>
                    </a:lnT>
                    <a:lnB w="9525" cap="flat" cmpd="sng" algn="ctr">
                      <a:solidFill>
                        <a:srgbClr val="803B71"/>
                      </a:solidFill>
                      <a:prstDash val="solid"/>
                      <a:round/>
                      <a:headEnd type="none" w="med" len="med"/>
                      <a:tailEnd type="none" w="med" len="med"/>
                    </a:lnB>
                    <a:solidFill>
                      <a:srgbClr val="FFFFFF"/>
                    </a:solidFill>
                  </a:tcPr>
                </a:tc>
                <a:tc>
                  <a:txBody>
                    <a:bodyPr/>
                    <a:lstStyle/>
                    <a:p>
                      <a:pPr algn="l" fontAlgn="t" latinLnBrk="0"/>
                      <a:r>
                        <a:rPr lang="en-GB" sz="1300" b="0">
                          <a:effectLst/>
                        </a:rPr>
                        <a:t>Description</a:t>
                      </a:r>
                    </a:p>
                  </a:txBody>
                  <a:tcPr marL="134233" marR="134233" marT="32216" marB="32216">
                    <a:lnL w="12700" cap="flat" cmpd="sng" algn="ctr">
                      <a:solidFill>
                        <a:srgbClr val="303371"/>
                      </a:solidFill>
                      <a:prstDash val="solid"/>
                      <a:round/>
                      <a:headEnd type="none" w="med" len="med"/>
                      <a:tailEnd type="none" w="med" len="med"/>
                    </a:lnL>
                    <a:lnR w="12700" cap="flat" cmpd="sng" algn="ctr">
                      <a:solidFill>
                        <a:srgbClr val="501D71"/>
                      </a:solidFill>
                      <a:prstDash val="solid"/>
                      <a:round/>
                      <a:headEnd type="none" w="med" len="med"/>
                      <a:tailEnd type="none" w="med" len="med"/>
                    </a:lnR>
                    <a:lnT w="12700" cap="flat" cmpd="sng" algn="ctr">
                      <a:solidFill>
                        <a:srgbClr val="303371"/>
                      </a:solidFill>
                      <a:prstDash val="solid"/>
                      <a:round/>
                      <a:headEnd type="none" w="med" len="med"/>
                      <a:tailEnd type="none" w="med" len="med"/>
                    </a:lnT>
                    <a:lnB w="9525" cap="flat" cmpd="sng" algn="ctr">
                      <a:solidFill>
                        <a:srgbClr val="303371"/>
                      </a:solidFill>
                      <a:prstDash val="solid"/>
                      <a:round/>
                      <a:headEnd type="none" w="med" len="med"/>
                      <a:tailEnd type="none" w="med" len="med"/>
                    </a:lnB>
                    <a:solidFill>
                      <a:srgbClr val="FFFFFF"/>
                    </a:solidFill>
                  </a:tcPr>
                </a:tc>
                <a:tc>
                  <a:txBody>
                    <a:bodyPr/>
                    <a:lstStyle/>
                    <a:p>
                      <a:pPr algn="l" fontAlgn="t" latinLnBrk="0"/>
                      <a:r>
                        <a:rPr lang="en-GB" sz="1300" b="0">
                          <a:effectLst/>
                        </a:rPr>
                        <a:t>Vector examples</a:t>
                      </a:r>
                    </a:p>
                  </a:txBody>
                  <a:tcPr marL="134233" marR="134233" marT="32216" marB="32216">
                    <a:lnL w="12700" cap="flat" cmpd="sng" algn="ctr">
                      <a:solidFill>
                        <a:srgbClr val="501D71"/>
                      </a:solidFill>
                      <a:prstDash val="solid"/>
                      <a:round/>
                      <a:headEnd type="none" w="med" len="med"/>
                      <a:tailEnd type="none" w="med" len="med"/>
                    </a:lnL>
                    <a:lnR w="9525" cap="flat" cmpd="sng" algn="ctr">
                      <a:solidFill>
                        <a:srgbClr val="501D71"/>
                      </a:solidFill>
                      <a:prstDash val="solid"/>
                      <a:round/>
                      <a:headEnd type="none" w="med" len="med"/>
                      <a:tailEnd type="none" w="med" len="med"/>
                    </a:lnR>
                    <a:lnT w="12700" cap="flat" cmpd="sng" algn="ctr">
                      <a:solidFill>
                        <a:srgbClr val="501D71"/>
                      </a:solidFill>
                      <a:prstDash val="solid"/>
                      <a:round/>
                      <a:headEnd type="none" w="med" len="med"/>
                      <a:tailEnd type="none" w="med" len="med"/>
                    </a:lnT>
                    <a:lnB w="9525" cap="flat" cmpd="sng" algn="ctr">
                      <a:solidFill>
                        <a:srgbClr val="501D71"/>
                      </a:solidFill>
                      <a:prstDash val="solid"/>
                      <a:round/>
                      <a:headEnd type="none" w="med" len="med"/>
                      <a:tailEnd type="none" w="med" len="med"/>
                    </a:lnB>
                    <a:solidFill>
                      <a:srgbClr val="FFFFFF"/>
                    </a:solidFill>
                  </a:tcPr>
                </a:tc>
                <a:extLst>
                  <a:ext uri="{0D108BD9-81ED-4DB2-BD59-A6C34878D82A}">
                    <a16:rowId xmlns:a16="http://schemas.microsoft.com/office/drawing/2014/main" val="3491134462"/>
                  </a:ext>
                </a:extLst>
              </a:tr>
              <a:tr h="482019">
                <a:tc>
                  <a:txBody>
                    <a:bodyPr/>
                    <a:lstStyle/>
                    <a:p>
                      <a:pPr fontAlgn="t" latinLnBrk="0"/>
                      <a:r>
                        <a:rPr lang="en-CH" sz="1300" b="1">
                          <a:effectLst/>
                        </a:rPr>
                        <a:t>7</a:t>
                      </a:r>
                      <a:endParaRPr lang="en-CH" sz="1300" b="0">
                        <a:effectLst/>
                      </a:endParaRPr>
                    </a:p>
                  </a:txBody>
                  <a:tcPr marL="134233" marR="134233" marT="26847" marB="26847">
                    <a:lnL>
                      <a:noFill/>
                    </a:lnL>
                    <a:lnR w="9525" cap="flat" cmpd="sng" algn="ctr">
                      <a:solidFill>
                        <a:schemeClr val="bg1"/>
                      </a:solidFill>
                      <a:prstDash val="solid"/>
                      <a:round/>
                      <a:headEnd type="none" w="med" len="med"/>
                      <a:tailEnd type="none" w="med" len="med"/>
                    </a:lnR>
                    <a:lnT w="9525" cap="flat" cmpd="sng" algn="ctr">
                      <a:solidFill>
                        <a:srgbClr val="501D7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GB" sz="1300" b="0">
                          <a:effectLst/>
                        </a:rPr>
                        <a:t>Application</a:t>
                      </a:r>
                    </a:p>
                  </a:txBody>
                  <a:tcPr marL="134233" marR="134233" marT="26847" marB="2684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rgbClr val="602E7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GB" sz="1300" b="0">
                          <a:effectLst/>
                        </a:rPr>
                        <a:t>Data</a:t>
                      </a:r>
                    </a:p>
                  </a:txBody>
                  <a:tcPr marL="134233" marR="134233" marT="26847" marB="2684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rgbClr val="803B7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GB" sz="1300" b="0">
                          <a:effectLst/>
                        </a:rPr>
                        <a:t>Network process to application</a:t>
                      </a:r>
                    </a:p>
                  </a:txBody>
                  <a:tcPr marL="134233" marR="134233" marT="26847" marB="2684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rgbClr val="30337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GB" sz="1300" b="0">
                          <a:effectLst/>
                        </a:rPr>
                        <a:t>HTTP floods, DNS query floods</a:t>
                      </a:r>
                    </a:p>
                  </a:txBody>
                  <a:tcPr marL="134233" marR="134233" marT="26847" marB="2684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rgbClr val="501D7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3544949674"/>
                  </a:ext>
                </a:extLst>
              </a:tr>
              <a:tr h="482019">
                <a:tc>
                  <a:txBody>
                    <a:bodyPr/>
                    <a:lstStyle/>
                    <a:p>
                      <a:pPr fontAlgn="t" latinLnBrk="0"/>
                      <a:r>
                        <a:rPr lang="en-CH" sz="1300" b="1">
                          <a:effectLst/>
                        </a:rPr>
                        <a:t>6</a:t>
                      </a:r>
                      <a:endParaRPr lang="en-CH" sz="1300" b="0">
                        <a:effectLst/>
                      </a:endParaRPr>
                    </a:p>
                  </a:txBody>
                  <a:tcPr marL="134233" marR="134233" marT="26847" marB="26847">
                    <a:lnL>
                      <a:noFill/>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GB" sz="1300" b="0">
                          <a:effectLst/>
                        </a:rPr>
                        <a:t>Presentation</a:t>
                      </a:r>
                    </a:p>
                  </a:txBody>
                  <a:tcPr marL="134233" marR="134233" marT="26847" marB="2684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GB" sz="1300" b="0">
                          <a:effectLst/>
                        </a:rPr>
                        <a:t>Data</a:t>
                      </a:r>
                    </a:p>
                  </a:txBody>
                  <a:tcPr marL="134233" marR="134233" marT="26847" marB="2684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GB" sz="1300" b="0">
                          <a:effectLst/>
                        </a:rPr>
                        <a:t>Data representation and encryption</a:t>
                      </a:r>
                    </a:p>
                  </a:txBody>
                  <a:tcPr marL="134233" marR="134233" marT="26847" marB="2684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GB" sz="1300" b="0">
                          <a:effectLst/>
                        </a:rPr>
                        <a:t>Transport Layer Security (TLS) abuse</a:t>
                      </a:r>
                    </a:p>
                  </a:txBody>
                  <a:tcPr marL="134233" marR="134233" marT="26847" marB="2684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1326263344"/>
                  </a:ext>
                </a:extLst>
              </a:tr>
              <a:tr h="285955">
                <a:tc>
                  <a:txBody>
                    <a:bodyPr/>
                    <a:lstStyle/>
                    <a:p>
                      <a:pPr fontAlgn="t" latinLnBrk="0"/>
                      <a:r>
                        <a:rPr lang="en-CH" sz="1300" b="1">
                          <a:effectLst/>
                        </a:rPr>
                        <a:t>5</a:t>
                      </a:r>
                      <a:endParaRPr lang="en-CH" sz="1300" b="0">
                        <a:effectLst/>
                      </a:endParaRPr>
                    </a:p>
                  </a:txBody>
                  <a:tcPr marL="134233" marR="134233" marT="26847" marB="26847">
                    <a:lnL>
                      <a:noFill/>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GB" sz="1300" b="0">
                          <a:effectLst/>
                        </a:rPr>
                        <a:t>Session</a:t>
                      </a:r>
                    </a:p>
                  </a:txBody>
                  <a:tcPr marL="134233" marR="134233" marT="26847" marB="2684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GB" sz="1300" b="0">
                          <a:effectLst/>
                        </a:rPr>
                        <a:t>Data</a:t>
                      </a:r>
                    </a:p>
                  </a:txBody>
                  <a:tcPr marL="134233" marR="134233" marT="26847" marB="2684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GB" sz="1300" b="0">
                          <a:effectLst/>
                        </a:rPr>
                        <a:t>Interhost communication</a:t>
                      </a:r>
                    </a:p>
                  </a:txBody>
                  <a:tcPr marL="134233" marR="134233" marT="26847" marB="2684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GB" sz="1300" b="0">
                          <a:effectLst/>
                        </a:rPr>
                        <a:t>N/A</a:t>
                      </a:r>
                    </a:p>
                  </a:txBody>
                  <a:tcPr marL="134233" marR="134233" marT="26847" marB="2684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1701398721"/>
                  </a:ext>
                </a:extLst>
              </a:tr>
              <a:tr h="482019">
                <a:tc>
                  <a:txBody>
                    <a:bodyPr/>
                    <a:lstStyle/>
                    <a:p>
                      <a:pPr fontAlgn="t" latinLnBrk="0"/>
                      <a:r>
                        <a:rPr lang="en-CH" sz="1300" b="1">
                          <a:effectLst/>
                        </a:rPr>
                        <a:t>4</a:t>
                      </a:r>
                      <a:endParaRPr lang="en-CH" sz="1300" b="0">
                        <a:effectLst/>
                      </a:endParaRPr>
                    </a:p>
                  </a:txBody>
                  <a:tcPr marL="134233" marR="134233" marT="26847" marB="26847">
                    <a:lnL>
                      <a:noFill/>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GB" sz="1300" b="0">
                          <a:effectLst/>
                        </a:rPr>
                        <a:t>Transport</a:t>
                      </a:r>
                    </a:p>
                  </a:txBody>
                  <a:tcPr marL="134233" marR="134233" marT="26847" marB="2684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GB" sz="1300" b="0">
                          <a:effectLst/>
                        </a:rPr>
                        <a:t>Segments</a:t>
                      </a:r>
                    </a:p>
                  </a:txBody>
                  <a:tcPr marL="134233" marR="134233" marT="26847" marB="2684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GB" sz="1300" b="0">
                          <a:effectLst/>
                        </a:rPr>
                        <a:t>End-to-end connections and reliability</a:t>
                      </a:r>
                    </a:p>
                  </a:txBody>
                  <a:tcPr marL="134233" marR="134233" marT="26847" marB="2684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GB" sz="1300" b="0">
                          <a:effectLst/>
                        </a:rPr>
                        <a:t>Synchronize (SYN) floods</a:t>
                      </a:r>
                    </a:p>
                  </a:txBody>
                  <a:tcPr marL="134233" marR="134233" marT="26847" marB="2684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2872018357"/>
                  </a:ext>
                </a:extLst>
              </a:tr>
              <a:tr h="482019">
                <a:tc>
                  <a:txBody>
                    <a:bodyPr/>
                    <a:lstStyle/>
                    <a:p>
                      <a:pPr fontAlgn="t" latinLnBrk="0"/>
                      <a:r>
                        <a:rPr lang="en-CH" sz="1300" b="1">
                          <a:effectLst/>
                        </a:rPr>
                        <a:t>3</a:t>
                      </a:r>
                      <a:endParaRPr lang="en-CH" sz="1300" b="0">
                        <a:effectLst/>
                      </a:endParaRPr>
                    </a:p>
                  </a:txBody>
                  <a:tcPr marL="134233" marR="134233" marT="26847" marB="26847">
                    <a:lnL>
                      <a:noFill/>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GB" sz="1300" b="0">
                          <a:effectLst/>
                        </a:rPr>
                        <a:t>Network</a:t>
                      </a:r>
                    </a:p>
                  </a:txBody>
                  <a:tcPr marL="134233" marR="134233" marT="26847" marB="2684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GB" sz="1300" b="0">
                          <a:effectLst/>
                        </a:rPr>
                        <a:t>Packets</a:t>
                      </a:r>
                    </a:p>
                  </a:txBody>
                  <a:tcPr marL="134233" marR="134233" marT="26847" marB="2684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GB" sz="1300" b="0">
                          <a:effectLst/>
                        </a:rPr>
                        <a:t>Path determination and logical addressing</a:t>
                      </a:r>
                    </a:p>
                  </a:txBody>
                  <a:tcPr marL="134233" marR="134233" marT="26847" marB="2684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GB" sz="1300" b="0">
                          <a:effectLst/>
                        </a:rPr>
                        <a:t>User Datagram Protocol (UDP) reflection attacks</a:t>
                      </a:r>
                    </a:p>
                  </a:txBody>
                  <a:tcPr marL="134233" marR="134233" marT="26847" marB="2684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1941660211"/>
                  </a:ext>
                </a:extLst>
              </a:tr>
              <a:tr h="285955">
                <a:tc>
                  <a:txBody>
                    <a:bodyPr/>
                    <a:lstStyle/>
                    <a:p>
                      <a:pPr fontAlgn="t" latinLnBrk="0"/>
                      <a:r>
                        <a:rPr lang="en-CH" sz="1300" b="1">
                          <a:effectLst/>
                        </a:rPr>
                        <a:t>2</a:t>
                      </a:r>
                      <a:endParaRPr lang="en-CH" sz="1300" b="0">
                        <a:effectLst/>
                      </a:endParaRPr>
                    </a:p>
                  </a:txBody>
                  <a:tcPr marL="134233" marR="134233" marT="26847" marB="26847">
                    <a:lnL>
                      <a:noFill/>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GB" sz="1300" b="0">
                          <a:effectLst/>
                        </a:rPr>
                        <a:t>Data Link</a:t>
                      </a:r>
                    </a:p>
                  </a:txBody>
                  <a:tcPr marL="134233" marR="134233" marT="26847" marB="2684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GB" sz="1300" b="0">
                          <a:effectLst/>
                        </a:rPr>
                        <a:t>Frames</a:t>
                      </a:r>
                    </a:p>
                  </a:txBody>
                  <a:tcPr marL="134233" marR="134233" marT="26847" marB="2684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GB" sz="1300" b="0">
                          <a:effectLst/>
                        </a:rPr>
                        <a:t>Physical addressing</a:t>
                      </a:r>
                    </a:p>
                  </a:txBody>
                  <a:tcPr marL="134233" marR="134233" marT="26847" marB="2684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GB" sz="1300" b="0">
                          <a:effectLst/>
                        </a:rPr>
                        <a:t>N/A</a:t>
                      </a:r>
                    </a:p>
                  </a:txBody>
                  <a:tcPr marL="134233" marR="134233" marT="26847" marB="2684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368388545"/>
                  </a:ext>
                </a:extLst>
              </a:tr>
              <a:tr h="482019">
                <a:tc>
                  <a:txBody>
                    <a:bodyPr/>
                    <a:lstStyle/>
                    <a:p>
                      <a:pPr fontAlgn="t" latinLnBrk="0"/>
                      <a:r>
                        <a:rPr lang="en-CH" sz="1300" b="1">
                          <a:effectLst/>
                        </a:rPr>
                        <a:t>1</a:t>
                      </a:r>
                      <a:endParaRPr lang="en-CH" sz="1300" b="0">
                        <a:effectLst/>
                      </a:endParaRPr>
                    </a:p>
                  </a:txBody>
                  <a:tcPr marL="134233" marR="134233" marT="26847" marB="26847">
                    <a:lnL>
                      <a:noFill/>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GB" sz="1300" b="0">
                          <a:effectLst/>
                        </a:rPr>
                        <a:t>Physical</a:t>
                      </a:r>
                    </a:p>
                  </a:txBody>
                  <a:tcPr marL="134233" marR="134233" marT="26847" marB="2684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GB" sz="1300" b="0">
                          <a:effectLst/>
                        </a:rPr>
                        <a:t>Bits</a:t>
                      </a:r>
                    </a:p>
                  </a:txBody>
                  <a:tcPr marL="134233" marR="134233" marT="26847" marB="2684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GB" sz="1300" b="0">
                          <a:effectLst/>
                        </a:rPr>
                        <a:t>Media, signal, and binary transmission</a:t>
                      </a:r>
                    </a:p>
                  </a:txBody>
                  <a:tcPr marL="134233" marR="134233" marT="26847" marB="2684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fontAlgn="t" latinLnBrk="0"/>
                      <a:r>
                        <a:rPr lang="en-GB" sz="1300" b="0">
                          <a:effectLst/>
                        </a:rPr>
                        <a:t>N/A</a:t>
                      </a:r>
                    </a:p>
                  </a:txBody>
                  <a:tcPr marL="134233" marR="134233" marT="26847" marB="26847">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extLst>
                  <a:ext uri="{0D108BD9-81ED-4DB2-BD59-A6C34878D82A}">
                    <a16:rowId xmlns:a16="http://schemas.microsoft.com/office/drawing/2014/main" val="3750507439"/>
                  </a:ext>
                </a:extLst>
              </a:tr>
            </a:tbl>
          </a:graphicData>
        </a:graphic>
      </p:graphicFrame>
    </p:spTree>
    <p:extLst>
      <p:ext uri="{BB962C8B-B14F-4D97-AF65-F5344CB8AC3E}">
        <p14:creationId xmlns:p14="http://schemas.microsoft.com/office/powerpoint/2010/main" val="1566046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AD65DD-D878-7727-892C-2F3FCDADE79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spcBef>
                <a:spcPct val="0"/>
              </a:spcBef>
            </a:pPr>
            <a:r>
              <a:rPr lang="en-US" sz="2800" kern="1200" dirty="0" err="1">
                <a:solidFill>
                  <a:srgbClr val="FFFFFF"/>
                </a:solidFill>
                <a:latin typeface="+mj-lt"/>
                <a:ea typeface="+mj-ea"/>
                <a:cs typeface="+mj-cs"/>
              </a:rPr>
              <a:t>DDos</a:t>
            </a:r>
            <a:r>
              <a:rPr lang="en-US" sz="2800" kern="1200" dirty="0">
                <a:solidFill>
                  <a:srgbClr val="FFFFFF"/>
                </a:solidFill>
                <a:latin typeface="+mj-lt"/>
                <a:ea typeface="+mj-ea"/>
                <a:cs typeface="+mj-cs"/>
              </a:rPr>
              <a:t> attacks: </a:t>
            </a:r>
            <a:br>
              <a:rPr lang="en-US" sz="2800" kern="1200" dirty="0">
                <a:solidFill>
                  <a:srgbClr val="FFFFFF"/>
                </a:solidFill>
                <a:latin typeface="+mj-lt"/>
                <a:ea typeface="+mj-ea"/>
                <a:cs typeface="+mj-cs"/>
              </a:rPr>
            </a:br>
            <a:r>
              <a:rPr lang="en-US" sz="2800" b="0" i="0" kern="1200" dirty="0">
                <a:solidFill>
                  <a:srgbClr val="FFFFFF"/>
                </a:solidFill>
                <a:effectLst/>
                <a:latin typeface="+mj-lt"/>
                <a:ea typeface="+mj-ea"/>
                <a:cs typeface="+mj-cs"/>
              </a:rPr>
              <a:t>Application Level Attacks, Protocol Attacks, and Volumetric Attacks</a:t>
            </a:r>
            <a:endParaRPr lang="en-US" sz="2800" kern="1200" dirty="0">
              <a:solidFill>
                <a:srgbClr val="FFFFFF"/>
              </a:solidFill>
              <a:latin typeface="+mj-lt"/>
              <a:ea typeface="+mj-ea"/>
              <a:cs typeface="+mj-cs"/>
            </a:endParaRPr>
          </a:p>
        </p:txBody>
      </p:sp>
      <p:graphicFrame>
        <p:nvGraphicFramePr>
          <p:cNvPr id="4" name="Table 3">
            <a:extLst>
              <a:ext uri="{FF2B5EF4-FFF2-40B4-BE49-F238E27FC236}">
                <a16:creationId xmlns:a16="http://schemas.microsoft.com/office/drawing/2014/main" id="{33F002F5-8422-0E3A-BB2E-D23E0B83C507}"/>
              </a:ext>
            </a:extLst>
          </p:cNvPr>
          <p:cNvGraphicFramePr>
            <a:graphicFrameLocks noGrp="1"/>
          </p:cNvGraphicFramePr>
          <p:nvPr>
            <p:extLst>
              <p:ext uri="{D42A27DB-BD31-4B8C-83A1-F6EECF244321}">
                <p14:modId xmlns:p14="http://schemas.microsoft.com/office/powerpoint/2010/main" val="2279369286"/>
              </p:ext>
            </p:extLst>
          </p:nvPr>
        </p:nvGraphicFramePr>
        <p:xfrm>
          <a:off x="4777316" y="1243280"/>
          <a:ext cx="6780700" cy="4369116"/>
        </p:xfrm>
        <a:graphic>
          <a:graphicData uri="http://schemas.openxmlformats.org/drawingml/2006/table">
            <a:tbl>
              <a:tblPr firstRow="1" bandRow="1">
                <a:tableStyleId>{9D7B26C5-4107-4FEC-AEDC-1716B250A1EF}</a:tableStyleId>
              </a:tblPr>
              <a:tblGrid>
                <a:gridCol w="2213443">
                  <a:extLst>
                    <a:ext uri="{9D8B030D-6E8A-4147-A177-3AD203B41FA5}">
                      <a16:colId xmlns:a16="http://schemas.microsoft.com/office/drawing/2014/main" val="992413767"/>
                    </a:ext>
                  </a:extLst>
                </a:gridCol>
                <a:gridCol w="2281789">
                  <a:extLst>
                    <a:ext uri="{9D8B030D-6E8A-4147-A177-3AD203B41FA5}">
                      <a16:colId xmlns:a16="http://schemas.microsoft.com/office/drawing/2014/main" val="4224453207"/>
                    </a:ext>
                  </a:extLst>
                </a:gridCol>
                <a:gridCol w="2285468">
                  <a:extLst>
                    <a:ext uri="{9D8B030D-6E8A-4147-A177-3AD203B41FA5}">
                      <a16:colId xmlns:a16="http://schemas.microsoft.com/office/drawing/2014/main" val="747765392"/>
                    </a:ext>
                  </a:extLst>
                </a:gridCol>
              </a:tblGrid>
              <a:tr h="561756">
                <a:tc>
                  <a:txBody>
                    <a:bodyPr/>
                    <a:lstStyle/>
                    <a:p>
                      <a:pPr fontAlgn="b"/>
                      <a:r>
                        <a:rPr lang="en-GB" sz="1500" b="1">
                          <a:effectLst/>
                        </a:rPr>
                        <a:t>Application Level Attacks</a:t>
                      </a:r>
                    </a:p>
                  </a:txBody>
                  <a:tcPr marL="73001" marR="73001" marT="36501" marB="36501" anchor="b"/>
                </a:tc>
                <a:tc>
                  <a:txBody>
                    <a:bodyPr/>
                    <a:lstStyle/>
                    <a:p>
                      <a:pPr fontAlgn="b"/>
                      <a:r>
                        <a:rPr lang="en-GB" sz="1500" b="1">
                          <a:effectLst/>
                        </a:rPr>
                        <a:t>Protocol Attacks</a:t>
                      </a:r>
                    </a:p>
                  </a:txBody>
                  <a:tcPr marL="73001" marR="73001" marT="36501" marB="36501" anchor="b"/>
                </a:tc>
                <a:tc>
                  <a:txBody>
                    <a:bodyPr/>
                    <a:lstStyle/>
                    <a:p>
                      <a:pPr fontAlgn="b"/>
                      <a:r>
                        <a:rPr lang="en-GB" sz="1500" b="1">
                          <a:effectLst/>
                        </a:rPr>
                        <a:t>Volumetric Attacks</a:t>
                      </a:r>
                    </a:p>
                  </a:txBody>
                  <a:tcPr marL="73001" marR="73001" marT="36501" marB="36501" anchor="b"/>
                </a:tc>
                <a:extLst>
                  <a:ext uri="{0D108BD9-81ED-4DB2-BD59-A6C34878D82A}">
                    <a16:rowId xmlns:a16="http://schemas.microsoft.com/office/drawing/2014/main" val="2980351883"/>
                  </a:ext>
                </a:extLst>
              </a:tr>
              <a:tr h="335481">
                <a:tc>
                  <a:txBody>
                    <a:bodyPr/>
                    <a:lstStyle/>
                    <a:p>
                      <a:pPr fontAlgn="base"/>
                      <a:r>
                        <a:rPr lang="en-GB" sz="1500">
                          <a:effectLst/>
                        </a:rPr>
                        <a:t>HTTP Flood</a:t>
                      </a:r>
                    </a:p>
                  </a:txBody>
                  <a:tcPr marL="73001" marR="73001" marT="36501" marB="36501" anchor="ctr"/>
                </a:tc>
                <a:tc>
                  <a:txBody>
                    <a:bodyPr/>
                    <a:lstStyle/>
                    <a:p>
                      <a:pPr fontAlgn="base"/>
                      <a:r>
                        <a:rPr lang="en-GB" sz="1500">
                          <a:effectLst/>
                        </a:rPr>
                        <a:t>SYN Flood</a:t>
                      </a:r>
                    </a:p>
                  </a:txBody>
                  <a:tcPr marL="73001" marR="73001" marT="36501" marB="36501" anchor="ctr"/>
                </a:tc>
                <a:tc>
                  <a:txBody>
                    <a:bodyPr/>
                    <a:lstStyle/>
                    <a:p>
                      <a:pPr fontAlgn="base"/>
                      <a:r>
                        <a:rPr lang="en-GB" sz="1500">
                          <a:effectLst/>
                        </a:rPr>
                        <a:t>UDP Flood</a:t>
                      </a:r>
                    </a:p>
                  </a:txBody>
                  <a:tcPr marL="73001" marR="73001" marT="36501" marB="36501" anchor="ctr"/>
                </a:tc>
                <a:extLst>
                  <a:ext uri="{0D108BD9-81ED-4DB2-BD59-A6C34878D82A}">
                    <a16:rowId xmlns:a16="http://schemas.microsoft.com/office/drawing/2014/main" val="53045398"/>
                  </a:ext>
                </a:extLst>
              </a:tr>
              <a:tr h="335481">
                <a:tc>
                  <a:txBody>
                    <a:bodyPr/>
                    <a:lstStyle/>
                    <a:p>
                      <a:pPr fontAlgn="base"/>
                      <a:r>
                        <a:rPr lang="en-GB" sz="1500">
                          <a:effectLst/>
                        </a:rPr>
                        <a:t>GET/POST Floods</a:t>
                      </a:r>
                    </a:p>
                  </a:txBody>
                  <a:tcPr marL="73001" marR="73001" marT="36501" marB="36501" anchor="ctr"/>
                </a:tc>
                <a:tc>
                  <a:txBody>
                    <a:bodyPr/>
                    <a:lstStyle/>
                    <a:p>
                      <a:pPr fontAlgn="base"/>
                      <a:r>
                        <a:rPr lang="en-GB" sz="1500">
                          <a:effectLst/>
                        </a:rPr>
                        <a:t>Ping of Death</a:t>
                      </a:r>
                    </a:p>
                  </a:txBody>
                  <a:tcPr marL="73001" marR="73001" marT="36501" marB="36501" anchor="ctr"/>
                </a:tc>
                <a:tc>
                  <a:txBody>
                    <a:bodyPr/>
                    <a:lstStyle/>
                    <a:p>
                      <a:pPr fontAlgn="base"/>
                      <a:r>
                        <a:rPr lang="en-GB" sz="1500">
                          <a:effectLst/>
                        </a:rPr>
                        <a:t>ICMP (Ping) Flood</a:t>
                      </a:r>
                    </a:p>
                  </a:txBody>
                  <a:tcPr marL="73001" marR="73001" marT="36501" marB="36501" anchor="ctr"/>
                </a:tc>
                <a:extLst>
                  <a:ext uri="{0D108BD9-81ED-4DB2-BD59-A6C34878D82A}">
                    <a16:rowId xmlns:a16="http://schemas.microsoft.com/office/drawing/2014/main" val="114768179"/>
                  </a:ext>
                </a:extLst>
              </a:tr>
              <a:tr h="561756">
                <a:tc>
                  <a:txBody>
                    <a:bodyPr/>
                    <a:lstStyle/>
                    <a:p>
                      <a:pPr fontAlgn="base"/>
                      <a:r>
                        <a:rPr lang="en-GB" sz="1500">
                          <a:effectLst/>
                        </a:rPr>
                        <a:t>Slowloris</a:t>
                      </a:r>
                    </a:p>
                  </a:txBody>
                  <a:tcPr marL="73001" marR="73001" marT="36501" marB="36501" anchor="ctr"/>
                </a:tc>
                <a:tc>
                  <a:txBody>
                    <a:bodyPr/>
                    <a:lstStyle/>
                    <a:p>
                      <a:pPr fontAlgn="base"/>
                      <a:r>
                        <a:rPr lang="en-GB" sz="1500">
                          <a:effectLst/>
                        </a:rPr>
                        <a:t>Smurf Attack</a:t>
                      </a:r>
                    </a:p>
                  </a:txBody>
                  <a:tcPr marL="73001" marR="73001" marT="36501" marB="36501" anchor="ctr"/>
                </a:tc>
                <a:tc>
                  <a:txBody>
                    <a:bodyPr/>
                    <a:lstStyle/>
                    <a:p>
                      <a:pPr fontAlgn="base"/>
                      <a:r>
                        <a:rPr lang="en-GB" sz="1500">
                          <a:effectLst/>
                        </a:rPr>
                        <a:t>Other Reflection Amplification</a:t>
                      </a:r>
                    </a:p>
                  </a:txBody>
                  <a:tcPr marL="73001" marR="73001" marT="36501" marB="36501" anchor="ctr"/>
                </a:tc>
                <a:extLst>
                  <a:ext uri="{0D108BD9-81ED-4DB2-BD59-A6C34878D82A}">
                    <a16:rowId xmlns:a16="http://schemas.microsoft.com/office/drawing/2014/main" val="1434497013"/>
                  </a:ext>
                </a:extLst>
              </a:tr>
              <a:tr h="335481">
                <a:tc>
                  <a:txBody>
                    <a:bodyPr/>
                    <a:lstStyle/>
                    <a:p>
                      <a:pPr fontAlgn="base"/>
                      <a:r>
                        <a:rPr lang="en-GB" sz="1500">
                          <a:effectLst/>
                        </a:rPr>
                        <a:t>Zero-day DDoS</a:t>
                      </a:r>
                    </a:p>
                  </a:txBody>
                  <a:tcPr marL="73001" marR="73001" marT="36501" marB="36501" anchor="ctr"/>
                </a:tc>
                <a:tc>
                  <a:txBody>
                    <a:bodyPr/>
                    <a:lstStyle/>
                    <a:p>
                      <a:pPr fontAlgn="base"/>
                      <a:r>
                        <a:rPr lang="en-GB" sz="1500">
                          <a:effectLst/>
                        </a:rPr>
                        <a:t>Fraggle Attack</a:t>
                      </a:r>
                    </a:p>
                  </a:txBody>
                  <a:tcPr marL="73001" marR="73001" marT="36501" marB="36501" anchor="ctr"/>
                </a:tc>
                <a:tc>
                  <a:txBody>
                    <a:bodyPr/>
                    <a:lstStyle/>
                    <a:p>
                      <a:pPr fontAlgn="base"/>
                      <a:r>
                        <a:rPr lang="en-GB" sz="1500">
                          <a:effectLst/>
                        </a:rPr>
                        <a:t>DNS Amplification</a:t>
                      </a:r>
                    </a:p>
                  </a:txBody>
                  <a:tcPr marL="73001" marR="73001" marT="36501" marB="36501" anchor="ctr"/>
                </a:tc>
                <a:extLst>
                  <a:ext uri="{0D108BD9-81ED-4DB2-BD59-A6C34878D82A}">
                    <a16:rowId xmlns:a16="http://schemas.microsoft.com/office/drawing/2014/main" val="563847785"/>
                  </a:ext>
                </a:extLst>
              </a:tr>
              <a:tr h="335481">
                <a:tc>
                  <a:txBody>
                    <a:bodyPr/>
                    <a:lstStyle/>
                    <a:p>
                      <a:pPr fontAlgn="base"/>
                      <a:r>
                        <a:rPr lang="en-GB" sz="1500">
                          <a:effectLst/>
                        </a:rPr>
                        <a:t>Low-and-Slow Attacks</a:t>
                      </a:r>
                    </a:p>
                  </a:txBody>
                  <a:tcPr marL="73001" marR="73001" marT="36501" marB="36501" anchor="ctr"/>
                </a:tc>
                <a:tc>
                  <a:txBody>
                    <a:bodyPr/>
                    <a:lstStyle/>
                    <a:p>
                      <a:pPr fontAlgn="base"/>
                      <a:r>
                        <a:rPr lang="en-GB" sz="1500">
                          <a:effectLst/>
                        </a:rPr>
                        <a:t>ICMP Flood</a:t>
                      </a:r>
                    </a:p>
                  </a:txBody>
                  <a:tcPr marL="73001" marR="73001" marT="36501" marB="36501" anchor="ctr"/>
                </a:tc>
                <a:tc>
                  <a:txBody>
                    <a:bodyPr/>
                    <a:lstStyle/>
                    <a:p>
                      <a:pPr fontAlgn="base"/>
                      <a:r>
                        <a:rPr lang="en-GB" sz="1500">
                          <a:effectLst/>
                        </a:rPr>
                        <a:t>NTP Amplification</a:t>
                      </a:r>
                    </a:p>
                  </a:txBody>
                  <a:tcPr marL="73001" marR="73001" marT="36501" marB="36501" anchor="ctr"/>
                </a:tc>
                <a:extLst>
                  <a:ext uri="{0D108BD9-81ED-4DB2-BD59-A6C34878D82A}">
                    <a16:rowId xmlns:a16="http://schemas.microsoft.com/office/drawing/2014/main" val="1704740697"/>
                  </a:ext>
                </a:extLst>
              </a:tr>
              <a:tr h="335481">
                <a:tc>
                  <a:txBody>
                    <a:bodyPr/>
                    <a:lstStyle/>
                    <a:p>
                      <a:pPr fontAlgn="base"/>
                      <a:r>
                        <a:rPr lang="en-GB" sz="1500">
                          <a:effectLst/>
                        </a:rPr>
                        <a:t>SSL/TLS Exhaustion</a:t>
                      </a:r>
                    </a:p>
                  </a:txBody>
                  <a:tcPr marL="73001" marR="73001" marT="36501" marB="36501" anchor="ctr"/>
                </a:tc>
                <a:tc>
                  <a:txBody>
                    <a:bodyPr/>
                    <a:lstStyle/>
                    <a:p>
                      <a:pPr fontAlgn="base"/>
                      <a:r>
                        <a:rPr lang="en-GB" sz="1500">
                          <a:effectLst/>
                        </a:rPr>
                        <a:t>TCP Reset Attack</a:t>
                      </a:r>
                    </a:p>
                  </a:txBody>
                  <a:tcPr marL="73001" marR="73001" marT="36501" marB="36501" anchor="ctr"/>
                </a:tc>
                <a:tc>
                  <a:txBody>
                    <a:bodyPr/>
                    <a:lstStyle/>
                    <a:p>
                      <a:pPr fontAlgn="base"/>
                      <a:r>
                        <a:rPr lang="en-GB" sz="1500">
                          <a:effectLst/>
                        </a:rPr>
                        <a:t>IP/ICMP Fragmentation</a:t>
                      </a:r>
                    </a:p>
                  </a:txBody>
                  <a:tcPr marL="73001" marR="73001" marT="36501" marB="36501" anchor="ctr"/>
                </a:tc>
                <a:extLst>
                  <a:ext uri="{0D108BD9-81ED-4DB2-BD59-A6C34878D82A}">
                    <a16:rowId xmlns:a16="http://schemas.microsoft.com/office/drawing/2014/main" val="3979970966"/>
                  </a:ext>
                </a:extLst>
              </a:tr>
              <a:tr h="335481">
                <a:tc>
                  <a:txBody>
                    <a:bodyPr/>
                    <a:lstStyle/>
                    <a:p>
                      <a:pPr fontAlgn="base"/>
                      <a:r>
                        <a:rPr lang="en-GB" sz="1500">
                          <a:effectLst/>
                        </a:rPr>
                        <a:t>Layer 7 Flood</a:t>
                      </a:r>
                    </a:p>
                  </a:txBody>
                  <a:tcPr marL="73001" marR="73001" marT="36501" marB="36501" anchor="ctr"/>
                </a:tc>
                <a:tc>
                  <a:txBody>
                    <a:bodyPr/>
                    <a:lstStyle/>
                    <a:p>
                      <a:pPr fontAlgn="base"/>
                      <a:r>
                        <a:rPr lang="en-GB" sz="1500">
                          <a:effectLst/>
                        </a:rPr>
                        <a:t>NTP Amplification</a:t>
                      </a:r>
                    </a:p>
                  </a:txBody>
                  <a:tcPr marL="73001" marR="73001" marT="36501" marB="36501" anchor="ctr"/>
                </a:tc>
                <a:tc>
                  <a:txBody>
                    <a:bodyPr/>
                    <a:lstStyle/>
                    <a:p>
                      <a:pPr fontAlgn="base"/>
                      <a:r>
                        <a:rPr lang="en-GB" sz="1500">
                          <a:effectLst/>
                        </a:rPr>
                        <a:t>Direct-to-IP</a:t>
                      </a:r>
                    </a:p>
                  </a:txBody>
                  <a:tcPr marL="73001" marR="73001" marT="36501" marB="36501" anchor="ctr"/>
                </a:tc>
                <a:extLst>
                  <a:ext uri="{0D108BD9-81ED-4DB2-BD59-A6C34878D82A}">
                    <a16:rowId xmlns:a16="http://schemas.microsoft.com/office/drawing/2014/main" val="1059640167"/>
                  </a:ext>
                </a:extLst>
              </a:tr>
              <a:tr h="335481">
                <a:tc>
                  <a:txBody>
                    <a:bodyPr/>
                    <a:lstStyle/>
                    <a:p>
                      <a:pPr fontAlgn="base"/>
                      <a:r>
                        <a:rPr lang="en-GB" sz="1500">
                          <a:effectLst/>
                        </a:rPr>
                        <a:t>DNS Flood</a:t>
                      </a:r>
                    </a:p>
                  </a:txBody>
                  <a:tcPr marL="73001" marR="73001" marT="36501" marB="36501" anchor="ctr"/>
                </a:tc>
                <a:tc>
                  <a:txBody>
                    <a:bodyPr/>
                    <a:lstStyle/>
                    <a:p>
                      <a:pPr fontAlgn="base"/>
                      <a:r>
                        <a:rPr lang="en-GB" sz="1500">
                          <a:effectLst/>
                        </a:rPr>
                        <a:t>SSDP Attack</a:t>
                      </a:r>
                    </a:p>
                  </a:txBody>
                  <a:tcPr marL="73001" marR="73001" marT="36501" marB="36501" anchor="ctr"/>
                </a:tc>
                <a:tc>
                  <a:txBody>
                    <a:bodyPr/>
                    <a:lstStyle/>
                    <a:p>
                      <a:pPr fontAlgn="base"/>
                      <a:r>
                        <a:rPr lang="en-GB" sz="1500">
                          <a:effectLst/>
                        </a:rPr>
                        <a:t>Multicast Flood</a:t>
                      </a:r>
                    </a:p>
                  </a:txBody>
                  <a:tcPr marL="73001" marR="73001" marT="36501" marB="36501" anchor="ctr"/>
                </a:tc>
                <a:extLst>
                  <a:ext uri="{0D108BD9-81ED-4DB2-BD59-A6C34878D82A}">
                    <a16:rowId xmlns:a16="http://schemas.microsoft.com/office/drawing/2014/main" val="1940202894"/>
                  </a:ext>
                </a:extLst>
              </a:tr>
              <a:tr h="335481">
                <a:tc>
                  <a:txBody>
                    <a:bodyPr/>
                    <a:lstStyle/>
                    <a:p>
                      <a:pPr fontAlgn="base"/>
                      <a:r>
                        <a:rPr lang="en-GB" sz="1500">
                          <a:effectLst/>
                        </a:rPr>
                        <a:t>Cache Bypass</a:t>
                      </a:r>
                    </a:p>
                  </a:txBody>
                  <a:tcPr marL="73001" marR="73001" marT="36501" marB="36501" anchor="ctr"/>
                </a:tc>
                <a:tc>
                  <a:txBody>
                    <a:bodyPr/>
                    <a:lstStyle/>
                    <a:p>
                      <a:pPr fontAlgn="base"/>
                      <a:r>
                        <a:rPr lang="en-GB" sz="1500">
                          <a:effectLst/>
                        </a:rPr>
                        <a:t>SNMP Reflection</a:t>
                      </a:r>
                    </a:p>
                  </a:txBody>
                  <a:tcPr marL="73001" marR="73001" marT="36501" marB="36501" anchor="ctr"/>
                </a:tc>
                <a:tc>
                  <a:txBody>
                    <a:bodyPr/>
                    <a:lstStyle/>
                    <a:p>
                      <a:pPr fontAlgn="base"/>
                      <a:r>
                        <a:rPr lang="en-GB" sz="1500">
                          <a:effectLst/>
                        </a:rPr>
                        <a:t>CharGEN Flood</a:t>
                      </a:r>
                    </a:p>
                  </a:txBody>
                  <a:tcPr marL="73001" marR="73001" marT="36501" marB="36501" anchor="ctr"/>
                </a:tc>
                <a:extLst>
                  <a:ext uri="{0D108BD9-81ED-4DB2-BD59-A6C34878D82A}">
                    <a16:rowId xmlns:a16="http://schemas.microsoft.com/office/drawing/2014/main" val="4068880667"/>
                  </a:ext>
                </a:extLst>
              </a:tr>
              <a:tr h="561756">
                <a:tc>
                  <a:txBody>
                    <a:bodyPr/>
                    <a:lstStyle/>
                    <a:p>
                      <a:pPr fontAlgn="base"/>
                      <a:r>
                        <a:rPr lang="en-GB" sz="1500">
                          <a:effectLst/>
                        </a:rPr>
                        <a:t>WordPress XML-RPC Flood</a:t>
                      </a:r>
                    </a:p>
                  </a:txBody>
                  <a:tcPr marL="73001" marR="73001" marT="36501" marB="36501" anchor="ctr"/>
                </a:tc>
                <a:tc>
                  <a:txBody>
                    <a:bodyPr/>
                    <a:lstStyle/>
                    <a:p>
                      <a:pPr fontAlgn="base"/>
                      <a:r>
                        <a:rPr lang="en-GB" sz="1500">
                          <a:effectLst/>
                        </a:rPr>
                        <a:t>DNS Amplification</a:t>
                      </a:r>
                    </a:p>
                  </a:txBody>
                  <a:tcPr marL="73001" marR="73001" marT="36501" marB="36501" anchor="ctr"/>
                </a:tc>
                <a:tc>
                  <a:txBody>
                    <a:bodyPr/>
                    <a:lstStyle/>
                    <a:p>
                      <a:pPr fontAlgn="base"/>
                      <a:r>
                        <a:rPr lang="en-GB" sz="1500">
                          <a:effectLst/>
                        </a:rPr>
                        <a:t>Misused Application Attack</a:t>
                      </a:r>
                    </a:p>
                  </a:txBody>
                  <a:tcPr marL="73001" marR="73001" marT="36501" marB="36501" anchor="ctr"/>
                </a:tc>
                <a:extLst>
                  <a:ext uri="{0D108BD9-81ED-4DB2-BD59-A6C34878D82A}">
                    <a16:rowId xmlns:a16="http://schemas.microsoft.com/office/drawing/2014/main" val="805764127"/>
                  </a:ext>
                </a:extLst>
              </a:tr>
            </a:tbl>
          </a:graphicData>
        </a:graphic>
      </p:graphicFrame>
    </p:spTree>
    <p:extLst>
      <p:ext uri="{BB962C8B-B14F-4D97-AF65-F5344CB8AC3E}">
        <p14:creationId xmlns:p14="http://schemas.microsoft.com/office/powerpoint/2010/main" val="1239176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1"/>
        <p:cNvGrpSpPr/>
        <p:nvPr/>
      </p:nvGrpSpPr>
      <p:grpSpPr>
        <a:xfrm>
          <a:off x="0" y="0"/>
          <a:ext cx="0" cy="0"/>
          <a:chOff x="0" y="0"/>
          <a:chExt cx="0" cy="0"/>
        </a:xfrm>
      </p:grpSpPr>
      <p:sp useBgFill="1">
        <p:nvSpPr>
          <p:cNvPr id="162" name="Rectangle 16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Google Shape;152;p32"/>
          <p:cNvSpPr txBox="1">
            <a:spLocks noGrp="1"/>
          </p:cNvSpPr>
          <p:nvPr>
            <p:ph type="title"/>
          </p:nvPr>
        </p:nvSpPr>
        <p:spPr>
          <a:xfrm>
            <a:off x="630936" y="640080"/>
            <a:ext cx="4818888" cy="1481328"/>
          </a:xfrm>
          <a:prstGeom prst="rect">
            <a:avLst/>
          </a:prstGeom>
        </p:spPr>
        <p:txBody>
          <a:bodyPr spcFirstLastPara="1" vert="horz" lIns="91440" tIns="45720" rIns="91440" bIns="45720" rtlCol="0" anchor="b" anchorCtr="0">
            <a:normAutofit fontScale="90000"/>
          </a:bodyPr>
          <a:lstStyle/>
          <a:p>
            <a:pPr marL="186262" marR="186262">
              <a:spcBef>
                <a:spcPct val="0"/>
              </a:spcBef>
              <a:spcAft>
                <a:spcPts val="2000"/>
              </a:spcAft>
              <a:buClr>
                <a:schemeClr val="dk1"/>
              </a:buClr>
              <a:buSzPts val="1100"/>
            </a:pPr>
            <a:r>
              <a:rPr lang="en-US" sz="3800" b="1" kern="1200" dirty="0">
                <a:solidFill>
                  <a:schemeClr val="tx1"/>
                </a:solidFill>
                <a:highlight>
                  <a:srgbClr val="FFFFFF"/>
                </a:highlight>
                <a:latin typeface="+mj-lt"/>
                <a:ea typeface="+mj-ea"/>
                <a:cs typeface="+mj-cs"/>
              </a:rPr>
              <a:t>Application level Attack HTTP Flood attack</a:t>
            </a:r>
            <a:endParaRPr lang="en-US" sz="3800" kern="1200" dirty="0">
              <a:solidFill>
                <a:schemeClr val="tx1"/>
              </a:solidFill>
              <a:latin typeface="+mj-lt"/>
              <a:ea typeface="+mj-ea"/>
              <a:cs typeface="+mj-cs"/>
            </a:endParaRPr>
          </a:p>
        </p:txBody>
      </p:sp>
      <p:sp>
        <p:nvSpPr>
          <p:cNvPr id="16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Google Shape;153;p32"/>
          <p:cNvSpPr txBox="1">
            <a:spLocks noGrp="1"/>
          </p:cNvSpPr>
          <p:nvPr>
            <p:ph type="body" idx="1"/>
          </p:nvPr>
        </p:nvSpPr>
        <p:spPr>
          <a:xfrm>
            <a:off x="630935" y="2660904"/>
            <a:ext cx="5188525" cy="3897220"/>
          </a:xfrm>
          <a:prstGeom prst="rect">
            <a:avLst/>
          </a:prstGeom>
        </p:spPr>
        <p:txBody>
          <a:bodyPr spcFirstLastPara="1" vert="horz" lIns="91440" tIns="45720" rIns="91440" bIns="45720" rtlCol="0" anchor="t" anchorCtr="0">
            <a:normAutofit fontScale="92500" lnSpcReduction="10000"/>
          </a:bodyPr>
          <a:lstStyle/>
          <a:p>
            <a:pPr marL="0" indent="-228600">
              <a:lnSpc>
                <a:spcPct val="110000"/>
              </a:lnSpc>
              <a:spcBef>
                <a:spcPts val="1333"/>
              </a:spcBef>
              <a:buClr>
                <a:schemeClr val="dk1"/>
              </a:buClr>
              <a:buSzPct val="73333"/>
              <a:buFont typeface="Arial" panose="020B0604020202020204" pitchFamily="34" charset="0"/>
              <a:buChar char="•"/>
            </a:pPr>
            <a:r>
              <a:rPr lang="en-US" sz="1200" dirty="0">
                <a:highlight>
                  <a:srgbClr val="FFFFFF"/>
                </a:highlight>
              </a:rPr>
              <a:t>The application layer is where the server generates the response to an incoming client request. </a:t>
            </a:r>
          </a:p>
          <a:p>
            <a:pPr marL="0" indent="-228600">
              <a:lnSpc>
                <a:spcPct val="110000"/>
              </a:lnSpc>
              <a:spcBef>
                <a:spcPts val="1333"/>
              </a:spcBef>
              <a:buClr>
                <a:schemeClr val="dk1"/>
              </a:buClr>
              <a:buSzPct val="73333"/>
              <a:buFont typeface="Arial" panose="020B0604020202020204" pitchFamily="34" charset="0"/>
              <a:buChar char="•"/>
            </a:pPr>
            <a:r>
              <a:rPr lang="en-US" sz="1200" dirty="0">
                <a:highlight>
                  <a:srgbClr val="FFFFFF"/>
                </a:highlight>
              </a:rPr>
              <a:t>For example, if a user enters </a:t>
            </a:r>
            <a:r>
              <a:rPr lang="en-US" sz="1200" b="1" dirty="0">
                <a:highlight>
                  <a:srgbClr val="FFFFFF"/>
                </a:highlight>
              </a:rPr>
              <a:t>http://</a:t>
            </a:r>
            <a:r>
              <a:rPr lang="en-US" sz="1200" b="1" dirty="0" err="1">
                <a:highlight>
                  <a:srgbClr val="FFFFFF"/>
                </a:highlight>
              </a:rPr>
              <a:t>www.xyz.com</a:t>
            </a:r>
            <a:r>
              <a:rPr lang="en-US" sz="1200" b="1" dirty="0">
                <a:highlight>
                  <a:srgbClr val="FFFFFF"/>
                </a:highlight>
              </a:rPr>
              <a:t>/learning/</a:t>
            </a:r>
            <a:r>
              <a:rPr lang="en-US" sz="1200" dirty="0">
                <a:highlight>
                  <a:srgbClr val="FFFFFF"/>
                </a:highlight>
              </a:rPr>
              <a:t> on their browser, an HTTP request is sent to the server, requesting the </a:t>
            </a:r>
            <a:r>
              <a:rPr lang="en-US" sz="1200" b="1" i="1" dirty="0">
                <a:highlight>
                  <a:srgbClr val="FFFFFF"/>
                </a:highlight>
              </a:rPr>
              <a:t>learning</a:t>
            </a:r>
            <a:r>
              <a:rPr lang="en-US" sz="1200" dirty="0">
                <a:highlight>
                  <a:srgbClr val="FFFFFF"/>
                </a:highlight>
              </a:rPr>
              <a:t> page. The server will fetch all the information related to the page, package it in a response, and send it back to the browser.</a:t>
            </a:r>
          </a:p>
          <a:p>
            <a:pPr marL="0" indent="-228600">
              <a:lnSpc>
                <a:spcPct val="110000"/>
              </a:lnSpc>
              <a:spcBef>
                <a:spcPts val="2000"/>
              </a:spcBef>
              <a:buClr>
                <a:schemeClr val="dk1"/>
              </a:buClr>
              <a:buSzPct val="73333"/>
              <a:buFont typeface="Arial" panose="020B0604020202020204" pitchFamily="34" charset="0"/>
              <a:buChar char="•"/>
            </a:pPr>
            <a:r>
              <a:rPr lang="en-US" sz="1200" dirty="0">
                <a:highlight>
                  <a:srgbClr val="FFFFFF"/>
                </a:highlight>
              </a:rPr>
              <a:t>This information fetching and packaging happens on the application layer. An application layer attack occurs when a hacker uses different bots/machines to repeatedly request the same resource from the server, eventually overwhelming it.</a:t>
            </a:r>
          </a:p>
          <a:p>
            <a:pPr marL="0" indent="-228600">
              <a:lnSpc>
                <a:spcPct val="110000"/>
              </a:lnSpc>
              <a:spcBef>
                <a:spcPts val="2000"/>
              </a:spcBef>
              <a:buClr>
                <a:schemeClr val="dk1"/>
              </a:buClr>
              <a:buSzPct val="73333"/>
              <a:buFont typeface="Arial" panose="020B0604020202020204" pitchFamily="34" charset="0"/>
              <a:buChar char="•"/>
            </a:pPr>
            <a:r>
              <a:rPr lang="en-US" sz="1200" dirty="0">
                <a:highlight>
                  <a:srgbClr val="FFFFFF"/>
                </a:highlight>
              </a:rPr>
              <a:t>The most common type of application layer attacks are the </a:t>
            </a:r>
            <a:r>
              <a:rPr lang="en-US" sz="1200" b="1" dirty="0">
                <a:highlight>
                  <a:srgbClr val="FFFFFF"/>
                </a:highlight>
              </a:rPr>
              <a:t>HTTP flood </a:t>
            </a:r>
            <a:r>
              <a:rPr lang="en-US" sz="1200" dirty="0">
                <a:highlight>
                  <a:srgbClr val="FFFFFF"/>
                </a:highlight>
              </a:rPr>
              <a:t>attacks in which malicious actors just keep sending various HTTP requests to a server using different IP addresses. </a:t>
            </a:r>
          </a:p>
          <a:p>
            <a:pPr marL="0" indent="-228600">
              <a:lnSpc>
                <a:spcPct val="110000"/>
              </a:lnSpc>
              <a:spcBef>
                <a:spcPts val="2000"/>
              </a:spcBef>
              <a:buClr>
                <a:schemeClr val="dk1"/>
              </a:buClr>
              <a:buSzPct val="73333"/>
              <a:buFont typeface="Arial" panose="020B0604020202020204" pitchFamily="34" charset="0"/>
              <a:buChar char="•"/>
            </a:pPr>
            <a:r>
              <a:rPr lang="en-US" sz="1200" dirty="0">
                <a:highlight>
                  <a:srgbClr val="FFFFFF"/>
                </a:highlight>
              </a:rPr>
              <a:t>One example of this is asking a server to generate PDF documents over and over again. Since the IP address and other identifiers change in every request, the server can’t detect that it’s being attacked.</a:t>
            </a:r>
          </a:p>
        </p:txBody>
      </p:sp>
      <p:pic>
        <p:nvPicPr>
          <p:cNvPr id="154" name="Google Shape;154;p32"/>
          <p:cNvPicPr preferRelativeResize="0"/>
          <p:nvPr/>
        </p:nvPicPr>
        <p:blipFill>
          <a:blip r:embed="rId3"/>
          <a:stretch>
            <a:fillRect/>
          </a:stretch>
        </p:blipFill>
        <p:spPr>
          <a:xfrm>
            <a:off x="6099048" y="2098376"/>
            <a:ext cx="5458968" cy="2661247"/>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374</TotalTime>
  <Words>4523</Words>
  <Application>Microsoft Macintosh PowerPoint</Application>
  <PresentationFormat>Widescreen</PresentationFormat>
  <Paragraphs>254</Paragraphs>
  <Slides>28</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What is Dos and Ddos?</vt:lpstr>
      <vt:lpstr>The Anatomy of a DoS Attack: Story of Burger</vt:lpstr>
      <vt:lpstr>Dos Attack</vt:lpstr>
      <vt:lpstr>DDos attack: Story of Burger</vt:lpstr>
      <vt:lpstr>Ddos attack</vt:lpstr>
      <vt:lpstr>Why do DDoS Attacks Happen?</vt:lpstr>
      <vt:lpstr>DDos attacks by OSI model</vt:lpstr>
      <vt:lpstr>DDos attacks:  Application Level Attacks, Protocol Attacks, and Volumetric Attacks</vt:lpstr>
      <vt:lpstr>Application level Attack HTTP Flood attack</vt:lpstr>
      <vt:lpstr>Layer 3 &amp; 4 Infrastructure layer attacks</vt:lpstr>
      <vt:lpstr>Infra layer attacks: UDP Reflection </vt:lpstr>
      <vt:lpstr>Protocols Amplification factor </vt:lpstr>
      <vt:lpstr>IP Spoofing</vt:lpstr>
      <vt:lpstr>Infra layer attacks: UDP Reflection </vt:lpstr>
      <vt:lpstr>Infra layer attacks: SYN flood</vt:lpstr>
      <vt:lpstr>Infra layer attacks: SYN flood SYN Cookies</vt:lpstr>
      <vt:lpstr>Infra layer attacks: SYN flood</vt:lpstr>
      <vt:lpstr>Infra layer attacks: TCP middlebox</vt:lpstr>
      <vt:lpstr>Infra layer attacks: TCP middlebox</vt:lpstr>
      <vt:lpstr>Stopping an In-Progress DDoS Attack</vt:lpstr>
      <vt:lpstr>Preventing a DDoS Attack</vt:lpstr>
      <vt:lpstr>Ddos Simulation Testing on AWS</vt:lpstr>
      <vt:lpstr>AWS Best Practices for Ddos Resiliency</vt:lpstr>
      <vt:lpstr>Mitigation techniques in AWS</vt:lpstr>
      <vt:lpstr>Elastic Load Balancing (BP6)</vt:lpstr>
      <vt:lpstr>Elastic Load Balancing (BP6)</vt:lpstr>
      <vt:lpstr>Domain name resolution at the edge (BP3)</vt:lpstr>
      <vt:lpstr>Load testing &amp; Incident Response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Dos and Ddos?</dc:title>
  <dc:creator>Ilya Chakun</dc:creator>
  <cp:lastModifiedBy>Ilya Chakun</cp:lastModifiedBy>
  <cp:revision>24</cp:revision>
  <dcterms:created xsi:type="dcterms:W3CDTF">2023-12-25T11:04:54Z</dcterms:created>
  <dcterms:modified xsi:type="dcterms:W3CDTF">2023-12-26T19:22:07Z</dcterms:modified>
</cp:coreProperties>
</file>