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60" r:id="rId5"/>
    <p:sldId id="259" r:id="rId6"/>
    <p:sldId id="261" r:id="rId7"/>
    <p:sldId id="263" r:id="rId8"/>
    <p:sldId id="266" r:id="rId9"/>
    <p:sldId id="267" r:id="rId10"/>
    <p:sldId id="269" r:id="rId11"/>
    <p:sldId id="271" r:id="rId12"/>
    <p:sldId id="265" r:id="rId13"/>
    <p:sldId id="270" r:id="rId14"/>
    <p:sldId id="262" r:id="rId15"/>
    <p:sldId id="268" r:id="rId16"/>
    <p:sldId id="264" r:id="rId17"/>
    <p:sldId id="275" r:id="rId18"/>
    <p:sldId id="276" r:id="rId19"/>
    <p:sldId id="273" r:id="rId20"/>
    <p:sldId id="277"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96963" y="176539"/>
            <a:ext cx="5943618" cy="911043"/>
          </a:xfrm>
          <a:prstGeom prst="rect">
            <a:avLst/>
          </a:prstGeom>
        </p:spPr>
        <p:txBody>
          <a:bodyPr spcFirstLastPara="1" wrap="square" lIns="91425" tIns="91425" rIns="91425" bIns="91425" anchor="b" anchorCtr="0">
            <a:normAutofit/>
          </a:bodyPr>
          <a:lstStyle/>
          <a:p>
            <a:pPr algn="l">
              <a:lnSpc>
                <a:spcPct val="90000"/>
              </a:lnSpc>
              <a:buSzPts val="3300"/>
            </a:pPr>
            <a:r>
              <a:rPr lang="en" sz="4000" dirty="0">
                <a:latin typeface="Economica"/>
                <a:ea typeface="Economica"/>
                <a:cs typeface="Economica"/>
                <a:sym typeface="Economica"/>
              </a:rPr>
              <a:t>Route 53</a:t>
            </a:r>
            <a:endParaRPr sz="4000" dirty="0">
              <a:latin typeface="Economica"/>
              <a:ea typeface="Economica"/>
              <a:cs typeface="Economica"/>
            </a:endParaRPr>
          </a:p>
        </p:txBody>
      </p:sp>
      <p:sp>
        <p:nvSpPr>
          <p:cNvPr id="55" name="Google Shape;55;p13"/>
          <p:cNvSpPr txBox="1">
            <a:spLocks noGrp="1"/>
          </p:cNvSpPr>
          <p:nvPr>
            <p:ph type="subTitle" idx="1"/>
          </p:nvPr>
        </p:nvSpPr>
        <p:spPr>
          <a:xfrm>
            <a:off x="166227" y="1185434"/>
            <a:ext cx="6352337" cy="1855639"/>
          </a:xfrm>
          <a:prstGeom prst="rect">
            <a:avLst/>
          </a:prstGeom>
        </p:spPr>
        <p:txBody>
          <a:bodyPr spcFirstLastPara="1" wrap="square" lIns="91425" tIns="91425" rIns="91425" bIns="91425" anchor="t" anchorCtr="0">
            <a:normAutofit fontScale="47500" lnSpcReduction="20000"/>
          </a:bodyPr>
          <a:lstStyle/>
          <a:p>
            <a:pPr marL="285750" indent="-285750" algn="l">
              <a:lnSpc>
                <a:spcPct val="120000"/>
              </a:lnSpc>
              <a:spcBef>
                <a:spcPts val="0"/>
              </a:spcBef>
              <a:buClr>
                <a:schemeClr val="dk1"/>
              </a:buClr>
              <a:buSzPts val="900"/>
              <a:buFont typeface="Arial" panose="020B0604020202020204" pitchFamily="34" charset="0"/>
              <a:buChar char="•"/>
            </a:pPr>
            <a:r>
              <a:rPr lang="en-US" sz="1800" dirty="0">
                <a:solidFill>
                  <a:schemeClr val="tx1"/>
                </a:solidFill>
              </a:rPr>
              <a:t>What is DNS?</a:t>
            </a:r>
          </a:p>
          <a:p>
            <a:pPr marL="285750" indent="-285750" algn="l">
              <a:lnSpc>
                <a:spcPct val="120000"/>
              </a:lnSpc>
              <a:buClr>
                <a:schemeClr val="dk1"/>
              </a:buClr>
              <a:buSzPts val="900"/>
              <a:buFont typeface="Arial" panose="020B0604020202020204" pitchFamily="34" charset="0"/>
              <a:buChar char="•"/>
            </a:pPr>
            <a:r>
              <a:rPr lang="en-US" sz="1800" dirty="0">
                <a:solidFill>
                  <a:schemeClr val="tx1"/>
                </a:solidFill>
              </a:rPr>
              <a:t>What is Amazon Route 53</a:t>
            </a:r>
            <a:r>
              <a:rPr lang="en-US" sz="1800" dirty="0">
                <a:solidFill>
                  <a:schemeClr val="tx1"/>
                </a:solidFill>
              </a:rPr>
              <a:t>? +functions</a:t>
            </a:r>
          </a:p>
          <a:p>
            <a:pPr marL="285750" indent="-285750" algn="l">
              <a:lnSpc>
                <a:spcPct val="120000"/>
              </a:lnSpc>
              <a:buClr>
                <a:schemeClr val="dk1"/>
              </a:buClr>
              <a:buSzPts val="900"/>
              <a:buFont typeface="Arial" panose="020B0604020202020204" pitchFamily="34" charset="0"/>
              <a:buChar char="•"/>
            </a:pPr>
            <a:endParaRPr lang="en-US" sz="1800" dirty="0">
              <a:solidFill>
                <a:schemeClr val="tx1"/>
              </a:solidFill>
            </a:endParaRPr>
          </a:p>
          <a:p>
            <a:pPr marL="285750" indent="-285750" algn="l">
              <a:lnSpc>
                <a:spcPct val="120000"/>
              </a:lnSpc>
              <a:buClr>
                <a:schemeClr val="dk1"/>
              </a:buClr>
              <a:buSzPts val="900"/>
              <a:buFont typeface="Arial" panose="020B0604020202020204" pitchFamily="34" charset="0"/>
              <a:buChar char="•"/>
            </a:pPr>
            <a:endParaRPr lang="en-US" sz="1800" dirty="0">
              <a:solidFill>
                <a:schemeClr val="tx1"/>
              </a:solidFill>
            </a:endParaRPr>
          </a:p>
          <a:p>
            <a:pPr marL="285750" indent="-285750" algn="l">
              <a:lnSpc>
                <a:spcPct val="120000"/>
              </a:lnSpc>
              <a:buClr>
                <a:schemeClr val="dk1"/>
              </a:buClr>
              <a:buSzPts val="900"/>
              <a:buFont typeface="Arial" panose="020B0604020202020204" pitchFamily="34" charset="0"/>
              <a:buChar char="•"/>
            </a:pPr>
            <a:r>
              <a:rPr lang="en-US" sz="1800" dirty="0">
                <a:solidFill>
                  <a:schemeClr val="tx1"/>
                </a:solidFill>
              </a:rPr>
              <a:t>Route 53 </a:t>
            </a:r>
            <a:r>
              <a:rPr lang="en-US" sz="1800" dirty="0">
                <a:solidFill>
                  <a:schemeClr val="tx1"/>
                </a:solidFill>
              </a:rPr>
              <a:t>record types: CNAME </a:t>
            </a:r>
            <a:r>
              <a:rPr lang="en-US" sz="1800" dirty="0">
                <a:solidFill>
                  <a:schemeClr val="tx1"/>
                </a:solidFill>
              </a:rPr>
              <a:t>vs </a:t>
            </a:r>
            <a:r>
              <a:rPr lang="en-US" sz="1800" dirty="0">
                <a:solidFill>
                  <a:schemeClr val="tx1"/>
                </a:solidFill>
              </a:rPr>
              <a:t>Alias aa </a:t>
            </a:r>
            <a:r>
              <a:rPr lang="en-US" sz="1800" dirty="0" err="1">
                <a:solidFill>
                  <a:schemeClr val="tx1"/>
                </a:solidFill>
              </a:rPr>
              <a:t>aaaa</a:t>
            </a:r>
            <a:endParaRPr lang="en-US" sz="1800" dirty="0">
              <a:solidFill>
                <a:schemeClr val="tx1"/>
              </a:solidFill>
            </a:endParaRPr>
          </a:p>
          <a:p>
            <a:pPr marL="285750" indent="-285750" algn="l">
              <a:lnSpc>
                <a:spcPct val="120000"/>
              </a:lnSpc>
              <a:buClr>
                <a:schemeClr val="dk1"/>
              </a:buClr>
              <a:buSzPts val="900"/>
              <a:buFont typeface="Arial" panose="020B0604020202020204" pitchFamily="34" charset="0"/>
              <a:buChar char="•"/>
            </a:pPr>
            <a:r>
              <a:rPr lang="en-US" sz="1800" dirty="0">
                <a:solidFill>
                  <a:schemeClr val="tx1"/>
                </a:solidFill>
              </a:rPr>
              <a:t>Routing </a:t>
            </a:r>
            <a:r>
              <a:rPr lang="en-US" sz="1800" dirty="0">
                <a:solidFill>
                  <a:schemeClr val="tx1"/>
                </a:solidFill>
              </a:rPr>
              <a:t>Policies (simple, weighted, latency</a:t>
            </a:r>
            <a:r>
              <a:rPr lang="en-US" sz="1800" dirty="0">
                <a:solidFill>
                  <a:schemeClr val="tx1"/>
                </a:solidFill>
              </a:rPr>
              <a:t>, </a:t>
            </a:r>
            <a:r>
              <a:rPr lang="en-US" sz="1800" dirty="0" smtClean="0">
                <a:solidFill>
                  <a:schemeClr val="tx1"/>
                </a:solidFill>
              </a:rPr>
              <a:t>Failover</a:t>
            </a:r>
            <a:r>
              <a:rPr lang="en-US" sz="1800" dirty="0">
                <a:solidFill>
                  <a:schemeClr val="tx1"/>
                </a:solidFill>
              </a:rPr>
              <a:t>, Geolocation, </a:t>
            </a:r>
            <a:r>
              <a:rPr lang="en-US" sz="1800" dirty="0" err="1" smtClean="0">
                <a:solidFill>
                  <a:schemeClr val="tx1"/>
                </a:solidFill>
              </a:rPr>
              <a:t>Geoproximity</a:t>
            </a:r>
            <a:r>
              <a:rPr lang="en-US" sz="1800" dirty="0" smtClean="0">
                <a:solidFill>
                  <a:schemeClr val="tx1"/>
                </a:solidFill>
              </a:rPr>
              <a:t>, </a:t>
            </a:r>
            <a:r>
              <a:rPr lang="en-US" sz="1800" dirty="0">
                <a:solidFill>
                  <a:schemeClr val="tx1"/>
                </a:solidFill>
              </a:rPr>
              <a:t>Multi Value</a:t>
            </a:r>
            <a:r>
              <a:rPr lang="en-US" sz="1800" dirty="0" smtClean="0">
                <a:solidFill>
                  <a:schemeClr val="tx1"/>
                </a:solidFill>
              </a:rPr>
              <a:t>)</a:t>
            </a:r>
            <a:endParaRPr lang="en-US" sz="1800" dirty="0">
              <a:solidFill>
                <a:schemeClr val="tx1"/>
              </a:solidFill>
            </a:endParaRPr>
          </a:p>
          <a:p>
            <a:pPr marL="285750" indent="-285750" algn="l">
              <a:lnSpc>
                <a:spcPct val="120000"/>
              </a:lnSpc>
              <a:buClr>
                <a:schemeClr val="dk1"/>
              </a:buClr>
              <a:buSzPts val="900"/>
              <a:buFont typeface="Arial" panose="020B0604020202020204" pitchFamily="34" charset="0"/>
              <a:buChar char="•"/>
            </a:pPr>
            <a:r>
              <a:rPr lang="en-US" sz="1800" dirty="0">
                <a:solidFill>
                  <a:schemeClr val="tx1"/>
                </a:solidFill>
              </a:rPr>
              <a:t>Health </a:t>
            </a:r>
            <a:r>
              <a:rPr lang="en-US" sz="1800" dirty="0" smtClean="0">
                <a:solidFill>
                  <a:schemeClr val="tx1"/>
                </a:solidFill>
              </a:rPr>
              <a:t>Checks</a:t>
            </a:r>
          </a:p>
          <a:p>
            <a:pPr marL="285750" indent="-285750" algn="l">
              <a:lnSpc>
                <a:spcPct val="120000"/>
              </a:lnSpc>
              <a:buClr>
                <a:schemeClr val="dk1"/>
              </a:buClr>
              <a:buSzPts val="900"/>
              <a:buFont typeface="Arial" panose="020B0604020202020204" pitchFamily="34" charset="0"/>
              <a:buChar char="•"/>
            </a:pPr>
            <a:r>
              <a:rPr lang="en-US" sz="1800" dirty="0">
                <a:solidFill>
                  <a:schemeClr val="tx1"/>
                </a:solidFill>
              </a:rPr>
              <a:t>IP-based routing</a:t>
            </a:r>
          </a:p>
          <a:p>
            <a:pPr marL="0" indent="0" algn="l">
              <a:lnSpc>
                <a:spcPct val="120000"/>
              </a:lnSpc>
              <a:buClr>
                <a:schemeClr val="dk1"/>
              </a:buClr>
              <a:buSzPts val="900"/>
            </a:pPr>
            <a:endParaRPr lang="en-US" sz="1800" dirty="0">
              <a:solidFill>
                <a:schemeClr val="tx1"/>
              </a:solidFill>
            </a:endParaRPr>
          </a:p>
          <a:p>
            <a:pPr marL="285750" indent="-285750" algn="l">
              <a:lnSpc>
                <a:spcPct val="120000"/>
              </a:lnSpc>
              <a:buClr>
                <a:schemeClr val="dk1"/>
              </a:buClr>
              <a:buSzPts val="900"/>
              <a:buFont typeface="Arial" panose="020B0604020202020204" pitchFamily="34" charset="0"/>
              <a:buChar char="•"/>
            </a:pPr>
            <a:r>
              <a:rPr lang="en-US" sz="1800" dirty="0" smtClean="0">
                <a:solidFill>
                  <a:schemeClr val="tx1"/>
                </a:solidFill>
              </a:rPr>
              <a:t>3rd </a:t>
            </a:r>
            <a:r>
              <a:rPr lang="en-US" sz="1800" dirty="0">
                <a:solidFill>
                  <a:schemeClr val="tx1"/>
                </a:solidFill>
              </a:rPr>
              <a:t>Party Domains &amp; Route </a:t>
            </a:r>
            <a:r>
              <a:rPr lang="en-US" sz="1800" dirty="0" smtClean="0">
                <a:solidFill>
                  <a:schemeClr val="tx1"/>
                </a:solidFill>
              </a:rPr>
              <a:t>53</a:t>
            </a:r>
          </a:p>
          <a:p>
            <a:pPr marL="285750" indent="-285750" algn="l">
              <a:lnSpc>
                <a:spcPct val="120000"/>
              </a:lnSpc>
              <a:buClr>
                <a:schemeClr val="dk1"/>
              </a:buClr>
              <a:buSzPts val="900"/>
              <a:buFont typeface="Arial" panose="020B0604020202020204" pitchFamily="34" charset="0"/>
              <a:buChar char="•"/>
            </a:pPr>
            <a:r>
              <a:rPr lang="en-US" sz="1800" dirty="0" smtClean="0">
                <a:solidFill>
                  <a:schemeClr val="tx1"/>
                </a:solidFill>
              </a:rPr>
              <a:t>Import and purchase domains using route53</a:t>
            </a:r>
          </a:p>
          <a:p>
            <a:pPr marL="285750" indent="-285750" algn="l">
              <a:lnSpc>
                <a:spcPct val="120000"/>
              </a:lnSpc>
              <a:buClr>
                <a:schemeClr val="dk1"/>
              </a:buClr>
              <a:buSzPts val="900"/>
              <a:buFont typeface="Arial" panose="020B0604020202020204" pitchFamily="34" charset="0"/>
              <a:buChar char="•"/>
            </a:pPr>
            <a:endParaRPr lang="en-US" sz="1800" dirty="0">
              <a:solidFill>
                <a:schemeClr val="tx1"/>
              </a:solidFill>
            </a:endParaRPr>
          </a:p>
          <a:p>
            <a:pPr marL="0" indent="0" algn="l"/>
            <a:endParaRPr lang="en-US" sz="1200" dirty="0" smtClean="0">
              <a:solidFill>
                <a:schemeClr val="tx1"/>
              </a:solidFill>
            </a:endParaRPr>
          </a:p>
          <a:p>
            <a:pPr marL="0" indent="0" algn="l"/>
            <a:endParaRPr lang="en-US" sz="1200" dirty="0">
              <a:solidFill>
                <a:schemeClr val="tx1"/>
              </a:solidFill>
            </a:endParaRPr>
          </a:p>
          <a:p>
            <a:pPr marL="0" indent="0" algn="l"/>
            <a:endParaRPr lang="en-US" sz="1200" dirty="0">
              <a:solidFill>
                <a:schemeClr val="tx1"/>
              </a:solidFill>
            </a:endParaRPr>
          </a:p>
          <a:p>
            <a:pPr marL="0" lvl="0" indent="0" algn="l" rtl="0">
              <a:spcBef>
                <a:spcPts val="0"/>
              </a:spcBef>
              <a:spcAft>
                <a:spcPts val="0"/>
              </a:spcAft>
            </a:pPr>
            <a:endParaRPr lang="en-US" sz="1200" dirty="0" smtClean="0">
              <a:solidFill>
                <a:schemeClr val="tx1"/>
              </a:solidFill>
            </a:endParaRPr>
          </a:p>
          <a:p>
            <a:pPr marL="0" lvl="0" indent="0" algn="l" rtl="0">
              <a:spcBef>
                <a:spcPts val="0"/>
              </a:spcBef>
              <a:spcAft>
                <a:spcPts val="0"/>
              </a:spcAft>
            </a:pPr>
            <a:endParaRPr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Geolocation routing</a:t>
            </a:r>
          </a:p>
        </p:txBody>
      </p:sp>
      <p:sp>
        <p:nvSpPr>
          <p:cNvPr id="3" name="Текст 2"/>
          <p:cNvSpPr>
            <a:spLocks noGrp="1"/>
          </p:cNvSpPr>
          <p:nvPr>
            <p:ph type="body" idx="1"/>
          </p:nvPr>
        </p:nvSpPr>
        <p:spPr>
          <a:xfrm>
            <a:off x="311700" y="1152474"/>
            <a:ext cx="3512155" cy="2962325"/>
          </a:xfrm>
        </p:spPr>
        <p:txBody>
          <a:bodyPr>
            <a:normAutofit fontScale="55000" lnSpcReduction="20000"/>
          </a:bodyPr>
          <a:lstStyle/>
          <a:p>
            <a:pPr marL="114300" indent="0">
              <a:buNone/>
            </a:pPr>
            <a:r>
              <a:rPr lang="en-US" dirty="0">
                <a:solidFill>
                  <a:schemeClr val="tx1"/>
                </a:solidFill>
              </a:rPr>
              <a:t>Geolocation routing lets you choose the resources that serve your traffic based on the geographic location of your users, meaning the location that DNS queries originate from. For example, you might want all queries from Europe to be routed to an Elastic Load Balancing load balancer in the Frankfurt Region</a:t>
            </a:r>
            <a:r>
              <a:rPr lang="en-US" dirty="0" smtClean="0">
                <a:solidFill>
                  <a:schemeClr val="tx1"/>
                </a:solidFill>
              </a:rPr>
              <a:t>.</a:t>
            </a:r>
          </a:p>
          <a:p>
            <a:pPr marL="114300" indent="0">
              <a:buNone/>
            </a:pPr>
            <a:endParaRPr lang="en-US" dirty="0">
              <a:solidFill>
                <a:schemeClr val="tx1"/>
              </a:solidFill>
            </a:endParaRPr>
          </a:p>
          <a:p>
            <a:pPr marL="114300" indent="0">
              <a:buNone/>
            </a:pPr>
            <a:r>
              <a:rPr lang="en-US" dirty="0">
                <a:solidFill>
                  <a:schemeClr val="tx1"/>
                </a:solidFill>
              </a:rPr>
              <a:t>When you use geolocation routing, you can localize your content and present some or all of your website in the language of your users. You can also use geolocation routing to restrict distribution of content to only the locations in which you have distribution rights. Another possible use is for balancing load across endpoints in a predictable, easy-to-manage way, so that each user location is consistently routed to the same endpoint</a:t>
            </a:r>
            <a:r>
              <a:rPr lang="en-US" dirty="0" smtClean="0">
                <a:solidFill>
                  <a:schemeClr val="tx1"/>
                </a:solidFill>
              </a:rPr>
              <a:t>.</a:t>
            </a:r>
          </a:p>
          <a:p>
            <a:pPr marL="114300" indent="0">
              <a:buNone/>
            </a:pPr>
            <a:endParaRPr lang="en-US" dirty="0">
              <a:solidFill>
                <a:schemeClr val="tx1"/>
              </a:solidFill>
            </a:endParaRPr>
          </a:p>
          <a:p>
            <a:pPr marL="114300" indent="0">
              <a:buNone/>
            </a:pPr>
            <a:r>
              <a:rPr lang="en-US" dirty="0">
                <a:solidFill>
                  <a:schemeClr val="tx1"/>
                </a:solidFill>
              </a:rPr>
              <a:t>You can use geolocation routing policy for records in a private hosted zone.</a:t>
            </a:r>
          </a:p>
          <a:p>
            <a:endParaRPr lang="en-US" dirty="0"/>
          </a:p>
        </p:txBody>
      </p:sp>
      <p:pic>
        <p:nvPicPr>
          <p:cNvPr id="4" name="Рисунок 3"/>
          <p:cNvPicPr>
            <a:picLocks noChangeAspect="1"/>
          </p:cNvPicPr>
          <p:nvPr/>
        </p:nvPicPr>
        <p:blipFill>
          <a:blip r:embed="rId2"/>
          <a:stretch>
            <a:fillRect/>
          </a:stretch>
        </p:blipFill>
        <p:spPr>
          <a:xfrm>
            <a:off x="3823855" y="1097106"/>
            <a:ext cx="4704458" cy="2622839"/>
          </a:xfrm>
          <a:prstGeom prst="rect">
            <a:avLst/>
          </a:prstGeom>
        </p:spPr>
      </p:pic>
    </p:spTree>
    <p:extLst>
      <p:ext uri="{BB962C8B-B14F-4D97-AF65-F5344CB8AC3E}">
        <p14:creationId xmlns:p14="http://schemas.microsoft.com/office/powerpoint/2010/main" val="34543351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err="1"/>
              <a:t>Geoproximity</a:t>
            </a:r>
            <a:r>
              <a:rPr lang="en-US" dirty="0"/>
              <a:t> routing (traffic flow only)</a:t>
            </a:r>
            <a:br>
              <a:rPr lang="en-US" dirty="0"/>
            </a:br>
            <a:endParaRPr lang="en-US" dirty="0"/>
          </a:p>
        </p:txBody>
      </p:sp>
      <p:sp>
        <p:nvSpPr>
          <p:cNvPr id="3" name="Текст 2"/>
          <p:cNvSpPr>
            <a:spLocks noGrp="1"/>
          </p:cNvSpPr>
          <p:nvPr>
            <p:ph type="body" idx="1"/>
          </p:nvPr>
        </p:nvSpPr>
        <p:spPr>
          <a:xfrm>
            <a:off x="311701" y="1152475"/>
            <a:ext cx="4454263" cy="2996961"/>
          </a:xfrm>
        </p:spPr>
        <p:txBody>
          <a:bodyPr>
            <a:normAutofit fontScale="62500" lnSpcReduction="20000"/>
          </a:bodyPr>
          <a:lstStyle/>
          <a:p>
            <a:pPr marL="114300" indent="0">
              <a:buNone/>
            </a:pPr>
            <a:r>
              <a:rPr lang="en-US" sz="1600" dirty="0" err="1">
                <a:solidFill>
                  <a:schemeClr val="tx1"/>
                </a:solidFill>
              </a:rPr>
              <a:t>Geoproximity</a:t>
            </a:r>
            <a:r>
              <a:rPr lang="en-US" sz="1600" dirty="0">
                <a:solidFill>
                  <a:schemeClr val="tx1"/>
                </a:solidFill>
              </a:rPr>
              <a:t> routing lets Amazon Route 53 route traffic to your resources based on the geographic location of your users and your resources. You can also optionally choose to route more traffic or less traffic to a given resource by specifying a value, known as a </a:t>
            </a:r>
            <a:r>
              <a:rPr lang="en-US" sz="1600" i="1" dirty="0">
                <a:solidFill>
                  <a:schemeClr val="tx1"/>
                </a:solidFill>
              </a:rPr>
              <a:t>bias</a:t>
            </a:r>
            <a:r>
              <a:rPr lang="en-US" sz="1600" dirty="0">
                <a:solidFill>
                  <a:schemeClr val="tx1"/>
                </a:solidFill>
              </a:rPr>
              <a:t>. A bias expands or shrinks the size of the geographic region from which traffic is routed to a resource</a:t>
            </a:r>
            <a:r>
              <a:rPr lang="en-US" sz="1600" dirty="0" smtClean="0">
                <a:solidFill>
                  <a:schemeClr val="tx1"/>
                </a:solidFill>
              </a:rPr>
              <a:t>.</a:t>
            </a:r>
          </a:p>
          <a:p>
            <a:pPr marL="114300" indent="0">
              <a:buNone/>
            </a:pPr>
            <a:endParaRPr lang="en-US" sz="1600" dirty="0">
              <a:solidFill>
                <a:schemeClr val="tx1"/>
              </a:solidFill>
            </a:endParaRPr>
          </a:p>
          <a:p>
            <a:pPr marL="114300" indent="0">
              <a:buNone/>
            </a:pPr>
            <a:r>
              <a:rPr lang="en-US" sz="1600" dirty="0">
                <a:solidFill>
                  <a:schemeClr val="tx1"/>
                </a:solidFill>
              </a:rPr>
              <a:t>To use </a:t>
            </a:r>
            <a:r>
              <a:rPr lang="en-US" sz="1600" dirty="0" err="1">
                <a:solidFill>
                  <a:schemeClr val="tx1"/>
                </a:solidFill>
              </a:rPr>
              <a:t>geoproximity</a:t>
            </a:r>
            <a:r>
              <a:rPr lang="en-US" sz="1600" dirty="0">
                <a:solidFill>
                  <a:schemeClr val="tx1"/>
                </a:solidFill>
              </a:rPr>
              <a:t> routing, you must use Route </a:t>
            </a:r>
            <a:r>
              <a:rPr lang="en-US" sz="1600" dirty="0" smtClean="0">
                <a:solidFill>
                  <a:schemeClr val="tx1"/>
                </a:solidFill>
              </a:rPr>
              <a:t>53 traffic flow. </a:t>
            </a:r>
            <a:r>
              <a:rPr lang="en-US" sz="1600" dirty="0">
                <a:solidFill>
                  <a:schemeClr val="tx1"/>
                </a:solidFill>
              </a:rPr>
              <a:t>You create </a:t>
            </a:r>
            <a:r>
              <a:rPr lang="en-US" sz="1600" dirty="0" err="1">
                <a:solidFill>
                  <a:schemeClr val="tx1"/>
                </a:solidFill>
              </a:rPr>
              <a:t>geoproximity</a:t>
            </a:r>
            <a:r>
              <a:rPr lang="en-US" sz="1600" dirty="0">
                <a:solidFill>
                  <a:schemeClr val="tx1"/>
                </a:solidFill>
              </a:rPr>
              <a:t> rules for your resources and specify one of the following values for each rule</a:t>
            </a:r>
            <a:r>
              <a:rPr lang="en-US" sz="1600" dirty="0" smtClean="0">
                <a:solidFill>
                  <a:schemeClr val="tx1"/>
                </a:solidFill>
              </a:rPr>
              <a:t>:</a:t>
            </a:r>
            <a:endParaRPr lang="en-US" sz="1600" dirty="0">
              <a:solidFill>
                <a:schemeClr val="tx1"/>
              </a:solidFill>
            </a:endParaRPr>
          </a:p>
          <a:p>
            <a:r>
              <a:rPr lang="en-US" sz="1600" dirty="0" smtClean="0">
                <a:solidFill>
                  <a:schemeClr val="tx1"/>
                </a:solidFill>
              </a:rPr>
              <a:t>If </a:t>
            </a:r>
            <a:r>
              <a:rPr lang="en-US" sz="1600" dirty="0">
                <a:solidFill>
                  <a:schemeClr val="tx1"/>
                </a:solidFill>
              </a:rPr>
              <a:t>you're using AWS resources, specify the AWS Region or Local Zone that you created the resource in.</a:t>
            </a:r>
          </a:p>
          <a:p>
            <a:r>
              <a:rPr lang="en-US" sz="1600" dirty="0" smtClean="0">
                <a:solidFill>
                  <a:schemeClr val="tx1"/>
                </a:solidFill>
              </a:rPr>
              <a:t>If </a:t>
            </a:r>
            <a:r>
              <a:rPr lang="en-US" sz="1600" dirty="0">
                <a:solidFill>
                  <a:schemeClr val="tx1"/>
                </a:solidFill>
              </a:rPr>
              <a:t>you're using non-AWS resources, specify the latitude and longitude of the resource</a:t>
            </a:r>
            <a:r>
              <a:rPr lang="en-US" sz="1600" dirty="0" smtClean="0">
                <a:solidFill>
                  <a:schemeClr val="tx1"/>
                </a:solidFill>
              </a:rPr>
              <a:t>.</a:t>
            </a:r>
          </a:p>
          <a:p>
            <a:pPr marL="114300" indent="0">
              <a:buNone/>
            </a:pPr>
            <a:endParaRPr lang="en-US" sz="1600" dirty="0">
              <a:solidFill>
                <a:schemeClr val="tx1"/>
              </a:solidFill>
            </a:endParaRPr>
          </a:p>
          <a:p>
            <a:pPr marL="114300" indent="0">
              <a:buNone/>
            </a:pPr>
            <a:r>
              <a:rPr lang="en-US" sz="1600" dirty="0">
                <a:solidFill>
                  <a:schemeClr val="tx1"/>
                </a:solidFill>
              </a:rPr>
              <a:t>To use AWS Local Zones, you have to first enable them. </a:t>
            </a:r>
            <a:endParaRPr lang="en-US" sz="1600" dirty="0" smtClean="0">
              <a:solidFill>
                <a:schemeClr val="tx1"/>
              </a:solidFill>
            </a:endParaRPr>
          </a:p>
          <a:p>
            <a:pPr marL="114300" indent="0">
              <a:buNone/>
            </a:pPr>
            <a:endParaRPr lang="en-US" sz="1600" dirty="0">
              <a:solidFill>
                <a:schemeClr val="tx1"/>
              </a:solidFill>
            </a:endParaRPr>
          </a:p>
          <a:p>
            <a:pPr marL="114300" indent="0">
              <a:buNone/>
            </a:pPr>
            <a:r>
              <a:rPr lang="en-US" sz="1600" dirty="0">
                <a:solidFill>
                  <a:schemeClr val="tx1"/>
                </a:solidFill>
              </a:rPr>
              <a:t>You cannot use </a:t>
            </a:r>
            <a:r>
              <a:rPr lang="en-US" sz="1600" dirty="0" err="1">
                <a:solidFill>
                  <a:schemeClr val="tx1"/>
                </a:solidFill>
              </a:rPr>
              <a:t>geoproximity</a:t>
            </a:r>
            <a:r>
              <a:rPr lang="en-US" sz="1600" dirty="0">
                <a:solidFill>
                  <a:schemeClr val="tx1"/>
                </a:solidFill>
              </a:rPr>
              <a:t> routing policy for records in a private hosted zone.</a:t>
            </a:r>
          </a:p>
          <a:p>
            <a:endParaRPr lang="en-US" dirty="0"/>
          </a:p>
        </p:txBody>
      </p:sp>
      <p:pic>
        <p:nvPicPr>
          <p:cNvPr id="8194" name="Picture 2" descr="Geoproximity routing (traffic flow only) - Amazon Route 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3156" y="1088854"/>
            <a:ext cx="3626715" cy="2610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44178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Latency-based routing</a:t>
            </a:r>
          </a:p>
        </p:txBody>
      </p:sp>
      <p:sp>
        <p:nvSpPr>
          <p:cNvPr id="3" name="Текст 2"/>
          <p:cNvSpPr>
            <a:spLocks noGrp="1"/>
          </p:cNvSpPr>
          <p:nvPr>
            <p:ph type="body" idx="1"/>
          </p:nvPr>
        </p:nvSpPr>
        <p:spPr>
          <a:xfrm>
            <a:off x="311700" y="1152475"/>
            <a:ext cx="3844664" cy="2373507"/>
          </a:xfrm>
        </p:spPr>
        <p:txBody>
          <a:bodyPr>
            <a:normAutofit fontScale="55000" lnSpcReduction="20000"/>
          </a:bodyPr>
          <a:lstStyle/>
          <a:p>
            <a:pPr marL="114300" indent="0">
              <a:buNone/>
            </a:pPr>
            <a:r>
              <a:rPr lang="en-US" dirty="0">
                <a:solidFill>
                  <a:schemeClr val="tx1"/>
                </a:solidFill>
              </a:rPr>
              <a:t>If your application is hosted in multiple AWS Regions, you can improve performance for your users by serving their requests from the AWS Region that provides the lowest latency</a:t>
            </a:r>
            <a:r>
              <a:rPr lang="en-US" dirty="0" smtClean="0">
                <a:solidFill>
                  <a:schemeClr val="tx1"/>
                </a:solidFill>
              </a:rPr>
              <a:t>.</a:t>
            </a:r>
          </a:p>
          <a:p>
            <a:pPr marL="114300" indent="0">
              <a:buNone/>
            </a:pPr>
            <a:endParaRPr lang="en-US" dirty="0">
              <a:solidFill>
                <a:schemeClr val="tx1"/>
              </a:solidFill>
            </a:endParaRPr>
          </a:p>
          <a:p>
            <a:pPr marL="114300" indent="0">
              <a:buNone/>
            </a:pPr>
            <a:r>
              <a:rPr lang="en-US" dirty="0">
                <a:solidFill>
                  <a:schemeClr val="tx1"/>
                </a:solidFill>
              </a:rPr>
              <a:t>To use latency-based routing, you create latency records for your resources in multiple AWS Regions. When Route 53 receives a DNS query for your domain or subdomain (example.com or acme.example.com), it determines which AWS Regions you've created latency records for, determines which Region gives the user the lowest latency, and then selects a latency record for that Region. Route 53 responds with the value from the selected record, such as the IP address for a web server.</a:t>
            </a:r>
            <a:endParaRPr lang="en-US" dirty="0">
              <a:solidFill>
                <a:schemeClr val="tx1"/>
              </a:solidFill>
            </a:endParaRPr>
          </a:p>
        </p:txBody>
      </p:sp>
      <p:pic>
        <p:nvPicPr>
          <p:cNvPr id="4" name="Рисунок 3"/>
          <p:cNvPicPr>
            <a:picLocks noChangeAspect="1"/>
          </p:cNvPicPr>
          <p:nvPr/>
        </p:nvPicPr>
        <p:blipFill>
          <a:blip r:embed="rId2"/>
          <a:stretch>
            <a:fillRect/>
          </a:stretch>
        </p:blipFill>
        <p:spPr>
          <a:xfrm>
            <a:off x="4156364" y="969234"/>
            <a:ext cx="4844642" cy="2923893"/>
          </a:xfrm>
          <a:prstGeom prst="rect">
            <a:avLst/>
          </a:prstGeom>
        </p:spPr>
      </p:pic>
    </p:spTree>
    <p:extLst>
      <p:ext uri="{BB962C8B-B14F-4D97-AF65-F5344CB8AC3E}">
        <p14:creationId xmlns:p14="http://schemas.microsoft.com/office/powerpoint/2010/main" val="22284841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err="1"/>
              <a:t>Multivalue</a:t>
            </a:r>
            <a:r>
              <a:rPr lang="en-US" dirty="0"/>
              <a:t> answer routing</a:t>
            </a:r>
            <a:br>
              <a:rPr lang="en-US" dirty="0"/>
            </a:br>
            <a:r>
              <a:rPr lang="en-US" b="1" dirty="0"/>
              <a:t/>
            </a:r>
            <a:br>
              <a:rPr lang="en-US" b="1" dirty="0"/>
            </a:br>
            <a:endParaRPr lang="en-US" dirty="0"/>
          </a:p>
        </p:txBody>
      </p:sp>
      <p:sp>
        <p:nvSpPr>
          <p:cNvPr id="3" name="Текст 2"/>
          <p:cNvSpPr>
            <a:spLocks noGrp="1"/>
          </p:cNvSpPr>
          <p:nvPr>
            <p:ph type="body" idx="1"/>
          </p:nvPr>
        </p:nvSpPr>
        <p:spPr>
          <a:xfrm>
            <a:off x="311700" y="1152474"/>
            <a:ext cx="4384611" cy="2789143"/>
          </a:xfrm>
        </p:spPr>
        <p:txBody>
          <a:bodyPr>
            <a:noAutofit/>
          </a:bodyPr>
          <a:lstStyle/>
          <a:p>
            <a:pPr marL="114300" indent="0">
              <a:buNone/>
            </a:pPr>
            <a:r>
              <a:rPr lang="en-US" sz="1000" dirty="0" err="1">
                <a:solidFill>
                  <a:schemeClr val="tx1"/>
                </a:solidFill>
              </a:rPr>
              <a:t>Multivalue</a:t>
            </a:r>
            <a:r>
              <a:rPr lang="en-US" sz="1000" dirty="0">
                <a:solidFill>
                  <a:schemeClr val="tx1"/>
                </a:solidFill>
              </a:rPr>
              <a:t> answer routing lets you configure Amazon Route 53 to return multiple values, such as IP addresses for your web servers, in response to DNS queries. You can specify multiple values for almost any record, but </a:t>
            </a:r>
            <a:r>
              <a:rPr lang="en-US" sz="1000" dirty="0" err="1">
                <a:solidFill>
                  <a:schemeClr val="tx1"/>
                </a:solidFill>
              </a:rPr>
              <a:t>multivalue</a:t>
            </a:r>
            <a:r>
              <a:rPr lang="en-US" sz="1000" dirty="0">
                <a:solidFill>
                  <a:schemeClr val="tx1"/>
                </a:solidFill>
              </a:rPr>
              <a:t> answer routing also lets you check the health of each resource, so Route 53 returns only values for healthy resources. It's not a substitute for a load balancer, but the ability to return multiple health-checkable IP addresses is a way to use DNS to improve availability and load balancing</a:t>
            </a:r>
            <a:r>
              <a:rPr lang="en-US" sz="1000" dirty="0" smtClean="0">
                <a:solidFill>
                  <a:schemeClr val="tx1"/>
                </a:solidFill>
              </a:rPr>
              <a:t>.</a:t>
            </a:r>
          </a:p>
          <a:p>
            <a:endParaRPr lang="en-US" sz="1000" dirty="0">
              <a:solidFill>
                <a:schemeClr val="tx1"/>
              </a:solidFill>
            </a:endParaRPr>
          </a:p>
          <a:p>
            <a:pPr marL="114300" indent="0">
              <a:buNone/>
            </a:pPr>
            <a:r>
              <a:rPr lang="en-US" sz="1000" dirty="0" smtClean="0">
                <a:solidFill>
                  <a:schemeClr val="tx1"/>
                </a:solidFill>
              </a:rPr>
              <a:t>Note </a:t>
            </a:r>
            <a:r>
              <a:rPr lang="en-US" sz="1000" dirty="0">
                <a:solidFill>
                  <a:schemeClr val="tx1"/>
                </a:solidFill>
              </a:rPr>
              <a:t>the following:</a:t>
            </a:r>
          </a:p>
          <a:p>
            <a:r>
              <a:rPr lang="en-US" sz="1000" dirty="0">
                <a:solidFill>
                  <a:schemeClr val="tx1"/>
                </a:solidFill>
              </a:rPr>
              <a:t>If you associate a health check with a </a:t>
            </a:r>
            <a:r>
              <a:rPr lang="en-US" sz="1000" dirty="0" err="1">
                <a:solidFill>
                  <a:schemeClr val="tx1"/>
                </a:solidFill>
              </a:rPr>
              <a:t>multivalue</a:t>
            </a:r>
            <a:r>
              <a:rPr lang="en-US" sz="1000" dirty="0">
                <a:solidFill>
                  <a:schemeClr val="tx1"/>
                </a:solidFill>
              </a:rPr>
              <a:t> answer record, Route 53 responds to DNS queries with the corresponding IP address only when the health check is healthy.</a:t>
            </a:r>
          </a:p>
          <a:p>
            <a:r>
              <a:rPr lang="en-US" sz="1000" dirty="0">
                <a:solidFill>
                  <a:schemeClr val="tx1"/>
                </a:solidFill>
              </a:rPr>
              <a:t>If you don't associate a health check with a </a:t>
            </a:r>
            <a:r>
              <a:rPr lang="en-US" sz="1000" dirty="0" err="1">
                <a:solidFill>
                  <a:schemeClr val="tx1"/>
                </a:solidFill>
              </a:rPr>
              <a:t>multivalue</a:t>
            </a:r>
            <a:r>
              <a:rPr lang="en-US" sz="1000" dirty="0">
                <a:solidFill>
                  <a:schemeClr val="tx1"/>
                </a:solidFill>
              </a:rPr>
              <a:t> answer record, Route 53 always considers the record to be healthy.</a:t>
            </a:r>
          </a:p>
          <a:p>
            <a:r>
              <a:rPr lang="en-US" sz="1000" dirty="0">
                <a:solidFill>
                  <a:schemeClr val="tx1"/>
                </a:solidFill>
              </a:rPr>
              <a:t>If you have eight or fewer healthy records, Route 53 responds to all DNS queries with all the healthy records.</a:t>
            </a:r>
          </a:p>
          <a:p>
            <a:r>
              <a:rPr lang="en-US" sz="1000" dirty="0">
                <a:solidFill>
                  <a:schemeClr val="tx1"/>
                </a:solidFill>
              </a:rPr>
              <a:t>When all records are unhealthy, Route 53 responds to DNS queries with up to eight unhealthy records.</a:t>
            </a:r>
          </a:p>
          <a:p>
            <a:r>
              <a:rPr lang="en-US" sz="1000" dirty="0">
                <a:solidFill>
                  <a:schemeClr val="tx1"/>
                </a:solidFill>
              </a:rPr>
              <a:t>You can use </a:t>
            </a:r>
            <a:r>
              <a:rPr lang="en-US" sz="1000" dirty="0" err="1">
                <a:solidFill>
                  <a:schemeClr val="tx1"/>
                </a:solidFill>
              </a:rPr>
              <a:t>multivalue</a:t>
            </a:r>
            <a:r>
              <a:rPr lang="en-US" sz="1000" dirty="0">
                <a:solidFill>
                  <a:schemeClr val="tx1"/>
                </a:solidFill>
              </a:rPr>
              <a:t> answer routing policy for records in a private hosted zone.</a:t>
            </a:r>
          </a:p>
          <a:p>
            <a:endParaRPr lang="en-US" sz="1000" dirty="0"/>
          </a:p>
        </p:txBody>
      </p:sp>
      <p:pic>
        <p:nvPicPr>
          <p:cNvPr id="7170" name="Picture 2" descr="https://miro.medium.com/v2/resize:fit:611/1*L5P5Dknd_WHlkGTkCavPP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6312" y="1359767"/>
            <a:ext cx="4094830" cy="2325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6358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IP-based routing</a:t>
            </a:r>
            <a:br>
              <a:rPr lang="en-US" dirty="0"/>
            </a:br>
            <a:endParaRPr lang="en-US" dirty="0"/>
          </a:p>
        </p:txBody>
      </p:sp>
      <p:sp>
        <p:nvSpPr>
          <p:cNvPr id="3" name="Текст 2"/>
          <p:cNvSpPr>
            <a:spLocks noGrp="1"/>
          </p:cNvSpPr>
          <p:nvPr>
            <p:ph type="body" idx="1"/>
          </p:nvPr>
        </p:nvSpPr>
        <p:spPr>
          <a:xfrm>
            <a:off x="242428" y="1090129"/>
            <a:ext cx="7661590" cy="2733726"/>
          </a:xfrm>
        </p:spPr>
        <p:txBody>
          <a:bodyPr>
            <a:normAutofit fontScale="62500" lnSpcReduction="20000"/>
          </a:bodyPr>
          <a:lstStyle/>
          <a:p>
            <a:pPr marL="114300" indent="0">
              <a:buNone/>
            </a:pPr>
            <a:r>
              <a:rPr lang="en-US" dirty="0">
                <a:solidFill>
                  <a:schemeClr val="tx1"/>
                </a:solidFill>
              </a:rPr>
              <a:t>With IP-based routing in Amazon Route 53, you can fine-tune your DNS routing by using your understanding of your network, applications, and clients to make the best DNS routing decisions for your end users. IP-based routing gives you granular control to optimize performance or reduce network costs by uploading your data to Route 53 in the form of user-IP-to-endpoint mappings</a:t>
            </a:r>
            <a:r>
              <a:rPr lang="en-US" dirty="0" smtClean="0">
                <a:solidFill>
                  <a:schemeClr val="tx1"/>
                </a:solidFill>
              </a:rPr>
              <a:t>.</a:t>
            </a:r>
          </a:p>
          <a:p>
            <a:pPr marL="114300" indent="0">
              <a:buNone/>
            </a:pPr>
            <a:endParaRPr lang="en-US" dirty="0">
              <a:solidFill>
                <a:schemeClr val="tx1"/>
              </a:solidFill>
            </a:endParaRPr>
          </a:p>
          <a:p>
            <a:pPr marL="114300" indent="0">
              <a:buNone/>
            </a:pPr>
            <a:r>
              <a:rPr lang="en-US" dirty="0">
                <a:solidFill>
                  <a:schemeClr val="tx1"/>
                </a:solidFill>
              </a:rPr>
              <a:t>Geolocation and latency-based routing is based on data that Route 53 collects and keeps up to date. This approach works well for the majority of customers, but IP-based routing offers you the additional ability to optimize routing based on specific knowledge of your customer base. </a:t>
            </a:r>
            <a:endParaRPr lang="en-US" dirty="0" smtClean="0">
              <a:solidFill>
                <a:schemeClr val="tx1"/>
              </a:solidFill>
            </a:endParaRPr>
          </a:p>
          <a:p>
            <a:pPr marL="114300" indent="0">
              <a:buNone/>
            </a:pPr>
            <a:endParaRPr lang="en-US" dirty="0">
              <a:solidFill>
                <a:schemeClr val="tx1"/>
              </a:solidFill>
            </a:endParaRPr>
          </a:p>
          <a:p>
            <a:pPr marL="114300" indent="0">
              <a:buNone/>
            </a:pPr>
            <a:r>
              <a:rPr lang="en-US" dirty="0">
                <a:solidFill>
                  <a:schemeClr val="tx1"/>
                </a:solidFill>
              </a:rPr>
              <a:t>C</a:t>
            </a:r>
            <a:r>
              <a:rPr lang="en-US" dirty="0" smtClean="0">
                <a:solidFill>
                  <a:schemeClr val="tx1"/>
                </a:solidFill>
              </a:rPr>
              <a:t>ommon use-cases </a:t>
            </a:r>
            <a:r>
              <a:rPr lang="en-US" dirty="0">
                <a:solidFill>
                  <a:schemeClr val="tx1"/>
                </a:solidFill>
              </a:rPr>
              <a:t>for IP-based routing are the following:</a:t>
            </a:r>
          </a:p>
          <a:p>
            <a:r>
              <a:rPr lang="en-US" dirty="0">
                <a:solidFill>
                  <a:schemeClr val="tx1"/>
                </a:solidFill>
              </a:rPr>
              <a:t>You want to route end users from certain ISPs to specific endpoints so you can optimize network transit costs or performance.</a:t>
            </a:r>
          </a:p>
          <a:p>
            <a:r>
              <a:rPr lang="en-US" dirty="0">
                <a:solidFill>
                  <a:schemeClr val="tx1"/>
                </a:solidFill>
              </a:rPr>
              <a:t>You want to add overrides to existing Route 53 routing types, such as geolocation routing, based on your knowledge of your clients' physical locations.</a:t>
            </a:r>
          </a:p>
          <a:p>
            <a:pPr marL="114300" indent="0">
              <a:buNone/>
            </a:pPr>
            <a:endParaRPr lang="en-US" dirty="0">
              <a:solidFill>
                <a:schemeClr val="tx1"/>
              </a:solidFill>
            </a:endParaRPr>
          </a:p>
        </p:txBody>
      </p:sp>
    </p:spTree>
    <p:extLst>
      <p:ext uri="{BB962C8B-B14F-4D97-AF65-F5344CB8AC3E}">
        <p14:creationId xmlns:p14="http://schemas.microsoft.com/office/powerpoint/2010/main" val="19580468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Weighted routing</a:t>
            </a:r>
          </a:p>
        </p:txBody>
      </p:sp>
      <p:sp>
        <p:nvSpPr>
          <p:cNvPr id="3" name="Текст 2"/>
          <p:cNvSpPr>
            <a:spLocks noGrp="1"/>
          </p:cNvSpPr>
          <p:nvPr>
            <p:ph type="body" idx="1"/>
          </p:nvPr>
        </p:nvSpPr>
        <p:spPr>
          <a:xfrm>
            <a:off x="311700" y="1152476"/>
            <a:ext cx="3290482" cy="1715416"/>
          </a:xfrm>
        </p:spPr>
        <p:txBody>
          <a:bodyPr>
            <a:normAutofit fontScale="40000" lnSpcReduction="20000"/>
          </a:bodyPr>
          <a:lstStyle/>
          <a:p>
            <a:pPr marL="114300" indent="0">
              <a:buNone/>
            </a:pPr>
            <a:r>
              <a:rPr lang="en-US" dirty="0">
                <a:solidFill>
                  <a:schemeClr val="tx1"/>
                </a:solidFill>
              </a:rPr>
              <a:t>Weighted routing lets you associate multiple resources with a single domain name (example.com) or subdomain name (acme.example.com) and choose how much traffic is routed to each resource. This can be useful for a variety of purposes, including load balancing and testing new versions of software</a:t>
            </a:r>
            <a:r>
              <a:rPr lang="en-US" dirty="0" smtClean="0">
                <a:solidFill>
                  <a:schemeClr val="tx1"/>
                </a:solidFill>
              </a:rPr>
              <a:t>.</a:t>
            </a:r>
          </a:p>
          <a:p>
            <a:pPr marL="114300" indent="0">
              <a:buNone/>
            </a:pPr>
            <a:endParaRPr lang="en-US" dirty="0">
              <a:solidFill>
                <a:schemeClr val="tx1"/>
              </a:solidFill>
            </a:endParaRPr>
          </a:p>
          <a:p>
            <a:pPr marL="114300" indent="0">
              <a:buNone/>
            </a:pPr>
            <a:r>
              <a:rPr lang="en-US" dirty="0">
                <a:solidFill>
                  <a:schemeClr val="tx1"/>
                </a:solidFill>
              </a:rPr>
              <a:t>To configure weighted routing, you create records that have the same name and type for each of your resources. You assign each record a relative weight that corresponds with how much traffic you want to send to each resource. Amazon Route 53 sends traffic to a resource based on the weight that you assign to the record as a proportion of the total weight for all records in the group:</a:t>
            </a:r>
          </a:p>
          <a:p>
            <a:endParaRPr lang="en-US" dirty="0"/>
          </a:p>
        </p:txBody>
      </p:sp>
      <p:pic>
        <p:nvPicPr>
          <p:cNvPr id="6146" name="Picture 2" descr="https://miro.medium.com/v2/resize:fit:686/1*nvKnfD9kkDi5DD1m65zam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5856" y="1152476"/>
            <a:ext cx="5082770" cy="262288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10;     Formula for how much traffic is routed to a given resource: &#10;      weight for a specified record / sum of the weights for all records.&#10;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630" y="2550102"/>
            <a:ext cx="2171700" cy="40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6554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solidFill>
                  <a:schemeClr val="tx1"/>
                </a:solidFill>
              </a:rPr>
              <a:t>Health Checks</a:t>
            </a:r>
            <a:br>
              <a:rPr lang="en-US" dirty="0">
                <a:solidFill>
                  <a:schemeClr val="tx1"/>
                </a:solidFill>
              </a:rPr>
            </a:br>
            <a:endParaRPr lang="en-US" dirty="0"/>
          </a:p>
        </p:txBody>
      </p:sp>
      <p:sp>
        <p:nvSpPr>
          <p:cNvPr id="3" name="Текст 2"/>
          <p:cNvSpPr>
            <a:spLocks noGrp="1"/>
          </p:cNvSpPr>
          <p:nvPr>
            <p:ph type="body" idx="1"/>
          </p:nvPr>
        </p:nvSpPr>
        <p:spPr>
          <a:xfrm>
            <a:off x="311700" y="1152475"/>
            <a:ext cx="6255355" cy="2498198"/>
          </a:xfrm>
        </p:spPr>
        <p:txBody>
          <a:bodyPr>
            <a:normAutofit fontScale="85000" lnSpcReduction="10000"/>
          </a:bodyPr>
          <a:lstStyle/>
          <a:p>
            <a:pPr marL="114300" indent="0">
              <a:buNone/>
            </a:pPr>
            <a:r>
              <a:rPr lang="en-US" dirty="0">
                <a:solidFill>
                  <a:schemeClr val="tx1"/>
                </a:solidFill>
              </a:rPr>
              <a:t>Amazon Route 53 health checks monitor the health and performance of your web applications, web servers, and other resources. Each health check that you create can monitor one of the following:</a:t>
            </a:r>
          </a:p>
          <a:p>
            <a:r>
              <a:rPr lang="en-US" dirty="0">
                <a:solidFill>
                  <a:schemeClr val="tx1"/>
                </a:solidFill>
              </a:rPr>
              <a:t>The health of a specified resource, such as a web server.</a:t>
            </a:r>
          </a:p>
          <a:p>
            <a:r>
              <a:rPr lang="en-US" dirty="0">
                <a:solidFill>
                  <a:schemeClr val="tx1"/>
                </a:solidFill>
              </a:rPr>
              <a:t>The status of other health checks.</a:t>
            </a:r>
          </a:p>
          <a:p>
            <a:r>
              <a:rPr lang="en-US" dirty="0">
                <a:solidFill>
                  <a:schemeClr val="tx1"/>
                </a:solidFill>
              </a:rPr>
              <a:t>The status of an Amazon </a:t>
            </a:r>
            <a:r>
              <a:rPr lang="en-US" dirty="0" err="1">
                <a:solidFill>
                  <a:schemeClr val="tx1"/>
                </a:solidFill>
              </a:rPr>
              <a:t>CloudWatch</a:t>
            </a:r>
            <a:r>
              <a:rPr lang="en-US" dirty="0">
                <a:solidFill>
                  <a:schemeClr val="tx1"/>
                </a:solidFill>
              </a:rPr>
              <a:t> alarm.</a:t>
            </a:r>
          </a:p>
          <a:p>
            <a:r>
              <a:rPr lang="en-US" dirty="0">
                <a:solidFill>
                  <a:schemeClr val="tx1"/>
                </a:solidFill>
              </a:rPr>
              <a:t>Additionally, with Amazon Route 53 Application Recovery Controller, you can set up routing control health checks with DNS failover records to manage traffic failover for your application.</a:t>
            </a:r>
          </a:p>
          <a:p>
            <a:endParaRPr lang="en-US" dirty="0"/>
          </a:p>
        </p:txBody>
      </p:sp>
    </p:spTree>
    <p:extLst>
      <p:ext uri="{BB962C8B-B14F-4D97-AF65-F5344CB8AC3E}">
        <p14:creationId xmlns:p14="http://schemas.microsoft.com/office/powerpoint/2010/main" val="6018393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solidFill>
                  <a:schemeClr val="tx1"/>
                </a:solidFill>
              </a:rPr>
              <a:t>Health Checks</a:t>
            </a:r>
            <a:endParaRPr lang="en-US" dirty="0"/>
          </a:p>
        </p:txBody>
      </p:sp>
      <p:pic>
        <p:nvPicPr>
          <p:cNvPr id="4" name="Рисунок 3"/>
          <p:cNvPicPr>
            <a:picLocks noChangeAspect="1"/>
          </p:cNvPicPr>
          <p:nvPr/>
        </p:nvPicPr>
        <p:blipFill>
          <a:blip r:embed="rId2"/>
          <a:stretch>
            <a:fillRect/>
          </a:stretch>
        </p:blipFill>
        <p:spPr>
          <a:xfrm>
            <a:off x="1784399" y="927671"/>
            <a:ext cx="4997401" cy="3991234"/>
          </a:xfrm>
          <a:prstGeom prst="rect">
            <a:avLst/>
          </a:prstGeom>
        </p:spPr>
      </p:pic>
    </p:spTree>
    <p:extLst>
      <p:ext uri="{BB962C8B-B14F-4D97-AF65-F5344CB8AC3E}">
        <p14:creationId xmlns:p14="http://schemas.microsoft.com/office/powerpoint/2010/main" val="11859500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solidFill>
                  <a:schemeClr val="tx1"/>
                </a:solidFill>
              </a:rPr>
              <a:t>Health Checks</a:t>
            </a:r>
            <a:endParaRPr lang="en-US" dirty="0"/>
          </a:p>
        </p:txBody>
      </p:sp>
      <p:pic>
        <p:nvPicPr>
          <p:cNvPr id="4" name="Picture 2" descr="Amazon Route 53: Health Checks and DNS Failover | Storm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836" y="844543"/>
            <a:ext cx="4400219" cy="4043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3732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solidFill>
                  <a:schemeClr val="tx1"/>
                </a:solidFill>
              </a:rPr>
              <a:t>3rd Party Domains &amp; Route 53</a:t>
            </a:r>
            <a:br>
              <a:rPr lang="en-US" dirty="0">
                <a:solidFill>
                  <a:schemeClr val="tx1"/>
                </a:solidFill>
              </a:rPr>
            </a:br>
            <a:endParaRPr lang="en-US" dirty="0"/>
          </a:p>
        </p:txBody>
      </p:sp>
      <p:sp>
        <p:nvSpPr>
          <p:cNvPr id="3" name="Текст 2"/>
          <p:cNvSpPr>
            <a:spLocks noGrp="1"/>
          </p:cNvSpPr>
          <p:nvPr>
            <p:ph type="body" idx="1"/>
          </p:nvPr>
        </p:nvSpPr>
        <p:spPr>
          <a:xfrm>
            <a:off x="311700" y="1152475"/>
            <a:ext cx="3013391" cy="1666925"/>
          </a:xfrm>
        </p:spPr>
        <p:txBody>
          <a:bodyPr/>
          <a:lstStyle/>
          <a:p>
            <a:endParaRPr lang="en-US" dirty="0"/>
          </a:p>
        </p:txBody>
      </p:sp>
      <p:pic>
        <p:nvPicPr>
          <p:cNvPr id="4" name="Рисунок 3"/>
          <p:cNvPicPr>
            <a:picLocks noChangeAspect="1"/>
          </p:cNvPicPr>
          <p:nvPr/>
        </p:nvPicPr>
        <p:blipFill>
          <a:blip r:embed="rId2"/>
          <a:stretch>
            <a:fillRect/>
          </a:stretch>
        </p:blipFill>
        <p:spPr>
          <a:xfrm>
            <a:off x="3537098" y="1382233"/>
            <a:ext cx="5387161" cy="3030278"/>
          </a:xfrm>
          <a:prstGeom prst="rect">
            <a:avLst/>
          </a:prstGeom>
        </p:spPr>
      </p:pic>
    </p:spTree>
    <p:extLst>
      <p:ext uri="{BB962C8B-B14F-4D97-AF65-F5344CB8AC3E}">
        <p14:creationId xmlns:p14="http://schemas.microsoft.com/office/powerpoint/2010/main" val="17296790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nSpc>
                <a:spcPct val="90000"/>
              </a:lnSpc>
              <a:buSzPts val="3300"/>
            </a:pPr>
            <a:r>
              <a:rPr lang="en-US" sz="1800" dirty="0">
                <a:latin typeface="Economica"/>
                <a:ea typeface="Economica"/>
                <a:cs typeface="Economica"/>
              </a:rPr>
              <a:t>What is DNS</a:t>
            </a:r>
            <a:r>
              <a:rPr lang="en-US" sz="1800" dirty="0">
                <a:latin typeface="Economica"/>
                <a:ea typeface="Economica"/>
                <a:cs typeface="Economica"/>
              </a:rPr>
              <a:t>?</a:t>
            </a:r>
            <a:endParaRPr lang="en-US" sz="1800" dirty="0">
              <a:latin typeface="Economica"/>
              <a:ea typeface="Economica"/>
              <a:cs typeface="Economica"/>
            </a:endParaRPr>
          </a:p>
        </p:txBody>
      </p:sp>
      <p:sp>
        <p:nvSpPr>
          <p:cNvPr id="3" name="Текст 2"/>
          <p:cNvSpPr>
            <a:spLocks noGrp="1"/>
          </p:cNvSpPr>
          <p:nvPr>
            <p:ph type="body" idx="1"/>
          </p:nvPr>
        </p:nvSpPr>
        <p:spPr>
          <a:xfrm>
            <a:off x="311700" y="1152475"/>
            <a:ext cx="3816955" cy="3416400"/>
          </a:xfrm>
        </p:spPr>
        <p:txBody>
          <a:bodyPr>
            <a:normAutofit/>
          </a:bodyPr>
          <a:lstStyle/>
          <a:p>
            <a:pPr marL="114300" indent="0">
              <a:buNone/>
            </a:pPr>
            <a:r>
              <a:rPr lang="en-US" sz="1100" dirty="0">
                <a:solidFill>
                  <a:schemeClr val="tx1"/>
                </a:solidFill>
              </a:rPr>
              <a:t>The domain name system (DNS) is a naming database in which </a:t>
            </a:r>
            <a:r>
              <a:rPr lang="en-US" sz="1100" dirty="0" smtClean="0">
                <a:solidFill>
                  <a:schemeClr val="tx1"/>
                </a:solidFill>
              </a:rPr>
              <a:t>internet domain</a:t>
            </a:r>
            <a:r>
              <a:rPr lang="en-US" sz="1100" dirty="0">
                <a:solidFill>
                  <a:schemeClr val="tx1"/>
                </a:solidFill>
              </a:rPr>
              <a:t> names are located and translated into </a:t>
            </a:r>
            <a:r>
              <a:rPr lang="en-US" sz="1100" dirty="0" smtClean="0">
                <a:solidFill>
                  <a:schemeClr val="tx1"/>
                </a:solidFill>
              </a:rPr>
              <a:t>IP-addresses. </a:t>
            </a:r>
          </a:p>
          <a:p>
            <a:pPr marL="114300" indent="0">
              <a:buNone/>
            </a:pPr>
            <a:endParaRPr lang="en-US" sz="1100" dirty="0" smtClean="0">
              <a:solidFill>
                <a:schemeClr val="tx1"/>
              </a:solidFill>
            </a:endParaRPr>
          </a:p>
          <a:p>
            <a:pPr marL="114300" indent="0">
              <a:buNone/>
            </a:pPr>
            <a:r>
              <a:rPr lang="en-US" sz="1100" dirty="0">
                <a:solidFill>
                  <a:schemeClr val="tx1"/>
                </a:solidFill>
              </a:rPr>
              <a:t>T</a:t>
            </a:r>
            <a:r>
              <a:rPr lang="en-US" sz="1100" dirty="0" smtClean="0">
                <a:solidFill>
                  <a:schemeClr val="tx1"/>
                </a:solidFill>
              </a:rPr>
              <a:t>he </a:t>
            </a:r>
            <a:r>
              <a:rPr lang="en-US" sz="1100" dirty="0">
                <a:solidFill>
                  <a:schemeClr val="tx1"/>
                </a:solidFill>
              </a:rPr>
              <a:t>domain name system maps the name people use to locate a website to the IP address that a computer uses to locate that website</a:t>
            </a:r>
            <a:r>
              <a:rPr lang="en-US" sz="1100" dirty="0" smtClean="0">
                <a:solidFill>
                  <a:schemeClr val="tx1"/>
                </a:solidFill>
              </a:rPr>
              <a:t>.</a:t>
            </a:r>
          </a:p>
          <a:p>
            <a:pPr marL="114300" indent="0">
              <a:buNone/>
            </a:pPr>
            <a:endParaRPr lang="en-US" sz="1100" dirty="0">
              <a:solidFill>
                <a:schemeClr val="tx1"/>
              </a:solidFill>
            </a:endParaRPr>
          </a:p>
          <a:p>
            <a:pPr marL="114300" indent="0">
              <a:buNone/>
            </a:pPr>
            <a:r>
              <a:rPr lang="en-US" sz="1100" dirty="0" smtClean="0">
                <a:solidFill>
                  <a:schemeClr val="tx1"/>
                </a:solidFill>
              </a:rPr>
              <a:t>For </a:t>
            </a:r>
            <a:r>
              <a:rPr lang="en-US" sz="1100" dirty="0">
                <a:solidFill>
                  <a:schemeClr val="tx1"/>
                </a:solidFill>
              </a:rPr>
              <a:t>example, if someone types "example.com" into a web browser, a server behind the scenes maps that name to the corresponding IP address. An IP address is similar in structure to 203.0.113.72.</a:t>
            </a:r>
          </a:p>
          <a:p>
            <a:pPr marL="0" indent="0" eaLnBrk="0" fontAlgn="base" hangingPunct="0">
              <a:lnSpc>
                <a:spcPct val="100000"/>
              </a:lnSpc>
              <a:spcBef>
                <a:spcPct val="0"/>
              </a:spcBef>
              <a:spcAft>
                <a:spcPct val="0"/>
              </a:spcAft>
              <a:buClrTx/>
              <a:buSzTx/>
              <a:buNone/>
            </a:pPr>
            <a:endParaRPr lang="en-US" sz="1050" dirty="0">
              <a:solidFill>
                <a:srgbClr val="16191F"/>
              </a:solidFill>
              <a:latin typeface="Amazon Ember"/>
            </a:endParaRPr>
          </a:p>
        </p:txBody>
      </p:sp>
      <p:pic>
        <p:nvPicPr>
          <p:cNvPr id="2052" name="Picture 4" descr="https://d1.awsstatic.com/Route53/how-route-53-routes-traffic.8d313c7da075c3c7303aaef32e89b5d0b7885e7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2804" y="945139"/>
            <a:ext cx="4045829" cy="3093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33327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solidFill>
                  <a:schemeClr val="tx1"/>
                </a:solidFill>
              </a:rPr>
              <a:t>Import and purchase domains using route53</a:t>
            </a:r>
            <a:endParaRPr lang="en-US" dirty="0"/>
          </a:p>
        </p:txBody>
      </p:sp>
      <p:sp>
        <p:nvSpPr>
          <p:cNvPr id="3" name="Текст 2"/>
          <p:cNvSpPr>
            <a:spLocks noGrp="1"/>
          </p:cNvSpPr>
          <p:nvPr>
            <p:ph type="body" idx="1"/>
          </p:nvPr>
        </p:nvSpPr>
        <p:spPr>
          <a:xfrm>
            <a:off x="311699" y="1152476"/>
            <a:ext cx="8208845" cy="2747580"/>
          </a:xfrm>
        </p:spPr>
        <p:txBody>
          <a:bodyPr>
            <a:normAutofit/>
          </a:bodyPr>
          <a:lstStyle/>
          <a:p>
            <a:pPr marL="114300" indent="0">
              <a:buNone/>
            </a:pPr>
            <a:r>
              <a:rPr lang="en-US" sz="1000" dirty="0" smtClean="0">
                <a:solidFill>
                  <a:schemeClr val="tx1"/>
                </a:solidFill>
              </a:rPr>
              <a:t>You </a:t>
            </a:r>
            <a:r>
              <a:rPr lang="en-US" sz="1000" dirty="0">
                <a:solidFill>
                  <a:schemeClr val="tx1"/>
                </a:solidFill>
              </a:rPr>
              <a:t>can use Amazon Route 53 with domains you register with Route 53, and with domains you have registered with other DNS providers. Depending on your DNS provider, choose one of the following procedures to register and use a new domain with Route 53</a:t>
            </a:r>
            <a:endParaRPr lang="en-US" sz="1000" dirty="0" smtClean="0">
              <a:solidFill>
                <a:schemeClr val="tx1"/>
              </a:solidFill>
            </a:endParaRPr>
          </a:p>
          <a:p>
            <a:pPr marL="114300" indent="0">
              <a:buNone/>
            </a:pPr>
            <a:endParaRPr lang="en-US" sz="1050" dirty="0">
              <a:solidFill>
                <a:schemeClr val="tx1"/>
              </a:solidFill>
            </a:endParaRPr>
          </a:p>
          <a:p>
            <a:pPr marL="114300" indent="0">
              <a:buNone/>
            </a:pPr>
            <a:r>
              <a:rPr lang="en-US" sz="1050" dirty="0">
                <a:solidFill>
                  <a:schemeClr val="tx1"/>
                </a:solidFill>
              </a:rPr>
              <a:t>You can transfer domain registration from another registrar to Amazon Route 53, from one AWS account to another, or from Route 53 to another registrar. There is no cost for transferring domains from one AWS account to another</a:t>
            </a:r>
            <a:r>
              <a:rPr lang="en-US" sz="1050" dirty="0" smtClean="0">
                <a:solidFill>
                  <a:schemeClr val="tx1"/>
                </a:solidFill>
              </a:rPr>
              <a:t>.</a:t>
            </a:r>
          </a:p>
          <a:p>
            <a:pPr marL="114300" indent="0">
              <a:buNone/>
            </a:pPr>
            <a:endParaRPr lang="en-US" sz="1050" dirty="0">
              <a:solidFill>
                <a:schemeClr val="tx1"/>
              </a:solidFill>
            </a:endParaRPr>
          </a:p>
          <a:p>
            <a:pPr marL="114300" indent="0">
              <a:buNone/>
            </a:pPr>
            <a:r>
              <a:rPr lang="en-US" sz="1050" dirty="0">
                <a:solidFill>
                  <a:schemeClr val="tx1"/>
                </a:solidFill>
              </a:rPr>
              <a:t>The default maximum number of domains per AWS account is 20. </a:t>
            </a:r>
          </a:p>
          <a:p>
            <a:pPr marL="114300" indent="0">
              <a:buNone/>
            </a:pPr>
            <a:endParaRPr lang="en-US" sz="1050" dirty="0">
              <a:solidFill>
                <a:schemeClr val="tx1"/>
              </a:solidFill>
            </a:endParaRPr>
          </a:p>
          <a:p>
            <a:pPr marL="114300" indent="0">
              <a:buNone/>
            </a:pPr>
            <a:r>
              <a:rPr lang="en-US" sz="1050" dirty="0">
                <a:solidFill>
                  <a:schemeClr val="tx1"/>
                </a:solidFill>
              </a:rPr>
              <a:t>The maximum number of name servers per domain in Route 53 is 6.</a:t>
            </a:r>
          </a:p>
          <a:p>
            <a:pPr marL="114300" indent="0">
              <a:buNone/>
            </a:pPr>
            <a:endParaRPr lang="en-US" sz="1050" dirty="0">
              <a:solidFill>
                <a:schemeClr val="tx1"/>
              </a:solidFill>
            </a:endParaRPr>
          </a:p>
        </p:txBody>
      </p:sp>
      <p:sp>
        <p:nvSpPr>
          <p:cNvPr id="5" name="Rectangle 2"/>
          <p:cNvSpPr>
            <a:spLocks noChangeArrowheads="1"/>
          </p:cNvSpPr>
          <p:nvPr/>
        </p:nvSpPr>
        <p:spPr bwMode="auto">
          <a:xfrm flipV="1">
            <a:off x="0" y="-264343"/>
            <a:ext cx="5015345" cy="457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26875" tIns="0" rIns="1587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98152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What is Amazon Route 53?</a:t>
            </a:r>
            <a:br>
              <a:rPr lang="en-US" dirty="0"/>
            </a:br>
            <a:endParaRPr lang="en-US" dirty="0"/>
          </a:p>
        </p:txBody>
      </p:sp>
      <p:sp>
        <p:nvSpPr>
          <p:cNvPr id="4" name="Rectangle 1"/>
          <p:cNvSpPr>
            <a:spLocks noGrp="1" noChangeArrowheads="1"/>
          </p:cNvSpPr>
          <p:nvPr>
            <p:ph type="body" idx="1"/>
          </p:nvPr>
        </p:nvSpPr>
        <p:spPr bwMode="auto">
          <a:xfrm>
            <a:off x="311700" y="1194568"/>
            <a:ext cx="6096027" cy="35086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smtClean="0">
                <a:ln>
                  <a:noFill/>
                </a:ln>
                <a:solidFill>
                  <a:srgbClr val="16191F"/>
                </a:solidFill>
                <a:effectLst/>
                <a:latin typeface="Amazon Ember"/>
              </a:rPr>
              <a:t>Amazon Route 53 is a highly available and scalable Domain Name System (DNS) web service. You can use Route 53 to perform three main functions in any combination: domain registration, DNS routing, and health checking.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smtClean="0">
                <a:ln>
                  <a:noFill/>
                </a:ln>
                <a:solidFill>
                  <a:srgbClr val="16191F"/>
                </a:solidFill>
                <a:effectLst/>
                <a:latin typeface="Amazon Ember"/>
              </a:rPr>
              <a:t>If you choose to use Route 53 for all three functions, be sure to follow the order below: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smtClean="0">
                <a:ln>
                  <a:noFill/>
                </a:ln>
                <a:solidFill>
                  <a:srgbClr val="16191F"/>
                </a:solidFill>
                <a:effectLst/>
                <a:latin typeface="Amazon Ember"/>
              </a:rPr>
              <a:t>1. Register domain names</a:t>
            </a:r>
            <a:endParaRPr kumimoji="0" lang="en-US" altLang="en-US" sz="1050" b="0" i="0" u="none" strike="noStrike" cap="none" normalizeH="0" baseline="0" dirty="0" smtClean="0">
              <a:ln>
                <a:noFill/>
              </a:ln>
              <a:solidFill>
                <a:srgbClr val="16191F"/>
              </a:solidFill>
              <a:effectLst/>
              <a:latin typeface="Amazon Ember"/>
            </a:endParaRPr>
          </a:p>
          <a:p>
            <a:pPr marL="457200" marR="0" lvl="1" indent="0"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smtClean="0">
                <a:ln>
                  <a:noFill/>
                </a:ln>
                <a:solidFill>
                  <a:srgbClr val="16191F"/>
                </a:solidFill>
                <a:effectLst/>
                <a:latin typeface="Amazon Ember"/>
              </a:rPr>
              <a:t>Your website needs a name, such as example.com. Route 53 lets you register a name for your website</a:t>
            </a:r>
            <a:r>
              <a:rPr kumimoji="0" lang="en-US" altLang="en-US" sz="1050" b="0" i="0" u="none" strike="noStrike" cap="none" normalizeH="0" dirty="0" smtClean="0">
                <a:ln>
                  <a:noFill/>
                </a:ln>
                <a:solidFill>
                  <a:srgbClr val="16191F"/>
                </a:solidFill>
                <a:effectLst/>
                <a:latin typeface="Amazon Ember"/>
              </a:rPr>
              <a:t> </a:t>
            </a:r>
            <a:r>
              <a:rPr kumimoji="0" lang="en-US" altLang="en-US" sz="1050" b="0" i="0" u="none" strike="noStrike" cap="none" normalizeH="0" baseline="0" dirty="0" smtClean="0">
                <a:ln>
                  <a:noFill/>
                </a:ln>
                <a:solidFill>
                  <a:srgbClr val="16191F"/>
                </a:solidFill>
                <a:effectLst/>
                <a:latin typeface="Amazon Ember"/>
              </a:rPr>
              <a:t>or web application, known as a </a:t>
            </a:r>
            <a:r>
              <a:rPr kumimoji="0" lang="en-US" altLang="en-US" sz="1050" b="0" i="1" u="none" strike="noStrike" cap="none" normalizeH="0" baseline="0" dirty="0" smtClean="0">
                <a:ln>
                  <a:noFill/>
                </a:ln>
                <a:solidFill>
                  <a:srgbClr val="16191F"/>
                </a:solidFill>
                <a:effectLst/>
                <a:latin typeface="Amazon Ember"/>
              </a:rPr>
              <a:t>domain name</a:t>
            </a:r>
            <a:r>
              <a:rPr kumimoji="0" lang="en-US" altLang="en-US" sz="1050" b="0" i="0" u="none" strike="noStrike" cap="none" normalizeH="0" baseline="0" dirty="0" smtClean="0">
                <a:ln>
                  <a:noFill/>
                </a:ln>
                <a:solidFill>
                  <a:srgbClr val="16191F"/>
                </a:solidFill>
                <a:effectLst/>
                <a:latin typeface="Amazon Ember"/>
              </a:rPr>
              <a:t>.</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050" b="1" i="0" u="none" strike="noStrike" cap="none" normalizeH="0" baseline="0" dirty="0" smtClean="0">
              <a:ln>
                <a:noFill/>
              </a:ln>
              <a:solidFill>
                <a:srgbClr val="16191F"/>
              </a:solidFill>
              <a:effectLst/>
              <a:latin typeface="Amazon Ember"/>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smtClean="0">
                <a:ln>
                  <a:noFill/>
                </a:ln>
                <a:solidFill>
                  <a:srgbClr val="16191F"/>
                </a:solidFill>
                <a:effectLst/>
                <a:latin typeface="Amazon Ember"/>
              </a:rPr>
              <a:t>2. Route internet traffic to the resources for your domain</a:t>
            </a:r>
            <a:endParaRPr kumimoji="0" lang="en-US" altLang="en-US" sz="1050" b="0" i="0" u="none" strike="noStrike" cap="none" normalizeH="0" baseline="0" dirty="0" smtClean="0">
              <a:ln>
                <a:noFill/>
              </a:ln>
              <a:solidFill>
                <a:srgbClr val="16191F"/>
              </a:solidFill>
              <a:effectLst/>
              <a:latin typeface="Amazon Ember"/>
            </a:endParaRPr>
          </a:p>
          <a:p>
            <a:pPr marL="457200" marR="0" lvl="1" indent="0" defTabSz="914400" rtl="0" eaLnBrk="0" fontAlgn="base" latinLnBrk="0" hangingPunct="0">
              <a:lnSpc>
                <a:spcPct val="100000"/>
              </a:lnSpc>
              <a:spcBef>
                <a:spcPct val="0"/>
              </a:spcBef>
              <a:spcAft>
                <a:spcPct val="0"/>
              </a:spcAft>
              <a:buClrTx/>
              <a:buSzTx/>
              <a:buFontTx/>
              <a:buNone/>
              <a:tabLst/>
            </a:pPr>
            <a:r>
              <a:rPr lang="en-US" altLang="en-US" sz="1050" dirty="0">
                <a:solidFill>
                  <a:srgbClr val="16191F"/>
                </a:solidFill>
                <a:latin typeface="Amazon Ember"/>
              </a:rPr>
              <a:t>When a user opens a web browser and enters your domain name (example.com) or subdomain name (acme.example.com) in the address bar, Route 53 helps connect the browser with your website or web application.</a:t>
            </a:r>
          </a:p>
          <a:p>
            <a:pPr marL="457200" marR="0" lvl="1" indent="-457200"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smtClean="0">
              <a:ln>
                <a:noFill/>
              </a:ln>
              <a:solidFill>
                <a:srgbClr val="16191F"/>
              </a:solidFill>
              <a:effectLst/>
              <a:latin typeface="Amazon Ember"/>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smtClean="0">
                <a:ln>
                  <a:noFill/>
                </a:ln>
                <a:solidFill>
                  <a:srgbClr val="16191F"/>
                </a:solidFill>
                <a:effectLst/>
                <a:latin typeface="Amazon Ember"/>
              </a:rPr>
              <a:t>3. Check the health of your resources</a:t>
            </a:r>
            <a:endParaRPr kumimoji="0" lang="en-US" altLang="en-US" sz="1050" b="0" i="0" u="none" strike="noStrike" cap="none" normalizeH="0" baseline="0" dirty="0" smtClean="0">
              <a:ln>
                <a:noFill/>
              </a:ln>
              <a:solidFill>
                <a:srgbClr val="16191F"/>
              </a:solidFill>
              <a:effectLst/>
              <a:latin typeface="Amazon Ember"/>
            </a:endParaRPr>
          </a:p>
          <a:p>
            <a:pPr marL="457200" marR="0" lvl="1" indent="0"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smtClean="0">
                <a:ln>
                  <a:noFill/>
                </a:ln>
                <a:solidFill>
                  <a:srgbClr val="16191F"/>
                </a:solidFill>
                <a:effectLst/>
                <a:latin typeface="Amazon Ember"/>
              </a:rPr>
              <a:t>Route 53 sends automated requests over the internet to a resource, such as a web server, to verify that it's reachable, available, and functional. You also can choose to receive notifications when a resource becomes unavailable and choose to route internet traffic away from unhealthy resources.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27" name="Picture 3" descr="What is Route53 in AWS and Why you consider it as your D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7939" y="1842171"/>
            <a:ext cx="3187516" cy="1593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6276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What is Amazon Route 53?</a:t>
            </a:r>
          </a:p>
        </p:txBody>
      </p:sp>
      <p:sp>
        <p:nvSpPr>
          <p:cNvPr id="3" name="Текст 2"/>
          <p:cNvSpPr>
            <a:spLocks noGrp="1"/>
          </p:cNvSpPr>
          <p:nvPr>
            <p:ph type="body" idx="1"/>
          </p:nvPr>
        </p:nvSpPr>
        <p:spPr>
          <a:xfrm>
            <a:off x="311700" y="1152475"/>
            <a:ext cx="4447336" cy="2719870"/>
          </a:xfrm>
        </p:spPr>
        <p:txBody>
          <a:bodyPr>
            <a:normAutofit fontScale="77500" lnSpcReduction="20000"/>
          </a:bodyPr>
          <a:lstStyle/>
          <a:p>
            <a:pPr marL="114300" indent="0">
              <a:buNone/>
            </a:pPr>
            <a:r>
              <a:rPr lang="en-US" sz="1300" dirty="0">
                <a:solidFill>
                  <a:schemeClr val="tx1"/>
                </a:solidFill>
              </a:rPr>
              <a:t>Amazon Route 53 is a highly available and scalable Domain Name System (DNS) web service. Route 53 performs four main functions</a:t>
            </a:r>
            <a:r>
              <a:rPr lang="en-US" sz="1300" dirty="0" smtClean="0">
                <a:solidFill>
                  <a:schemeClr val="tx1"/>
                </a:solidFill>
              </a:rPr>
              <a:t>:</a:t>
            </a:r>
          </a:p>
          <a:p>
            <a:pPr marL="114300" indent="0">
              <a:buNone/>
            </a:pPr>
            <a:endParaRPr lang="en-US" sz="1300" dirty="0">
              <a:solidFill>
                <a:schemeClr val="tx1"/>
              </a:solidFill>
            </a:endParaRPr>
          </a:p>
          <a:p>
            <a:r>
              <a:rPr lang="en-US" sz="1300" b="1" dirty="0">
                <a:solidFill>
                  <a:schemeClr val="tx1"/>
                </a:solidFill>
              </a:rPr>
              <a:t>Domain registration</a:t>
            </a:r>
            <a:r>
              <a:rPr lang="en-US" sz="1300" dirty="0">
                <a:solidFill>
                  <a:schemeClr val="tx1"/>
                </a:solidFill>
              </a:rPr>
              <a:t> – Route 53 helps lets you register domain names such as example.com.</a:t>
            </a:r>
          </a:p>
          <a:p>
            <a:r>
              <a:rPr lang="en-US" sz="1300" b="1" dirty="0">
                <a:solidFill>
                  <a:schemeClr val="tx1"/>
                </a:solidFill>
              </a:rPr>
              <a:t>Domain Name System (DNS) service</a:t>
            </a:r>
            <a:r>
              <a:rPr lang="en-US" sz="1300" dirty="0">
                <a:solidFill>
                  <a:schemeClr val="tx1"/>
                </a:solidFill>
              </a:rPr>
              <a:t> – Route 53 translates friendly domains names like www.example.com into IP addresses like 192.0.2.1. Route 53 responds to DNS queries using a global network of authoritative DNS servers, which reduces latency.</a:t>
            </a:r>
          </a:p>
          <a:p>
            <a:r>
              <a:rPr lang="en-US" sz="1300" b="1" dirty="0">
                <a:solidFill>
                  <a:schemeClr val="tx1"/>
                </a:solidFill>
              </a:rPr>
              <a:t>Health checking</a:t>
            </a:r>
            <a:r>
              <a:rPr lang="en-US" sz="1300" dirty="0">
                <a:solidFill>
                  <a:schemeClr val="tx1"/>
                </a:solidFill>
              </a:rPr>
              <a:t> – Route 53 sends automated requests over the internet to your application to verify that it's reachable, available, and functional</a:t>
            </a:r>
            <a:r>
              <a:rPr lang="en-US" sz="1300" dirty="0" smtClean="0">
                <a:solidFill>
                  <a:schemeClr val="tx1"/>
                </a:solidFill>
              </a:rPr>
              <a:t>.</a:t>
            </a:r>
            <a:endParaRPr lang="en-US" sz="1300" dirty="0">
              <a:solidFill>
                <a:schemeClr val="tx1"/>
              </a:solidFill>
            </a:endParaRPr>
          </a:p>
          <a:p>
            <a:r>
              <a:rPr lang="en-US" sz="1300" b="1" dirty="0">
                <a:solidFill>
                  <a:schemeClr val="tx1"/>
                </a:solidFill>
              </a:rPr>
              <a:t>Resolver</a:t>
            </a:r>
            <a:r>
              <a:rPr lang="en-US" sz="1300" dirty="0">
                <a:solidFill>
                  <a:schemeClr val="tx1"/>
                </a:solidFill>
              </a:rPr>
              <a:t> – Route 53 Resolver lets you forward DNS queries from a VPC that you created using Amazon VPC to DNS resolvers in your network, and from your network to resolvers in your VPC.</a:t>
            </a:r>
          </a:p>
          <a:p>
            <a:endParaRPr lang="en-US" dirty="0"/>
          </a:p>
        </p:txBody>
      </p:sp>
      <p:pic>
        <p:nvPicPr>
          <p:cNvPr id="5" name="Рисунок 4"/>
          <p:cNvPicPr>
            <a:picLocks noChangeAspect="1"/>
          </p:cNvPicPr>
          <p:nvPr/>
        </p:nvPicPr>
        <p:blipFill>
          <a:blip r:embed="rId2"/>
          <a:stretch>
            <a:fillRect/>
          </a:stretch>
        </p:blipFill>
        <p:spPr>
          <a:xfrm>
            <a:off x="5325354" y="1882054"/>
            <a:ext cx="3453245" cy="1483506"/>
          </a:xfrm>
          <a:prstGeom prst="rect">
            <a:avLst/>
          </a:prstGeom>
        </p:spPr>
      </p:pic>
    </p:spTree>
    <p:extLst>
      <p:ext uri="{BB962C8B-B14F-4D97-AF65-F5344CB8AC3E}">
        <p14:creationId xmlns:p14="http://schemas.microsoft.com/office/powerpoint/2010/main" val="31513037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Record type</a:t>
            </a:r>
            <a:r>
              <a:rPr lang="en-US" b="1" dirty="0"/>
              <a:t/>
            </a:r>
            <a:br>
              <a:rPr lang="en-US" b="1" dirty="0"/>
            </a:br>
            <a:endParaRPr lang="en-US" dirty="0"/>
          </a:p>
        </p:txBody>
      </p:sp>
      <p:sp>
        <p:nvSpPr>
          <p:cNvPr id="3" name="Текст 2"/>
          <p:cNvSpPr>
            <a:spLocks noGrp="1"/>
          </p:cNvSpPr>
          <p:nvPr>
            <p:ph type="body" idx="1"/>
          </p:nvPr>
        </p:nvSpPr>
        <p:spPr>
          <a:xfrm>
            <a:off x="280554" y="882311"/>
            <a:ext cx="8551746" cy="489289"/>
          </a:xfrm>
        </p:spPr>
        <p:txBody>
          <a:bodyPr>
            <a:normAutofit fontScale="92500" lnSpcReduction="10000"/>
          </a:bodyPr>
          <a:lstStyle/>
          <a:p>
            <a:pPr marL="114300" indent="0">
              <a:buNone/>
            </a:pPr>
            <a:r>
              <a:rPr lang="en-US" sz="1000" dirty="0">
                <a:solidFill>
                  <a:schemeClr val="tx1"/>
                </a:solidFill>
              </a:rPr>
              <a:t>Route 53 provides an extension to DNS functionality known as alias records. Similar to CNAME records, alias records let you route traffic to selected AWS resources, such as </a:t>
            </a:r>
            <a:r>
              <a:rPr lang="en-US" sz="1000" dirty="0" err="1">
                <a:solidFill>
                  <a:schemeClr val="tx1"/>
                </a:solidFill>
              </a:rPr>
              <a:t>CloudFront</a:t>
            </a:r>
            <a:r>
              <a:rPr lang="en-US" sz="1000" dirty="0">
                <a:solidFill>
                  <a:schemeClr val="tx1"/>
                </a:solidFill>
              </a:rPr>
              <a:t> distributions and Amazon S3 </a:t>
            </a:r>
            <a:r>
              <a:rPr lang="en-US" sz="1000" dirty="0" smtClean="0">
                <a:solidFill>
                  <a:schemeClr val="tx1"/>
                </a:solidFill>
              </a:rPr>
              <a:t>buckets.</a:t>
            </a:r>
            <a:endParaRPr lang="en-US" sz="1000" dirty="0">
              <a:solidFill>
                <a:schemeClr val="tx1"/>
              </a:solidFill>
            </a:endParaRPr>
          </a:p>
        </p:txBody>
      </p:sp>
      <p:pic>
        <p:nvPicPr>
          <p:cNvPr id="4" name="Рисунок 3"/>
          <p:cNvPicPr>
            <a:picLocks noChangeAspect="1"/>
          </p:cNvPicPr>
          <p:nvPr/>
        </p:nvPicPr>
        <p:blipFill>
          <a:blip r:embed="rId2"/>
          <a:stretch>
            <a:fillRect/>
          </a:stretch>
        </p:blipFill>
        <p:spPr>
          <a:xfrm>
            <a:off x="311700" y="1371600"/>
            <a:ext cx="4291446" cy="3504681"/>
          </a:xfrm>
          <a:prstGeom prst="rect">
            <a:avLst/>
          </a:prstGeom>
        </p:spPr>
      </p:pic>
    </p:spTree>
    <p:extLst>
      <p:ext uri="{BB962C8B-B14F-4D97-AF65-F5344CB8AC3E}">
        <p14:creationId xmlns:p14="http://schemas.microsoft.com/office/powerpoint/2010/main" val="14853308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2"/>
          <a:stretch>
            <a:fillRect/>
          </a:stretch>
        </p:blipFill>
        <p:spPr>
          <a:xfrm>
            <a:off x="998029" y="187036"/>
            <a:ext cx="6462644" cy="4720264"/>
          </a:xfrm>
          <a:prstGeom prst="rect">
            <a:avLst/>
          </a:prstGeom>
        </p:spPr>
      </p:pic>
    </p:spTree>
    <p:extLst>
      <p:ext uri="{BB962C8B-B14F-4D97-AF65-F5344CB8AC3E}">
        <p14:creationId xmlns:p14="http://schemas.microsoft.com/office/powerpoint/2010/main" val="25254353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solidFill>
                  <a:schemeClr val="tx1"/>
                </a:solidFill>
              </a:rPr>
              <a:t>Routing Policies</a:t>
            </a:r>
            <a:endParaRPr lang="en-US" dirty="0"/>
          </a:p>
        </p:txBody>
      </p:sp>
      <p:sp>
        <p:nvSpPr>
          <p:cNvPr id="3" name="Текст 2"/>
          <p:cNvSpPr>
            <a:spLocks noGrp="1"/>
          </p:cNvSpPr>
          <p:nvPr>
            <p:ph type="body" idx="1"/>
          </p:nvPr>
        </p:nvSpPr>
        <p:spPr>
          <a:xfrm>
            <a:off x="311699" y="1152475"/>
            <a:ext cx="8596773" cy="3793598"/>
          </a:xfrm>
        </p:spPr>
        <p:txBody>
          <a:bodyPr>
            <a:normAutofit fontScale="62500" lnSpcReduction="20000"/>
          </a:bodyPr>
          <a:lstStyle/>
          <a:p>
            <a:pPr marL="114300" indent="0">
              <a:buNone/>
            </a:pPr>
            <a:r>
              <a:rPr lang="en-US" dirty="0"/>
              <a:t>When you create a record, you choose a routing policy, which determines how Amazon Route 53 responds to queries:</a:t>
            </a:r>
          </a:p>
          <a:p>
            <a:r>
              <a:rPr lang="en-US" b="1" dirty="0"/>
              <a:t>Simple routing policy</a:t>
            </a:r>
            <a:r>
              <a:rPr lang="en-US" dirty="0"/>
              <a:t> – Use for a single resource that performs a given function for your domain, for example, a web server that serves content for the example.com website. You can use simple routing to create records in a private hosted zone.</a:t>
            </a:r>
          </a:p>
          <a:p>
            <a:r>
              <a:rPr lang="en-US" b="1" dirty="0"/>
              <a:t>Failover routing policy</a:t>
            </a:r>
            <a:r>
              <a:rPr lang="en-US" dirty="0"/>
              <a:t> – Use when you want to configure active-passive failover. You can use failover routing to create records in a private hosted zone.</a:t>
            </a:r>
          </a:p>
          <a:p>
            <a:r>
              <a:rPr lang="en-US" b="1" dirty="0"/>
              <a:t>Geolocation routing policy</a:t>
            </a:r>
            <a:r>
              <a:rPr lang="en-US" dirty="0"/>
              <a:t> – Use when you want to route traffic based on the location of your users. You can use geolocation routing to create records in a private hosted zone.</a:t>
            </a:r>
          </a:p>
          <a:p>
            <a:r>
              <a:rPr lang="en-US" b="1" dirty="0" err="1"/>
              <a:t>Geoproximity</a:t>
            </a:r>
            <a:r>
              <a:rPr lang="en-US" b="1" dirty="0"/>
              <a:t> routing policy</a:t>
            </a:r>
            <a:r>
              <a:rPr lang="en-US" dirty="0"/>
              <a:t> – Use when you want to route traffic based on the location of your resources and, optionally, shift traffic from resources in one location to resources in another location.</a:t>
            </a:r>
          </a:p>
          <a:p>
            <a:r>
              <a:rPr lang="en-US" b="1" dirty="0"/>
              <a:t>Latency routing policy</a:t>
            </a:r>
            <a:r>
              <a:rPr lang="en-US" dirty="0"/>
              <a:t> – Use when you have resources in multiple AWS Regions and you want to route traffic to the Region that provides the best latency. You can use latency routing to create records in a private hosted zone.</a:t>
            </a:r>
          </a:p>
          <a:p>
            <a:r>
              <a:rPr lang="en-US" b="1" dirty="0"/>
              <a:t>IP-based routing policy</a:t>
            </a:r>
            <a:r>
              <a:rPr lang="en-US" dirty="0"/>
              <a:t> – Use when you want to route traffic based on the location of your users, and have the IP addresses that the traffic originates from.</a:t>
            </a:r>
          </a:p>
          <a:p>
            <a:r>
              <a:rPr lang="en-US" b="1" dirty="0" err="1"/>
              <a:t>Multivalue</a:t>
            </a:r>
            <a:r>
              <a:rPr lang="en-US" b="1" dirty="0"/>
              <a:t> answer routing policy</a:t>
            </a:r>
            <a:r>
              <a:rPr lang="en-US" dirty="0"/>
              <a:t> – Use when you want Route 53 to respond to DNS queries with up to eight healthy records selected at random. You can use </a:t>
            </a:r>
            <a:r>
              <a:rPr lang="en-US" dirty="0" err="1"/>
              <a:t>multivalue</a:t>
            </a:r>
            <a:r>
              <a:rPr lang="en-US" dirty="0"/>
              <a:t> answer routing to create records in a private hosted zone.</a:t>
            </a:r>
          </a:p>
          <a:p>
            <a:r>
              <a:rPr lang="en-US" b="1" dirty="0"/>
              <a:t>Weighted routing policy</a:t>
            </a:r>
            <a:r>
              <a:rPr lang="en-US" dirty="0"/>
              <a:t> – Use to route traffic to multiple resources in proportions that you specify. You can use weighted routing to create records in a private hosted zone.</a:t>
            </a:r>
          </a:p>
          <a:p>
            <a:endParaRPr lang="en-US" dirty="0"/>
          </a:p>
        </p:txBody>
      </p:sp>
    </p:spTree>
    <p:extLst>
      <p:ext uri="{BB962C8B-B14F-4D97-AF65-F5344CB8AC3E}">
        <p14:creationId xmlns:p14="http://schemas.microsoft.com/office/powerpoint/2010/main" val="3063303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Simple routing</a:t>
            </a:r>
          </a:p>
        </p:txBody>
      </p:sp>
      <p:sp>
        <p:nvSpPr>
          <p:cNvPr id="3" name="Текст 2"/>
          <p:cNvSpPr>
            <a:spLocks noGrp="1"/>
          </p:cNvSpPr>
          <p:nvPr>
            <p:ph type="body" idx="1"/>
          </p:nvPr>
        </p:nvSpPr>
        <p:spPr>
          <a:xfrm>
            <a:off x="204328" y="1152475"/>
            <a:ext cx="4010918" cy="1334415"/>
          </a:xfrm>
        </p:spPr>
        <p:txBody>
          <a:bodyPr>
            <a:normAutofit fontScale="55000" lnSpcReduction="20000"/>
          </a:bodyPr>
          <a:lstStyle/>
          <a:p>
            <a:pPr marL="114300" indent="0">
              <a:buNone/>
            </a:pPr>
            <a:r>
              <a:rPr lang="en-US" dirty="0">
                <a:solidFill>
                  <a:schemeClr val="tx1"/>
                </a:solidFill>
              </a:rPr>
              <a:t>Simple routing lets you configure standard DNS records, with no special Route 53 routing such as weighted or latency. With simple routing, you typically route traffic to a single resource, for example, to a web server for your website</a:t>
            </a:r>
            <a:r>
              <a:rPr lang="en-US" dirty="0" smtClean="0">
                <a:solidFill>
                  <a:schemeClr val="tx1"/>
                </a:solidFill>
              </a:rPr>
              <a:t>.</a:t>
            </a:r>
          </a:p>
          <a:p>
            <a:pPr marL="114300" indent="0">
              <a:buNone/>
            </a:pPr>
            <a:endParaRPr lang="en-US" dirty="0">
              <a:solidFill>
                <a:schemeClr val="tx1"/>
              </a:solidFill>
            </a:endParaRPr>
          </a:p>
          <a:p>
            <a:pPr marL="114300" indent="0">
              <a:buNone/>
            </a:pPr>
            <a:r>
              <a:rPr lang="en-US" dirty="0">
                <a:solidFill>
                  <a:schemeClr val="tx1"/>
                </a:solidFill>
              </a:rPr>
              <a:t>You can use simple routing policy for records in a private hosted zone.</a:t>
            </a:r>
          </a:p>
          <a:p>
            <a:endParaRPr lang="en-US" dirty="0"/>
          </a:p>
        </p:txBody>
      </p:sp>
      <p:pic>
        <p:nvPicPr>
          <p:cNvPr id="4" name="Рисунок 3"/>
          <p:cNvPicPr>
            <a:picLocks noChangeAspect="1"/>
          </p:cNvPicPr>
          <p:nvPr/>
        </p:nvPicPr>
        <p:blipFill>
          <a:blip r:embed="rId2"/>
          <a:stretch>
            <a:fillRect/>
          </a:stretch>
        </p:blipFill>
        <p:spPr>
          <a:xfrm>
            <a:off x="4107873" y="745230"/>
            <a:ext cx="4865894" cy="3695152"/>
          </a:xfrm>
          <a:prstGeom prst="rect">
            <a:avLst/>
          </a:prstGeom>
        </p:spPr>
      </p:pic>
    </p:spTree>
    <p:extLst>
      <p:ext uri="{BB962C8B-B14F-4D97-AF65-F5344CB8AC3E}">
        <p14:creationId xmlns:p14="http://schemas.microsoft.com/office/powerpoint/2010/main" val="18038292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Failover routing</a:t>
            </a:r>
          </a:p>
        </p:txBody>
      </p:sp>
      <p:sp>
        <p:nvSpPr>
          <p:cNvPr id="3" name="Текст 2"/>
          <p:cNvSpPr>
            <a:spLocks noGrp="1"/>
          </p:cNvSpPr>
          <p:nvPr>
            <p:ph type="body" idx="1"/>
          </p:nvPr>
        </p:nvSpPr>
        <p:spPr>
          <a:xfrm>
            <a:off x="311700" y="1152475"/>
            <a:ext cx="3685336" cy="1653070"/>
          </a:xfrm>
        </p:spPr>
        <p:txBody>
          <a:bodyPr>
            <a:normAutofit fontScale="62500" lnSpcReduction="20000"/>
          </a:bodyPr>
          <a:lstStyle/>
          <a:p>
            <a:pPr marL="114300" indent="0">
              <a:buNone/>
            </a:pPr>
            <a:r>
              <a:rPr lang="en-US" dirty="0">
                <a:solidFill>
                  <a:schemeClr val="tx1"/>
                </a:solidFill>
              </a:rPr>
              <a:t>Failover routing lets you route traffic to a resource when the resource is healthy or to a different resource when the first resource is unhealthy. The primary and secondary records can route traffic to anything from an Amazon S3 bucket that is configured as a website to a complex tree of </a:t>
            </a:r>
            <a:r>
              <a:rPr lang="en-US" dirty="0" smtClean="0">
                <a:solidFill>
                  <a:schemeClr val="tx1"/>
                </a:solidFill>
              </a:rPr>
              <a:t>records</a:t>
            </a:r>
          </a:p>
          <a:p>
            <a:pPr marL="114300" indent="0">
              <a:buNone/>
            </a:pPr>
            <a:endParaRPr lang="en-US" dirty="0">
              <a:solidFill>
                <a:schemeClr val="tx1"/>
              </a:solidFill>
            </a:endParaRPr>
          </a:p>
          <a:p>
            <a:pPr marL="114300" indent="0">
              <a:buNone/>
            </a:pPr>
            <a:r>
              <a:rPr lang="en-US" dirty="0" smtClean="0">
                <a:solidFill>
                  <a:schemeClr val="tx1"/>
                </a:solidFill>
              </a:rPr>
              <a:t>You </a:t>
            </a:r>
            <a:r>
              <a:rPr lang="en-US" dirty="0">
                <a:solidFill>
                  <a:schemeClr val="tx1"/>
                </a:solidFill>
              </a:rPr>
              <a:t>can use failover routing policy for records in a private hosted zone.</a:t>
            </a:r>
          </a:p>
          <a:p>
            <a:endParaRPr lang="en-US" dirty="0"/>
          </a:p>
        </p:txBody>
      </p:sp>
      <p:pic>
        <p:nvPicPr>
          <p:cNvPr id="5122" name="Picture 2" descr="https://miro.medium.com/v2/resize:fit:618/1*XJwCk1p1eykCQ46SzcVjI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4691" y="1402947"/>
            <a:ext cx="4698133" cy="2805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017351"/>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TotalTime>
  <Words>500</Words>
  <Application>Microsoft Office PowerPoint</Application>
  <PresentationFormat>Экран (16:9)</PresentationFormat>
  <Paragraphs>120</Paragraphs>
  <Slides>20</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20</vt:i4>
      </vt:variant>
    </vt:vector>
  </HeadingPairs>
  <TitlesOfParts>
    <vt:vector size="24" baseType="lpstr">
      <vt:lpstr>Amazon Ember</vt:lpstr>
      <vt:lpstr>Arial</vt:lpstr>
      <vt:lpstr>Economica</vt:lpstr>
      <vt:lpstr>Simple Light</vt:lpstr>
      <vt:lpstr>Route 53</vt:lpstr>
      <vt:lpstr>What is DNS?</vt:lpstr>
      <vt:lpstr>What is Amazon Route 53? </vt:lpstr>
      <vt:lpstr>What is Amazon Route 53?</vt:lpstr>
      <vt:lpstr>Record type </vt:lpstr>
      <vt:lpstr>Презентация PowerPoint</vt:lpstr>
      <vt:lpstr>Routing Policies</vt:lpstr>
      <vt:lpstr>Simple routing</vt:lpstr>
      <vt:lpstr>Failover routing</vt:lpstr>
      <vt:lpstr>Geolocation routing</vt:lpstr>
      <vt:lpstr>Geoproximity routing (traffic flow only) </vt:lpstr>
      <vt:lpstr>Latency-based routing</vt:lpstr>
      <vt:lpstr>Multivalue answer routing  </vt:lpstr>
      <vt:lpstr>IP-based routing </vt:lpstr>
      <vt:lpstr>Weighted routing</vt:lpstr>
      <vt:lpstr>Health Checks </vt:lpstr>
      <vt:lpstr>Health Checks</vt:lpstr>
      <vt:lpstr>Health Checks</vt:lpstr>
      <vt:lpstr>3rd Party Domains &amp; Route 53 </vt:lpstr>
      <vt:lpstr>Import and purchase domains using route53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dc:title>
  <cp:lastModifiedBy>Ilya Chakun</cp:lastModifiedBy>
  <cp:revision>16</cp:revision>
  <dcterms:modified xsi:type="dcterms:W3CDTF">2023-09-02T18:12:22Z</dcterms:modified>
</cp:coreProperties>
</file>