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2" r:id="rId5"/>
    <p:sldId id="305" r:id="rId6"/>
    <p:sldId id="306" r:id="rId7"/>
    <p:sldId id="309" r:id="rId8"/>
    <p:sldId id="310" r:id="rId9"/>
    <p:sldId id="273" r:id="rId10"/>
    <p:sldId id="311" r:id="rId11"/>
    <p:sldId id="257" r:id="rId12"/>
    <p:sldId id="263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Figtree Black" panose="020B0604020202020204" charset="0"/>
      <p:bold r:id="rId17"/>
      <p:boldItalic r:id="rId18"/>
    </p:embeddedFont>
    <p:embeddedFont>
      <p:font typeface="Hanken Grotesk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089D5-28F5-4B69-B606-8FA4CECE21AD}">
  <a:tblStyle styleId="{071089D5-28F5-4B69-B606-8FA4CECE21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C90A5A9-6928-467D-0CA7-55A4E4FD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740509-68E6-5653-38ED-AE648E515C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C01F3-5B79-4436-8B2C-40E86831A33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59D113-1CF0-99B6-DF76-CE44F8CF48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5716A0-7873-ED2D-2432-1D5D73A5AF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4A5E-D6EB-4862-8ADE-15470D183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3696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34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332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33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6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8AEE04-4CAF-345A-4709-CE1A818C9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BAC5-4CCF-4F63-90D1-A3107EBAFE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2A67240-A65C-24BE-9198-19B9A1ECB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6BAC5-4CCF-4F63-90D1-A3107EBAFED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84E2DE-5018-A807-13AF-E599A786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58" r:id="rId5"/>
    <p:sldLayoutId id="2147483659" r:id="rId6"/>
    <p:sldLayoutId id="2147483666" r:id="rId7"/>
    <p:sldLayoutId id="2147483670" r:id="rId8"/>
    <p:sldLayoutId id="2147483674" r:id="rId9"/>
    <p:sldLayoutId id="2147483675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4" y="1875450"/>
            <a:ext cx="6090915" cy="1424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Исследование метода автоматического обнаружения веб-спама на основе анализа ссылок. </a:t>
            </a:r>
            <a:endParaRPr lang="en-US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3663915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Hanken Grotesk"/>
                <a:ea typeface="Hanken Grotesk"/>
                <a:cs typeface="Hanken Grotesk"/>
                <a:sym typeface="Hanken Grotesk"/>
              </a:rPr>
              <a:t>Самарский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Hanken Grotesk"/>
                <a:ea typeface="Hanken Grotesk"/>
                <a:cs typeface="Hanken Grotesk"/>
                <a:sym typeface="Hanken Grotesk"/>
              </a:rPr>
              <a:t>Студент Чижов И.С.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Оценка результатов.</a:t>
            </a:r>
            <a:endParaRPr sz="3600" dirty="0"/>
          </a:p>
        </p:txBody>
      </p:sp>
      <p:sp>
        <p:nvSpPr>
          <p:cNvPr id="6" name="Google Shape;297;p34">
            <a:extLst>
              <a:ext uri="{FF2B5EF4-FFF2-40B4-BE49-F238E27FC236}">
                <a16:creationId xmlns:a16="http://schemas.microsoft.com/office/drawing/2014/main" id="{EE1F82F1-1B64-B00D-C83F-A3FCB8DB5913}"/>
              </a:ext>
            </a:extLst>
          </p:cNvPr>
          <p:cNvSpPr txBox="1"/>
          <p:nvPr/>
        </p:nvSpPr>
        <p:spPr>
          <a:xfrm>
            <a:off x="828826" y="1949748"/>
            <a:ext cx="7486347" cy="28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Полученные значения, свидетельствуют о относительно высокой эффективности метода. Например, применение алгоритмов основанных на байесовской классификации дают в подобных условиях точность определения около 65%.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Небольшой процент попадания обычных ссылок в список спама может быть уменьшен с помощью увеличения пороговой битовой суммы для страниц.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65578511-E2F3-0286-4468-702FED7FA8B7}"/>
              </a:ext>
            </a:extLst>
          </p:cNvPr>
          <p:cNvSpPr txBox="1">
            <a:spLocks/>
          </p:cNvSpPr>
          <p:nvPr/>
        </p:nvSpPr>
        <p:spPr>
          <a:xfrm>
            <a:off x="8115300" y="4774000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2577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7;p34">
            <a:extLst>
              <a:ext uri="{FF2B5EF4-FFF2-40B4-BE49-F238E27FC236}">
                <a16:creationId xmlns:a16="http://schemas.microsoft.com/office/drawing/2014/main" id="{2DB7B4C9-62E5-5C4F-1D96-9A5D0BAD2DA4}"/>
              </a:ext>
            </a:extLst>
          </p:cNvPr>
          <p:cNvSpPr txBox="1"/>
          <p:nvPr/>
        </p:nvSpPr>
        <p:spPr>
          <a:xfrm>
            <a:off x="720000" y="1503700"/>
            <a:ext cx="7486347" cy="28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Задачи классификации веб-спама могут быть решены на основе анализа ссылок.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На основе метода анализа ссылок можно организовать автоматические системы фильтрации</a:t>
            </a:r>
            <a:r>
              <a:rPr lang="en-US" sz="2000" dirty="0"/>
              <a:t>.</a:t>
            </a:r>
            <a:endParaRPr lang="ru-RU" sz="2000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Подобные системы обеспечивают гибкую настройку отбора</a:t>
            </a:r>
            <a:r>
              <a:rPr lang="en-US" sz="2000" dirty="0"/>
              <a:t>.</a:t>
            </a:r>
            <a:endParaRPr lang="ru-RU"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" name="Google Shape;613;p50">
            <a:extLst>
              <a:ext uri="{FF2B5EF4-FFF2-40B4-BE49-F238E27FC236}">
                <a16:creationId xmlns:a16="http://schemas.microsoft.com/office/drawing/2014/main" id="{2F0D7B59-3C57-59E1-1BF0-86FD6E2B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863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Заключение</a:t>
            </a:r>
            <a:r>
              <a:rPr lang="en-US" sz="3600" dirty="0"/>
              <a:t>:</a:t>
            </a:r>
            <a:endParaRPr sz="3600"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097D70CA-19D3-EC55-9F3C-8511918C65DB}"/>
              </a:ext>
            </a:extLst>
          </p:cNvPr>
          <p:cNvSpPr txBox="1">
            <a:spLocks/>
          </p:cNvSpPr>
          <p:nvPr/>
        </p:nvSpPr>
        <p:spPr>
          <a:xfrm>
            <a:off x="81153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>
            <a:spLocks noGrp="1"/>
          </p:cNvSpPr>
          <p:nvPr>
            <p:ph type="title"/>
          </p:nvPr>
        </p:nvSpPr>
        <p:spPr>
          <a:xfrm>
            <a:off x="1034877" y="1786808"/>
            <a:ext cx="6485778" cy="928226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Спасибо за внимание!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cxnSpLocks/>
          </p:cNvCxnSpPr>
          <p:nvPr/>
        </p:nvCxnSpPr>
        <p:spPr>
          <a:xfrm flipH="1">
            <a:off x="-167825" y="3160425"/>
            <a:ext cx="37956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cxnSpLocks/>
          </p:cNvCxnSpPr>
          <p:nvPr/>
        </p:nvCxnSpPr>
        <p:spPr>
          <a:xfrm>
            <a:off x="1285275" y="1524803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Содержание.</a:t>
            </a:r>
            <a:endParaRPr sz="3200"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Тестирование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Оценка результатов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Введение</a:t>
            </a:r>
            <a:endParaRPr sz="1600"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Эксперимент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500" y="2172849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Обзор существующих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методов</a:t>
            </a:r>
            <a:endParaRPr sz="1600"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48325" y="2135346"/>
            <a:ext cx="2545548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Описание предложенного метода</a:t>
            </a:r>
            <a:endParaRPr sz="1600" dirty="0"/>
          </a:p>
        </p:txBody>
      </p:sp>
      <p:sp>
        <p:nvSpPr>
          <p:cNvPr id="17" name="Google Shape;311;p35">
            <a:extLst>
              <a:ext uri="{FF2B5EF4-FFF2-40B4-BE49-F238E27FC236}">
                <a16:creationId xmlns:a16="http://schemas.microsoft.com/office/drawing/2014/main" id="{EC62DC5B-86C9-50D1-2B85-14A9D292FE37}"/>
              </a:ext>
            </a:extLst>
          </p:cNvPr>
          <p:cNvSpPr txBox="1">
            <a:spLocks/>
          </p:cNvSpPr>
          <p:nvPr/>
        </p:nvSpPr>
        <p:spPr>
          <a:xfrm>
            <a:off x="6048325" y="238928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векторов</a:t>
            </a: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7AA6D3AE-9357-C4BF-858B-0DCF319536AD}"/>
              </a:ext>
            </a:extLst>
          </p:cNvPr>
          <p:cNvSpPr txBox="1">
            <a:spLocks/>
          </p:cNvSpPr>
          <p:nvPr/>
        </p:nvSpPr>
        <p:spPr>
          <a:xfrm>
            <a:off x="83672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Введение.</a:t>
            </a:r>
            <a:endParaRPr sz="3200" dirty="0"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1059265" y="1692713"/>
            <a:ext cx="714173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Проблема веб-спама широко распространена в наше время, с ним трудно бороться, в основном из-за большого размера сети.</a:t>
            </a:r>
            <a:endParaRPr sz="1600" dirty="0">
              <a:latin typeface="Hanken Grotesk" panose="020B0604020202020204" charset="0"/>
              <a:ea typeface="Yu Gothic" panose="020B0400000000000000" pitchFamily="34" charset="-128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932886" y="2651770"/>
            <a:ext cx="7141729" cy="71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Существует множество методов борьбы со спамом, которые позволяют автоматизировать фильтрацию. Однако на практике многие из них оказываются малоэффективными или вовсе не применимыми.</a:t>
            </a:r>
            <a:endParaRPr sz="1600"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3"/>
          </p:nvPr>
        </p:nvSpPr>
        <p:spPr>
          <a:xfrm>
            <a:off x="932887" y="3958901"/>
            <a:ext cx="714172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Цель работы – изучение эффективности методов фильтрации, основанных на анализе ссылок</a:t>
            </a:r>
            <a:r>
              <a:rPr lang="ru-RU" dirty="0"/>
              <a:t>. </a:t>
            </a:r>
            <a:endParaRPr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202CBB3D-C1C9-F39F-8C6F-F5E01BE5BF17}"/>
              </a:ext>
            </a:extLst>
          </p:cNvPr>
          <p:cNvSpPr txBox="1">
            <a:spLocks/>
          </p:cNvSpPr>
          <p:nvPr/>
        </p:nvSpPr>
        <p:spPr>
          <a:xfrm>
            <a:off x="8200995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02678" y="33715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Обзор существующих методов.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491" y="1594227"/>
            <a:ext cx="6788924" cy="2621311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Черные списки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Анализ заголовков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Байесовская фильтрация по словам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Интегрирующие схемы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Генетические алгоритмы и ручное выставление весов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Обнаружение повторов и признаков массовости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D98ADB1F-EFBF-DBD0-3B5B-6CDC7EE48EAE}"/>
              </a:ext>
            </a:extLst>
          </p:cNvPr>
          <p:cNvSpPr txBox="1">
            <a:spLocks/>
          </p:cNvSpPr>
          <p:nvPr/>
        </p:nvSpPr>
        <p:spPr>
          <a:xfrm>
            <a:off x="803356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Описание предложенного метода.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48" y="1539983"/>
            <a:ext cx="7137637" cy="1763656"/>
          </a:xfrm>
        </p:spPr>
        <p:txBody>
          <a:bodyPr/>
          <a:lstStyle/>
          <a:p>
            <a:pPr marL="139700" indent="0"/>
            <a:r>
              <a:rPr lang="ru-RU" sz="1600" dirty="0"/>
              <a:t>Алгоритм обнаружения спама с помощью анализа ссылок основан на отборе страниц, которые получают наибольший рейтинг, участвуя в ссылочных фермах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606418D8-1CFA-74A5-D73D-E6FA6AEFBB64}"/>
              </a:ext>
            </a:extLst>
          </p:cNvPr>
          <p:cNvSpPr txBox="1">
            <a:spLocks/>
          </p:cNvSpPr>
          <p:nvPr/>
        </p:nvSpPr>
        <p:spPr>
          <a:xfrm>
            <a:off x="774248" y="2571750"/>
            <a:ext cx="5486442" cy="132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/>
            <a:r>
              <a:rPr lang="ru-RU" sz="1600" dirty="0"/>
              <a:t>Ссылочная ферма – веб-сайт, на страницах которого беспорядочно размещены индексируемые ссылки на другие ресурсы. 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860961DC-9E58-9E51-1E23-19D5D03710B0}"/>
              </a:ext>
            </a:extLst>
          </p:cNvPr>
          <p:cNvSpPr txBox="1">
            <a:spLocks/>
          </p:cNvSpPr>
          <p:nvPr/>
        </p:nvSpPr>
        <p:spPr>
          <a:xfrm>
            <a:off x="798784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035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Использование векторов для анализа страниц.</a:t>
            </a:r>
            <a:endParaRPr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49" y="1539983"/>
            <a:ext cx="3709262" cy="1763656"/>
          </a:xfrm>
        </p:spPr>
        <p:txBody>
          <a:bodyPr/>
          <a:lstStyle/>
          <a:p>
            <a:pPr marL="139700" indent="0"/>
            <a:r>
              <a:rPr lang="ru-RU" dirty="0"/>
              <a:t>Главный алгоритм метода сводится к использованию битовых векторов</a:t>
            </a:r>
            <a:r>
              <a:rPr lang="en-US" dirty="0"/>
              <a:t>:</a:t>
            </a:r>
            <a:endParaRPr lang="ru-RU" dirty="0"/>
          </a:p>
          <a:p>
            <a:pPr marL="139700" indent="0"/>
            <a:r>
              <a:rPr lang="ru-RU" dirty="0"/>
              <a:t>Каждой странице присваивается вектор из </a:t>
            </a:r>
            <a:r>
              <a:rPr lang="en-US" dirty="0"/>
              <a:t>k</a:t>
            </a:r>
            <a:r>
              <a:rPr lang="ru-RU" dirty="0"/>
              <a:t> бит. Для оценки количества сторонников на расстоянии d мы распределяем битовые векторы страниц на d шагов. На каждом шаге обновляем битовый вектор страницы x, если у нее есть ссылка на страницу y. В результате, на d-м шаге битовый вектор каждой страницы хранит сумму значений битовых векторов страниц на расстоянии d от нее.</a:t>
            </a:r>
            <a:endParaRPr lang="ru-RU" sz="16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4CCD8E-A0BF-99EF-DE4C-3BF1CEFD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29" y="1539983"/>
            <a:ext cx="3502434" cy="2943527"/>
          </a:xfrm>
          <a:prstGeom prst="rect">
            <a:avLst/>
          </a:prstGeom>
        </p:spPr>
      </p:pic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83D7730C-4A5D-F286-C918-1D9C78D92A8B}"/>
              </a:ext>
            </a:extLst>
          </p:cNvPr>
          <p:cNvSpPr txBox="1">
            <a:spLocks/>
          </p:cNvSpPr>
          <p:nvPr/>
        </p:nvSpPr>
        <p:spPr>
          <a:xfrm>
            <a:off x="8025940" y="475300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4330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Эксперимент.</a:t>
            </a:r>
            <a:endParaRPr sz="3600" dirty="0"/>
          </a:p>
        </p:txBody>
      </p:sp>
      <p:sp>
        <p:nvSpPr>
          <p:cNvPr id="7" name="Google Shape;297;p34">
            <a:extLst>
              <a:ext uri="{FF2B5EF4-FFF2-40B4-BE49-F238E27FC236}">
                <a16:creationId xmlns:a16="http://schemas.microsoft.com/office/drawing/2014/main" id="{FE7B6F44-571E-FB22-9068-67E3BDDF04E1}"/>
              </a:ext>
            </a:extLst>
          </p:cNvPr>
          <p:cNvSpPr txBox="1"/>
          <p:nvPr/>
        </p:nvSpPr>
        <p:spPr>
          <a:xfrm>
            <a:off x="828826" y="1715398"/>
            <a:ext cx="7486347" cy="28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Для оценки эффективности метода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:</a:t>
            </a:r>
            <a:endParaRPr lang="ru-RU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Были отобраны 100 страниц с числом внешних ссылок от 1 до 30 на каждой.</a:t>
            </a:r>
          </a:p>
          <a:p>
            <a:pPr marL="541338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Общее количество ссылок составило 783.</a:t>
            </a:r>
          </a:p>
          <a:p>
            <a:pPr marL="541338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Для каждой страницы были в ручную отмечены спам-ссылки, которых оказалось 519.</a:t>
            </a:r>
          </a:p>
          <a:p>
            <a:pPr marL="541338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В результате работы алгоритма 490 ссылок были отмечены как спам, 449 из которых действительно были спам-ссылками(совпали с отборами в ручную).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EB71B676-9F97-F6FC-F0C0-6913C8526BB0}"/>
              </a:ext>
            </a:extLst>
          </p:cNvPr>
          <p:cNvSpPr txBox="1">
            <a:spLocks/>
          </p:cNvSpPr>
          <p:nvPr/>
        </p:nvSpPr>
        <p:spPr>
          <a:xfrm>
            <a:off x="8026185" y="4727469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3270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Подсчёт результатов.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EDD9F-4E9C-4E1E-C988-6A9D61700F58}"/>
                  </a:ext>
                </a:extLst>
              </p:cNvPr>
              <p:cNvSpPr txBox="1"/>
              <p:nvPr/>
            </p:nvSpPr>
            <p:spPr>
              <a:xfrm>
                <a:off x="1705192" y="1703480"/>
                <a:ext cx="4729949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Точность=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Число спам−ссылок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отмеченных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методом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Общее число отмеченных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методом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ссылок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EDD9F-4E9C-4E1E-C988-6A9D6170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92" y="1703480"/>
                <a:ext cx="4729949" cy="431785"/>
              </a:xfrm>
              <a:prstGeom prst="rect">
                <a:avLst/>
              </a:prstGeom>
              <a:blipFill>
                <a:blip r:embed="rId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1D294-50AB-1CEE-699A-FAF4135F3C8B}"/>
                  </a:ext>
                </a:extLst>
              </p:cNvPr>
              <p:cNvSpPr txBox="1"/>
              <p:nvPr/>
            </p:nvSpPr>
            <p:spPr>
              <a:xfrm>
                <a:off x="1816342" y="2313210"/>
                <a:ext cx="4704737" cy="440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Полнота=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Число спам−ссылок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отмеченных методом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спам−ссылок, определённых вручную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1D294-50AB-1CEE-699A-FAF4135F3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42" y="2313210"/>
                <a:ext cx="4704737" cy="440313"/>
              </a:xfrm>
              <a:prstGeom prst="rect">
                <a:avLst/>
              </a:prstGeom>
              <a:blipFill>
                <a:blip r:embed="rId4"/>
                <a:stretch>
                  <a:fillRect l="-1295" b="-15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755D4-D2BE-59D1-E43A-555F8A1203EF}"/>
                  </a:ext>
                </a:extLst>
              </p:cNvPr>
              <p:cNvSpPr txBox="1"/>
              <p:nvPr/>
            </p:nvSpPr>
            <p:spPr>
              <a:xfrm>
                <a:off x="1763002" y="3092766"/>
                <a:ext cx="5892511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Ложный спам=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обычных ссылок, помеченных методом как спам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обычных ссылок, определённых вручную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755D4-D2BE-59D1-E43A-555F8A120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002" y="3092766"/>
                <a:ext cx="5892511" cy="445378"/>
              </a:xfrm>
              <a:prstGeom prst="rect">
                <a:avLst/>
              </a:prstGeom>
              <a:blipFill>
                <a:blip r:embed="rId5"/>
                <a:stretch>
                  <a:fillRect l="-103"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E56CE-83E3-907F-2920-6F82AFDC00A1}"/>
                  </a:ext>
                </a:extLst>
              </p:cNvPr>
              <p:cNvSpPr txBox="1"/>
              <p:nvPr/>
            </p:nvSpPr>
            <p:spPr>
              <a:xfrm>
                <a:off x="1763002" y="3874001"/>
                <a:ext cx="5425652" cy="440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Упущенный спам=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не помеченных методом спам−ссылок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Число спам−ссылок, определённых вручную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E56CE-83E3-907F-2920-6F82AFDC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002" y="3874001"/>
                <a:ext cx="5425652" cy="440313"/>
              </a:xfrm>
              <a:prstGeom prst="rect">
                <a:avLst/>
              </a:prstGeom>
              <a:blipFill>
                <a:blip r:embed="rId6"/>
                <a:stretch>
                  <a:fillRect l="-787" r="-225" b="-15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94C4E316-D910-9B53-0BF3-1681AB136AA4}"/>
              </a:ext>
            </a:extLst>
          </p:cNvPr>
          <p:cNvSpPr txBox="1">
            <a:spLocks/>
          </p:cNvSpPr>
          <p:nvPr/>
        </p:nvSpPr>
        <p:spPr>
          <a:xfrm>
            <a:off x="8048800" y="478348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8721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>
            <a:spLocks noGrp="1"/>
          </p:cNvSpPr>
          <p:nvPr>
            <p:ph type="title"/>
          </p:nvPr>
        </p:nvSpPr>
        <p:spPr>
          <a:xfrm>
            <a:off x="1545191" y="6142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Результаты тестирования</a:t>
            </a:r>
            <a:endParaRPr sz="3600" dirty="0"/>
          </a:p>
        </p:txBody>
      </p:sp>
      <p:graphicFrame>
        <p:nvGraphicFramePr>
          <p:cNvPr id="614" name="Google Shape;614;p50"/>
          <p:cNvGraphicFramePr/>
          <p:nvPr>
            <p:extLst>
              <p:ext uri="{D42A27DB-BD31-4B8C-83A1-F6EECF244321}">
                <p14:modId xmlns:p14="http://schemas.microsoft.com/office/powerpoint/2010/main" val="3659708422"/>
              </p:ext>
            </p:extLst>
          </p:nvPr>
        </p:nvGraphicFramePr>
        <p:xfrm>
          <a:off x="644225" y="1691390"/>
          <a:ext cx="7855550" cy="2783964"/>
        </p:xfrm>
        <a:graphic>
          <a:graphicData uri="http://schemas.openxmlformats.org/drawingml/2006/table">
            <a:tbl>
              <a:tblPr>
                <a:noFill/>
                <a:tableStyleId>{071089D5-28F5-4B69-B606-8FA4CECE21AD}</a:tableStyleId>
              </a:tblPr>
              <a:tblGrid>
                <a:gridCol w="298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Точность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0,92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Полнота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0,86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Ложный спам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0,155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Упущенный спам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0,135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1125CCB1-BC4C-FE80-2009-76EDB8780F5F}"/>
              </a:ext>
            </a:extLst>
          </p:cNvPr>
          <p:cNvSpPr txBox="1">
            <a:spLocks/>
          </p:cNvSpPr>
          <p:nvPr/>
        </p:nvSpPr>
        <p:spPr>
          <a:xfrm>
            <a:off x="828948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434</Words>
  <Application>Microsoft Office PowerPoint</Application>
  <PresentationFormat>Экран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Cambria Math</vt:lpstr>
      <vt:lpstr>Hanken Grotesk</vt:lpstr>
      <vt:lpstr>Arial</vt:lpstr>
      <vt:lpstr>Figtree Black</vt:lpstr>
      <vt:lpstr>Elegant Black &amp; White Thesis Defense by Slidesgo</vt:lpstr>
      <vt:lpstr>Исследование метода автоматического обнаружения веб-спама на основе анализа ссылок. </vt:lpstr>
      <vt:lpstr>Содержание.</vt:lpstr>
      <vt:lpstr>Введение.</vt:lpstr>
      <vt:lpstr>Обзор существующих методов.</vt:lpstr>
      <vt:lpstr>Описание предложенного метода.</vt:lpstr>
      <vt:lpstr>Использование векторов для анализа страниц.</vt:lpstr>
      <vt:lpstr>Эксперимент.</vt:lpstr>
      <vt:lpstr>Подсчёт результатов.</vt:lpstr>
      <vt:lpstr>Результаты тестирования</vt:lpstr>
      <vt:lpstr>Оценка результатов.</vt:lpstr>
      <vt:lpstr>Заключение: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метода автоматического обнаружения веб-спама на основе анализа ссылок </dc:title>
  <cp:lastModifiedBy>N529</cp:lastModifiedBy>
  <cp:revision>4</cp:revision>
  <dcterms:modified xsi:type="dcterms:W3CDTF">2024-05-29T21:21:50Z</dcterms:modified>
</cp:coreProperties>
</file>