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2" r:id="rId5"/>
    <p:sldId id="314" r:id="rId6"/>
    <p:sldId id="305" r:id="rId7"/>
    <p:sldId id="306" r:id="rId8"/>
    <p:sldId id="309" r:id="rId9"/>
    <p:sldId id="310" r:id="rId10"/>
    <p:sldId id="273" r:id="rId11"/>
    <p:sldId id="312" r:id="rId12"/>
    <p:sldId id="315" r:id="rId13"/>
    <p:sldId id="263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Figtree Black" panose="020B0604020202020204" charset="0"/>
      <p:bold r:id="rId18"/>
      <p:boldItalic r:id="rId19"/>
    </p:embeddedFont>
    <p:embeddedFont>
      <p:font typeface="Hanken Grotesk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089D5-28F5-4B69-B606-8FA4CECE21AD}">
  <a:tblStyle styleId="{071089D5-28F5-4B69-B606-8FA4CECE21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29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C90A5A9-6928-467D-0CA7-55A4E4FD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740509-68E6-5653-38ED-AE648E515C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C01F3-5B79-4436-8B2C-40E86831A33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59D113-1CF0-99B6-DF76-CE44F8CF48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5716A0-7873-ED2D-2432-1D5D73A5AF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4A5E-D6EB-4862-8ADE-15470D183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369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539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830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68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33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3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6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8AEE04-4CAF-345A-4709-CE1A818C9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BAC5-4CCF-4F63-90D1-A3107EBAFE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2A67240-A65C-24BE-9198-19B9A1ECB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6BAC5-4CCF-4F63-90D1-A3107EBAFED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84E2DE-5018-A807-13AF-E599A786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59" r:id="rId6"/>
    <p:sldLayoutId id="2147483666" r:id="rId7"/>
    <p:sldLayoutId id="2147483670" r:id="rId8"/>
    <p:sldLayoutId id="2147483674" r:id="rId9"/>
    <p:sldLayoutId id="2147483675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875450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Исследование метода автоматического обнаружения веб-спама на основе анализа ссылок </a:t>
            </a:r>
            <a:endParaRPr lang="en-US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3663915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Hanken Grotesk"/>
                <a:ea typeface="Hanken Grotesk"/>
                <a:cs typeface="Hanken Grotesk"/>
                <a:sym typeface="Hanken Grotesk"/>
              </a:rPr>
              <a:t>Самарский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Hanken Grotesk"/>
                <a:ea typeface="Hanken Grotesk"/>
                <a:cs typeface="Hanken Grotesk"/>
                <a:sym typeface="Hanken Grotesk"/>
              </a:rPr>
              <a:t>Студент Чижов И.С.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>
            <a:spLocks noGrp="1"/>
          </p:cNvSpPr>
          <p:nvPr>
            <p:ph type="title"/>
          </p:nvPr>
        </p:nvSpPr>
        <p:spPr>
          <a:xfrm>
            <a:off x="1545191" y="6142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Результаты тестирования</a:t>
            </a:r>
            <a:endParaRPr sz="3600" dirty="0"/>
          </a:p>
        </p:txBody>
      </p:sp>
      <p:graphicFrame>
        <p:nvGraphicFramePr>
          <p:cNvPr id="614" name="Google Shape;614;p50"/>
          <p:cNvGraphicFramePr/>
          <p:nvPr>
            <p:extLst>
              <p:ext uri="{D42A27DB-BD31-4B8C-83A1-F6EECF244321}">
                <p14:modId xmlns:p14="http://schemas.microsoft.com/office/powerpoint/2010/main" val="3659708422"/>
              </p:ext>
            </p:extLst>
          </p:nvPr>
        </p:nvGraphicFramePr>
        <p:xfrm>
          <a:off x="644225" y="1691390"/>
          <a:ext cx="7855550" cy="2783964"/>
        </p:xfrm>
        <a:graphic>
          <a:graphicData uri="http://schemas.openxmlformats.org/drawingml/2006/table">
            <a:tbl>
              <a:tblPr>
                <a:noFill/>
                <a:tableStyleId>{071089D5-28F5-4B69-B606-8FA4CECE21AD}</a:tableStyleId>
              </a:tblPr>
              <a:tblGrid>
                <a:gridCol w="298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Точность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0,92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Полнота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0,86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Ложный спам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0,155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Упущенный спам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0,135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1125CCB1-BC4C-FE80-2009-76EDB8780F5F}"/>
              </a:ext>
            </a:extLst>
          </p:cNvPr>
          <p:cNvSpPr txBox="1">
            <a:spLocks/>
          </p:cNvSpPr>
          <p:nvPr/>
        </p:nvSpPr>
        <p:spPr>
          <a:xfrm>
            <a:off x="828948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Оценка результатов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496" y="1447731"/>
            <a:ext cx="6943389" cy="3015873"/>
          </a:xfrm>
        </p:spPr>
        <p:txBody>
          <a:bodyPr/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Полученные значения, свидетельствуют об относительно высокой эффективности метода. Например, применение алгоритмов основанных на байесовской классификации дают в подобных условиях точность определения около 65%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Небольшой процент попадания обычных ссылок в список спама может быть уменьшен с помощью увеличения пороговой битовой суммы для страниц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882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393" y="1597503"/>
            <a:ext cx="6943389" cy="3015873"/>
          </a:xfrm>
        </p:spPr>
        <p:txBody>
          <a:bodyPr/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Задачи классификации веб-спама могут быть решены на основе анализа ссылок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основе метода анализа ссылок можно организовать автоматические системы фильтрации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Подобные системы обеспечивают гибкую настройку отбора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10</a:t>
            </a:r>
          </a:p>
        </p:txBody>
      </p:sp>
      <p:sp>
        <p:nvSpPr>
          <p:cNvPr id="6" name="Google Shape;613;p50">
            <a:extLst>
              <a:ext uri="{FF2B5EF4-FFF2-40B4-BE49-F238E27FC236}">
                <a16:creationId xmlns:a16="http://schemas.microsoft.com/office/drawing/2014/main" id="{581DAB42-CDF5-FF8F-7717-13C31516F7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920" y="679896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tx1"/>
                </a:solidFill>
              </a:rPr>
              <a:t>Заключение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1034877" y="1786808"/>
            <a:ext cx="6485778" cy="928226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Спасибо за внимание!</a:t>
            </a:r>
            <a:endParaRPr sz="4400" dirty="0"/>
          </a:p>
        </p:txBody>
      </p:sp>
      <p:grpSp>
        <p:nvGrpSpPr>
          <p:cNvPr id="12" name="Google Shape;10199;p77">
            <a:extLst>
              <a:ext uri="{FF2B5EF4-FFF2-40B4-BE49-F238E27FC236}">
                <a16:creationId xmlns:a16="http://schemas.microsoft.com/office/drawing/2014/main" id="{F6F8E092-B51B-B6D7-488E-9D7A0E84E26F}"/>
              </a:ext>
            </a:extLst>
          </p:cNvPr>
          <p:cNvGrpSpPr/>
          <p:nvPr/>
        </p:nvGrpSpPr>
        <p:grpSpPr>
          <a:xfrm>
            <a:off x="6843712" y="3171827"/>
            <a:ext cx="1042989" cy="1059240"/>
            <a:chOff x="-56774050" y="1904075"/>
            <a:chExt cx="279625" cy="318225"/>
          </a:xfrm>
          <a:solidFill>
            <a:schemeClr val="bg2">
              <a:lumMod val="10000"/>
            </a:schemeClr>
          </a:solidFill>
        </p:grpSpPr>
        <p:sp>
          <p:nvSpPr>
            <p:cNvPr id="13" name="Google Shape;10200;p77">
              <a:extLst>
                <a:ext uri="{FF2B5EF4-FFF2-40B4-BE49-F238E27FC236}">
                  <a16:creationId xmlns:a16="http://schemas.microsoft.com/office/drawing/2014/main" id="{F1F8C20A-BB7A-A0E4-3785-74A4307F093A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01;p77">
              <a:extLst>
                <a:ext uri="{FF2B5EF4-FFF2-40B4-BE49-F238E27FC236}">
                  <a16:creationId xmlns:a16="http://schemas.microsoft.com/office/drawing/2014/main" id="{703EBF36-7DEA-1FE7-27E9-AA78E4FEF5A5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</p:cNvCxnSpPr>
          <p:nvPr/>
        </p:nvCxnSpPr>
        <p:spPr>
          <a:xfrm flipH="1">
            <a:off x="-167825" y="3160425"/>
            <a:ext cx="37956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cxnSpLocks/>
          </p:cNvCxnSpPr>
          <p:nvPr/>
        </p:nvCxnSpPr>
        <p:spPr>
          <a:xfrm>
            <a:off x="1285275" y="1524803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Содержание</a:t>
            </a:r>
            <a:endParaRPr sz="3200"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Тестирование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Оценка результатов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11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Введение</a:t>
            </a:r>
            <a:endParaRPr sz="1600"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Эксперимент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Заключение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2172849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Обзор существующих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методов</a:t>
            </a:r>
            <a:endParaRPr sz="1600"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2135346"/>
            <a:ext cx="2545548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Описание предложенного метода</a:t>
            </a:r>
            <a:endParaRPr sz="1600" dirty="0"/>
          </a:p>
        </p:txBody>
      </p:sp>
      <p:sp>
        <p:nvSpPr>
          <p:cNvPr id="17" name="Google Shape;311;p35">
            <a:extLst>
              <a:ext uri="{FF2B5EF4-FFF2-40B4-BE49-F238E27FC236}">
                <a16:creationId xmlns:a16="http://schemas.microsoft.com/office/drawing/2014/main" id="{EC62DC5B-86C9-50D1-2B85-14A9D292FE37}"/>
              </a:ext>
            </a:extLst>
          </p:cNvPr>
          <p:cNvSpPr txBox="1">
            <a:spLocks/>
          </p:cNvSpPr>
          <p:nvPr/>
        </p:nvSpPr>
        <p:spPr>
          <a:xfrm>
            <a:off x="6048325" y="238928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векторов</a:t>
            </a: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7AA6D3AE-9357-C4BF-858B-0DCF319536AD}"/>
              </a:ext>
            </a:extLst>
          </p:cNvPr>
          <p:cNvSpPr txBox="1">
            <a:spLocks/>
          </p:cNvSpPr>
          <p:nvPr/>
        </p:nvSpPr>
        <p:spPr>
          <a:xfrm>
            <a:off x="83672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</a:t>
            </a:r>
          </a:p>
        </p:txBody>
      </p:sp>
      <p:sp>
        <p:nvSpPr>
          <p:cNvPr id="3" name="Google Shape;311;p35">
            <a:extLst>
              <a:ext uri="{FF2B5EF4-FFF2-40B4-BE49-F238E27FC236}">
                <a16:creationId xmlns:a16="http://schemas.microsoft.com/office/drawing/2014/main" id="{2911E5B9-84AD-2239-CA30-A7D6A751750D}"/>
              </a:ext>
            </a:extLst>
          </p:cNvPr>
          <p:cNvSpPr txBox="1">
            <a:spLocks/>
          </p:cNvSpPr>
          <p:nvPr/>
        </p:nvSpPr>
        <p:spPr>
          <a:xfrm>
            <a:off x="663200" y="212450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Ход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Введение</a:t>
            </a:r>
            <a:endParaRPr sz="3200"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059265" y="1692713"/>
            <a:ext cx="714173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Проблема веб-спама широко распространена в наше время, с ним трудно бороться, в основном из-за большого размера сети</a:t>
            </a:r>
            <a:endParaRPr sz="1600" dirty="0">
              <a:latin typeface="Hanken Grotesk" panose="020B0604020202020204" charset="0"/>
              <a:ea typeface="Yu Gothic" panose="020B0400000000000000" pitchFamily="34" charset="-128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932886" y="2651770"/>
            <a:ext cx="7141729" cy="71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Существует множество методов борьбы со спамом, которые позволяют автоматизировать фильтрацию. Однако на практике многие из них оказываются малоэффективными или вовсе не применимыми</a:t>
            </a:r>
            <a:endParaRPr sz="1600"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xfrm>
            <a:off x="932887" y="3958901"/>
            <a:ext cx="714172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Цель работы – изучение эффективности методов фильтрации, основанных на анализе ссылок</a:t>
            </a:r>
            <a:endParaRPr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202CBB3D-C1C9-F39F-8C6F-F5E01BE5BF17}"/>
              </a:ext>
            </a:extLst>
          </p:cNvPr>
          <p:cNvSpPr txBox="1">
            <a:spLocks/>
          </p:cNvSpPr>
          <p:nvPr/>
        </p:nvSpPr>
        <p:spPr>
          <a:xfrm>
            <a:off x="8200995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2</a:t>
            </a:r>
          </a:p>
        </p:txBody>
      </p:sp>
      <p:sp>
        <p:nvSpPr>
          <p:cNvPr id="3" name="Google Shape;10828;p80">
            <a:extLst>
              <a:ext uri="{FF2B5EF4-FFF2-40B4-BE49-F238E27FC236}">
                <a16:creationId xmlns:a16="http://schemas.microsoft.com/office/drawing/2014/main" id="{4C7A1F74-93D4-EE1B-3E55-98543DA37180}"/>
              </a:ext>
            </a:extLst>
          </p:cNvPr>
          <p:cNvSpPr/>
          <p:nvPr/>
        </p:nvSpPr>
        <p:spPr>
          <a:xfrm>
            <a:off x="7780322" y="3882699"/>
            <a:ext cx="841345" cy="834579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606842" y="361821"/>
            <a:ext cx="7486347" cy="1024500"/>
          </a:xfrm>
          <a:prstGeom prst="rect">
            <a:avLst/>
          </a:prstGeom>
          <a:noFill/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Ход работы</a:t>
            </a:r>
            <a:endParaRPr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202" y="1385276"/>
            <a:ext cx="6788924" cy="277299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1.</a:t>
            </a:r>
            <a:r>
              <a:rPr lang="ru-RU" dirty="0"/>
              <a:t>Обзор существующих методов фильтрации спама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2. Описание метода анализа ссылок	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	2.1. Использование векторов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3. Эксперимент: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	3.1. Подсчёт результатов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	3.2. Таблица результатов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	3.3. Оценка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4. Заключение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5. Благодарности</a:t>
            </a: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Обзор существующих методов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91" y="1594227"/>
            <a:ext cx="6788924" cy="262131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Черные списки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Анализ заголовков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Байесовская фильтрация по словам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Интегрирующие схемы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Генетические алгоритмы и ручное выставление весов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Обнаружение повторов и признаков массовости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74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B039570-22AA-44F0-6DA9-3F172152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767530"/>
            <a:ext cx="3253406" cy="1830041"/>
          </a:xfrm>
          <a:prstGeom prst="rect">
            <a:avLst/>
          </a:prstGeom>
          <a:noFill/>
          <a:effectLst>
            <a:reflection stA="16000" endPos="65000" dist="50800" dir="5400000" sy="-100000" algn="bl" rotWithShape="0"/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Описание предложенного метода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203" y="1800365"/>
            <a:ext cx="7137637" cy="1763656"/>
          </a:xfrm>
        </p:spPr>
        <p:txBody>
          <a:bodyPr/>
          <a:lstStyle/>
          <a:p>
            <a:pPr marL="139700" indent="0"/>
            <a:r>
              <a:rPr lang="ru-RU" sz="1600" dirty="0"/>
              <a:t>Алгоритм обнаружения спама с помощью анализа ссылок основан на отборе страниц, которые получают наибольший рейтинг, участвуя в ссылочных фермах</a:t>
            </a:r>
            <a:endParaRPr lang="ru-RU" sz="1600" dirty="0">
              <a:latin typeface="+mj-lt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06418D8-1CFA-74A5-D73D-E6FA6AEFBB64}"/>
              </a:ext>
            </a:extLst>
          </p:cNvPr>
          <p:cNvSpPr txBox="1">
            <a:spLocks/>
          </p:cNvSpPr>
          <p:nvPr/>
        </p:nvSpPr>
        <p:spPr>
          <a:xfrm>
            <a:off x="747094" y="3086472"/>
            <a:ext cx="5486442" cy="132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/>
            <a:r>
              <a:rPr lang="ru-RU" sz="1600" dirty="0"/>
              <a:t>Ссылочная ферма – веб-сайт, на страницах которого беспорядочно размещены индексируемые ссылки на другие ресурсы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860961DC-9E58-9E51-1E23-19D5D03710B0}"/>
              </a:ext>
            </a:extLst>
          </p:cNvPr>
          <p:cNvSpPr txBox="1">
            <a:spLocks/>
          </p:cNvSpPr>
          <p:nvPr/>
        </p:nvSpPr>
        <p:spPr>
          <a:xfrm>
            <a:off x="798784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035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Использование векторов для анализа страниц</a:t>
            </a:r>
            <a:endParaRPr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49" y="1539983"/>
            <a:ext cx="3709262" cy="1763656"/>
          </a:xfrm>
        </p:spPr>
        <p:txBody>
          <a:bodyPr/>
          <a:lstStyle/>
          <a:p>
            <a:pPr marL="139700" indent="0"/>
            <a:r>
              <a:rPr lang="ru-RU" dirty="0"/>
              <a:t>Основа метода</a:t>
            </a:r>
            <a:r>
              <a:rPr lang="en-US" dirty="0"/>
              <a:t>:</a:t>
            </a:r>
            <a:endParaRPr lang="ru-RU" dirty="0"/>
          </a:p>
          <a:p>
            <a:pPr marL="139700" indent="0"/>
            <a:r>
              <a:rPr lang="ru-RU" dirty="0"/>
              <a:t>Каждой странице присваивается вектор из </a:t>
            </a:r>
            <a:r>
              <a:rPr lang="en-US" dirty="0"/>
              <a:t>k</a:t>
            </a:r>
            <a:r>
              <a:rPr lang="ru-RU" dirty="0"/>
              <a:t> бит. Для оценки количества сторонников на расстоянии d мы распределяем битовые векторы страниц на d шагов. На каждом шаге обновляем битовый вектор страницы x, если у нее есть ссылка на страницу y. В результате, на d-м шаге битовый вектор каждой страницы хранит сумму значений битовых векторов страниц на расстоянии d от нее</a:t>
            </a:r>
            <a:endParaRPr lang="ru-RU" sz="1600" dirty="0">
              <a:latin typeface="+mj-lt"/>
            </a:endParaRP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83D7730C-4A5D-F286-C918-1D9C78D92A8B}"/>
              </a:ext>
            </a:extLst>
          </p:cNvPr>
          <p:cNvSpPr txBox="1">
            <a:spLocks/>
          </p:cNvSpPr>
          <p:nvPr/>
        </p:nvSpPr>
        <p:spPr>
          <a:xfrm>
            <a:off x="8025940" y="475300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670BA4-6732-AE5E-3935-F87434D2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0491" y="1924419"/>
            <a:ext cx="3531010" cy="2529840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FE73AB8-BE0E-D7CF-5286-B657FB74A220}"/>
              </a:ext>
            </a:extLst>
          </p:cNvPr>
          <p:cNvSpPr txBox="1">
            <a:spLocks/>
          </p:cNvSpPr>
          <p:nvPr/>
        </p:nvSpPr>
        <p:spPr>
          <a:xfrm>
            <a:off x="4571365" y="1425683"/>
            <a:ext cx="3709262" cy="176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/>
            <a:r>
              <a:rPr lang="ru-RU" sz="1200" dirty="0"/>
              <a:t>Пример нескольких итераций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64330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Эксперимент</a:t>
            </a:r>
            <a:endParaRPr sz="3600" dirty="0"/>
          </a:p>
        </p:txBody>
      </p:sp>
      <p:sp>
        <p:nvSpPr>
          <p:cNvPr id="7" name="Google Shape;297;p34">
            <a:extLst>
              <a:ext uri="{FF2B5EF4-FFF2-40B4-BE49-F238E27FC236}">
                <a16:creationId xmlns:a16="http://schemas.microsoft.com/office/drawing/2014/main" id="{FE7B6F44-571E-FB22-9068-67E3BDDF04E1}"/>
              </a:ext>
            </a:extLst>
          </p:cNvPr>
          <p:cNvSpPr txBox="1"/>
          <p:nvPr/>
        </p:nvSpPr>
        <p:spPr>
          <a:xfrm>
            <a:off x="828826" y="1715398"/>
            <a:ext cx="7486347" cy="28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Для оценки эффективности метода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</a:t>
            </a:r>
            <a:endParaRPr lang="ru-RU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Были отобраны 100 страниц с числом внешних ссылок от 1 до 30 на каждой</a:t>
            </a:r>
          </a:p>
          <a:p>
            <a:pPr marL="541338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Общее количество ссылок составило 783</a:t>
            </a:r>
          </a:p>
          <a:p>
            <a:pPr marL="541338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Для каждой страницы были в ручную отмечены спам-ссылки, которых оказалось 519</a:t>
            </a:r>
          </a:p>
          <a:p>
            <a:pPr marL="541338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В результате работы алгоритма 490 ссылок были отмечены как спам, 449 из которых действительно были спам-ссылками(совпали с отборами в ручную)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EB71B676-9F97-F6FC-F0C0-6913C8526BB0}"/>
              </a:ext>
            </a:extLst>
          </p:cNvPr>
          <p:cNvSpPr txBox="1">
            <a:spLocks/>
          </p:cNvSpPr>
          <p:nvPr/>
        </p:nvSpPr>
        <p:spPr>
          <a:xfrm>
            <a:off x="8026185" y="4727469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3270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Подсчёт результатов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EDD9F-4E9C-4E1E-C988-6A9D61700F58}"/>
                  </a:ext>
                </a:extLst>
              </p:cNvPr>
              <p:cNvSpPr txBox="1"/>
              <p:nvPr/>
            </p:nvSpPr>
            <p:spPr>
              <a:xfrm>
                <a:off x="1705192" y="1703480"/>
                <a:ext cx="4729949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Точность=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отмеченных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методом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Общее число отмеченных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методом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ссылок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EDD9F-4E9C-4E1E-C988-6A9D6170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92" y="1703480"/>
                <a:ext cx="4729949" cy="431785"/>
              </a:xfrm>
              <a:prstGeom prst="rect">
                <a:avLst/>
              </a:prstGeom>
              <a:blipFill>
                <a:blip r:embed="rId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1D294-50AB-1CEE-699A-FAF4135F3C8B}"/>
                  </a:ext>
                </a:extLst>
              </p:cNvPr>
              <p:cNvSpPr txBox="1"/>
              <p:nvPr/>
            </p:nvSpPr>
            <p:spPr>
              <a:xfrm>
                <a:off x="1816342" y="2313210"/>
                <a:ext cx="4704737" cy="440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Полнота=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отмеченных методом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спам−ссылок,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1D294-50AB-1CEE-699A-FAF4135F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42" y="2313210"/>
                <a:ext cx="4704737" cy="440313"/>
              </a:xfrm>
              <a:prstGeom prst="rect">
                <a:avLst/>
              </a:prstGeom>
              <a:blipFill>
                <a:blip r:embed="rId4"/>
                <a:stretch>
                  <a:fillRect l="-1295" b="-15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755D4-D2BE-59D1-E43A-555F8A1203EF}"/>
                  </a:ext>
                </a:extLst>
              </p:cNvPr>
              <p:cNvSpPr txBox="1"/>
              <p:nvPr/>
            </p:nvSpPr>
            <p:spPr>
              <a:xfrm>
                <a:off x="1763002" y="3092766"/>
                <a:ext cx="5892511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Ложный спам=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обычных ссылок, помеченных методом как спам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обычных 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755D4-D2BE-59D1-E43A-555F8A12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02" y="3092766"/>
                <a:ext cx="5892511" cy="445378"/>
              </a:xfrm>
              <a:prstGeom prst="rect">
                <a:avLst/>
              </a:prstGeom>
              <a:blipFill>
                <a:blip r:embed="rId5"/>
                <a:stretch>
                  <a:fillRect l="-103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56CE-83E3-907F-2920-6F82AFDC00A1}"/>
                  </a:ext>
                </a:extLst>
              </p:cNvPr>
              <p:cNvSpPr txBox="1"/>
              <p:nvPr/>
            </p:nvSpPr>
            <p:spPr>
              <a:xfrm>
                <a:off x="1763002" y="3874001"/>
                <a:ext cx="5425652" cy="440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Упущенный спам=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не помеченных методом спам−ссылок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56CE-83E3-907F-2920-6F82AFDC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02" y="3874001"/>
                <a:ext cx="5425652" cy="440313"/>
              </a:xfrm>
              <a:prstGeom prst="rect">
                <a:avLst/>
              </a:prstGeom>
              <a:blipFill>
                <a:blip r:embed="rId6"/>
                <a:stretch>
                  <a:fillRect l="-787" r="-225" b="-15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94C4E316-D910-9B53-0BF3-1681AB136AA4}"/>
              </a:ext>
            </a:extLst>
          </p:cNvPr>
          <p:cNvSpPr txBox="1">
            <a:spLocks/>
          </p:cNvSpPr>
          <p:nvPr/>
        </p:nvSpPr>
        <p:spPr>
          <a:xfrm>
            <a:off x="8048800" y="478348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8721447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458</Words>
  <Application>Microsoft Office PowerPoint</Application>
  <PresentationFormat>Экран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Figtree Black</vt:lpstr>
      <vt:lpstr>Hanken Grotesk</vt:lpstr>
      <vt:lpstr>Arial</vt:lpstr>
      <vt:lpstr>Cambria Math</vt:lpstr>
      <vt:lpstr>Elegant Black &amp; White Thesis Defense by Slidesgo</vt:lpstr>
      <vt:lpstr>Исследование метода автоматического обнаружения веб-спама на основе анализа ссылок </vt:lpstr>
      <vt:lpstr>Содержание</vt:lpstr>
      <vt:lpstr>Введение</vt:lpstr>
      <vt:lpstr>Ход работы</vt:lpstr>
      <vt:lpstr>Обзор существующих методов</vt:lpstr>
      <vt:lpstr>Описание предложенного метода</vt:lpstr>
      <vt:lpstr>Использование векторов для анализа страниц</vt:lpstr>
      <vt:lpstr>Эксперимент</vt:lpstr>
      <vt:lpstr>Подсчёт результатов</vt:lpstr>
      <vt:lpstr>Результаты тестирования</vt:lpstr>
      <vt:lpstr>Оценка результатов</vt:lpstr>
      <vt:lpstr>Заключение: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метода автоматического обнаружения веб-спама на основе анализа ссылок </dc:title>
  <cp:lastModifiedBy>N529</cp:lastModifiedBy>
  <cp:revision>4</cp:revision>
  <dcterms:modified xsi:type="dcterms:W3CDTF">2024-05-30T08:12:34Z</dcterms:modified>
</cp:coreProperties>
</file>