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7"/>
  </p:notesMasterIdLst>
  <p:sldIdLst>
    <p:sldId id="256" r:id="rId2"/>
    <p:sldId id="259" r:id="rId3"/>
    <p:sldId id="260" r:id="rId4"/>
    <p:sldId id="266" r:id="rId5"/>
    <p:sldId id="267" r:id="rId6"/>
    <p:sldId id="263" r:id="rId7"/>
    <p:sldId id="277" r:id="rId8"/>
    <p:sldId id="270" r:id="rId9"/>
    <p:sldId id="271" r:id="rId10"/>
    <p:sldId id="278" r:id="rId11"/>
    <p:sldId id="281" r:id="rId12"/>
    <p:sldId id="279" r:id="rId13"/>
    <p:sldId id="273" r:id="rId14"/>
    <p:sldId id="274"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18" autoAdjust="0"/>
    <p:restoredTop sz="90719" autoAdjust="0"/>
  </p:normalViewPr>
  <p:slideViewPr>
    <p:cSldViewPr snapToGrid="0">
      <p:cViewPr varScale="1">
        <p:scale>
          <a:sx n="89" d="100"/>
          <a:sy n="89" d="100"/>
        </p:scale>
        <p:origin x="8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78C518-B344-4505-AE75-CB160540B3D5}" type="doc">
      <dgm:prSet loTypeId="urn:microsoft.com/office/officeart/2008/layout/AlternatingHexagons" loCatId="list" qsTypeId="urn:microsoft.com/office/officeart/2005/8/quickstyle/simple1" qsCatId="simple" csTypeId="urn:microsoft.com/office/officeart/2005/8/colors/accent1_2" csCatId="accent1"/>
      <dgm:spPr/>
      <dgm:t>
        <a:bodyPr/>
        <a:lstStyle/>
        <a:p>
          <a:endParaRPr lang="en-US"/>
        </a:p>
      </dgm:t>
    </dgm:pt>
    <dgm:pt modelId="{CB5F138F-6276-401E-8BBE-FBF4E9E85E5D}">
      <dgm:prSet/>
      <dgm:spPr/>
      <dgm:t>
        <a:bodyPr/>
        <a:lstStyle/>
        <a:p>
          <a:r>
            <a:rPr lang="en-US"/>
            <a:t>possibility of predicting a person's status</a:t>
          </a:r>
        </a:p>
      </dgm:t>
    </dgm:pt>
    <dgm:pt modelId="{2B4E8C9E-67C9-435D-ABE0-8F66C822F997}" type="parTrans" cxnId="{D305D553-0FCE-4BE4-A0EF-61BE00C2F474}">
      <dgm:prSet/>
      <dgm:spPr/>
      <dgm:t>
        <a:bodyPr/>
        <a:lstStyle/>
        <a:p>
          <a:endParaRPr lang="en-US"/>
        </a:p>
      </dgm:t>
    </dgm:pt>
    <dgm:pt modelId="{AEED4464-279F-4DE6-95C6-7813C4DC17C6}" type="sibTrans" cxnId="{D305D553-0FCE-4BE4-A0EF-61BE00C2F474}">
      <dgm:prSet/>
      <dgm:spPr/>
      <dgm:t>
        <a:bodyPr/>
        <a:lstStyle/>
        <a:p>
          <a:endParaRPr lang="en-US"/>
        </a:p>
      </dgm:t>
    </dgm:pt>
    <dgm:pt modelId="{80165A79-2E44-4D9F-9F75-17BCD11CB31C}">
      <dgm:prSet/>
      <dgm:spPr/>
      <dgm:t>
        <a:bodyPr/>
        <a:lstStyle/>
        <a:p>
          <a:r>
            <a:rPr lang="en-US"/>
            <a:t>checking whether our model is biased by age or profession</a:t>
          </a:r>
        </a:p>
      </dgm:t>
    </dgm:pt>
    <dgm:pt modelId="{738C5423-E6B2-40BE-9D78-AEB3161497A4}" type="parTrans" cxnId="{51D10684-4915-40E7-9CEC-134F7CF83091}">
      <dgm:prSet/>
      <dgm:spPr/>
      <dgm:t>
        <a:bodyPr/>
        <a:lstStyle/>
        <a:p>
          <a:endParaRPr lang="en-US"/>
        </a:p>
      </dgm:t>
    </dgm:pt>
    <dgm:pt modelId="{E97F082E-287D-48BF-8676-D747ADF4B50F}" type="sibTrans" cxnId="{51D10684-4915-40E7-9CEC-134F7CF83091}">
      <dgm:prSet/>
      <dgm:spPr/>
      <dgm:t>
        <a:bodyPr/>
        <a:lstStyle/>
        <a:p>
          <a:endParaRPr lang="en-US"/>
        </a:p>
      </dgm:t>
    </dgm:pt>
    <dgm:pt modelId="{5B708F3B-CDBB-4CBE-ABF9-44979A40FB20}">
      <dgm:prSet/>
      <dgm:spPr/>
      <dgm:t>
        <a:bodyPr/>
        <a:lstStyle/>
        <a:p>
          <a:r>
            <a:rPr lang="en-US"/>
            <a:t>Occupation: Bias may arise if certain occupations are systematically favored or penalized in the credit scoring process.</a:t>
          </a:r>
        </a:p>
      </dgm:t>
    </dgm:pt>
    <dgm:pt modelId="{AE6A0BC4-BD39-46A0-B5FC-9468897A3EC7}" type="parTrans" cxnId="{4092A369-AF0D-405B-8C4C-8B7C6C13F9C1}">
      <dgm:prSet/>
      <dgm:spPr/>
      <dgm:t>
        <a:bodyPr/>
        <a:lstStyle/>
        <a:p>
          <a:endParaRPr lang="en-US"/>
        </a:p>
      </dgm:t>
    </dgm:pt>
    <dgm:pt modelId="{6C454398-15B5-428A-A62D-C419EA8F226B}" type="sibTrans" cxnId="{4092A369-AF0D-405B-8C4C-8B7C6C13F9C1}">
      <dgm:prSet/>
      <dgm:spPr/>
      <dgm:t>
        <a:bodyPr/>
        <a:lstStyle/>
        <a:p>
          <a:endParaRPr lang="en-US"/>
        </a:p>
      </dgm:t>
    </dgm:pt>
    <dgm:pt modelId="{256F4CF1-52C3-4639-A92B-190D10EED30F}">
      <dgm:prSet/>
      <dgm:spPr/>
      <dgm:t>
        <a:bodyPr/>
        <a:lstStyle/>
        <a:p>
          <a:r>
            <a:rPr lang="en-US"/>
            <a:t>Age:  bias in credit scores can disadvantage younger individuals due to limited credit histories, potentially affecting their access to favorable financial terms.</a:t>
          </a:r>
        </a:p>
      </dgm:t>
    </dgm:pt>
    <dgm:pt modelId="{2AA9C633-13E7-4FF4-8AD4-613B9FDC94E1}" type="parTrans" cxnId="{606E015C-6B46-48AF-83BB-B45BE161F2C4}">
      <dgm:prSet/>
      <dgm:spPr/>
      <dgm:t>
        <a:bodyPr/>
        <a:lstStyle/>
        <a:p>
          <a:endParaRPr lang="en-US"/>
        </a:p>
      </dgm:t>
    </dgm:pt>
    <dgm:pt modelId="{93276277-5D35-4C1D-BAB0-F44334BCEF48}" type="sibTrans" cxnId="{606E015C-6B46-48AF-83BB-B45BE161F2C4}">
      <dgm:prSet/>
      <dgm:spPr/>
      <dgm:t>
        <a:bodyPr/>
        <a:lstStyle/>
        <a:p>
          <a:endParaRPr lang="en-US"/>
        </a:p>
      </dgm:t>
    </dgm:pt>
    <dgm:pt modelId="{4D66551A-33AF-4414-97C3-8C5A4908E197}" type="pres">
      <dgm:prSet presAssocID="{B578C518-B344-4505-AE75-CB160540B3D5}" presName="Name0" presStyleCnt="0">
        <dgm:presLayoutVars>
          <dgm:chMax/>
          <dgm:chPref/>
          <dgm:dir/>
          <dgm:animLvl val="lvl"/>
        </dgm:presLayoutVars>
      </dgm:prSet>
      <dgm:spPr/>
    </dgm:pt>
    <dgm:pt modelId="{1C48415F-228B-4727-B2D7-C744FF8F6CF6}" type="pres">
      <dgm:prSet presAssocID="{CB5F138F-6276-401E-8BBE-FBF4E9E85E5D}" presName="composite" presStyleCnt="0"/>
      <dgm:spPr/>
    </dgm:pt>
    <dgm:pt modelId="{B7855BDA-40C4-4A4B-9BAE-7F440C215985}" type="pres">
      <dgm:prSet presAssocID="{CB5F138F-6276-401E-8BBE-FBF4E9E85E5D}" presName="Parent1" presStyleLbl="node1" presStyleIdx="0" presStyleCnt="4">
        <dgm:presLayoutVars>
          <dgm:chMax val="1"/>
          <dgm:chPref val="1"/>
          <dgm:bulletEnabled val="1"/>
        </dgm:presLayoutVars>
      </dgm:prSet>
      <dgm:spPr/>
    </dgm:pt>
    <dgm:pt modelId="{80F12EA0-B419-4F72-B831-E26C9F4B865D}" type="pres">
      <dgm:prSet presAssocID="{CB5F138F-6276-401E-8BBE-FBF4E9E85E5D}" presName="Childtext1" presStyleLbl="revTx" presStyleIdx="0" presStyleCnt="2">
        <dgm:presLayoutVars>
          <dgm:chMax val="0"/>
          <dgm:chPref val="0"/>
          <dgm:bulletEnabled val="1"/>
        </dgm:presLayoutVars>
      </dgm:prSet>
      <dgm:spPr/>
    </dgm:pt>
    <dgm:pt modelId="{430BBF12-80D0-4692-B217-CFC3E5E95190}" type="pres">
      <dgm:prSet presAssocID="{CB5F138F-6276-401E-8BBE-FBF4E9E85E5D}" presName="BalanceSpacing" presStyleCnt="0"/>
      <dgm:spPr/>
    </dgm:pt>
    <dgm:pt modelId="{39B632D0-8270-4DAC-BADF-39D5348A4969}" type="pres">
      <dgm:prSet presAssocID="{CB5F138F-6276-401E-8BBE-FBF4E9E85E5D}" presName="BalanceSpacing1" presStyleCnt="0"/>
      <dgm:spPr/>
    </dgm:pt>
    <dgm:pt modelId="{58CD8227-C69B-43CB-BFA8-6E6232B53D4C}" type="pres">
      <dgm:prSet presAssocID="{AEED4464-279F-4DE6-95C6-7813C4DC17C6}" presName="Accent1Text" presStyleLbl="node1" presStyleIdx="1" presStyleCnt="4"/>
      <dgm:spPr/>
    </dgm:pt>
    <dgm:pt modelId="{BA98202E-DD8E-43D6-8CCC-7F7C338D3610}" type="pres">
      <dgm:prSet presAssocID="{AEED4464-279F-4DE6-95C6-7813C4DC17C6}" presName="spaceBetweenRectangles" presStyleCnt="0"/>
      <dgm:spPr/>
    </dgm:pt>
    <dgm:pt modelId="{F808F650-58F3-483B-9A93-C774E45FB7D4}" type="pres">
      <dgm:prSet presAssocID="{80165A79-2E44-4D9F-9F75-17BCD11CB31C}" presName="composite" presStyleCnt="0"/>
      <dgm:spPr/>
    </dgm:pt>
    <dgm:pt modelId="{1CCD3343-C91E-4113-8B32-179925FD9096}" type="pres">
      <dgm:prSet presAssocID="{80165A79-2E44-4D9F-9F75-17BCD11CB31C}" presName="Parent1" presStyleLbl="node1" presStyleIdx="2" presStyleCnt="4">
        <dgm:presLayoutVars>
          <dgm:chMax val="1"/>
          <dgm:chPref val="1"/>
          <dgm:bulletEnabled val="1"/>
        </dgm:presLayoutVars>
      </dgm:prSet>
      <dgm:spPr/>
    </dgm:pt>
    <dgm:pt modelId="{E4445F16-E4E8-4E6D-B093-96C4514A73B5}" type="pres">
      <dgm:prSet presAssocID="{80165A79-2E44-4D9F-9F75-17BCD11CB31C}" presName="Childtext1" presStyleLbl="revTx" presStyleIdx="1" presStyleCnt="2">
        <dgm:presLayoutVars>
          <dgm:chMax val="0"/>
          <dgm:chPref val="0"/>
          <dgm:bulletEnabled val="1"/>
        </dgm:presLayoutVars>
      </dgm:prSet>
      <dgm:spPr/>
    </dgm:pt>
    <dgm:pt modelId="{FD9752D8-857B-4893-BDE1-B1F319A66D53}" type="pres">
      <dgm:prSet presAssocID="{80165A79-2E44-4D9F-9F75-17BCD11CB31C}" presName="BalanceSpacing" presStyleCnt="0"/>
      <dgm:spPr/>
    </dgm:pt>
    <dgm:pt modelId="{162F9CCA-E4E5-4F00-BC96-9CF0EAEAA62E}" type="pres">
      <dgm:prSet presAssocID="{80165A79-2E44-4D9F-9F75-17BCD11CB31C}" presName="BalanceSpacing1" presStyleCnt="0"/>
      <dgm:spPr/>
    </dgm:pt>
    <dgm:pt modelId="{A273796A-D583-4D3E-970A-4624D2E3A35F}" type="pres">
      <dgm:prSet presAssocID="{E97F082E-287D-48BF-8676-D747ADF4B50F}" presName="Accent1Text" presStyleLbl="node1" presStyleIdx="3" presStyleCnt="4"/>
      <dgm:spPr/>
    </dgm:pt>
  </dgm:ptLst>
  <dgm:cxnLst>
    <dgm:cxn modelId="{77AF8609-1665-4669-BD18-AD182E5272E8}" type="presOf" srcId="{AEED4464-279F-4DE6-95C6-7813C4DC17C6}" destId="{58CD8227-C69B-43CB-BFA8-6E6232B53D4C}" srcOrd="0" destOrd="0" presId="urn:microsoft.com/office/officeart/2008/layout/AlternatingHexagons"/>
    <dgm:cxn modelId="{0437921A-89BE-4865-B433-6EC3DCF1EE13}" type="presOf" srcId="{E97F082E-287D-48BF-8676-D747ADF4B50F}" destId="{A273796A-D583-4D3E-970A-4624D2E3A35F}" srcOrd="0" destOrd="0" presId="urn:microsoft.com/office/officeart/2008/layout/AlternatingHexagons"/>
    <dgm:cxn modelId="{606E015C-6B46-48AF-83BB-B45BE161F2C4}" srcId="{80165A79-2E44-4D9F-9F75-17BCD11CB31C}" destId="{256F4CF1-52C3-4639-A92B-190D10EED30F}" srcOrd="1" destOrd="0" parTransId="{2AA9C633-13E7-4FF4-8AD4-613B9FDC94E1}" sibTransId="{93276277-5D35-4C1D-BAB0-F44334BCEF48}"/>
    <dgm:cxn modelId="{4092A369-AF0D-405B-8C4C-8B7C6C13F9C1}" srcId="{80165A79-2E44-4D9F-9F75-17BCD11CB31C}" destId="{5B708F3B-CDBB-4CBE-ABF9-44979A40FB20}" srcOrd="0" destOrd="0" parTransId="{AE6A0BC4-BD39-46A0-B5FC-9468897A3EC7}" sibTransId="{6C454398-15B5-428A-A62D-C419EA8F226B}"/>
    <dgm:cxn modelId="{D305D553-0FCE-4BE4-A0EF-61BE00C2F474}" srcId="{B578C518-B344-4505-AE75-CB160540B3D5}" destId="{CB5F138F-6276-401E-8BBE-FBF4E9E85E5D}" srcOrd="0" destOrd="0" parTransId="{2B4E8C9E-67C9-435D-ABE0-8F66C822F997}" sibTransId="{AEED4464-279F-4DE6-95C6-7813C4DC17C6}"/>
    <dgm:cxn modelId="{16B76D58-8930-40F4-9DC7-FAC4DD8FBE6D}" type="presOf" srcId="{CB5F138F-6276-401E-8BBE-FBF4E9E85E5D}" destId="{B7855BDA-40C4-4A4B-9BAE-7F440C215985}" srcOrd="0" destOrd="0" presId="urn:microsoft.com/office/officeart/2008/layout/AlternatingHexagons"/>
    <dgm:cxn modelId="{9C68B97D-D710-445D-B441-D3A1863DF754}" type="presOf" srcId="{80165A79-2E44-4D9F-9F75-17BCD11CB31C}" destId="{1CCD3343-C91E-4113-8B32-179925FD9096}" srcOrd="0" destOrd="0" presId="urn:microsoft.com/office/officeart/2008/layout/AlternatingHexagons"/>
    <dgm:cxn modelId="{51D10684-4915-40E7-9CEC-134F7CF83091}" srcId="{B578C518-B344-4505-AE75-CB160540B3D5}" destId="{80165A79-2E44-4D9F-9F75-17BCD11CB31C}" srcOrd="1" destOrd="0" parTransId="{738C5423-E6B2-40BE-9D78-AEB3161497A4}" sibTransId="{E97F082E-287D-48BF-8676-D747ADF4B50F}"/>
    <dgm:cxn modelId="{D6BF8E88-B6A2-4C67-936F-64DA597425C3}" type="presOf" srcId="{256F4CF1-52C3-4639-A92B-190D10EED30F}" destId="{E4445F16-E4E8-4E6D-B093-96C4514A73B5}" srcOrd="0" destOrd="1" presId="urn:microsoft.com/office/officeart/2008/layout/AlternatingHexagons"/>
    <dgm:cxn modelId="{989786CC-C093-47A0-A037-D40BD5DA02E7}" type="presOf" srcId="{5B708F3B-CDBB-4CBE-ABF9-44979A40FB20}" destId="{E4445F16-E4E8-4E6D-B093-96C4514A73B5}" srcOrd="0" destOrd="0" presId="urn:microsoft.com/office/officeart/2008/layout/AlternatingHexagons"/>
    <dgm:cxn modelId="{D0807DE6-BC4B-44BB-AAEA-F105DA9EF98D}" type="presOf" srcId="{B578C518-B344-4505-AE75-CB160540B3D5}" destId="{4D66551A-33AF-4414-97C3-8C5A4908E197}" srcOrd="0" destOrd="0" presId="urn:microsoft.com/office/officeart/2008/layout/AlternatingHexagons"/>
    <dgm:cxn modelId="{7D073FE6-76BA-45C4-BCAB-A526D53D2FA3}" type="presParOf" srcId="{4D66551A-33AF-4414-97C3-8C5A4908E197}" destId="{1C48415F-228B-4727-B2D7-C744FF8F6CF6}" srcOrd="0" destOrd="0" presId="urn:microsoft.com/office/officeart/2008/layout/AlternatingHexagons"/>
    <dgm:cxn modelId="{8E9E1671-1138-4637-BC3A-6B9C14C2B171}" type="presParOf" srcId="{1C48415F-228B-4727-B2D7-C744FF8F6CF6}" destId="{B7855BDA-40C4-4A4B-9BAE-7F440C215985}" srcOrd="0" destOrd="0" presId="urn:microsoft.com/office/officeart/2008/layout/AlternatingHexagons"/>
    <dgm:cxn modelId="{CDEF4ADF-832F-4EB3-8637-1A55C6B899CC}" type="presParOf" srcId="{1C48415F-228B-4727-B2D7-C744FF8F6CF6}" destId="{80F12EA0-B419-4F72-B831-E26C9F4B865D}" srcOrd="1" destOrd="0" presId="urn:microsoft.com/office/officeart/2008/layout/AlternatingHexagons"/>
    <dgm:cxn modelId="{F368E254-CA17-4079-9279-57EE4B991524}" type="presParOf" srcId="{1C48415F-228B-4727-B2D7-C744FF8F6CF6}" destId="{430BBF12-80D0-4692-B217-CFC3E5E95190}" srcOrd="2" destOrd="0" presId="urn:microsoft.com/office/officeart/2008/layout/AlternatingHexagons"/>
    <dgm:cxn modelId="{E77CB033-DDA8-46B7-98ED-449158DD8987}" type="presParOf" srcId="{1C48415F-228B-4727-B2D7-C744FF8F6CF6}" destId="{39B632D0-8270-4DAC-BADF-39D5348A4969}" srcOrd="3" destOrd="0" presId="urn:microsoft.com/office/officeart/2008/layout/AlternatingHexagons"/>
    <dgm:cxn modelId="{416D59F1-A71B-4F0F-8F7F-8789BAB6F380}" type="presParOf" srcId="{1C48415F-228B-4727-B2D7-C744FF8F6CF6}" destId="{58CD8227-C69B-43CB-BFA8-6E6232B53D4C}" srcOrd="4" destOrd="0" presId="urn:microsoft.com/office/officeart/2008/layout/AlternatingHexagons"/>
    <dgm:cxn modelId="{1D4FA5B4-D564-4EFC-99CE-F7C5A7CF3739}" type="presParOf" srcId="{4D66551A-33AF-4414-97C3-8C5A4908E197}" destId="{BA98202E-DD8E-43D6-8CCC-7F7C338D3610}" srcOrd="1" destOrd="0" presId="urn:microsoft.com/office/officeart/2008/layout/AlternatingHexagons"/>
    <dgm:cxn modelId="{3967CD2B-FFCC-4B6A-A36B-A07CF1820813}" type="presParOf" srcId="{4D66551A-33AF-4414-97C3-8C5A4908E197}" destId="{F808F650-58F3-483B-9A93-C774E45FB7D4}" srcOrd="2" destOrd="0" presId="urn:microsoft.com/office/officeart/2008/layout/AlternatingHexagons"/>
    <dgm:cxn modelId="{293F1DE8-FBDB-4AD6-B2A5-191496FEF9DF}" type="presParOf" srcId="{F808F650-58F3-483B-9A93-C774E45FB7D4}" destId="{1CCD3343-C91E-4113-8B32-179925FD9096}" srcOrd="0" destOrd="0" presId="urn:microsoft.com/office/officeart/2008/layout/AlternatingHexagons"/>
    <dgm:cxn modelId="{B9129C91-A6D3-4707-8AFA-FFD906C740E6}" type="presParOf" srcId="{F808F650-58F3-483B-9A93-C774E45FB7D4}" destId="{E4445F16-E4E8-4E6D-B093-96C4514A73B5}" srcOrd="1" destOrd="0" presId="urn:microsoft.com/office/officeart/2008/layout/AlternatingHexagons"/>
    <dgm:cxn modelId="{3F0554A1-343A-4EBA-8281-60B1BD882F18}" type="presParOf" srcId="{F808F650-58F3-483B-9A93-C774E45FB7D4}" destId="{FD9752D8-857B-4893-BDE1-B1F319A66D53}" srcOrd="2" destOrd="0" presId="urn:microsoft.com/office/officeart/2008/layout/AlternatingHexagons"/>
    <dgm:cxn modelId="{B5276E3E-657E-476C-B5C5-79707345FABE}" type="presParOf" srcId="{F808F650-58F3-483B-9A93-C774E45FB7D4}" destId="{162F9CCA-E4E5-4F00-BC96-9CF0EAEAA62E}" srcOrd="3" destOrd="0" presId="urn:microsoft.com/office/officeart/2008/layout/AlternatingHexagons"/>
    <dgm:cxn modelId="{FDF7F9E9-A90A-476D-B356-98097C8C1CE2}" type="presParOf" srcId="{F808F650-58F3-483B-9A93-C774E45FB7D4}" destId="{A273796A-D583-4D3E-970A-4624D2E3A35F}"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BC4DDE-0F3E-42E8-9723-1083BEA5EACB}"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78EBD7F4-8A4C-4B06-A3DC-B1116886E978}">
      <dgm:prSet/>
      <dgm:spPr/>
      <dgm:t>
        <a:bodyPr/>
        <a:lstStyle/>
        <a:p>
          <a:r>
            <a:rPr lang="en-US"/>
            <a:t>Credit mix-</a:t>
          </a:r>
          <a:r>
            <a:rPr lang="en-US" b="0" i="0"/>
            <a:t>Represents the classification of the mix of credits</a:t>
          </a:r>
          <a:endParaRPr lang="en-US"/>
        </a:p>
      </dgm:t>
    </dgm:pt>
    <dgm:pt modelId="{EEF705EC-81A6-4968-967F-AB45A1CD010C}" type="parTrans" cxnId="{BA0F7B87-9530-40AC-BCC8-DA4F04BA0AE9}">
      <dgm:prSet/>
      <dgm:spPr/>
      <dgm:t>
        <a:bodyPr/>
        <a:lstStyle/>
        <a:p>
          <a:endParaRPr lang="en-US"/>
        </a:p>
      </dgm:t>
    </dgm:pt>
    <dgm:pt modelId="{BA699E64-243B-4FBC-ADE2-3D2A0F969CCC}" type="sibTrans" cxnId="{BA0F7B87-9530-40AC-BCC8-DA4F04BA0AE9}">
      <dgm:prSet phldrT="1" phldr="0"/>
      <dgm:spPr/>
      <dgm:t>
        <a:bodyPr/>
        <a:lstStyle/>
        <a:p>
          <a:r>
            <a:rPr lang="en-US"/>
            <a:t>1</a:t>
          </a:r>
        </a:p>
      </dgm:t>
    </dgm:pt>
    <dgm:pt modelId="{6EAACC69-0C0E-4C11-8120-DA24C298D8BA}">
      <dgm:prSet/>
      <dgm:spPr/>
      <dgm:t>
        <a:bodyPr/>
        <a:lstStyle/>
        <a:p>
          <a:r>
            <a:rPr lang="en-US" b="0" i="0"/>
            <a:t>we see a direct relationship between the variables</a:t>
          </a:r>
          <a:br>
            <a:rPr lang="en-US" b="0" i="0"/>
          </a:br>
          <a:endParaRPr lang="en-US"/>
        </a:p>
      </dgm:t>
    </dgm:pt>
    <dgm:pt modelId="{92F9143F-CBD8-4212-BFEC-08F295FF345E}" type="parTrans" cxnId="{1BD85133-E2B6-40E7-9CB8-724F1E673EC8}">
      <dgm:prSet/>
      <dgm:spPr/>
      <dgm:t>
        <a:bodyPr/>
        <a:lstStyle/>
        <a:p>
          <a:endParaRPr lang="en-US"/>
        </a:p>
      </dgm:t>
    </dgm:pt>
    <dgm:pt modelId="{684E7FD1-455F-46ED-87EF-1EF390A62558}" type="sibTrans" cxnId="{1BD85133-E2B6-40E7-9CB8-724F1E673EC8}">
      <dgm:prSet phldrT="2" phldr="0"/>
      <dgm:spPr/>
      <dgm:t>
        <a:bodyPr/>
        <a:lstStyle/>
        <a:p>
          <a:r>
            <a:rPr lang="en-US"/>
            <a:t>2</a:t>
          </a:r>
        </a:p>
      </dgm:t>
    </dgm:pt>
    <dgm:pt modelId="{6F047AE9-272B-4D05-ACCC-8358356E45BC}" type="pres">
      <dgm:prSet presAssocID="{ADBC4DDE-0F3E-42E8-9723-1083BEA5EACB}" presName="Name0" presStyleCnt="0">
        <dgm:presLayoutVars>
          <dgm:animLvl val="lvl"/>
          <dgm:resizeHandles val="exact"/>
        </dgm:presLayoutVars>
      </dgm:prSet>
      <dgm:spPr/>
    </dgm:pt>
    <dgm:pt modelId="{7DBD65EC-F3BB-47ED-A8B0-C9778F889145}" type="pres">
      <dgm:prSet presAssocID="{78EBD7F4-8A4C-4B06-A3DC-B1116886E978}" presName="compositeNode" presStyleCnt="0">
        <dgm:presLayoutVars>
          <dgm:bulletEnabled val="1"/>
        </dgm:presLayoutVars>
      </dgm:prSet>
      <dgm:spPr/>
    </dgm:pt>
    <dgm:pt modelId="{F5266290-86A7-4425-9086-FB6F63E66ADB}" type="pres">
      <dgm:prSet presAssocID="{78EBD7F4-8A4C-4B06-A3DC-B1116886E978}" presName="bgRect" presStyleLbl="bgAccFollowNode1" presStyleIdx="0" presStyleCnt="2"/>
      <dgm:spPr/>
    </dgm:pt>
    <dgm:pt modelId="{E127A394-21E2-4E61-98F0-741F997883BA}" type="pres">
      <dgm:prSet presAssocID="{BA699E64-243B-4FBC-ADE2-3D2A0F969CCC}" presName="sibTransNodeCircle" presStyleLbl="alignNode1" presStyleIdx="0" presStyleCnt="4">
        <dgm:presLayoutVars>
          <dgm:chMax val="0"/>
          <dgm:bulletEnabled/>
        </dgm:presLayoutVars>
      </dgm:prSet>
      <dgm:spPr/>
    </dgm:pt>
    <dgm:pt modelId="{7CA8EB63-3307-49A8-AD97-5CBF99185874}" type="pres">
      <dgm:prSet presAssocID="{78EBD7F4-8A4C-4B06-A3DC-B1116886E978}" presName="bottomLine" presStyleLbl="alignNode1" presStyleIdx="1" presStyleCnt="4">
        <dgm:presLayoutVars/>
      </dgm:prSet>
      <dgm:spPr/>
    </dgm:pt>
    <dgm:pt modelId="{0CC65C31-CE58-4756-8027-05993103ED2C}" type="pres">
      <dgm:prSet presAssocID="{78EBD7F4-8A4C-4B06-A3DC-B1116886E978}" presName="nodeText" presStyleLbl="bgAccFollowNode1" presStyleIdx="0" presStyleCnt="2">
        <dgm:presLayoutVars>
          <dgm:bulletEnabled val="1"/>
        </dgm:presLayoutVars>
      </dgm:prSet>
      <dgm:spPr/>
    </dgm:pt>
    <dgm:pt modelId="{68D9019A-1478-4295-983F-A6BFDD2CFF72}" type="pres">
      <dgm:prSet presAssocID="{BA699E64-243B-4FBC-ADE2-3D2A0F969CCC}" presName="sibTrans" presStyleCnt="0"/>
      <dgm:spPr/>
    </dgm:pt>
    <dgm:pt modelId="{86CF90A9-5186-43A5-9AA1-940142578971}" type="pres">
      <dgm:prSet presAssocID="{6EAACC69-0C0E-4C11-8120-DA24C298D8BA}" presName="compositeNode" presStyleCnt="0">
        <dgm:presLayoutVars>
          <dgm:bulletEnabled val="1"/>
        </dgm:presLayoutVars>
      </dgm:prSet>
      <dgm:spPr/>
    </dgm:pt>
    <dgm:pt modelId="{B2D1F2EB-4F11-491C-B0E9-619907EAF05B}" type="pres">
      <dgm:prSet presAssocID="{6EAACC69-0C0E-4C11-8120-DA24C298D8BA}" presName="bgRect" presStyleLbl="bgAccFollowNode1" presStyleIdx="1" presStyleCnt="2"/>
      <dgm:spPr/>
    </dgm:pt>
    <dgm:pt modelId="{ED1E1F88-36CD-45E1-A1CC-9F336534A621}" type="pres">
      <dgm:prSet presAssocID="{684E7FD1-455F-46ED-87EF-1EF390A62558}" presName="sibTransNodeCircle" presStyleLbl="alignNode1" presStyleIdx="2" presStyleCnt="4">
        <dgm:presLayoutVars>
          <dgm:chMax val="0"/>
          <dgm:bulletEnabled/>
        </dgm:presLayoutVars>
      </dgm:prSet>
      <dgm:spPr/>
    </dgm:pt>
    <dgm:pt modelId="{8FD78AAD-1B18-4C16-90D9-71324B76BF1B}" type="pres">
      <dgm:prSet presAssocID="{6EAACC69-0C0E-4C11-8120-DA24C298D8BA}" presName="bottomLine" presStyleLbl="alignNode1" presStyleIdx="3" presStyleCnt="4">
        <dgm:presLayoutVars/>
      </dgm:prSet>
      <dgm:spPr/>
    </dgm:pt>
    <dgm:pt modelId="{3B3C5DDE-1401-4B41-B9D0-8E1EDAACC3C2}" type="pres">
      <dgm:prSet presAssocID="{6EAACC69-0C0E-4C11-8120-DA24C298D8BA}" presName="nodeText" presStyleLbl="bgAccFollowNode1" presStyleIdx="1" presStyleCnt="2">
        <dgm:presLayoutVars>
          <dgm:bulletEnabled val="1"/>
        </dgm:presLayoutVars>
      </dgm:prSet>
      <dgm:spPr/>
    </dgm:pt>
  </dgm:ptLst>
  <dgm:cxnLst>
    <dgm:cxn modelId="{1BD85133-E2B6-40E7-9CB8-724F1E673EC8}" srcId="{ADBC4DDE-0F3E-42E8-9723-1083BEA5EACB}" destId="{6EAACC69-0C0E-4C11-8120-DA24C298D8BA}" srcOrd="1" destOrd="0" parTransId="{92F9143F-CBD8-4212-BFEC-08F295FF345E}" sibTransId="{684E7FD1-455F-46ED-87EF-1EF390A62558}"/>
    <dgm:cxn modelId="{A171684F-D39F-45A9-96F2-8830ADC064E8}" type="presOf" srcId="{78EBD7F4-8A4C-4B06-A3DC-B1116886E978}" destId="{F5266290-86A7-4425-9086-FB6F63E66ADB}" srcOrd="0" destOrd="0" presId="urn:microsoft.com/office/officeart/2016/7/layout/BasicLinearProcessNumbered"/>
    <dgm:cxn modelId="{5D760472-615C-4739-BCFF-3D9F7673565D}" type="presOf" srcId="{BA699E64-243B-4FBC-ADE2-3D2A0F969CCC}" destId="{E127A394-21E2-4E61-98F0-741F997883BA}" srcOrd="0" destOrd="0" presId="urn:microsoft.com/office/officeart/2016/7/layout/BasicLinearProcessNumbered"/>
    <dgm:cxn modelId="{DCFF9C56-2680-49FA-9439-0E76D0023677}" type="presOf" srcId="{ADBC4DDE-0F3E-42E8-9723-1083BEA5EACB}" destId="{6F047AE9-272B-4D05-ACCC-8358356E45BC}" srcOrd="0" destOrd="0" presId="urn:microsoft.com/office/officeart/2016/7/layout/BasicLinearProcessNumbered"/>
    <dgm:cxn modelId="{BA0F7B87-9530-40AC-BCC8-DA4F04BA0AE9}" srcId="{ADBC4DDE-0F3E-42E8-9723-1083BEA5EACB}" destId="{78EBD7F4-8A4C-4B06-A3DC-B1116886E978}" srcOrd="0" destOrd="0" parTransId="{EEF705EC-81A6-4968-967F-AB45A1CD010C}" sibTransId="{BA699E64-243B-4FBC-ADE2-3D2A0F969CCC}"/>
    <dgm:cxn modelId="{3CD27493-3C72-4854-AB34-7CBCEA41B5A0}" type="presOf" srcId="{6EAACC69-0C0E-4C11-8120-DA24C298D8BA}" destId="{3B3C5DDE-1401-4B41-B9D0-8E1EDAACC3C2}" srcOrd="1" destOrd="0" presId="urn:microsoft.com/office/officeart/2016/7/layout/BasicLinearProcessNumbered"/>
    <dgm:cxn modelId="{5E67B0A1-2B03-46D1-BAF4-C477A94199AF}" type="presOf" srcId="{684E7FD1-455F-46ED-87EF-1EF390A62558}" destId="{ED1E1F88-36CD-45E1-A1CC-9F336534A621}" srcOrd="0" destOrd="0" presId="urn:microsoft.com/office/officeart/2016/7/layout/BasicLinearProcessNumbered"/>
    <dgm:cxn modelId="{EF01E4B0-BC38-4BFE-B992-9511FB7C3C38}" type="presOf" srcId="{6EAACC69-0C0E-4C11-8120-DA24C298D8BA}" destId="{B2D1F2EB-4F11-491C-B0E9-619907EAF05B}" srcOrd="0" destOrd="0" presId="urn:microsoft.com/office/officeart/2016/7/layout/BasicLinearProcessNumbered"/>
    <dgm:cxn modelId="{DDAAFADA-844B-442C-8ED8-A809AAA09D7C}" type="presOf" srcId="{78EBD7F4-8A4C-4B06-A3DC-B1116886E978}" destId="{0CC65C31-CE58-4756-8027-05993103ED2C}" srcOrd="1" destOrd="0" presId="urn:microsoft.com/office/officeart/2016/7/layout/BasicLinearProcessNumbered"/>
    <dgm:cxn modelId="{234DFFF9-5232-4946-97B8-75EABFC2AA43}" type="presParOf" srcId="{6F047AE9-272B-4D05-ACCC-8358356E45BC}" destId="{7DBD65EC-F3BB-47ED-A8B0-C9778F889145}" srcOrd="0" destOrd="0" presId="urn:microsoft.com/office/officeart/2016/7/layout/BasicLinearProcessNumbered"/>
    <dgm:cxn modelId="{1F46B7CC-653F-4364-897A-733C36FA64C0}" type="presParOf" srcId="{7DBD65EC-F3BB-47ED-A8B0-C9778F889145}" destId="{F5266290-86A7-4425-9086-FB6F63E66ADB}" srcOrd="0" destOrd="0" presId="urn:microsoft.com/office/officeart/2016/7/layout/BasicLinearProcessNumbered"/>
    <dgm:cxn modelId="{63E2FFAA-CDF8-47B8-8DC1-7B7F25886FBB}" type="presParOf" srcId="{7DBD65EC-F3BB-47ED-A8B0-C9778F889145}" destId="{E127A394-21E2-4E61-98F0-741F997883BA}" srcOrd="1" destOrd="0" presId="urn:microsoft.com/office/officeart/2016/7/layout/BasicLinearProcessNumbered"/>
    <dgm:cxn modelId="{3F223C8C-9E1C-47C6-BE34-9A475BD65391}" type="presParOf" srcId="{7DBD65EC-F3BB-47ED-A8B0-C9778F889145}" destId="{7CA8EB63-3307-49A8-AD97-5CBF99185874}" srcOrd="2" destOrd="0" presId="urn:microsoft.com/office/officeart/2016/7/layout/BasicLinearProcessNumbered"/>
    <dgm:cxn modelId="{0DB17EF6-0F37-4252-A545-0ED97EB44A35}" type="presParOf" srcId="{7DBD65EC-F3BB-47ED-A8B0-C9778F889145}" destId="{0CC65C31-CE58-4756-8027-05993103ED2C}" srcOrd="3" destOrd="0" presId="urn:microsoft.com/office/officeart/2016/7/layout/BasicLinearProcessNumbered"/>
    <dgm:cxn modelId="{8E7107C6-74FF-47AF-B689-A85C44BF1F2E}" type="presParOf" srcId="{6F047AE9-272B-4D05-ACCC-8358356E45BC}" destId="{68D9019A-1478-4295-983F-A6BFDD2CFF72}" srcOrd="1" destOrd="0" presId="urn:microsoft.com/office/officeart/2016/7/layout/BasicLinearProcessNumbered"/>
    <dgm:cxn modelId="{B9F820D0-7D43-4D89-8F6E-832BF0806B7C}" type="presParOf" srcId="{6F047AE9-272B-4D05-ACCC-8358356E45BC}" destId="{86CF90A9-5186-43A5-9AA1-940142578971}" srcOrd="2" destOrd="0" presId="urn:microsoft.com/office/officeart/2016/7/layout/BasicLinearProcessNumbered"/>
    <dgm:cxn modelId="{90299AC4-6709-4CA2-B8F4-98B4233C9E31}" type="presParOf" srcId="{86CF90A9-5186-43A5-9AA1-940142578971}" destId="{B2D1F2EB-4F11-491C-B0E9-619907EAF05B}" srcOrd="0" destOrd="0" presId="urn:microsoft.com/office/officeart/2016/7/layout/BasicLinearProcessNumbered"/>
    <dgm:cxn modelId="{23E570BF-A9D9-491C-94D9-00C7C5A941BA}" type="presParOf" srcId="{86CF90A9-5186-43A5-9AA1-940142578971}" destId="{ED1E1F88-36CD-45E1-A1CC-9F336534A621}" srcOrd="1" destOrd="0" presId="urn:microsoft.com/office/officeart/2016/7/layout/BasicLinearProcessNumbered"/>
    <dgm:cxn modelId="{39A9EBFC-A359-433C-BFC6-559F122876D6}" type="presParOf" srcId="{86CF90A9-5186-43A5-9AA1-940142578971}" destId="{8FD78AAD-1B18-4C16-90D9-71324B76BF1B}" srcOrd="2" destOrd="0" presId="urn:microsoft.com/office/officeart/2016/7/layout/BasicLinearProcessNumbered"/>
    <dgm:cxn modelId="{72D69FFA-7E93-4EAA-964F-79458F2DA4F7}" type="presParOf" srcId="{86CF90A9-5186-43A5-9AA1-940142578971}" destId="{3B3C5DDE-1401-4B41-B9D0-8E1EDAACC3C2}"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55BDA-40C4-4A4B-9BAE-7F440C215985}">
      <dsp:nvSpPr>
        <dsp:cNvPr id="0" name=""/>
        <dsp:cNvSpPr/>
      </dsp:nvSpPr>
      <dsp:spPr>
        <a:xfrm rot="5400000">
          <a:off x="4422258" y="126594"/>
          <a:ext cx="1913268" cy="1664543"/>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possibility of predicting a person's status</a:t>
          </a:r>
        </a:p>
      </dsp:txBody>
      <dsp:txXfrm rot="-5400000">
        <a:off x="4806011" y="300383"/>
        <a:ext cx="1145761" cy="1316966"/>
      </dsp:txXfrm>
    </dsp:sp>
    <dsp:sp modelId="{80F12EA0-B419-4F72-B831-E26C9F4B865D}">
      <dsp:nvSpPr>
        <dsp:cNvPr id="0" name=""/>
        <dsp:cNvSpPr/>
      </dsp:nvSpPr>
      <dsp:spPr>
        <a:xfrm>
          <a:off x="6261674" y="384885"/>
          <a:ext cx="2135207" cy="1147960"/>
        </a:xfrm>
        <a:prstGeom prst="rect">
          <a:avLst/>
        </a:prstGeom>
        <a:noFill/>
        <a:ln>
          <a:noFill/>
        </a:ln>
        <a:effectLst/>
      </dsp:spPr>
      <dsp:style>
        <a:lnRef idx="0">
          <a:scrgbClr r="0" g="0" b="0"/>
        </a:lnRef>
        <a:fillRef idx="0">
          <a:scrgbClr r="0" g="0" b="0"/>
        </a:fillRef>
        <a:effectRef idx="0">
          <a:scrgbClr r="0" g="0" b="0"/>
        </a:effectRef>
        <a:fontRef idx="minor"/>
      </dsp:style>
    </dsp:sp>
    <dsp:sp modelId="{58CD8227-C69B-43CB-BFA8-6E6232B53D4C}">
      <dsp:nvSpPr>
        <dsp:cNvPr id="0" name=""/>
        <dsp:cNvSpPr/>
      </dsp:nvSpPr>
      <dsp:spPr>
        <a:xfrm rot="5400000">
          <a:off x="2624552" y="126594"/>
          <a:ext cx="1913268" cy="1664543"/>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008305" y="300383"/>
        <a:ext cx="1145761" cy="1316966"/>
      </dsp:txXfrm>
    </dsp:sp>
    <dsp:sp modelId="{1CCD3343-C91E-4113-8B32-179925FD9096}">
      <dsp:nvSpPr>
        <dsp:cNvPr id="0" name=""/>
        <dsp:cNvSpPr/>
      </dsp:nvSpPr>
      <dsp:spPr>
        <a:xfrm rot="5400000">
          <a:off x="3519961" y="1750576"/>
          <a:ext cx="1913268" cy="1664543"/>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checking whether our model is biased by age or profession</a:t>
          </a:r>
        </a:p>
      </dsp:txBody>
      <dsp:txXfrm rot="-5400000">
        <a:off x="3903714" y="1924365"/>
        <a:ext cx="1145761" cy="1316966"/>
      </dsp:txXfrm>
    </dsp:sp>
    <dsp:sp modelId="{E4445F16-E4E8-4E6D-B093-96C4514A73B5}">
      <dsp:nvSpPr>
        <dsp:cNvPr id="0" name=""/>
        <dsp:cNvSpPr/>
      </dsp:nvSpPr>
      <dsp:spPr>
        <a:xfrm>
          <a:off x="1509117" y="2008867"/>
          <a:ext cx="2066329" cy="1147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r" defTabSz="400050">
            <a:lnSpc>
              <a:spcPct val="90000"/>
            </a:lnSpc>
            <a:spcBef>
              <a:spcPct val="0"/>
            </a:spcBef>
            <a:spcAft>
              <a:spcPct val="35000"/>
            </a:spcAft>
            <a:buNone/>
          </a:pPr>
          <a:r>
            <a:rPr lang="en-US" sz="900" kern="1200"/>
            <a:t>Occupation: Bias may arise if certain occupations are systematically favored or penalized in the credit scoring process.</a:t>
          </a:r>
        </a:p>
        <a:p>
          <a:pPr marL="0" lvl="0" indent="0" algn="r" defTabSz="400050">
            <a:lnSpc>
              <a:spcPct val="90000"/>
            </a:lnSpc>
            <a:spcBef>
              <a:spcPct val="0"/>
            </a:spcBef>
            <a:spcAft>
              <a:spcPct val="35000"/>
            </a:spcAft>
            <a:buNone/>
          </a:pPr>
          <a:r>
            <a:rPr lang="en-US" sz="900" kern="1200"/>
            <a:t>Age:  bias in credit scores can disadvantage younger individuals due to limited credit histories, potentially affecting their access to favorable financial terms.</a:t>
          </a:r>
        </a:p>
      </dsp:txBody>
      <dsp:txXfrm>
        <a:off x="1509117" y="2008867"/>
        <a:ext cx="2066329" cy="1147960"/>
      </dsp:txXfrm>
    </dsp:sp>
    <dsp:sp modelId="{A273796A-D583-4D3E-970A-4624D2E3A35F}">
      <dsp:nvSpPr>
        <dsp:cNvPr id="0" name=""/>
        <dsp:cNvSpPr/>
      </dsp:nvSpPr>
      <dsp:spPr>
        <a:xfrm rot="5400000">
          <a:off x="5317668" y="1750576"/>
          <a:ext cx="1913268" cy="1664543"/>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5701421" y="1924365"/>
        <a:ext cx="1145761" cy="13169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66290-86A7-4425-9086-FB6F63E66ADB}">
      <dsp:nvSpPr>
        <dsp:cNvPr id="0" name=""/>
        <dsp:cNvSpPr/>
      </dsp:nvSpPr>
      <dsp:spPr>
        <a:xfrm>
          <a:off x="544" y="496456"/>
          <a:ext cx="2122951" cy="297213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514" tIns="330200" rIns="165514" bIns="330200" numCol="1" spcCol="1270" anchor="t" anchorCtr="0">
          <a:noAutofit/>
        </a:bodyPr>
        <a:lstStyle/>
        <a:p>
          <a:pPr marL="0" lvl="0" indent="0" algn="l" defTabSz="800100">
            <a:lnSpc>
              <a:spcPct val="90000"/>
            </a:lnSpc>
            <a:spcBef>
              <a:spcPct val="0"/>
            </a:spcBef>
            <a:spcAft>
              <a:spcPct val="35000"/>
            </a:spcAft>
            <a:buNone/>
          </a:pPr>
          <a:r>
            <a:rPr lang="en-US" sz="1800" kern="1200"/>
            <a:t>Credit mix-</a:t>
          </a:r>
          <a:r>
            <a:rPr lang="en-US" sz="1800" b="0" i="0" kern="1200"/>
            <a:t>Represents the classification of the mix of credits</a:t>
          </a:r>
          <a:endParaRPr lang="en-US" sz="1800" kern="1200"/>
        </a:p>
      </dsp:txBody>
      <dsp:txXfrm>
        <a:off x="544" y="1625867"/>
        <a:ext cx="2122951" cy="1783279"/>
      </dsp:txXfrm>
    </dsp:sp>
    <dsp:sp modelId="{E127A394-21E2-4E61-98F0-741F997883BA}">
      <dsp:nvSpPr>
        <dsp:cNvPr id="0" name=""/>
        <dsp:cNvSpPr/>
      </dsp:nvSpPr>
      <dsp:spPr>
        <a:xfrm>
          <a:off x="616200" y="793670"/>
          <a:ext cx="891639" cy="89163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516" tIns="12700" rIns="6951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746778" y="924248"/>
        <a:ext cx="630483" cy="630483"/>
      </dsp:txXfrm>
    </dsp:sp>
    <dsp:sp modelId="{7CA8EB63-3307-49A8-AD97-5CBF99185874}">
      <dsp:nvSpPr>
        <dsp:cNvPr id="0" name=""/>
        <dsp:cNvSpPr/>
      </dsp:nvSpPr>
      <dsp:spPr>
        <a:xfrm>
          <a:off x="544" y="3468517"/>
          <a:ext cx="2122951" cy="7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D1F2EB-4F11-491C-B0E9-619907EAF05B}">
      <dsp:nvSpPr>
        <dsp:cNvPr id="0" name=""/>
        <dsp:cNvSpPr/>
      </dsp:nvSpPr>
      <dsp:spPr>
        <a:xfrm>
          <a:off x="2335791" y="496456"/>
          <a:ext cx="2122951" cy="297213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514" tIns="330200" rIns="165514" bIns="330200" numCol="1" spcCol="1270" anchor="t" anchorCtr="0">
          <a:noAutofit/>
        </a:bodyPr>
        <a:lstStyle/>
        <a:p>
          <a:pPr marL="0" lvl="0" indent="0" algn="l" defTabSz="800100">
            <a:lnSpc>
              <a:spcPct val="90000"/>
            </a:lnSpc>
            <a:spcBef>
              <a:spcPct val="0"/>
            </a:spcBef>
            <a:spcAft>
              <a:spcPct val="35000"/>
            </a:spcAft>
            <a:buNone/>
          </a:pPr>
          <a:r>
            <a:rPr lang="en-US" sz="1800" b="0" i="0" kern="1200"/>
            <a:t>we see a direct relationship between the variables</a:t>
          </a:r>
          <a:br>
            <a:rPr lang="en-US" sz="1800" b="0" i="0" kern="1200"/>
          </a:br>
          <a:endParaRPr lang="en-US" sz="1800" kern="1200"/>
        </a:p>
      </dsp:txBody>
      <dsp:txXfrm>
        <a:off x="2335791" y="1625867"/>
        <a:ext cx="2122951" cy="1783279"/>
      </dsp:txXfrm>
    </dsp:sp>
    <dsp:sp modelId="{ED1E1F88-36CD-45E1-A1CC-9F336534A621}">
      <dsp:nvSpPr>
        <dsp:cNvPr id="0" name=""/>
        <dsp:cNvSpPr/>
      </dsp:nvSpPr>
      <dsp:spPr>
        <a:xfrm>
          <a:off x="2951447" y="793670"/>
          <a:ext cx="891639" cy="89163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516" tIns="12700" rIns="6951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082025" y="924248"/>
        <a:ext cx="630483" cy="630483"/>
      </dsp:txXfrm>
    </dsp:sp>
    <dsp:sp modelId="{8FD78AAD-1B18-4C16-90D9-71324B76BF1B}">
      <dsp:nvSpPr>
        <dsp:cNvPr id="0" name=""/>
        <dsp:cNvSpPr/>
      </dsp:nvSpPr>
      <dsp:spPr>
        <a:xfrm>
          <a:off x="2335791" y="3468517"/>
          <a:ext cx="2122951" cy="7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9D9A7BA-9440-470A-AE18-4BE7CC228AA7}" type="datetimeFigureOut">
              <a:rPr lang="he-IL" smtClean="0"/>
              <a:t>י"ב/טבת/תשפ"ד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09CC3F51-6454-4BEE-AD02-64B030409A6D}" type="slidenum">
              <a:rPr lang="he-IL" smtClean="0"/>
              <a:t>‹#›</a:t>
            </a:fld>
            <a:endParaRPr lang="he-IL"/>
          </a:p>
        </p:txBody>
      </p:sp>
    </p:spTree>
    <p:extLst>
      <p:ext uri="{BB962C8B-B14F-4D97-AF65-F5344CB8AC3E}">
        <p14:creationId xmlns:p14="http://schemas.microsoft.com/office/powerpoint/2010/main" val="178119762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הפרויקט נעשה על דירוג אשראי, מאגר הנתונים הובא מהאתר </a:t>
            </a:r>
            <a:r>
              <a:rPr lang="he-IL" dirty="0" err="1"/>
              <a:t>קאגל</a:t>
            </a:r>
            <a:r>
              <a:rPr lang="he-IL" dirty="0"/>
              <a:t>.</a:t>
            </a:r>
          </a:p>
        </p:txBody>
      </p:sp>
      <p:sp>
        <p:nvSpPr>
          <p:cNvPr id="4" name="מציין מיקום של מספר שקופית 3"/>
          <p:cNvSpPr>
            <a:spLocks noGrp="1"/>
          </p:cNvSpPr>
          <p:nvPr>
            <p:ph type="sldNum" sz="quarter" idx="5"/>
          </p:nvPr>
        </p:nvSpPr>
        <p:spPr/>
        <p:txBody>
          <a:bodyPr/>
          <a:lstStyle/>
          <a:p>
            <a:fld id="{09CC3F51-6454-4BEE-AD02-64B030409A6D}" type="slidenum">
              <a:rPr lang="he-IL" smtClean="0"/>
              <a:t>1</a:t>
            </a:fld>
            <a:endParaRPr lang="he-IL"/>
          </a:p>
        </p:txBody>
      </p:sp>
    </p:spTree>
    <p:extLst>
      <p:ext uri="{BB962C8B-B14F-4D97-AF65-F5344CB8AC3E}">
        <p14:creationId xmlns:p14="http://schemas.microsoft.com/office/powerpoint/2010/main" val="2935146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דירוג האשראי הוא הצגה של כדאיות מתן הלוואה לבן אדם לפי הנתונים הכספיים שלו. אפליה בתחום זה יכולה לפגוע באופציות פיננסיות של הבן אדם המופלה כמו למשל קבלת משכנתא</a:t>
            </a:r>
          </a:p>
        </p:txBody>
      </p:sp>
      <p:sp>
        <p:nvSpPr>
          <p:cNvPr id="4" name="מציין מיקום של מספר שקופית 3"/>
          <p:cNvSpPr>
            <a:spLocks noGrp="1"/>
          </p:cNvSpPr>
          <p:nvPr>
            <p:ph type="sldNum" sz="quarter" idx="5"/>
          </p:nvPr>
        </p:nvSpPr>
        <p:spPr/>
        <p:txBody>
          <a:bodyPr/>
          <a:lstStyle/>
          <a:p>
            <a:fld id="{09CC3F51-6454-4BEE-AD02-64B030409A6D}" type="slidenum">
              <a:rPr lang="he-IL" smtClean="0"/>
              <a:t>2</a:t>
            </a:fld>
            <a:endParaRPr lang="he-IL"/>
          </a:p>
        </p:txBody>
      </p:sp>
    </p:spTree>
    <p:extLst>
      <p:ext uri="{BB962C8B-B14F-4D97-AF65-F5344CB8AC3E}">
        <p14:creationId xmlns:p14="http://schemas.microsoft.com/office/powerpoint/2010/main" val="1171701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a:t>
            </a:r>
            <a:r>
              <a:rPr lang="en-US" dirty="0"/>
              <a:t>DATA</a:t>
            </a:r>
            <a:r>
              <a:rPr lang="he-IL" dirty="0"/>
              <a:t> של דירוג האשראי מורכב מאוסף נתונים בנקאים ומידע של נתוני אשראי.</a:t>
            </a:r>
          </a:p>
        </p:txBody>
      </p:sp>
      <p:sp>
        <p:nvSpPr>
          <p:cNvPr id="4" name="מציין מיקום של מספר שקופית 3"/>
          <p:cNvSpPr>
            <a:spLocks noGrp="1"/>
          </p:cNvSpPr>
          <p:nvPr>
            <p:ph type="sldNum" sz="quarter" idx="5"/>
          </p:nvPr>
        </p:nvSpPr>
        <p:spPr/>
        <p:txBody>
          <a:bodyPr/>
          <a:lstStyle/>
          <a:p>
            <a:fld id="{09CC3F51-6454-4BEE-AD02-64B030409A6D}" type="slidenum">
              <a:rPr lang="he-IL" smtClean="0"/>
              <a:t>3</a:t>
            </a:fld>
            <a:endParaRPr lang="he-IL"/>
          </a:p>
        </p:txBody>
      </p:sp>
    </p:spTree>
    <p:extLst>
      <p:ext uri="{BB962C8B-B14F-4D97-AF65-F5344CB8AC3E}">
        <p14:creationId xmlns:p14="http://schemas.microsoft.com/office/powerpoint/2010/main" val="1194714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מבחינת אפליה בעיסוק שיכול להיגרם בדירוג אשראי, אנחנו רואים לפי גרף התפלגות דירוג אשראי לפי עיסוק שאין חריגות משמעותיות שיכולות להעיד על אפליה בתחום זה.</a:t>
            </a:r>
          </a:p>
        </p:txBody>
      </p:sp>
      <p:sp>
        <p:nvSpPr>
          <p:cNvPr id="4" name="מציין מיקום של מספר שקופית 3"/>
          <p:cNvSpPr>
            <a:spLocks noGrp="1"/>
          </p:cNvSpPr>
          <p:nvPr>
            <p:ph type="sldNum" sz="quarter" idx="5"/>
          </p:nvPr>
        </p:nvSpPr>
        <p:spPr/>
        <p:txBody>
          <a:bodyPr/>
          <a:lstStyle/>
          <a:p>
            <a:fld id="{09CC3F51-6454-4BEE-AD02-64B030409A6D}" type="slidenum">
              <a:rPr lang="he-IL" smtClean="0"/>
              <a:t>6</a:t>
            </a:fld>
            <a:endParaRPr lang="he-IL"/>
          </a:p>
        </p:txBody>
      </p:sp>
    </p:spTree>
    <p:extLst>
      <p:ext uri="{BB962C8B-B14F-4D97-AF65-F5344CB8AC3E}">
        <p14:creationId xmlns:p14="http://schemas.microsoft.com/office/powerpoint/2010/main" val="41694363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BDF4E7C-9844-433B-9E7C-D75B2866C0EB}" type="datetimeFigureOut">
              <a:rPr lang="he-IL" smtClean="0"/>
              <a:t>י"ב/טבת/תשפ"ד</a:t>
            </a:fld>
            <a:endParaRPr lang="he-IL"/>
          </a:p>
        </p:txBody>
      </p:sp>
      <p:sp>
        <p:nvSpPr>
          <p:cNvPr id="5" name="Footer Placeholder 4"/>
          <p:cNvSpPr>
            <a:spLocks noGrp="1"/>
          </p:cNvSpPr>
          <p:nvPr>
            <p:ph type="ftr" sz="quarter" idx="11"/>
          </p:nvPr>
        </p:nvSpPr>
        <p:spPr>
          <a:xfrm>
            <a:off x="1876424" y="5410201"/>
            <a:ext cx="5124886" cy="365125"/>
          </a:xfrm>
        </p:spPr>
        <p:txBody>
          <a:bodyPr/>
          <a:lstStyle/>
          <a:p>
            <a:endParaRPr lang="he-IL"/>
          </a:p>
        </p:txBody>
      </p:sp>
      <p:sp>
        <p:nvSpPr>
          <p:cNvPr id="6" name="Slide Number Placeholder 5"/>
          <p:cNvSpPr>
            <a:spLocks noGrp="1"/>
          </p:cNvSpPr>
          <p:nvPr>
            <p:ph type="sldNum" sz="quarter" idx="12"/>
          </p:nvPr>
        </p:nvSpPr>
        <p:spPr>
          <a:xfrm>
            <a:off x="9896911" y="5410199"/>
            <a:ext cx="771089" cy="365125"/>
          </a:xfrm>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3750568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284531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2542621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77CE13E-E635-4476-832D-1F5EF6D94C53}" type="slidenum">
              <a:rPr lang="he-IL" smtClean="0"/>
              <a:t>‹#›</a:t>
            </a:fld>
            <a:endParaRPr lang="he-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67601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2936567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3565613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3036430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941871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312180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2477244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878427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27506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427260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3671465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6107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2366833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178914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DF4E7C-9844-433B-9E7C-D75B2866C0EB}" type="datetimeFigureOut">
              <a:rPr lang="he-IL" smtClean="0"/>
              <a:t>י"ב/טבת/תשפ"ד</a:t>
            </a:fld>
            <a:endParaRPr lang="he-I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7CE13E-E635-4476-832D-1F5EF6D94C53}" type="slidenum">
              <a:rPr lang="he-IL" smtClean="0"/>
              <a:t>‹#›</a:t>
            </a:fld>
            <a:endParaRPr lang="he-IL"/>
          </a:p>
        </p:txBody>
      </p:sp>
    </p:spTree>
    <p:extLst>
      <p:ext uri="{BB962C8B-B14F-4D97-AF65-F5344CB8AC3E}">
        <p14:creationId xmlns:p14="http://schemas.microsoft.com/office/powerpoint/2010/main" val="7245403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 name="Group 17">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sp>
            <p:nvSpPr>
              <p:cNvPr id="31"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2"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3"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4"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5"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6"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7"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8"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9"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0"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1"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LID4096"/>
              </a:p>
            </p:txBody>
          </p:sp>
          <p:sp>
            <p:nvSpPr>
              <p:cNvPr id="42"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3"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4"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5"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6"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sp>
            <p:nvSpPr>
              <p:cNvPr id="47"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8"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9"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0"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1"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2"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3"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4"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5"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6"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grpSp>
        <p:grpSp>
          <p:nvGrpSpPr>
            <p:cNvPr id="19" name="Group 18">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1"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2"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3"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4"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5"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6"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7"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8"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9"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grpSp>
      </p:grpSp>
      <p:grpSp>
        <p:nvGrpSpPr>
          <p:cNvPr id="58" name="Group 57">
            <a:extLst>
              <a:ext uri="{FF2B5EF4-FFF2-40B4-BE49-F238E27FC236}">
                <a16:creationId xmlns:a16="http://schemas.microsoft.com/office/drawing/2014/main" id="{891D367A-4C8C-409F-93D9-FD02D0BC9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3" cy="6858001"/>
            <a:chOff x="0" y="-1"/>
            <a:chExt cx="12192003" cy="6858001"/>
          </a:xfrm>
        </p:grpSpPr>
        <p:sp useBgFill="1">
          <p:nvSpPr>
            <p:cNvPr id="59" name="Rectangle 58">
              <a:extLst>
                <a:ext uri="{FF2B5EF4-FFF2-40B4-BE49-F238E27FC236}">
                  <a16:creationId xmlns:a16="http://schemas.microsoft.com/office/drawing/2014/main" id="{50EC018E-7B11-4D3B-B7FE-DCFEC35F2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667FA462-522C-4B1C-A264-8880D5F357B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pic>
        <p:nvPicPr>
          <p:cNvPr id="62" name="Picture 2">
            <a:extLst>
              <a:ext uri="{FF2B5EF4-FFF2-40B4-BE49-F238E27FC236}">
                <a16:creationId xmlns:a16="http://schemas.microsoft.com/office/drawing/2014/main" id="{7589240B-26BC-45BE-A858-3DF47A3922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64" name="Round Diagonal Corner Rectangle 6">
            <a:extLst>
              <a:ext uri="{FF2B5EF4-FFF2-40B4-BE49-F238E27FC236}">
                <a16:creationId xmlns:a16="http://schemas.microsoft.com/office/drawing/2014/main" id="{81E18780-A505-4639-9939-E204348C7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4" y="643466"/>
            <a:ext cx="10890781" cy="5571067"/>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descr="תמונה שמכילה טקסט, שעון">
            <a:extLst>
              <a:ext uri="{FF2B5EF4-FFF2-40B4-BE49-F238E27FC236}">
                <a16:creationId xmlns:a16="http://schemas.microsoft.com/office/drawing/2014/main" id="{98CC9B39-F680-FBEB-1AB8-A62B36CA6C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1631" y="966256"/>
            <a:ext cx="7415054" cy="3726158"/>
          </a:xfrm>
          <a:prstGeom prst="rect">
            <a:avLst/>
          </a:prstGeom>
        </p:spPr>
      </p:pic>
      <p:cxnSp>
        <p:nvCxnSpPr>
          <p:cNvPr id="9" name="מחבר ישר 8">
            <a:extLst>
              <a:ext uri="{FF2B5EF4-FFF2-40B4-BE49-F238E27FC236}">
                <a16:creationId xmlns:a16="http://schemas.microsoft.com/office/drawing/2014/main" id="{7F7B8A1D-1543-5F6D-D7F1-5B7EF95090A1}"/>
              </a:ext>
            </a:extLst>
          </p:cNvPr>
          <p:cNvCxnSpPr/>
          <p:nvPr/>
        </p:nvCxnSpPr>
        <p:spPr>
          <a:xfrm>
            <a:off x="1802889" y="5421181"/>
            <a:ext cx="863253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תיבת טקסט 9">
            <a:extLst>
              <a:ext uri="{FF2B5EF4-FFF2-40B4-BE49-F238E27FC236}">
                <a16:creationId xmlns:a16="http://schemas.microsoft.com/office/drawing/2014/main" id="{F0E13ECB-AEFC-9869-DA39-3ADAF4991A8E}"/>
              </a:ext>
            </a:extLst>
          </p:cNvPr>
          <p:cNvSpPr txBox="1"/>
          <p:nvPr/>
        </p:nvSpPr>
        <p:spPr>
          <a:xfrm>
            <a:off x="1742280" y="5559717"/>
            <a:ext cx="8571928" cy="346309"/>
          </a:xfrm>
          <a:prstGeom prst="rect">
            <a:avLst/>
          </a:prstGeom>
          <a:noFill/>
        </p:spPr>
        <p:txBody>
          <a:bodyPr wrap="square" rtlCol="1">
            <a:spAutoFit/>
          </a:bodyPr>
          <a:lstStyle/>
          <a:p>
            <a:pPr defTabSz="420624">
              <a:spcAft>
                <a:spcPts val="600"/>
              </a:spcAft>
            </a:pPr>
            <a:r>
              <a:rPr lang="en-US" sz="1656" kern="1200">
                <a:solidFill>
                  <a:srgbClr val="555555"/>
                </a:solidFill>
                <a:latin typeface="+mn-lt"/>
                <a:ea typeface="+mn-ea"/>
                <a:cs typeface="+mn-cs"/>
              </a:rPr>
              <a:t>https://www.kaggle.com/datasets/parisrohan/credit-score-classification</a:t>
            </a:r>
            <a:endParaRPr lang="he-IL"/>
          </a:p>
        </p:txBody>
      </p:sp>
    </p:spTree>
    <p:extLst>
      <p:ext uri="{BB962C8B-B14F-4D97-AF65-F5344CB8AC3E}">
        <p14:creationId xmlns:p14="http://schemas.microsoft.com/office/powerpoint/2010/main" val="4070084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25F8-85A6-16A8-E0A5-4FAAECF79690}"/>
              </a:ext>
            </a:extLst>
          </p:cNvPr>
          <p:cNvSpPr>
            <a:spLocks noGrp="1"/>
          </p:cNvSpPr>
          <p:nvPr>
            <p:ph type="title"/>
          </p:nvPr>
        </p:nvSpPr>
        <p:spPr>
          <a:xfrm>
            <a:off x="7893166" y="-670513"/>
            <a:ext cx="3281003" cy="1478570"/>
          </a:xfrm>
        </p:spPr>
        <p:txBody>
          <a:bodyPr anchor="b">
            <a:normAutofit/>
          </a:bodyPr>
          <a:lstStyle/>
          <a:p>
            <a:r>
              <a:rPr lang="en-US" sz="2800" dirty="0"/>
              <a:t>Random forest</a:t>
            </a:r>
            <a:endParaRPr lang="LID4096" sz="2800" dirty="0"/>
          </a:p>
        </p:txBody>
      </p:sp>
      <p:sp>
        <p:nvSpPr>
          <p:cNvPr id="29" name="Round Diagonal Corner Rectangle 11">
            <a:extLst>
              <a:ext uri="{FF2B5EF4-FFF2-40B4-BE49-F238E27FC236}">
                <a16:creationId xmlns:a16="http://schemas.microsoft.com/office/drawing/2014/main" id="{73D430B3-B555-4951-AFBC-C9868F0B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of a number of blue bars&#10;&#10;Description automatically generated with medium confidence">
            <a:extLst>
              <a:ext uri="{FF2B5EF4-FFF2-40B4-BE49-F238E27FC236}">
                <a16:creationId xmlns:a16="http://schemas.microsoft.com/office/drawing/2014/main" id="{349E9E06-7DA6-21FC-6624-EE2589BFAF6B}"/>
              </a:ext>
            </a:extLst>
          </p:cNvPr>
          <p:cNvPicPr>
            <a:picLocks noChangeAspect="1"/>
          </p:cNvPicPr>
          <p:nvPr/>
        </p:nvPicPr>
        <p:blipFill>
          <a:blip r:embed="rId3"/>
          <a:stretch>
            <a:fillRect/>
          </a:stretch>
        </p:blipFill>
        <p:spPr>
          <a:xfrm>
            <a:off x="1099119" y="1147146"/>
            <a:ext cx="2281343" cy="2207199"/>
          </a:xfrm>
          <a:prstGeom prst="rect">
            <a:avLst/>
          </a:prstGeom>
        </p:spPr>
      </p:pic>
      <p:pic>
        <p:nvPicPr>
          <p:cNvPr id="12" name="Picture 11" descr="A graph of confusion matrix&#10;&#10;Description automatically generated">
            <a:extLst>
              <a:ext uri="{FF2B5EF4-FFF2-40B4-BE49-F238E27FC236}">
                <a16:creationId xmlns:a16="http://schemas.microsoft.com/office/drawing/2014/main" id="{C066BE03-7FE6-0936-B173-8B0AF4DDAF67}"/>
              </a:ext>
            </a:extLst>
          </p:cNvPr>
          <p:cNvPicPr>
            <a:picLocks noChangeAspect="1"/>
          </p:cNvPicPr>
          <p:nvPr/>
        </p:nvPicPr>
        <p:blipFill>
          <a:blip r:embed="rId4"/>
          <a:stretch>
            <a:fillRect/>
          </a:stretch>
        </p:blipFill>
        <p:spPr>
          <a:xfrm>
            <a:off x="4040149" y="1147146"/>
            <a:ext cx="2675392" cy="2207199"/>
          </a:xfrm>
          <a:prstGeom prst="rect">
            <a:avLst/>
          </a:prstGeom>
        </p:spPr>
      </p:pic>
      <p:pic>
        <p:nvPicPr>
          <p:cNvPr id="5" name="Picture 4" descr="A graph with a line&#10;&#10;Description automatically generated">
            <a:extLst>
              <a:ext uri="{FF2B5EF4-FFF2-40B4-BE49-F238E27FC236}">
                <a16:creationId xmlns:a16="http://schemas.microsoft.com/office/drawing/2014/main" id="{BB77A78F-91AC-3F3E-6315-CCD1E8CDB3A4}"/>
              </a:ext>
            </a:extLst>
          </p:cNvPr>
          <p:cNvPicPr>
            <a:picLocks noChangeAspect="1"/>
          </p:cNvPicPr>
          <p:nvPr/>
        </p:nvPicPr>
        <p:blipFill>
          <a:blip r:embed="rId5"/>
          <a:stretch>
            <a:fillRect/>
          </a:stretch>
        </p:blipFill>
        <p:spPr>
          <a:xfrm>
            <a:off x="851616" y="3515212"/>
            <a:ext cx="2776350" cy="2207199"/>
          </a:xfrm>
          <a:prstGeom prst="rect">
            <a:avLst/>
          </a:prstGeom>
        </p:spPr>
      </p:pic>
      <p:pic>
        <p:nvPicPr>
          <p:cNvPr id="9" name="Picture 8" descr="A graph showing the growth of training and training set size&#10;&#10;Description automatically generated">
            <a:extLst>
              <a:ext uri="{FF2B5EF4-FFF2-40B4-BE49-F238E27FC236}">
                <a16:creationId xmlns:a16="http://schemas.microsoft.com/office/drawing/2014/main" id="{BFB4011A-47E4-F7C4-4E89-42C4FEAF2AAF}"/>
              </a:ext>
            </a:extLst>
          </p:cNvPr>
          <p:cNvPicPr>
            <a:picLocks noChangeAspect="1"/>
          </p:cNvPicPr>
          <p:nvPr/>
        </p:nvPicPr>
        <p:blipFill>
          <a:blip r:embed="rId6"/>
          <a:stretch>
            <a:fillRect/>
          </a:stretch>
        </p:blipFill>
        <p:spPr>
          <a:xfrm>
            <a:off x="3890681" y="3696769"/>
            <a:ext cx="2974328" cy="1844083"/>
          </a:xfrm>
          <a:prstGeom prst="rect">
            <a:avLst/>
          </a:prstGeom>
        </p:spPr>
      </p:pic>
      <p:graphicFrame>
        <p:nvGraphicFramePr>
          <p:cNvPr id="18" name="Content Placeholder 5">
            <a:extLst>
              <a:ext uri="{FF2B5EF4-FFF2-40B4-BE49-F238E27FC236}">
                <a16:creationId xmlns:a16="http://schemas.microsoft.com/office/drawing/2014/main" id="{99C1FF6E-8B93-3FD0-DB33-54DDF6391E33}"/>
              </a:ext>
            </a:extLst>
          </p:cNvPr>
          <p:cNvGraphicFramePr>
            <a:graphicFrameLocks/>
          </p:cNvGraphicFramePr>
          <p:nvPr>
            <p:extLst>
              <p:ext uri="{D42A27DB-BD31-4B8C-83A1-F6EECF244321}">
                <p14:modId xmlns:p14="http://schemas.microsoft.com/office/powerpoint/2010/main" val="641402785"/>
              </p:ext>
            </p:extLst>
          </p:nvPr>
        </p:nvGraphicFramePr>
        <p:xfrm>
          <a:off x="7767641" y="982055"/>
          <a:ext cx="4168140" cy="3108960"/>
        </p:xfrm>
        <a:graphic>
          <a:graphicData uri="http://schemas.openxmlformats.org/drawingml/2006/table">
            <a:tbl>
              <a:tblPr firstRow="1" bandRow="1">
                <a:tableStyleId>{5C22544A-7EE6-4342-B048-85BDC9FD1C3A}</a:tableStyleId>
              </a:tblPr>
              <a:tblGrid>
                <a:gridCol w="1042035">
                  <a:extLst>
                    <a:ext uri="{9D8B030D-6E8A-4147-A177-3AD203B41FA5}">
                      <a16:colId xmlns:a16="http://schemas.microsoft.com/office/drawing/2014/main" val="565224228"/>
                    </a:ext>
                  </a:extLst>
                </a:gridCol>
                <a:gridCol w="1168075">
                  <a:extLst>
                    <a:ext uri="{9D8B030D-6E8A-4147-A177-3AD203B41FA5}">
                      <a16:colId xmlns:a16="http://schemas.microsoft.com/office/drawing/2014/main" val="1955844315"/>
                    </a:ext>
                  </a:extLst>
                </a:gridCol>
                <a:gridCol w="915995">
                  <a:extLst>
                    <a:ext uri="{9D8B030D-6E8A-4147-A177-3AD203B41FA5}">
                      <a16:colId xmlns:a16="http://schemas.microsoft.com/office/drawing/2014/main" val="3608075957"/>
                    </a:ext>
                  </a:extLst>
                </a:gridCol>
                <a:gridCol w="1042035">
                  <a:extLst>
                    <a:ext uri="{9D8B030D-6E8A-4147-A177-3AD203B41FA5}">
                      <a16:colId xmlns:a16="http://schemas.microsoft.com/office/drawing/2014/main" val="28450358"/>
                    </a:ext>
                  </a:extLst>
                </a:gridCol>
              </a:tblGrid>
              <a:tr h="292145">
                <a:tc>
                  <a:txBody>
                    <a:bodyPr/>
                    <a:lstStyle/>
                    <a:p>
                      <a:pPr algn="ctr" rtl="0"/>
                      <a:endParaRPr lang="LID4096" dirty="0"/>
                    </a:p>
                  </a:txBody>
                  <a:tcPr/>
                </a:tc>
                <a:tc>
                  <a:txBody>
                    <a:bodyPr/>
                    <a:lstStyle/>
                    <a:p>
                      <a:pPr algn="ctr" rtl="0"/>
                      <a:r>
                        <a:rPr lang="en-US" dirty="0"/>
                        <a:t>precision</a:t>
                      </a:r>
                      <a:endParaRPr lang="LID4096" dirty="0"/>
                    </a:p>
                  </a:txBody>
                  <a:tcPr/>
                </a:tc>
                <a:tc>
                  <a:txBody>
                    <a:bodyPr/>
                    <a:lstStyle/>
                    <a:p>
                      <a:pPr algn="ctr" rtl="0"/>
                      <a:r>
                        <a:rPr lang="en-US" dirty="0"/>
                        <a:t>recall</a:t>
                      </a:r>
                      <a:endParaRPr lang="LID4096" dirty="0"/>
                    </a:p>
                  </a:txBody>
                  <a:tcPr/>
                </a:tc>
                <a:tc>
                  <a:txBody>
                    <a:bodyPr/>
                    <a:lstStyle/>
                    <a:p>
                      <a:pPr algn="ctr" rtl="0"/>
                      <a:r>
                        <a:rPr lang="en-US" dirty="0"/>
                        <a:t>f1-score</a:t>
                      </a:r>
                      <a:endParaRPr lang="LID4096" dirty="0"/>
                    </a:p>
                  </a:txBody>
                  <a:tcPr/>
                </a:tc>
                <a:extLst>
                  <a:ext uri="{0D108BD9-81ED-4DB2-BD59-A6C34878D82A}">
                    <a16:rowId xmlns:a16="http://schemas.microsoft.com/office/drawing/2014/main" val="3181613949"/>
                  </a:ext>
                </a:extLst>
              </a:tr>
              <a:tr h="292145">
                <a:tc>
                  <a:txBody>
                    <a:bodyPr/>
                    <a:lstStyle/>
                    <a:p>
                      <a:pPr algn="ctr" rtl="0"/>
                      <a:r>
                        <a:rPr lang="en-US" dirty="0"/>
                        <a:t>0</a:t>
                      </a:r>
                      <a:endParaRPr lang="LID4096" dirty="0"/>
                    </a:p>
                  </a:txBody>
                  <a:tcPr/>
                </a:tc>
                <a:tc>
                  <a:txBody>
                    <a:bodyPr/>
                    <a:lstStyle/>
                    <a:p>
                      <a:pPr algn="ctr" rtl="0"/>
                      <a:r>
                        <a:rPr lang="en-US" dirty="0"/>
                        <a:t>0.79</a:t>
                      </a:r>
                      <a:endParaRPr lang="LID4096" dirty="0"/>
                    </a:p>
                  </a:txBody>
                  <a:tcPr/>
                </a:tc>
                <a:tc>
                  <a:txBody>
                    <a:bodyPr/>
                    <a:lstStyle/>
                    <a:p>
                      <a:pPr algn="ctr" rtl="0"/>
                      <a:r>
                        <a:rPr lang="en-US" dirty="0"/>
                        <a:t>0.91</a:t>
                      </a:r>
                      <a:endParaRPr lang="LID4096" dirty="0"/>
                    </a:p>
                  </a:txBody>
                  <a:tcPr/>
                </a:tc>
                <a:tc>
                  <a:txBody>
                    <a:bodyPr/>
                    <a:lstStyle/>
                    <a:p>
                      <a:pPr algn="ctr" rtl="0"/>
                      <a:r>
                        <a:rPr lang="en-US" dirty="0"/>
                        <a:t>0.85</a:t>
                      </a:r>
                      <a:endParaRPr lang="LID4096" dirty="0"/>
                    </a:p>
                  </a:txBody>
                  <a:tcPr/>
                </a:tc>
                <a:extLst>
                  <a:ext uri="{0D108BD9-81ED-4DB2-BD59-A6C34878D82A}">
                    <a16:rowId xmlns:a16="http://schemas.microsoft.com/office/drawing/2014/main" val="1529602859"/>
                  </a:ext>
                </a:extLst>
              </a:tr>
              <a:tr h="292145">
                <a:tc>
                  <a:txBody>
                    <a:bodyPr/>
                    <a:lstStyle/>
                    <a:p>
                      <a:pPr algn="ctr" rtl="0"/>
                      <a:r>
                        <a:rPr lang="en-US" dirty="0"/>
                        <a:t>1</a:t>
                      </a:r>
                      <a:endParaRPr lang="LID4096" dirty="0"/>
                    </a:p>
                  </a:txBody>
                  <a:tcPr/>
                </a:tc>
                <a:tc>
                  <a:txBody>
                    <a:bodyPr/>
                    <a:lstStyle/>
                    <a:p>
                      <a:pPr algn="ctr" rtl="0"/>
                      <a:r>
                        <a:rPr lang="en-US" dirty="0"/>
                        <a:t>0.90</a:t>
                      </a:r>
                      <a:endParaRPr lang="LID4096" dirty="0"/>
                    </a:p>
                  </a:txBody>
                  <a:tcPr/>
                </a:tc>
                <a:tc>
                  <a:txBody>
                    <a:bodyPr/>
                    <a:lstStyle/>
                    <a:p>
                      <a:pPr algn="ctr" rtl="0"/>
                      <a:r>
                        <a:rPr lang="en-US" dirty="0"/>
                        <a:t>0.77</a:t>
                      </a:r>
                      <a:endParaRPr lang="LID4096" dirty="0"/>
                    </a:p>
                  </a:txBody>
                  <a:tcPr/>
                </a:tc>
                <a:tc>
                  <a:txBody>
                    <a:bodyPr/>
                    <a:lstStyle/>
                    <a:p>
                      <a:pPr algn="ctr" rtl="0"/>
                      <a:r>
                        <a:rPr lang="en-US" dirty="0"/>
                        <a:t>0.83</a:t>
                      </a:r>
                      <a:endParaRPr lang="LID4096" dirty="0"/>
                    </a:p>
                  </a:txBody>
                  <a:tcPr/>
                </a:tc>
                <a:extLst>
                  <a:ext uri="{0D108BD9-81ED-4DB2-BD59-A6C34878D82A}">
                    <a16:rowId xmlns:a16="http://schemas.microsoft.com/office/drawing/2014/main" val="3749028829"/>
                  </a:ext>
                </a:extLst>
              </a:tr>
              <a:tr h="292145">
                <a:tc>
                  <a:txBody>
                    <a:bodyPr/>
                    <a:lstStyle/>
                    <a:p>
                      <a:pPr algn="ctr" rtl="0"/>
                      <a:r>
                        <a:rPr lang="en-US" dirty="0"/>
                        <a:t>2</a:t>
                      </a:r>
                      <a:endParaRPr lang="LID4096" dirty="0"/>
                    </a:p>
                  </a:txBody>
                  <a:tcPr/>
                </a:tc>
                <a:tc>
                  <a:txBody>
                    <a:bodyPr/>
                    <a:lstStyle/>
                    <a:p>
                      <a:pPr algn="ctr" rtl="0"/>
                      <a:r>
                        <a:rPr lang="en-US" dirty="0"/>
                        <a:t>0.75</a:t>
                      </a:r>
                      <a:endParaRPr lang="LID4096" dirty="0"/>
                    </a:p>
                  </a:txBody>
                  <a:tcPr/>
                </a:tc>
                <a:tc>
                  <a:txBody>
                    <a:bodyPr/>
                    <a:lstStyle/>
                    <a:p>
                      <a:pPr algn="ctr" rtl="0"/>
                      <a:r>
                        <a:rPr lang="en-US" dirty="0"/>
                        <a:t>0.91</a:t>
                      </a:r>
                      <a:endParaRPr lang="LID4096" dirty="0"/>
                    </a:p>
                  </a:txBody>
                  <a:tcPr/>
                </a:tc>
                <a:tc>
                  <a:txBody>
                    <a:bodyPr/>
                    <a:lstStyle/>
                    <a:p>
                      <a:pPr algn="ctr" rtl="0"/>
                      <a:r>
                        <a:rPr lang="en-US" dirty="0"/>
                        <a:t>0.82</a:t>
                      </a:r>
                      <a:endParaRPr lang="LID4096" dirty="0"/>
                    </a:p>
                  </a:txBody>
                  <a:tcPr/>
                </a:tc>
                <a:extLst>
                  <a:ext uri="{0D108BD9-81ED-4DB2-BD59-A6C34878D82A}">
                    <a16:rowId xmlns:a16="http://schemas.microsoft.com/office/drawing/2014/main" val="2777156979"/>
                  </a:ext>
                </a:extLst>
              </a:tr>
              <a:tr h="292145">
                <a:tc>
                  <a:txBody>
                    <a:bodyPr/>
                    <a:lstStyle/>
                    <a:p>
                      <a:pPr algn="ctr" rtl="0"/>
                      <a:r>
                        <a:rPr lang="en-US" dirty="0"/>
                        <a:t>accuracy</a:t>
                      </a:r>
                      <a:endParaRPr lang="LID4096" dirty="0"/>
                    </a:p>
                  </a:txBody>
                  <a:tcPr/>
                </a:tc>
                <a:tc>
                  <a:txBody>
                    <a:bodyPr/>
                    <a:lstStyle/>
                    <a:p>
                      <a:pPr algn="ctr" rtl="0"/>
                      <a:endParaRPr lang="LID4096" dirty="0"/>
                    </a:p>
                  </a:txBody>
                  <a:tcPr/>
                </a:tc>
                <a:tc>
                  <a:txBody>
                    <a:bodyPr/>
                    <a:lstStyle/>
                    <a:p>
                      <a:pPr algn="ctr" rtl="0"/>
                      <a:endParaRPr lang="LID4096" dirty="0"/>
                    </a:p>
                  </a:txBody>
                  <a:tcPr/>
                </a:tc>
                <a:tc>
                  <a:txBody>
                    <a:bodyPr/>
                    <a:lstStyle/>
                    <a:p>
                      <a:pPr algn="ctr" rtl="0"/>
                      <a:r>
                        <a:rPr lang="en-US" dirty="0"/>
                        <a:t>0.83</a:t>
                      </a:r>
                      <a:endParaRPr lang="LID4096" dirty="0"/>
                    </a:p>
                  </a:txBody>
                  <a:tcPr/>
                </a:tc>
                <a:extLst>
                  <a:ext uri="{0D108BD9-81ED-4DB2-BD59-A6C34878D82A}">
                    <a16:rowId xmlns:a16="http://schemas.microsoft.com/office/drawing/2014/main" val="3763827213"/>
                  </a:ext>
                </a:extLst>
              </a:tr>
              <a:tr h="292145">
                <a:tc>
                  <a:txBody>
                    <a:bodyPr/>
                    <a:lstStyle/>
                    <a:p>
                      <a:pPr algn="ctr" rtl="0"/>
                      <a:r>
                        <a:rPr lang="en-US" dirty="0"/>
                        <a:t>macro avg</a:t>
                      </a:r>
                      <a:endParaRPr lang="LID4096" dirty="0"/>
                    </a:p>
                  </a:txBody>
                  <a:tcPr/>
                </a:tc>
                <a:tc>
                  <a:txBody>
                    <a:bodyPr/>
                    <a:lstStyle/>
                    <a:p>
                      <a:pPr algn="ctr" rtl="0"/>
                      <a:r>
                        <a:rPr lang="en-US" dirty="0"/>
                        <a:t>0.82</a:t>
                      </a:r>
                      <a:endParaRPr lang="LID4096" dirty="0"/>
                    </a:p>
                  </a:txBody>
                  <a:tcPr/>
                </a:tc>
                <a:tc>
                  <a:txBody>
                    <a:bodyPr/>
                    <a:lstStyle/>
                    <a:p>
                      <a:pPr algn="ctr" rtl="0"/>
                      <a:r>
                        <a:rPr lang="en-US" dirty="0"/>
                        <a:t>0.86</a:t>
                      </a:r>
                      <a:endParaRPr lang="LID4096" dirty="0"/>
                    </a:p>
                  </a:txBody>
                  <a:tcPr/>
                </a:tc>
                <a:tc>
                  <a:txBody>
                    <a:bodyPr/>
                    <a:lstStyle/>
                    <a:p>
                      <a:pPr algn="ctr" rtl="0"/>
                      <a:r>
                        <a:rPr lang="en-US" dirty="0"/>
                        <a:t>0.83</a:t>
                      </a:r>
                      <a:endParaRPr lang="LID4096" dirty="0"/>
                    </a:p>
                  </a:txBody>
                  <a:tcPr/>
                </a:tc>
                <a:extLst>
                  <a:ext uri="{0D108BD9-81ED-4DB2-BD59-A6C34878D82A}">
                    <a16:rowId xmlns:a16="http://schemas.microsoft.com/office/drawing/2014/main" val="1288256701"/>
                  </a:ext>
                </a:extLst>
              </a:tr>
              <a:tr h="511253">
                <a:tc>
                  <a:txBody>
                    <a:bodyPr/>
                    <a:lstStyle/>
                    <a:p>
                      <a:pPr algn="ctr" rtl="0"/>
                      <a:r>
                        <a:rPr lang="en-US" dirty="0"/>
                        <a:t>weighted avg</a:t>
                      </a:r>
                      <a:endParaRPr lang="LID4096" dirty="0"/>
                    </a:p>
                  </a:txBody>
                  <a:tcPr/>
                </a:tc>
                <a:tc>
                  <a:txBody>
                    <a:bodyPr/>
                    <a:lstStyle/>
                    <a:p>
                      <a:pPr algn="ctr" rtl="0"/>
                      <a:r>
                        <a:rPr lang="en-US" dirty="0"/>
                        <a:t>0.84</a:t>
                      </a:r>
                      <a:endParaRPr lang="LID4096" dirty="0"/>
                    </a:p>
                  </a:txBody>
                  <a:tcPr/>
                </a:tc>
                <a:tc>
                  <a:txBody>
                    <a:bodyPr/>
                    <a:lstStyle/>
                    <a:p>
                      <a:pPr algn="ctr" rtl="0"/>
                      <a:r>
                        <a:rPr lang="en-US" dirty="0"/>
                        <a:t>0.83</a:t>
                      </a:r>
                      <a:endParaRPr lang="LID4096" dirty="0"/>
                    </a:p>
                  </a:txBody>
                  <a:tcPr/>
                </a:tc>
                <a:tc>
                  <a:txBody>
                    <a:bodyPr/>
                    <a:lstStyle/>
                    <a:p>
                      <a:pPr algn="ctr" rtl="0"/>
                      <a:r>
                        <a:rPr lang="en-US" dirty="0"/>
                        <a:t>0.83</a:t>
                      </a:r>
                      <a:endParaRPr lang="LID4096" dirty="0"/>
                    </a:p>
                  </a:txBody>
                  <a:tcPr/>
                </a:tc>
                <a:extLst>
                  <a:ext uri="{0D108BD9-81ED-4DB2-BD59-A6C34878D82A}">
                    <a16:rowId xmlns:a16="http://schemas.microsoft.com/office/drawing/2014/main" val="3223846251"/>
                  </a:ext>
                </a:extLst>
              </a:tr>
            </a:tbl>
          </a:graphicData>
        </a:graphic>
      </p:graphicFrame>
    </p:spTree>
    <p:extLst>
      <p:ext uri="{BB962C8B-B14F-4D97-AF65-F5344CB8AC3E}">
        <p14:creationId xmlns:p14="http://schemas.microsoft.com/office/powerpoint/2010/main" val="3986898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25F8-85A6-16A8-E0A5-4FAAECF79690}"/>
              </a:ext>
            </a:extLst>
          </p:cNvPr>
          <p:cNvSpPr>
            <a:spLocks noGrp="1"/>
          </p:cNvSpPr>
          <p:nvPr>
            <p:ph type="title"/>
          </p:nvPr>
        </p:nvSpPr>
        <p:spPr>
          <a:xfrm>
            <a:off x="7893166" y="-670513"/>
            <a:ext cx="3281003" cy="1478570"/>
          </a:xfrm>
        </p:spPr>
        <p:txBody>
          <a:bodyPr anchor="b">
            <a:normAutofit/>
          </a:bodyPr>
          <a:lstStyle/>
          <a:p>
            <a:r>
              <a:rPr lang="en-US" sz="2800" dirty="0"/>
              <a:t>Random forest minus age</a:t>
            </a:r>
            <a:endParaRPr lang="LID4096" sz="2800" dirty="0"/>
          </a:p>
        </p:txBody>
      </p:sp>
      <p:sp>
        <p:nvSpPr>
          <p:cNvPr id="29" name="Round Diagonal Corner Rectangle 11">
            <a:extLst>
              <a:ext uri="{FF2B5EF4-FFF2-40B4-BE49-F238E27FC236}">
                <a16:creationId xmlns:a16="http://schemas.microsoft.com/office/drawing/2014/main" id="{73D430B3-B555-4951-AFBC-C9868F0B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a line&#10;&#10;Description automatically generated">
            <a:extLst>
              <a:ext uri="{FF2B5EF4-FFF2-40B4-BE49-F238E27FC236}">
                <a16:creationId xmlns:a16="http://schemas.microsoft.com/office/drawing/2014/main" id="{BB77A78F-91AC-3F3E-6315-CCD1E8CDB3A4}"/>
              </a:ext>
            </a:extLst>
          </p:cNvPr>
          <p:cNvPicPr>
            <a:picLocks noChangeAspect="1"/>
          </p:cNvPicPr>
          <p:nvPr/>
        </p:nvPicPr>
        <p:blipFill>
          <a:blip r:embed="rId3"/>
          <a:stretch>
            <a:fillRect/>
          </a:stretch>
        </p:blipFill>
        <p:spPr>
          <a:xfrm>
            <a:off x="851616" y="3515212"/>
            <a:ext cx="2776350" cy="2207199"/>
          </a:xfrm>
          <a:prstGeom prst="rect">
            <a:avLst/>
          </a:prstGeom>
        </p:spPr>
      </p:pic>
      <p:pic>
        <p:nvPicPr>
          <p:cNvPr id="9" name="Picture 8" descr="A graph showing the growth of training and training set size&#10;&#10;Description automatically generated">
            <a:extLst>
              <a:ext uri="{FF2B5EF4-FFF2-40B4-BE49-F238E27FC236}">
                <a16:creationId xmlns:a16="http://schemas.microsoft.com/office/drawing/2014/main" id="{BFB4011A-47E4-F7C4-4E89-42C4FEAF2AAF}"/>
              </a:ext>
            </a:extLst>
          </p:cNvPr>
          <p:cNvPicPr>
            <a:picLocks noChangeAspect="1"/>
          </p:cNvPicPr>
          <p:nvPr/>
        </p:nvPicPr>
        <p:blipFill>
          <a:blip r:embed="rId4"/>
          <a:stretch>
            <a:fillRect/>
          </a:stretch>
        </p:blipFill>
        <p:spPr>
          <a:xfrm>
            <a:off x="3890681" y="3696769"/>
            <a:ext cx="2974328" cy="1844083"/>
          </a:xfrm>
          <a:prstGeom prst="rect">
            <a:avLst/>
          </a:prstGeom>
        </p:spPr>
      </p:pic>
      <p:graphicFrame>
        <p:nvGraphicFramePr>
          <p:cNvPr id="18" name="Content Placeholder 5">
            <a:extLst>
              <a:ext uri="{FF2B5EF4-FFF2-40B4-BE49-F238E27FC236}">
                <a16:creationId xmlns:a16="http://schemas.microsoft.com/office/drawing/2014/main" id="{99C1FF6E-8B93-3FD0-DB33-54DDF6391E33}"/>
              </a:ext>
            </a:extLst>
          </p:cNvPr>
          <p:cNvGraphicFramePr>
            <a:graphicFrameLocks/>
          </p:cNvGraphicFramePr>
          <p:nvPr/>
        </p:nvGraphicFramePr>
        <p:xfrm>
          <a:off x="7767641" y="982055"/>
          <a:ext cx="4168140" cy="3108960"/>
        </p:xfrm>
        <a:graphic>
          <a:graphicData uri="http://schemas.openxmlformats.org/drawingml/2006/table">
            <a:tbl>
              <a:tblPr firstRow="1" bandRow="1">
                <a:tableStyleId>{5C22544A-7EE6-4342-B048-85BDC9FD1C3A}</a:tableStyleId>
              </a:tblPr>
              <a:tblGrid>
                <a:gridCol w="1042035">
                  <a:extLst>
                    <a:ext uri="{9D8B030D-6E8A-4147-A177-3AD203B41FA5}">
                      <a16:colId xmlns:a16="http://schemas.microsoft.com/office/drawing/2014/main" val="565224228"/>
                    </a:ext>
                  </a:extLst>
                </a:gridCol>
                <a:gridCol w="1168075">
                  <a:extLst>
                    <a:ext uri="{9D8B030D-6E8A-4147-A177-3AD203B41FA5}">
                      <a16:colId xmlns:a16="http://schemas.microsoft.com/office/drawing/2014/main" val="1955844315"/>
                    </a:ext>
                  </a:extLst>
                </a:gridCol>
                <a:gridCol w="915995">
                  <a:extLst>
                    <a:ext uri="{9D8B030D-6E8A-4147-A177-3AD203B41FA5}">
                      <a16:colId xmlns:a16="http://schemas.microsoft.com/office/drawing/2014/main" val="3608075957"/>
                    </a:ext>
                  </a:extLst>
                </a:gridCol>
                <a:gridCol w="1042035">
                  <a:extLst>
                    <a:ext uri="{9D8B030D-6E8A-4147-A177-3AD203B41FA5}">
                      <a16:colId xmlns:a16="http://schemas.microsoft.com/office/drawing/2014/main" val="28450358"/>
                    </a:ext>
                  </a:extLst>
                </a:gridCol>
              </a:tblGrid>
              <a:tr h="292145">
                <a:tc>
                  <a:txBody>
                    <a:bodyPr/>
                    <a:lstStyle/>
                    <a:p>
                      <a:pPr algn="ctr" rtl="0"/>
                      <a:endParaRPr lang="LID4096" dirty="0"/>
                    </a:p>
                  </a:txBody>
                  <a:tcPr/>
                </a:tc>
                <a:tc>
                  <a:txBody>
                    <a:bodyPr/>
                    <a:lstStyle/>
                    <a:p>
                      <a:pPr algn="ctr" rtl="0"/>
                      <a:r>
                        <a:rPr lang="en-US" dirty="0"/>
                        <a:t>precision</a:t>
                      </a:r>
                      <a:endParaRPr lang="LID4096" dirty="0"/>
                    </a:p>
                  </a:txBody>
                  <a:tcPr/>
                </a:tc>
                <a:tc>
                  <a:txBody>
                    <a:bodyPr/>
                    <a:lstStyle/>
                    <a:p>
                      <a:pPr algn="ctr" rtl="0"/>
                      <a:r>
                        <a:rPr lang="en-US" dirty="0"/>
                        <a:t>recall</a:t>
                      </a:r>
                      <a:endParaRPr lang="LID4096" dirty="0"/>
                    </a:p>
                  </a:txBody>
                  <a:tcPr/>
                </a:tc>
                <a:tc>
                  <a:txBody>
                    <a:bodyPr/>
                    <a:lstStyle/>
                    <a:p>
                      <a:pPr algn="ctr" rtl="0"/>
                      <a:r>
                        <a:rPr lang="en-US" dirty="0"/>
                        <a:t>f1-score</a:t>
                      </a:r>
                      <a:endParaRPr lang="LID4096" dirty="0"/>
                    </a:p>
                  </a:txBody>
                  <a:tcPr/>
                </a:tc>
                <a:extLst>
                  <a:ext uri="{0D108BD9-81ED-4DB2-BD59-A6C34878D82A}">
                    <a16:rowId xmlns:a16="http://schemas.microsoft.com/office/drawing/2014/main" val="3181613949"/>
                  </a:ext>
                </a:extLst>
              </a:tr>
              <a:tr h="292145">
                <a:tc>
                  <a:txBody>
                    <a:bodyPr/>
                    <a:lstStyle/>
                    <a:p>
                      <a:pPr algn="ctr" rtl="0"/>
                      <a:r>
                        <a:rPr lang="en-US" dirty="0"/>
                        <a:t>0</a:t>
                      </a:r>
                      <a:endParaRPr lang="LID4096" dirty="0"/>
                    </a:p>
                  </a:txBody>
                  <a:tcPr/>
                </a:tc>
                <a:tc>
                  <a:txBody>
                    <a:bodyPr/>
                    <a:lstStyle/>
                    <a:p>
                      <a:pPr algn="ctr" rtl="0"/>
                      <a:r>
                        <a:rPr lang="en-US" dirty="0"/>
                        <a:t>0.79</a:t>
                      </a:r>
                      <a:endParaRPr lang="LID4096" dirty="0"/>
                    </a:p>
                  </a:txBody>
                  <a:tcPr/>
                </a:tc>
                <a:tc>
                  <a:txBody>
                    <a:bodyPr/>
                    <a:lstStyle/>
                    <a:p>
                      <a:pPr algn="ctr" rtl="0"/>
                      <a:r>
                        <a:rPr lang="en-US" dirty="0"/>
                        <a:t>0.91</a:t>
                      </a:r>
                      <a:endParaRPr lang="LID4096" dirty="0"/>
                    </a:p>
                  </a:txBody>
                  <a:tcPr/>
                </a:tc>
                <a:tc>
                  <a:txBody>
                    <a:bodyPr/>
                    <a:lstStyle/>
                    <a:p>
                      <a:pPr algn="ctr" rtl="0"/>
                      <a:r>
                        <a:rPr lang="en-US" dirty="0"/>
                        <a:t>0.85</a:t>
                      </a:r>
                      <a:endParaRPr lang="LID4096" dirty="0"/>
                    </a:p>
                  </a:txBody>
                  <a:tcPr/>
                </a:tc>
                <a:extLst>
                  <a:ext uri="{0D108BD9-81ED-4DB2-BD59-A6C34878D82A}">
                    <a16:rowId xmlns:a16="http://schemas.microsoft.com/office/drawing/2014/main" val="1529602859"/>
                  </a:ext>
                </a:extLst>
              </a:tr>
              <a:tr h="292145">
                <a:tc>
                  <a:txBody>
                    <a:bodyPr/>
                    <a:lstStyle/>
                    <a:p>
                      <a:pPr algn="ctr" rtl="0"/>
                      <a:r>
                        <a:rPr lang="en-US" dirty="0"/>
                        <a:t>1</a:t>
                      </a:r>
                      <a:endParaRPr lang="LID4096" dirty="0"/>
                    </a:p>
                  </a:txBody>
                  <a:tcPr/>
                </a:tc>
                <a:tc>
                  <a:txBody>
                    <a:bodyPr/>
                    <a:lstStyle/>
                    <a:p>
                      <a:pPr algn="ctr" rtl="0"/>
                      <a:r>
                        <a:rPr lang="en-US" dirty="0"/>
                        <a:t>0.90</a:t>
                      </a:r>
                      <a:endParaRPr lang="LID4096" dirty="0"/>
                    </a:p>
                  </a:txBody>
                  <a:tcPr/>
                </a:tc>
                <a:tc>
                  <a:txBody>
                    <a:bodyPr/>
                    <a:lstStyle/>
                    <a:p>
                      <a:pPr algn="ctr" rtl="0"/>
                      <a:r>
                        <a:rPr lang="en-US" dirty="0"/>
                        <a:t>0.77</a:t>
                      </a:r>
                      <a:endParaRPr lang="LID4096" dirty="0"/>
                    </a:p>
                  </a:txBody>
                  <a:tcPr/>
                </a:tc>
                <a:tc>
                  <a:txBody>
                    <a:bodyPr/>
                    <a:lstStyle/>
                    <a:p>
                      <a:pPr algn="ctr" rtl="0"/>
                      <a:r>
                        <a:rPr lang="en-US" dirty="0"/>
                        <a:t>0.83</a:t>
                      </a:r>
                      <a:endParaRPr lang="LID4096" dirty="0"/>
                    </a:p>
                  </a:txBody>
                  <a:tcPr/>
                </a:tc>
                <a:extLst>
                  <a:ext uri="{0D108BD9-81ED-4DB2-BD59-A6C34878D82A}">
                    <a16:rowId xmlns:a16="http://schemas.microsoft.com/office/drawing/2014/main" val="3749028829"/>
                  </a:ext>
                </a:extLst>
              </a:tr>
              <a:tr h="292145">
                <a:tc>
                  <a:txBody>
                    <a:bodyPr/>
                    <a:lstStyle/>
                    <a:p>
                      <a:pPr algn="ctr" rtl="0"/>
                      <a:r>
                        <a:rPr lang="en-US" dirty="0"/>
                        <a:t>2</a:t>
                      </a:r>
                      <a:endParaRPr lang="LID4096" dirty="0"/>
                    </a:p>
                  </a:txBody>
                  <a:tcPr/>
                </a:tc>
                <a:tc>
                  <a:txBody>
                    <a:bodyPr/>
                    <a:lstStyle/>
                    <a:p>
                      <a:pPr algn="ctr" rtl="0"/>
                      <a:r>
                        <a:rPr lang="en-US" dirty="0"/>
                        <a:t>0.75</a:t>
                      </a:r>
                      <a:endParaRPr lang="LID4096" dirty="0"/>
                    </a:p>
                  </a:txBody>
                  <a:tcPr/>
                </a:tc>
                <a:tc>
                  <a:txBody>
                    <a:bodyPr/>
                    <a:lstStyle/>
                    <a:p>
                      <a:pPr algn="ctr" rtl="0"/>
                      <a:r>
                        <a:rPr lang="en-US" dirty="0"/>
                        <a:t>0.91</a:t>
                      </a:r>
                      <a:endParaRPr lang="LID4096" dirty="0"/>
                    </a:p>
                  </a:txBody>
                  <a:tcPr/>
                </a:tc>
                <a:tc>
                  <a:txBody>
                    <a:bodyPr/>
                    <a:lstStyle/>
                    <a:p>
                      <a:pPr algn="ctr" rtl="0"/>
                      <a:r>
                        <a:rPr lang="en-US" dirty="0"/>
                        <a:t>0.82</a:t>
                      </a:r>
                      <a:endParaRPr lang="LID4096" dirty="0"/>
                    </a:p>
                  </a:txBody>
                  <a:tcPr/>
                </a:tc>
                <a:extLst>
                  <a:ext uri="{0D108BD9-81ED-4DB2-BD59-A6C34878D82A}">
                    <a16:rowId xmlns:a16="http://schemas.microsoft.com/office/drawing/2014/main" val="2777156979"/>
                  </a:ext>
                </a:extLst>
              </a:tr>
              <a:tr h="292145">
                <a:tc>
                  <a:txBody>
                    <a:bodyPr/>
                    <a:lstStyle/>
                    <a:p>
                      <a:pPr algn="ctr" rtl="0"/>
                      <a:r>
                        <a:rPr lang="en-US" dirty="0"/>
                        <a:t>accuracy</a:t>
                      </a:r>
                      <a:endParaRPr lang="LID4096" dirty="0"/>
                    </a:p>
                  </a:txBody>
                  <a:tcPr/>
                </a:tc>
                <a:tc>
                  <a:txBody>
                    <a:bodyPr/>
                    <a:lstStyle/>
                    <a:p>
                      <a:pPr algn="ctr" rtl="0"/>
                      <a:endParaRPr lang="LID4096" dirty="0"/>
                    </a:p>
                  </a:txBody>
                  <a:tcPr/>
                </a:tc>
                <a:tc>
                  <a:txBody>
                    <a:bodyPr/>
                    <a:lstStyle/>
                    <a:p>
                      <a:pPr algn="ctr" rtl="0"/>
                      <a:endParaRPr lang="LID4096" dirty="0"/>
                    </a:p>
                  </a:txBody>
                  <a:tcPr/>
                </a:tc>
                <a:tc>
                  <a:txBody>
                    <a:bodyPr/>
                    <a:lstStyle/>
                    <a:p>
                      <a:pPr algn="ctr" rtl="0"/>
                      <a:r>
                        <a:rPr lang="en-US" dirty="0"/>
                        <a:t>0.83</a:t>
                      </a:r>
                      <a:endParaRPr lang="LID4096" dirty="0"/>
                    </a:p>
                  </a:txBody>
                  <a:tcPr/>
                </a:tc>
                <a:extLst>
                  <a:ext uri="{0D108BD9-81ED-4DB2-BD59-A6C34878D82A}">
                    <a16:rowId xmlns:a16="http://schemas.microsoft.com/office/drawing/2014/main" val="3763827213"/>
                  </a:ext>
                </a:extLst>
              </a:tr>
              <a:tr h="292145">
                <a:tc>
                  <a:txBody>
                    <a:bodyPr/>
                    <a:lstStyle/>
                    <a:p>
                      <a:pPr algn="ctr" rtl="0"/>
                      <a:r>
                        <a:rPr lang="en-US" dirty="0"/>
                        <a:t>macro avg</a:t>
                      </a:r>
                      <a:endParaRPr lang="LID4096" dirty="0"/>
                    </a:p>
                  </a:txBody>
                  <a:tcPr/>
                </a:tc>
                <a:tc>
                  <a:txBody>
                    <a:bodyPr/>
                    <a:lstStyle/>
                    <a:p>
                      <a:pPr algn="ctr" rtl="0"/>
                      <a:r>
                        <a:rPr lang="en-US" dirty="0"/>
                        <a:t>0.82</a:t>
                      </a:r>
                      <a:endParaRPr lang="LID4096" dirty="0"/>
                    </a:p>
                  </a:txBody>
                  <a:tcPr/>
                </a:tc>
                <a:tc>
                  <a:txBody>
                    <a:bodyPr/>
                    <a:lstStyle/>
                    <a:p>
                      <a:pPr algn="ctr" rtl="0"/>
                      <a:r>
                        <a:rPr lang="en-US" dirty="0"/>
                        <a:t>0.86</a:t>
                      </a:r>
                      <a:endParaRPr lang="LID4096" dirty="0"/>
                    </a:p>
                  </a:txBody>
                  <a:tcPr/>
                </a:tc>
                <a:tc>
                  <a:txBody>
                    <a:bodyPr/>
                    <a:lstStyle/>
                    <a:p>
                      <a:pPr algn="ctr" rtl="0"/>
                      <a:r>
                        <a:rPr lang="en-US" dirty="0"/>
                        <a:t>0.83</a:t>
                      </a:r>
                      <a:endParaRPr lang="LID4096" dirty="0"/>
                    </a:p>
                  </a:txBody>
                  <a:tcPr/>
                </a:tc>
                <a:extLst>
                  <a:ext uri="{0D108BD9-81ED-4DB2-BD59-A6C34878D82A}">
                    <a16:rowId xmlns:a16="http://schemas.microsoft.com/office/drawing/2014/main" val="1288256701"/>
                  </a:ext>
                </a:extLst>
              </a:tr>
              <a:tr h="511253">
                <a:tc>
                  <a:txBody>
                    <a:bodyPr/>
                    <a:lstStyle/>
                    <a:p>
                      <a:pPr algn="ctr" rtl="0"/>
                      <a:r>
                        <a:rPr lang="en-US" dirty="0"/>
                        <a:t>weighted avg</a:t>
                      </a:r>
                      <a:endParaRPr lang="LID4096" dirty="0"/>
                    </a:p>
                  </a:txBody>
                  <a:tcPr/>
                </a:tc>
                <a:tc>
                  <a:txBody>
                    <a:bodyPr/>
                    <a:lstStyle/>
                    <a:p>
                      <a:pPr algn="ctr" rtl="0"/>
                      <a:r>
                        <a:rPr lang="en-US" dirty="0"/>
                        <a:t>0.84</a:t>
                      </a:r>
                      <a:endParaRPr lang="LID4096" dirty="0"/>
                    </a:p>
                  </a:txBody>
                  <a:tcPr/>
                </a:tc>
                <a:tc>
                  <a:txBody>
                    <a:bodyPr/>
                    <a:lstStyle/>
                    <a:p>
                      <a:pPr algn="ctr" rtl="0"/>
                      <a:r>
                        <a:rPr lang="en-US" dirty="0"/>
                        <a:t>0.83</a:t>
                      </a:r>
                      <a:endParaRPr lang="LID4096" dirty="0"/>
                    </a:p>
                  </a:txBody>
                  <a:tcPr/>
                </a:tc>
                <a:tc>
                  <a:txBody>
                    <a:bodyPr/>
                    <a:lstStyle/>
                    <a:p>
                      <a:pPr algn="ctr" rtl="0"/>
                      <a:r>
                        <a:rPr lang="en-US" dirty="0"/>
                        <a:t>0.83</a:t>
                      </a:r>
                      <a:endParaRPr lang="LID4096" dirty="0"/>
                    </a:p>
                  </a:txBody>
                  <a:tcPr/>
                </a:tc>
                <a:extLst>
                  <a:ext uri="{0D108BD9-81ED-4DB2-BD59-A6C34878D82A}">
                    <a16:rowId xmlns:a16="http://schemas.microsoft.com/office/drawing/2014/main" val="3223846251"/>
                  </a:ext>
                </a:extLst>
              </a:tr>
            </a:tbl>
          </a:graphicData>
        </a:graphic>
      </p:graphicFrame>
      <p:pic>
        <p:nvPicPr>
          <p:cNvPr id="3" name="Picture 2">
            <a:extLst>
              <a:ext uri="{FF2B5EF4-FFF2-40B4-BE49-F238E27FC236}">
                <a16:creationId xmlns:a16="http://schemas.microsoft.com/office/drawing/2014/main" id="{470B4DB5-16F1-4F3C-DFA9-AAE1C4E9C7D5}"/>
              </a:ext>
            </a:extLst>
          </p:cNvPr>
          <p:cNvPicPr>
            <a:picLocks noChangeAspect="1"/>
          </p:cNvPicPr>
          <p:nvPr/>
        </p:nvPicPr>
        <p:blipFill>
          <a:blip r:embed="rId5"/>
          <a:stretch>
            <a:fillRect/>
          </a:stretch>
        </p:blipFill>
        <p:spPr>
          <a:xfrm>
            <a:off x="4186459" y="1176025"/>
            <a:ext cx="2678550" cy="2152776"/>
          </a:xfrm>
          <a:prstGeom prst="rect">
            <a:avLst/>
          </a:prstGeom>
        </p:spPr>
      </p:pic>
      <p:pic>
        <p:nvPicPr>
          <p:cNvPr id="4" name="Picture 3">
            <a:extLst>
              <a:ext uri="{FF2B5EF4-FFF2-40B4-BE49-F238E27FC236}">
                <a16:creationId xmlns:a16="http://schemas.microsoft.com/office/drawing/2014/main" id="{32DAA3A9-4278-738F-4A32-FCB02E5FFF97}"/>
              </a:ext>
            </a:extLst>
          </p:cNvPr>
          <p:cNvPicPr>
            <a:picLocks noChangeAspect="1"/>
          </p:cNvPicPr>
          <p:nvPr/>
        </p:nvPicPr>
        <p:blipFill>
          <a:blip r:embed="rId6"/>
          <a:stretch>
            <a:fillRect/>
          </a:stretch>
        </p:blipFill>
        <p:spPr>
          <a:xfrm>
            <a:off x="1255576" y="1062001"/>
            <a:ext cx="2474256" cy="2380823"/>
          </a:xfrm>
          <a:prstGeom prst="rect">
            <a:avLst/>
          </a:prstGeom>
        </p:spPr>
      </p:pic>
    </p:spTree>
    <p:extLst>
      <p:ext uri="{BB962C8B-B14F-4D97-AF65-F5344CB8AC3E}">
        <p14:creationId xmlns:p14="http://schemas.microsoft.com/office/powerpoint/2010/main" val="2678913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A0A9431-2A3C-49F3-B6F6-720209A22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A85921EA-3A0D-43BC-8CB2-166ABD8BCC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BC3AB4E7-FF55-4CA6-B4C7-4E0E25F283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8E19F2B2-052E-42E1-92F1-452D58D525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LID4096"/>
            </a:p>
          </p:txBody>
        </p:sp>
        <p:sp>
          <p:nvSpPr>
            <p:cNvPr id="18" name="Freeform 6">
              <a:extLst>
                <a:ext uri="{FF2B5EF4-FFF2-40B4-BE49-F238E27FC236}">
                  <a16:creationId xmlns:a16="http://schemas.microsoft.com/office/drawing/2014/main" id="{0CD59E4B-B4D7-4454-851A-2EF95FAA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19" name="Freeform 7">
              <a:extLst>
                <a:ext uri="{FF2B5EF4-FFF2-40B4-BE49-F238E27FC236}">
                  <a16:creationId xmlns:a16="http://schemas.microsoft.com/office/drawing/2014/main" id="{651F93B7-9C2C-4712-862E-1FEA73B0FB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0" name="Freeform 8">
              <a:extLst>
                <a:ext uri="{FF2B5EF4-FFF2-40B4-BE49-F238E27FC236}">
                  <a16:creationId xmlns:a16="http://schemas.microsoft.com/office/drawing/2014/main" id="{1F336EB0-99F1-46D0-95A4-864EF85FF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1" name="Freeform 9">
              <a:extLst>
                <a:ext uri="{FF2B5EF4-FFF2-40B4-BE49-F238E27FC236}">
                  <a16:creationId xmlns:a16="http://schemas.microsoft.com/office/drawing/2014/main" id="{14BF28E7-6AD9-4869-A526-0153EE78CA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2" name="Freeform 10">
              <a:extLst>
                <a:ext uri="{FF2B5EF4-FFF2-40B4-BE49-F238E27FC236}">
                  <a16:creationId xmlns:a16="http://schemas.microsoft.com/office/drawing/2014/main" id="{D43F9047-D784-4EE9-9C73-5716D07C9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3" name="Freeform 11">
              <a:extLst>
                <a:ext uri="{FF2B5EF4-FFF2-40B4-BE49-F238E27FC236}">
                  <a16:creationId xmlns:a16="http://schemas.microsoft.com/office/drawing/2014/main" id="{1569AAB0-021C-4FCD-8C93-5029994F6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4" name="Freeform 12">
              <a:extLst>
                <a:ext uri="{FF2B5EF4-FFF2-40B4-BE49-F238E27FC236}">
                  <a16:creationId xmlns:a16="http://schemas.microsoft.com/office/drawing/2014/main" id="{101BBC97-FDFD-4022-984F-75162F7D7D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5" name="Freeform 13">
              <a:extLst>
                <a:ext uri="{FF2B5EF4-FFF2-40B4-BE49-F238E27FC236}">
                  <a16:creationId xmlns:a16="http://schemas.microsoft.com/office/drawing/2014/main" id="{F5CA96A6-85D5-4527-ACD9-E7566BC6AF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6" name="Freeform 14">
              <a:extLst>
                <a:ext uri="{FF2B5EF4-FFF2-40B4-BE49-F238E27FC236}">
                  <a16:creationId xmlns:a16="http://schemas.microsoft.com/office/drawing/2014/main" id="{6E4BDB9D-AB41-4CE3-A5CE-882AD1D420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7" name="Freeform 15">
              <a:extLst>
                <a:ext uri="{FF2B5EF4-FFF2-40B4-BE49-F238E27FC236}">
                  <a16:creationId xmlns:a16="http://schemas.microsoft.com/office/drawing/2014/main" id="{CCD85932-8245-46BE-A5E1-7A5346D05E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8" name="Line 16">
              <a:extLst>
                <a:ext uri="{FF2B5EF4-FFF2-40B4-BE49-F238E27FC236}">
                  <a16:creationId xmlns:a16="http://schemas.microsoft.com/office/drawing/2014/main" id="{F02BA4F4-3851-4972-85AE-1BC617D8138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LID4096"/>
            </a:p>
          </p:txBody>
        </p:sp>
        <p:sp>
          <p:nvSpPr>
            <p:cNvPr id="29" name="Freeform 17">
              <a:extLst>
                <a:ext uri="{FF2B5EF4-FFF2-40B4-BE49-F238E27FC236}">
                  <a16:creationId xmlns:a16="http://schemas.microsoft.com/office/drawing/2014/main" id="{C40EAB8E-F0CC-4F0A-A0DF-4FC56A83E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0" name="Freeform 18">
              <a:extLst>
                <a:ext uri="{FF2B5EF4-FFF2-40B4-BE49-F238E27FC236}">
                  <a16:creationId xmlns:a16="http://schemas.microsoft.com/office/drawing/2014/main" id="{4812FAD9-F428-48E3-8349-EFBBA460E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1" name="Freeform 19">
              <a:extLst>
                <a:ext uri="{FF2B5EF4-FFF2-40B4-BE49-F238E27FC236}">
                  <a16:creationId xmlns:a16="http://schemas.microsoft.com/office/drawing/2014/main" id="{176DA8C8-14AA-423D-A1D4-1A4842B10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2" name="Freeform 20">
              <a:extLst>
                <a:ext uri="{FF2B5EF4-FFF2-40B4-BE49-F238E27FC236}">
                  <a16:creationId xmlns:a16="http://schemas.microsoft.com/office/drawing/2014/main" id="{CA97088D-B3D7-4F8B-8B91-223AF025CD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3" name="Rectangle 21">
              <a:extLst>
                <a:ext uri="{FF2B5EF4-FFF2-40B4-BE49-F238E27FC236}">
                  <a16:creationId xmlns:a16="http://schemas.microsoft.com/office/drawing/2014/main" id="{54DD1546-D2E2-49C1-815B-752B18D4D61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LID4096"/>
            </a:p>
          </p:txBody>
        </p:sp>
        <p:sp>
          <p:nvSpPr>
            <p:cNvPr id="34" name="Freeform 22">
              <a:extLst>
                <a:ext uri="{FF2B5EF4-FFF2-40B4-BE49-F238E27FC236}">
                  <a16:creationId xmlns:a16="http://schemas.microsoft.com/office/drawing/2014/main" id="{1A6141C7-9F66-449A-B13E-0E013A7EC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5" name="Freeform 23">
              <a:extLst>
                <a:ext uri="{FF2B5EF4-FFF2-40B4-BE49-F238E27FC236}">
                  <a16:creationId xmlns:a16="http://schemas.microsoft.com/office/drawing/2014/main" id="{203A04E0-35CB-4926-9C9B-1EE5716041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6" name="Freeform 24">
              <a:extLst>
                <a:ext uri="{FF2B5EF4-FFF2-40B4-BE49-F238E27FC236}">
                  <a16:creationId xmlns:a16="http://schemas.microsoft.com/office/drawing/2014/main" id="{02915CD8-F740-457D-849A-CD5381AF17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7" name="Freeform 25">
              <a:extLst>
                <a:ext uri="{FF2B5EF4-FFF2-40B4-BE49-F238E27FC236}">
                  <a16:creationId xmlns:a16="http://schemas.microsoft.com/office/drawing/2014/main" id="{09B91BDA-2064-4EF0-82A8-7142D969D9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8" name="Freeform 26">
              <a:extLst>
                <a:ext uri="{FF2B5EF4-FFF2-40B4-BE49-F238E27FC236}">
                  <a16:creationId xmlns:a16="http://schemas.microsoft.com/office/drawing/2014/main" id="{73FDDF3E-F2CB-43EF-9145-5924C7B113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9" name="Freeform 27">
              <a:extLst>
                <a:ext uri="{FF2B5EF4-FFF2-40B4-BE49-F238E27FC236}">
                  <a16:creationId xmlns:a16="http://schemas.microsoft.com/office/drawing/2014/main" id="{5F962AA3-5CCE-425D-993A-22BD458E7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40" name="Freeform 28">
              <a:extLst>
                <a:ext uri="{FF2B5EF4-FFF2-40B4-BE49-F238E27FC236}">
                  <a16:creationId xmlns:a16="http://schemas.microsoft.com/office/drawing/2014/main" id="{16D05019-D39C-42E4-96F7-0771B26CB0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41" name="Freeform 29">
              <a:extLst>
                <a:ext uri="{FF2B5EF4-FFF2-40B4-BE49-F238E27FC236}">
                  <a16:creationId xmlns:a16="http://schemas.microsoft.com/office/drawing/2014/main" id="{A5D4D99E-50F5-4CE9-93FA-670BA363D3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42" name="Freeform 30">
              <a:extLst>
                <a:ext uri="{FF2B5EF4-FFF2-40B4-BE49-F238E27FC236}">
                  <a16:creationId xmlns:a16="http://schemas.microsoft.com/office/drawing/2014/main" id="{9FB0AEBB-E344-4B87-9A59-032F0B4E1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43" name="Freeform 31">
              <a:extLst>
                <a:ext uri="{FF2B5EF4-FFF2-40B4-BE49-F238E27FC236}">
                  <a16:creationId xmlns:a16="http://schemas.microsoft.com/office/drawing/2014/main" id="{5FB8F7A1-CF5E-4BFF-9A1E-B71C037243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grpSp>
      <p:sp>
        <p:nvSpPr>
          <p:cNvPr id="2" name="Title 1">
            <a:extLst>
              <a:ext uri="{FF2B5EF4-FFF2-40B4-BE49-F238E27FC236}">
                <a16:creationId xmlns:a16="http://schemas.microsoft.com/office/drawing/2014/main" id="{561CA747-F04C-40BB-717F-4F94E7814804}"/>
              </a:ext>
            </a:extLst>
          </p:cNvPr>
          <p:cNvSpPr>
            <a:spLocks noGrp="1"/>
          </p:cNvSpPr>
          <p:nvPr>
            <p:ph type="title"/>
          </p:nvPr>
        </p:nvSpPr>
        <p:spPr>
          <a:xfrm>
            <a:off x="915874" y="4576651"/>
            <a:ext cx="10360253" cy="1297098"/>
          </a:xfrm>
        </p:spPr>
        <p:txBody>
          <a:bodyPr>
            <a:normAutofit/>
          </a:bodyPr>
          <a:lstStyle/>
          <a:p>
            <a:pPr algn="ctr" rtl="0"/>
            <a:r>
              <a:rPr lang="en-US" sz="4000">
                <a:solidFill>
                  <a:srgbClr val="FFFFFF"/>
                </a:solidFill>
              </a:rPr>
              <a:t>T-test Predicted Values ,age,occupation</a:t>
            </a:r>
            <a:endParaRPr lang="LID4096" sz="4000">
              <a:solidFill>
                <a:srgbClr val="FFFFFF"/>
              </a:solidFill>
            </a:endParaRPr>
          </a:p>
        </p:txBody>
      </p:sp>
      <p:grpSp>
        <p:nvGrpSpPr>
          <p:cNvPr id="45" name="Group 44">
            <a:extLst>
              <a:ext uri="{FF2B5EF4-FFF2-40B4-BE49-F238E27FC236}">
                <a16:creationId xmlns:a16="http://schemas.microsoft.com/office/drawing/2014/main" id="{80D8DF97-0106-4A43-B42C-B28CB96576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46" name="Freeform 32">
              <a:extLst>
                <a:ext uri="{FF2B5EF4-FFF2-40B4-BE49-F238E27FC236}">
                  <a16:creationId xmlns:a16="http://schemas.microsoft.com/office/drawing/2014/main" id="{F503B456-FD8B-4CD9-8E8C-691962652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47" name="Freeform 33">
              <a:extLst>
                <a:ext uri="{FF2B5EF4-FFF2-40B4-BE49-F238E27FC236}">
                  <a16:creationId xmlns:a16="http://schemas.microsoft.com/office/drawing/2014/main" id="{38BB01B1-37C4-42A0-AC9B-E0F0A1E085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48" name="Freeform 34">
              <a:extLst>
                <a:ext uri="{FF2B5EF4-FFF2-40B4-BE49-F238E27FC236}">
                  <a16:creationId xmlns:a16="http://schemas.microsoft.com/office/drawing/2014/main" id="{501AEC8E-C461-48EC-AE38-1334589F0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49" name="Freeform 35">
              <a:extLst>
                <a:ext uri="{FF2B5EF4-FFF2-40B4-BE49-F238E27FC236}">
                  <a16:creationId xmlns:a16="http://schemas.microsoft.com/office/drawing/2014/main" id="{14A6E6C3-198B-4ED4-9771-77E83D9B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0" name="Freeform 36">
              <a:extLst>
                <a:ext uri="{FF2B5EF4-FFF2-40B4-BE49-F238E27FC236}">
                  <a16:creationId xmlns:a16="http://schemas.microsoft.com/office/drawing/2014/main" id="{497B9426-CA99-4B93-AEC5-C0CFE00D4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1" name="Freeform 37">
              <a:extLst>
                <a:ext uri="{FF2B5EF4-FFF2-40B4-BE49-F238E27FC236}">
                  <a16:creationId xmlns:a16="http://schemas.microsoft.com/office/drawing/2014/main" id="{F7523F0A-09DF-42BD-8066-F4E2F285D0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2" name="Freeform 38">
              <a:extLst>
                <a:ext uri="{FF2B5EF4-FFF2-40B4-BE49-F238E27FC236}">
                  <a16:creationId xmlns:a16="http://schemas.microsoft.com/office/drawing/2014/main" id="{54F61401-F00B-4061-9B91-B8E3EC95FB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3" name="Freeform 39">
              <a:extLst>
                <a:ext uri="{FF2B5EF4-FFF2-40B4-BE49-F238E27FC236}">
                  <a16:creationId xmlns:a16="http://schemas.microsoft.com/office/drawing/2014/main" id="{4DDCC2DA-4B8C-4A37-A61C-F608D1CA3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4" name="Freeform 40">
              <a:extLst>
                <a:ext uri="{FF2B5EF4-FFF2-40B4-BE49-F238E27FC236}">
                  <a16:creationId xmlns:a16="http://schemas.microsoft.com/office/drawing/2014/main" id="{78E4F178-4DD6-4406-8C16-AC8E6BFA84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5" name="Rectangle 41">
              <a:extLst>
                <a:ext uri="{FF2B5EF4-FFF2-40B4-BE49-F238E27FC236}">
                  <a16:creationId xmlns:a16="http://schemas.microsoft.com/office/drawing/2014/main" id="{F35196FC-9A3B-4E94-8132-CDB3576E009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LID4096"/>
            </a:p>
          </p:txBody>
        </p:sp>
      </p:grpSp>
      <p:sp useBgFill="1">
        <p:nvSpPr>
          <p:cNvPr id="57" name="Round Diagonal Corner Rectangle 6">
            <a:extLst>
              <a:ext uri="{FF2B5EF4-FFF2-40B4-BE49-F238E27FC236}">
                <a16:creationId xmlns:a16="http://schemas.microsoft.com/office/drawing/2014/main" id="{C0170EB2-D797-4D4E-9C08-A165F6A14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005"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BA81DF90-B03F-D2E9-75BE-0431BC797FC8}"/>
              </a:ext>
            </a:extLst>
          </p:cNvPr>
          <p:cNvGraphicFramePr>
            <a:graphicFrameLocks/>
          </p:cNvGraphicFramePr>
          <p:nvPr>
            <p:extLst>
              <p:ext uri="{D42A27DB-BD31-4B8C-83A1-F6EECF244321}">
                <p14:modId xmlns:p14="http://schemas.microsoft.com/office/powerpoint/2010/main" val="3645858627"/>
              </p:ext>
            </p:extLst>
          </p:nvPr>
        </p:nvGraphicFramePr>
        <p:xfrm>
          <a:off x="7122419" y="1093788"/>
          <a:ext cx="4264383" cy="1828800"/>
        </p:xfrm>
        <a:graphic>
          <a:graphicData uri="http://schemas.openxmlformats.org/drawingml/2006/table">
            <a:tbl>
              <a:tblPr firstRow="1">
                <a:tableStyleId>{3C2FFA5D-87B4-456A-9821-1D502468CF0F}</a:tableStyleId>
              </a:tblPr>
              <a:tblGrid>
                <a:gridCol w="1421461">
                  <a:extLst>
                    <a:ext uri="{9D8B030D-6E8A-4147-A177-3AD203B41FA5}">
                      <a16:colId xmlns:a16="http://schemas.microsoft.com/office/drawing/2014/main" val="2374154151"/>
                    </a:ext>
                  </a:extLst>
                </a:gridCol>
                <a:gridCol w="1421461">
                  <a:extLst>
                    <a:ext uri="{9D8B030D-6E8A-4147-A177-3AD203B41FA5}">
                      <a16:colId xmlns:a16="http://schemas.microsoft.com/office/drawing/2014/main" val="4090526273"/>
                    </a:ext>
                  </a:extLst>
                </a:gridCol>
                <a:gridCol w="1421461">
                  <a:extLst>
                    <a:ext uri="{9D8B030D-6E8A-4147-A177-3AD203B41FA5}">
                      <a16:colId xmlns:a16="http://schemas.microsoft.com/office/drawing/2014/main" val="42072131"/>
                    </a:ext>
                  </a:extLst>
                </a:gridCol>
              </a:tblGrid>
              <a:tr h="310350">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Age In X</a:t>
                      </a:r>
                    </a:p>
                  </a:txBody>
                  <a:tcPr anchor="ctr"/>
                </a:tc>
                <a:tc hMerge="1">
                  <a:txBody>
                    <a:bodyPr/>
                    <a:lstStyle/>
                    <a:p>
                      <a:endParaRPr lang="LID4096"/>
                    </a:p>
                  </a:txBody>
                  <a:tcPr/>
                </a:tc>
                <a:tc hMerge="1">
                  <a:txBody>
                    <a:bodyPr/>
                    <a:lstStyle/>
                    <a:p>
                      <a:endParaRPr lang="LID4096"/>
                    </a:p>
                  </a:txBody>
                  <a:tcPr/>
                </a:tc>
                <a:extLst>
                  <a:ext uri="{0D108BD9-81ED-4DB2-BD59-A6C34878D82A}">
                    <a16:rowId xmlns:a16="http://schemas.microsoft.com/office/drawing/2014/main" val="1812783838"/>
                  </a:ext>
                </a:extLst>
              </a:tr>
              <a:tr h="310350">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All predicted </a:t>
                      </a:r>
                    </a:p>
                  </a:txBody>
                  <a:tcPr anchor="ctr">
                    <a:solidFill>
                      <a:srgbClr val="92D050"/>
                    </a:solidFill>
                  </a:tcPr>
                </a:tc>
                <a:tc hMerge="1">
                  <a:txBody>
                    <a:bodyPr/>
                    <a:lstStyle/>
                    <a:p>
                      <a:pPr marL="0" marR="0" lvl="0" indent="0" algn="ctr" defTabSz="914400" rtl="1" eaLnBrk="1" fontAlgn="ctr" latinLnBrk="0" hangingPunct="1">
                        <a:lnSpc>
                          <a:spcPct val="100000"/>
                        </a:lnSpc>
                        <a:spcBef>
                          <a:spcPts val="0"/>
                        </a:spcBef>
                        <a:spcAft>
                          <a:spcPts val="0"/>
                        </a:spcAft>
                        <a:buClrTx/>
                        <a:buSzTx/>
                        <a:buFontTx/>
                        <a:buNone/>
                        <a:tabLst/>
                        <a:defRPr/>
                      </a:pPr>
                      <a:endParaRPr lang="en-US" sz="1800" b="1" kern="1200" dirty="0">
                        <a:solidFill>
                          <a:schemeClr val="tx1"/>
                        </a:solidFill>
                        <a:latin typeface="+mn-lt"/>
                        <a:ea typeface="+mn-ea"/>
                        <a:cs typeface="+mn-cs"/>
                      </a:endParaRPr>
                    </a:p>
                  </a:txBody>
                  <a:tcPr anchor="ctr"/>
                </a:tc>
                <a:tc hMerge="1">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lang="en-US" b="1" dirty="0">
                        <a:solidFill>
                          <a:schemeClr val="tx1"/>
                        </a:solidFill>
                        <a:effectLst/>
                      </a:endParaRPr>
                    </a:p>
                  </a:txBody>
                  <a:tcPr/>
                </a:tc>
                <a:extLst>
                  <a:ext uri="{0D108BD9-81ED-4DB2-BD59-A6C34878D82A}">
                    <a16:rowId xmlns:a16="http://schemas.microsoft.com/office/drawing/2014/main" val="1711995261"/>
                  </a:ext>
                </a:extLst>
              </a:tr>
              <a:tr h="3103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kern="1200" dirty="0">
                          <a:solidFill>
                            <a:sysClr val="windowText" lastClr="000000"/>
                          </a:solidFill>
                        </a:rPr>
                        <a:t>column</a:t>
                      </a:r>
                      <a:endParaRPr lang="en-US" sz="1800" b="1" kern="1200" dirty="0">
                        <a:solidFill>
                          <a:sysClr val="windowText" lastClr="000000"/>
                        </a:solidFill>
                        <a:latin typeface="+mn-lt"/>
                        <a:ea typeface="+mn-ea"/>
                        <a:cs typeface="+mn-cs"/>
                      </a:endParaRPr>
                    </a:p>
                  </a:txBody>
                  <a:tcPr anchor="ctr"/>
                </a:tc>
                <a:tc>
                  <a:txBody>
                    <a:bodyPr/>
                    <a:lstStyle/>
                    <a:p>
                      <a:pPr marL="0" marR="0" lvl="0" indent="0" algn="ctr" defTabSz="914400" rtl="1" eaLnBrk="1" fontAlgn="ctr" latinLnBrk="0" hangingPunct="1">
                        <a:lnSpc>
                          <a:spcPct val="100000"/>
                        </a:lnSpc>
                        <a:spcBef>
                          <a:spcPts val="0"/>
                        </a:spcBef>
                        <a:spcAft>
                          <a:spcPts val="0"/>
                        </a:spcAft>
                        <a:buClrTx/>
                        <a:buSzTx/>
                        <a:buFontTx/>
                        <a:buNone/>
                        <a:tabLst/>
                        <a:defRPr/>
                      </a:pPr>
                      <a:r>
                        <a:rPr lang="en-US" sz="1800" b="1" kern="1200" dirty="0">
                          <a:solidFill>
                            <a:sysClr val="windowText" lastClr="000000"/>
                          </a:solidFill>
                        </a:rPr>
                        <a:t>t-statistic</a:t>
                      </a:r>
                      <a:endParaRPr lang="en-US" sz="1800" b="1" kern="1200" dirty="0">
                        <a:solidFill>
                          <a:sysClr val="windowText" lastClr="000000"/>
                        </a:solidFill>
                        <a:latin typeface="+mn-lt"/>
                        <a:ea typeface="+mn-ea"/>
                        <a:cs typeface="+mn-cs"/>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b="1" dirty="0">
                          <a:solidFill>
                            <a:sysClr val="windowText" lastClr="000000"/>
                          </a:solidFill>
                          <a:effectLst/>
                        </a:rPr>
                        <a:t>p-value</a:t>
                      </a:r>
                    </a:p>
                  </a:txBody>
                  <a:tcPr/>
                </a:tc>
                <a:extLst>
                  <a:ext uri="{0D108BD9-81ED-4DB2-BD59-A6C34878D82A}">
                    <a16:rowId xmlns:a16="http://schemas.microsoft.com/office/drawing/2014/main" val="982569998"/>
                  </a:ext>
                </a:extLst>
              </a:tr>
              <a:tr h="310350">
                <a:tc>
                  <a:txBody>
                    <a:bodyPr/>
                    <a:lstStyle/>
                    <a:p>
                      <a:pPr marL="0" algn="ctr" defTabSz="914400" rtl="0" eaLnBrk="1" fontAlgn="ctr" latinLnBrk="0" hangingPunct="1"/>
                      <a:r>
                        <a:rPr lang="en-US" sz="1800" kern="1200" dirty="0">
                          <a:solidFill>
                            <a:schemeClr val="dk1"/>
                          </a:solidFill>
                        </a:rPr>
                        <a:t>age</a:t>
                      </a:r>
                      <a:endParaRPr lang="en-US" sz="1800" kern="1200" dirty="0">
                        <a:solidFill>
                          <a:schemeClr val="dk1"/>
                        </a:solidFill>
                        <a:latin typeface="+mn-lt"/>
                        <a:ea typeface="+mn-ea"/>
                        <a:cs typeface="+mn-cs"/>
                      </a:endParaRPr>
                    </a:p>
                  </a:txBody>
                  <a:tcPr anchor="ctr"/>
                </a:tc>
                <a:tc>
                  <a:txBody>
                    <a:bodyPr/>
                    <a:lstStyle/>
                    <a:p>
                      <a:pPr algn="ctr" fontAlgn="ctr"/>
                      <a:r>
                        <a:rPr lang="en-IL" sz="1800" kern="1200" dirty="0">
                          <a:solidFill>
                            <a:schemeClr val="dk1"/>
                          </a:solidFill>
                        </a:rPr>
                        <a:t>5.426141</a:t>
                      </a:r>
                      <a:endParaRPr lang="en-IL" sz="1800" kern="1200" dirty="0">
                        <a:solidFill>
                          <a:schemeClr val="dk1"/>
                        </a:solidFill>
                        <a:latin typeface="+mn-lt"/>
                        <a:ea typeface="+mn-ea"/>
                        <a:cs typeface="+mn-cs"/>
                      </a:endParaRPr>
                    </a:p>
                  </a:txBody>
                  <a:tcPr anchor="ctr"/>
                </a:tc>
                <a:tc>
                  <a:txBody>
                    <a:bodyPr/>
                    <a:lstStyle/>
                    <a:p>
                      <a:pPr algn="ctr" fontAlgn="ctr"/>
                      <a:r>
                        <a:rPr lang="en-IL" sz="1800" kern="1200" dirty="0">
                          <a:solidFill>
                            <a:schemeClr val="dk1"/>
                          </a:solidFill>
                        </a:rPr>
                        <a:t>0.004413</a:t>
                      </a:r>
                      <a:endParaRPr lang="en-IL" sz="1800" kern="1200" dirty="0">
                        <a:solidFill>
                          <a:schemeClr val="dk1"/>
                        </a:solidFill>
                        <a:latin typeface="+mn-lt"/>
                        <a:ea typeface="+mn-ea"/>
                        <a:cs typeface="+mn-cs"/>
                      </a:endParaRPr>
                    </a:p>
                  </a:txBody>
                  <a:tcPr anchor="ctr"/>
                </a:tc>
                <a:extLst>
                  <a:ext uri="{0D108BD9-81ED-4DB2-BD59-A6C34878D82A}">
                    <a16:rowId xmlns:a16="http://schemas.microsoft.com/office/drawing/2014/main" val="4062630360"/>
                  </a:ext>
                </a:extLst>
              </a:tr>
              <a:tr h="310350">
                <a:tc>
                  <a:txBody>
                    <a:bodyPr/>
                    <a:lstStyle/>
                    <a:p>
                      <a:pPr algn="ctr" fontAlgn="ctr"/>
                      <a:r>
                        <a:rPr lang="en-US" sz="1800" kern="1200" dirty="0">
                          <a:solidFill>
                            <a:schemeClr val="dk1"/>
                          </a:solidFill>
                        </a:rPr>
                        <a:t>occupation</a:t>
                      </a:r>
                      <a:endParaRPr lang="en-US" sz="1800" kern="1200" dirty="0">
                        <a:solidFill>
                          <a:schemeClr val="dk1"/>
                        </a:solidFill>
                        <a:latin typeface="+mn-lt"/>
                        <a:ea typeface="+mn-ea"/>
                        <a:cs typeface="+mn-cs"/>
                      </a:endParaRPr>
                    </a:p>
                  </a:txBody>
                  <a:tcPr anchor="ctr"/>
                </a:tc>
                <a:tc>
                  <a:txBody>
                    <a:bodyPr/>
                    <a:lstStyle/>
                    <a:p>
                      <a:pPr algn="ctr" fontAlgn="ctr"/>
                      <a:r>
                        <a:rPr lang="en-IL" sz="1800" kern="1200" dirty="0">
                          <a:solidFill>
                            <a:schemeClr val="dk1"/>
                          </a:solidFill>
                        </a:rPr>
                        <a:t>35.090502</a:t>
                      </a:r>
                      <a:endParaRPr lang="en-IL" sz="1800" kern="1200" dirty="0">
                        <a:solidFill>
                          <a:schemeClr val="dk1"/>
                        </a:solidFill>
                        <a:latin typeface="+mn-lt"/>
                        <a:ea typeface="+mn-ea"/>
                        <a:cs typeface="+mn-cs"/>
                      </a:endParaRPr>
                    </a:p>
                  </a:txBody>
                  <a:tcPr anchor="ctr"/>
                </a:tc>
                <a:tc>
                  <a:txBody>
                    <a:bodyPr/>
                    <a:lstStyle/>
                    <a:p>
                      <a:pPr algn="ctr" fontAlgn="ctr"/>
                      <a:r>
                        <a:rPr lang="en-IL" sz="1800" kern="1200" dirty="0">
                          <a:solidFill>
                            <a:schemeClr val="dk1"/>
                          </a:solidFill>
                        </a:rPr>
                        <a:t>0.167248</a:t>
                      </a:r>
                      <a:endParaRPr lang="en-IL" sz="1800" kern="1200" dirty="0">
                        <a:solidFill>
                          <a:schemeClr val="dk1"/>
                        </a:solidFill>
                        <a:latin typeface="+mn-lt"/>
                        <a:ea typeface="+mn-ea"/>
                        <a:cs typeface="+mn-cs"/>
                      </a:endParaRPr>
                    </a:p>
                  </a:txBody>
                  <a:tcPr anchor="ctr"/>
                </a:tc>
                <a:extLst>
                  <a:ext uri="{0D108BD9-81ED-4DB2-BD59-A6C34878D82A}">
                    <a16:rowId xmlns:a16="http://schemas.microsoft.com/office/drawing/2014/main" val="1564835132"/>
                  </a:ext>
                </a:extLst>
              </a:tr>
            </a:tbl>
          </a:graphicData>
        </a:graphic>
      </p:graphicFrame>
      <p:graphicFrame>
        <p:nvGraphicFramePr>
          <p:cNvPr id="5" name="Table 4">
            <a:extLst>
              <a:ext uri="{FF2B5EF4-FFF2-40B4-BE49-F238E27FC236}">
                <a16:creationId xmlns:a16="http://schemas.microsoft.com/office/drawing/2014/main" id="{097CC401-F3A6-7FB2-299B-4300B65DE7BE}"/>
              </a:ext>
            </a:extLst>
          </p:cNvPr>
          <p:cNvGraphicFramePr>
            <a:graphicFrameLocks noGrp="1"/>
          </p:cNvGraphicFramePr>
          <p:nvPr>
            <p:extLst>
              <p:ext uri="{D42A27DB-BD31-4B8C-83A1-F6EECF244321}">
                <p14:modId xmlns:p14="http://schemas.microsoft.com/office/powerpoint/2010/main" val="2484990357"/>
              </p:ext>
            </p:extLst>
          </p:nvPr>
        </p:nvGraphicFramePr>
        <p:xfrm>
          <a:off x="7122418" y="2518520"/>
          <a:ext cx="4264383" cy="1579518"/>
        </p:xfrm>
        <a:graphic>
          <a:graphicData uri="http://schemas.openxmlformats.org/drawingml/2006/table">
            <a:tbl>
              <a:tblPr firstRow="1">
                <a:tableStyleId>{3C2FFA5D-87B4-456A-9821-1D502468CF0F}</a:tableStyleId>
              </a:tblPr>
              <a:tblGrid>
                <a:gridCol w="1421461">
                  <a:extLst>
                    <a:ext uri="{9D8B030D-6E8A-4147-A177-3AD203B41FA5}">
                      <a16:colId xmlns:a16="http://schemas.microsoft.com/office/drawing/2014/main" val="1659626358"/>
                    </a:ext>
                  </a:extLst>
                </a:gridCol>
                <a:gridCol w="1421461">
                  <a:extLst>
                    <a:ext uri="{9D8B030D-6E8A-4147-A177-3AD203B41FA5}">
                      <a16:colId xmlns:a16="http://schemas.microsoft.com/office/drawing/2014/main" val="190307653"/>
                    </a:ext>
                  </a:extLst>
                </a:gridCol>
                <a:gridCol w="1421461">
                  <a:extLst>
                    <a:ext uri="{9D8B030D-6E8A-4147-A177-3AD203B41FA5}">
                      <a16:colId xmlns:a16="http://schemas.microsoft.com/office/drawing/2014/main" val="3670492598"/>
                    </a:ext>
                  </a:extLst>
                </a:gridCol>
              </a:tblGrid>
              <a:tr h="388155">
                <a:tc gridSpan="3">
                  <a:txBody>
                    <a:bodyPr/>
                    <a:lstStyle/>
                    <a:p>
                      <a:pPr algn="ctr" fontAlgn="ctr"/>
                      <a:r>
                        <a:rPr lang="en-US" b="1" dirty="0">
                          <a:effectLst/>
                        </a:rPr>
                        <a:t>False predicted </a:t>
                      </a:r>
                    </a:p>
                  </a:txBody>
                  <a:tcPr anchor="ctr"/>
                </a:tc>
                <a:tc hMerge="1">
                  <a:txBody>
                    <a:bodyPr/>
                    <a:lstStyle/>
                    <a:p>
                      <a:pPr algn="r" fontAlgn="ctr"/>
                      <a:endParaRPr lang="en-US" b="1" dirty="0">
                        <a:effectLst/>
                      </a:endParaRPr>
                    </a:p>
                  </a:txBody>
                  <a:tcPr anchor="ctr"/>
                </a:tc>
                <a:tc hMerge="1">
                  <a:txBody>
                    <a:bodyPr/>
                    <a:lstStyle/>
                    <a:p>
                      <a:pPr algn="r" fontAlgn="ctr"/>
                      <a:endParaRPr lang="en-US" b="1" dirty="0">
                        <a:effectLst/>
                      </a:endParaRPr>
                    </a:p>
                  </a:txBody>
                  <a:tcPr anchor="ctr"/>
                </a:tc>
                <a:extLst>
                  <a:ext uri="{0D108BD9-81ED-4DB2-BD59-A6C34878D82A}">
                    <a16:rowId xmlns:a16="http://schemas.microsoft.com/office/drawing/2014/main" val="3227519344"/>
                  </a:ext>
                </a:extLst>
              </a:tr>
              <a:tr h="459843">
                <a:tc>
                  <a:txBody>
                    <a:bodyPr/>
                    <a:lstStyle/>
                    <a:p>
                      <a:pPr algn="ctr" fontAlgn="ctr"/>
                      <a:r>
                        <a:rPr lang="en-US" b="1" dirty="0">
                          <a:effectLst/>
                        </a:rPr>
                        <a:t>column</a:t>
                      </a:r>
                    </a:p>
                  </a:txBody>
                  <a:tcPr anchor="ctr"/>
                </a:tc>
                <a:tc>
                  <a:txBody>
                    <a:bodyPr/>
                    <a:lstStyle/>
                    <a:p>
                      <a:pPr algn="ctr" fontAlgn="ctr"/>
                      <a:r>
                        <a:rPr lang="en-US" b="1" dirty="0">
                          <a:effectLst/>
                        </a:rPr>
                        <a:t>t-statistic</a:t>
                      </a:r>
                    </a:p>
                  </a:txBody>
                  <a:tcPr anchor="ctr"/>
                </a:tc>
                <a:tc>
                  <a:txBody>
                    <a:bodyPr/>
                    <a:lstStyle/>
                    <a:p>
                      <a:pPr algn="ctr" fontAlgn="ctr"/>
                      <a:r>
                        <a:rPr lang="en-US" b="1" dirty="0">
                          <a:effectLst/>
                        </a:rPr>
                        <a:t>p-value</a:t>
                      </a:r>
                    </a:p>
                  </a:txBody>
                  <a:tcPr anchor="ctr"/>
                </a:tc>
                <a:extLst>
                  <a:ext uri="{0D108BD9-81ED-4DB2-BD59-A6C34878D82A}">
                    <a16:rowId xmlns:a16="http://schemas.microsoft.com/office/drawing/2014/main" val="1747406881"/>
                  </a:ext>
                </a:extLst>
              </a:tr>
              <a:tr h="262768">
                <a:tc>
                  <a:txBody>
                    <a:bodyPr/>
                    <a:lstStyle/>
                    <a:p>
                      <a:pPr algn="ctr" fontAlgn="ctr"/>
                      <a:r>
                        <a:rPr lang="en-US" dirty="0">
                          <a:effectLst/>
                        </a:rPr>
                        <a:t>age</a:t>
                      </a:r>
                    </a:p>
                  </a:txBody>
                  <a:tcPr anchor="ctr"/>
                </a:tc>
                <a:tc>
                  <a:txBody>
                    <a:bodyPr/>
                    <a:lstStyle/>
                    <a:p>
                      <a:pPr algn="ctr" fontAlgn="ctr"/>
                      <a:r>
                        <a:rPr lang="en-IL" dirty="0">
                          <a:effectLst/>
                        </a:rPr>
                        <a:t>4.168822</a:t>
                      </a:r>
                    </a:p>
                  </a:txBody>
                  <a:tcPr anchor="ctr"/>
                </a:tc>
                <a:tc>
                  <a:txBody>
                    <a:bodyPr/>
                    <a:lstStyle/>
                    <a:p>
                      <a:pPr algn="ctr" fontAlgn="ctr"/>
                      <a:r>
                        <a:rPr lang="en-IL">
                          <a:effectLst/>
                        </a:rPr>
                        <a:t>0.015633</a:t>
                      </a:r>
                    </a:p>
                  </a:txBody>
                  <a:tcPr anchor="ctr"/>
                </a:tc>
                <a:extLst>
                  <a:ext uri="{0D108BD9-81ED-4DB2-BD59-A6C34878D82A}">
                    <a16:rowId xmlns:a16="http://schemas.microsoft.com/office/drawing/2014/main" val="1109608739"/>
                  </a:ext>
                </a:extLst>
              </a:tr>
              <a:tr h="262768">
                <a:tc>
                  <a:txBody>
                    <a:bodyPr/>
                    <a:lstStyle/>
                    <a:p>
                      <a:pPr algn="ctr" fontAlgn="ctr"/>
                      <a:r>
                        <a:rPr lang="en-US" dirty="0">
                          <a:effectLst/>
                        </a:rPr>
                        <a:t>occupation</a:t>
                      </a:r>
                    </a:p>
                  </a:txBody>
                  <a:tcPr anchor="ctr"/>
                </a:tc>
                <a:tc>
                  <a:txBody>
                    <a:bodyPr/>
                    <a:lstStyle/>
                    <a:p>
                      <a:pPr algn="ctr" fontAlgn="ctr"/>
                      <a:r>
                        <a:rPr lang="en-IL" dirty="0">
                          <a:effectLst/>
                        </a:rPr>
                        <a:t>32.626750</a:t>
                      </a:r>
                    </a:p>
                  </a:txBody>
                  <a:tcPr anchor="ctr"/>
                </a:tc>
                <a:tc>
                  <a:txBody>
                    <a:bodyPr/>
                    <a:lstStyle/>
                    <a:p>
                      <a:pPr algn="ctr" fontAlgn="ctr"/>
                      <a:r>
                        <a:rPr lang="en-IL" dirty="0">
                          <a:effectLst/>
                        </a:rPr>
                        <a:t>0.249760</a:t>
                      </a:r>
                    </a:p>
                  </a:txBody>
                  <a:tcPr anchor="ctr"/>
                </a:tc>
                <a:extLst>
                  <a:ext uri="{0D108BD9-81ED-4DB2-BD59-A6C34878D82A}">
                    <a16:rowId xmlns:a16="http://schemas.microsoft.com/office/drawing/2014/main" val="1494173766"/>
                  </a:ext>
                </a:extLst>
              </a:tr>
            </a:tbl>
          </a:graphicData>
        </a:graphic>
      </p:graphicFrame>
      <p:graphicFrame>
        <p:nvGraphicFramePr>
          <p:cNvPr id="6" name="Table 5">
            <a:extLst>
              <a:ext uri="{FF2B5EF4-FFF2-40B4-BE49-F238E27FC236}">
                <a16:creationId xmlns:a16="http://schemas.microsoft.com/office/drawing/2014/main" id="{A46A0461-42C5-BBFB-1EB7-3F31C95080D2}"/>
              </a:ext>
            </a:extLst>
          </p:cNvPr>
          <p:cNvGraphicFramePr>
            <a:graphicFrameLocks noGrp="1"/>
          </p:cNvGraphicFramePr>
          <p:nvPr>
            <p:extLst>
              <p:ext uri="{D42A27DB-BD31-4B8C-83A1-F6EECF244321}">
                <p14:modId xmlns:p14="http://schemas.microsoft.com/office/powerpoint/2010/main" val="613580205"/>
              </p:ext>
            </p:extLst>
          </p:nvPr>
        </p:nvGraphicFramePr>
        <p:xfrm>
          <a:off x="1747401" y="1093788"/>
          <a:ext cx="4264383" cy="1828800"/>
        </p:xfrm>
        <a:graphic>
          <a:graphicData uri="http://schemas.openxmlformats.org/drawingml/2006/table">
            <a:tbl>
              <a:tblPr firstRow="1">
                <a:tableStyleId>{3C2FFA5D-87B4-456A-9821-1D502468CF0F}</a:tableStyleId>
              </a:tblPr>
              <a:tblGrid>
                <a:gridCol w="1421461">
                  <a:extLst>
                    <a:ext uri="{9D8B030D-6E8A-4147-A177-3AD203B41FA5}">
                      <a16:colId xmlns:a16="http://schemas.microsoft.com/office/drawing/2014/main" val="3233302718"/>
                    </a:ext>
                  </a:extLst>
                </a:gridCol>
                <a:gridCol w="1421461">
                  <a:extLst>
                    <a:ext uri="{9D8B030D-6E8A-4147-A177-3AD203B41FA5}">
                      <a16:colId xmlns:a16="http://schemas.microsoft.com/office/drawing/2014/main" val="718568598"/>
                    </a:ext>
                  </a:extLst>
                </a:gridCol>
                <a:gridCol w="1421461">
                  <a:extLst>
                    <a:ext uri="{9D8B030D-6E8A-4147-A177-3AD203B41FA5}">
                      <a16:colId xmlns:a16="http://schemas.microsoft.com/office/drawing/2014/main" val="997959522"/>
                    </a:ext>
                  </a:extLst>
                </a:gridCol>
              </a:tblGrid>
              <a:tr h="310350">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Age not  In X</a:t>
                      </a:r>
                    </a:p>
                  </a:txBody>
                  <a:tcPr anchor="ctr"/>
                </a:tc>
                <a:tc hMerge="1">
                  <a:txBody>
                    <a:bodyPr/>
                    <a:lstStyle/>
                    <a:p>
                      <a:endParaRPr lang="LID4096"/>
                    </a:p>
                  </a:txBody>
                  <a:tcPr/>
                </a:tc>
                <a:tc hMerge="1">
                  <a:txBody>
                    <a:bodyPr/>
                    <a:lstStyle/>
                    <a:p>
                      <a:endParaRPr lang="LID4096"/>
                    </a:p>
                  </a:txBody>
                  <a:tcPr/>
                </a:tc>
                <a:extLst>
                  <a:ext uri="{0D108BD9-81ED-4DB2-BD59-A6C34878D82A}">
                    <a16:rowId xmlns:a16="http://schemas.microsoft.com/office/drawing/2014/main" val="3566168351"/>
                  </a:ext>
                </a:extLst>
              </a:tr>
              <a:tr h="310350">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All predicted </a:t>
                      </a:r>
                    </a:p>
                  </a:txBody>
                  <a:tcPr anchor="ctr">
                    <a:solidFill>
                      <a:srgbClr val="92D050"/>
                    </a:solidFill>
                  </a:tcPr>
                </a:tc>
                <a:tc hMerge="1">
                  <a:txBody>
                    <a:bodyPr/>
                    <a:lstStyle/>
                    <a:p>
                      <a:pPr marL="0" marR="0" lvl="0" indent="0" algn="ctr" defTabSz="914400" rtl="1" eaLnBrk="1" fontAlgn="ctr" latinLnBrk="0" hangingPunct="1">
                        <a:lnSpc>
                          <a:spcPct val="100000"/>
                        </a:lnSpc>
                        <a:spcBef>
                          <a:spcPts val="0"/>
                        </a:spcBef>
                        <a:spcAft>
                          <a:spcPts val="0"/>
                        </a:spcAft>
                        <a:buClrTx/>
                        <a:buSzTx/>
                        <a:buFontTx/>
                        <a:buNone/>
                        <a:tabLst/>
                        <a:defRPr/>
                      </a:pPr>
                      <a:endParaRPr lang="en-US" sz="1800" b="1" kern="1200" dirty="0">
                        <a:solidFill>
                          <a:schemeClr val="tx1"/>
                        </a:solidFill>
                        <a:latin typeface="+mn-lt"/>
                        <a:ea typeface="+mn-ea"/>
                        <a:cs typeface="+mn-cs"/>
                      </a:endParaRPr>
                    </a:p>
                  </a:txBody>
                  <a:tcPr anchor="ctr"/>
                </a:tc>
                <a:tc hMerge="1">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lang="en-US" b="1" dirty="0">
                        <a:solidFill>
                          <a:schemeClr val="tx1"/>
                        </a:solidFill>
                        <a:effectLst/>
                      </a:endParaRPr>
                    </a:p>
                  </a:txBody>
                  <a:tcPr/>
                </a:tc>
                <a:extLst>
                  <a:ext uri="{0D108BD9-81ED-4DB2-BD59-A6C34878D82A}">
                    <a16:rowId xmlns:a16="http://schemas.microsoft.com/office/drawing/2014/main" val="2561099917"/>
                  </a:ext>
                </a:extLst>
              </a:tr>
              <a:tr h="3103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kern="1200" dirty="0">
                          <a:solidFill>
                            <a:sysClr val="windowText" lastClr="000000"/>
                          </a:solidFill>
                        </a:rPr>
                        <a:t>column</a:t>
                      </a:r>
                      <a:endParaRPr lang="en-US" sz="1800" b="1" kern="1200" dirty="0">
                        <a:solidFill>
                          <a:sysClr val="windowText" lastClr="000000"/>
                        </a:solidFill>
                        <a:latin typeface="+mn-lt"/>
                        <a:ea typeface="+mn-ea"/>
                        <a:cs typeface="+mn-cs"/>
                      </a:endParaRPr>
                    </a:p>
                  </a:txBody>
                  <a:tcPr anchor="ctr"/>
                </a:tc>
                <a:tc>
                  <a:txBody>
                    <a:bodyPr/>
                    <a:lstStyle/>
                    <a:p>
                      <a:pPr marL="0" marR="0" lvl="0" indent="0" algn="ctr" defTabSz="914400" rtl="1" eaLnBrk="1" fontAlgn="ctr" latinLnBrk="0" hangingPunct="1">
                        <a:lnSpc>
                          <a:spcPct val="100000"/>
                        </a:lnSpc>
                        <a:spcBef>
                          <a:spcPts val="0"/>
                        </a:spcBef>
                        <a:spcAft>
                          <a:spcPts val="0"/>
                        </a:spcAft>
                        <a:buClrTx/>
                        <a:buSzTx/>
                        <a:buFontTx/>
                        <a:buNone/>
                        <a:tabLst/>
                        <a:defRPr/>
                      </a:pPr>
                      <a:r>
                        <a:rPr lang="en-US" sz="1800" b="1" kern="1200" dirty="0">
                          <a:solidFill>
                            <a:sysClr val="windowText" lastClr="000000"/>
                          </a:solidFill>
                        </a:rPr>
                        <a:t>t-statistic</a:t>
                      </a:r>
                      <a:endParaRPr lang="en-US" sz="1800" b="1" kern="1200" dirty="0">
                        <a:solidFill>
                          <a:sysClr val="windowText" lastClr="000000"/>
                        </a:solidFill>
                        <a:latin typeface="+mn-lt"/>
                        <a:ea typeface="+mn-ea"/>
                        <a:cs typeface="+mn-cs"/>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b="1" dirty="0">
                          <a:solidFill>
                            <a:sysClr val="windowText" lastClr="000000"/>
                          </a:solidFill>
                          <a:effectLst/>
                        </a:rPr>
                        <a:t>p-value</a:t>
                      </a:r>
                    </a:p>
                  </a:txBody>
                  <a:tcPr/>
                </a:tc>
                <a:extLst>
                  <a:ext uri="{0D108BD9-81ED-4DB2-BD59-A6C34878D82A}">
                    <a16:rowId xmlns:a16="http://schemas.microsoft.com/office/drawing/2014/main" val="1998267146"/>
                  </a:ext>
                </a:extLst>
              </a:tr>
              <a:tr h="310350">
                <a:tc>
                  <a:txBody>
                    <a:bodyPr/>
                    <a:lstStyle/>
                    <a:p>
                      <a:pPr marL="0" algn="ctr" defTabSz="914400" rtl="0" eaLnBrk="1" fontAlgn="ctr" latinLnBrk="0" hangingPunct="1"/>
                      <a:r>
                        <a:rPr lang="en-US" sz="1800" kern="1200" dirty="0">
                          <a:solidFill>
                            <a:schemeClr val="dk1"/>
                          </a:solidFill>
                        </a:rPr>
                        <a:t>age</a:t>
                      </a:r>
                      <a:endParaRPr lang="en-US" sz="1800" kern="1200" dirty="0">
                        <a:solidFill>
                          <a:schemeClr val="dk1"/>
                        </a:solidFill>
                        <a:latin typeface="+mn-lt"/>
                        <a:ea typeface="+mn-ea"/>
                        <a:cs typeface="+mn-cs"/>
                      </a:endParaRPr>
                    </a:p>
                  </a:txBody>
                  <a:tcPr anchor="ctr"/>
                </a:tc>
                <a:tc>
                  <a:txBody>
                    <a:bodyPr/>
                    <a:lstStyle/>
                    <a:p>
                      <a:pPr algn="r" fontAlgn="ctr"/>
                      <a:r>
                        <a:rPr lang="en-IL">
                          <a:effectLst/>
                        </a:rPr>
                        <a:t>5.665345</a:t>
                      </a:r>
                    </a:p>
                  </a:txBody>
                  <a:tcPr anchor="ctr"/>
                </a:tc>
                <a:tc>
                  <a:txBody>
                    <a:bodyPr/>
                    <a:lstStyle/>
                    <a:p>
                      <a:pPr algn="r" fontAlgn="ctr"/>
                      <a:r>
                        <a:rPr lang="en-IL" dirty="0">
                          <a:effectLst/>
                        </a:rPr>
                        <a:t>0.003475</a:t>
                      </a:r>
                    </a:p>
                  </a:txBody>
                  <a:tcPr anchor="ctr"/>
                </a:tc>
                <a:extLst>
                  <a:ext uri="{0D108BD9-81ED-4DB2-BD59-A6C34878D82A}">
                    <a16:rowId xmlns:a16="http://schemas.microsoft.com/office/drawing/2014/main" val="1299888530"/>
                  </a:ext>
                </a:extLst>
              </a:tr>
              <a:tr h="310350">
                <a:tc>
                  <a:txBody>
                    <a:bodyPr/>
                    <a:lstStyle/>
                    <a:p>
                      <a:pPr algn="ctr" fontAlgn="ctr"/>
                      <a:r>
                        <a:rPr lang="en-US" sz="1800" kern="1200" dirty="0">
                          <a:solidFill>
                            <a:schemeClr val="dk1"/>
                          </a:solidFill>
                        </a:rPr>
                        <a:t>occupation</a:t>
                      </a:r>
                      <a:endParaRPr lang="en-US" sz="1800" kern="1200" dirty="0">
                        <a:solidFill>
                          <a:schemeClr val="dk1"/>
                        </a:solidFill>
                        <a:latin typeface="+mn-lt"/>
                        <a:ea typeface="+mn-ea"/>
                        <a:cs typeface="+mn-cs"/>
                      </a:endParaRPr>
                    </a:p>
                  </a:txBody>
                  <a:tcPr anchor="ctr"/>
                </a:tc>
                <a:tc>
                  <a:txBody>
                    <a:bodyPr/>
                    <a:lstStyle/>
                    <a:p>
                      <a:pPr algn="r" fontAlgn="ctr"/>
                      <a:r>
                        <a:rPr lang="en-IL" dirty="0">
                          <a:effectLst/>
                        </a:rPr>
                        <a:t>33.510437</a:t>
                      </a:r>
                    </a:p>
                  </a:txBody>
                  <a:tcPr anchor="ctr"/>
                </a:tc>
                <a:tc>
                  <a:txBody>
                    <a:bodyPr/>
                    <a:lstStyle/>
                    <a:p>
                      <a:pPr algn="r" fontAlgn="ctr"/>
                      <a:r>
                        <a:rPr lang="en-IL" dirty="0">
                          <a:effectLst/>
                        </a:rPr>
                        <a:t>0.217457</a:t>
                      </a:r>
                    </a:p>
                  </a:txBody>
                  <a:tcPr anchor="ctr"/>
                </a:tc>
                <a:extLst>
                  <a:ext uri="{0D108BD9-81ED-4DB2-BD59-A6C34878D82A}">
                    <a16:rowId xmlns:a16="http://schemas.microsoft.com/office/drawing/2014/main" val="1915516988"/>
                  </a:ext>
                </a:extLst>
              </a:tr>
            </a:tbl>
          </a:graphicData>
        </a:graphic>
      </p:graphicFrame>
      <p:graphicFrame>
        <p:nvGraphicFramePr>
          <p:cNvPr id="7" name="Table 6">
            <a:extLst>
              <a:ext uri="{FF2B5EF4-FFF2-40B4-BE49-F238E27FC236}">
                <a16:creationId xmlns:a16="http://schemas.microsoft.com/office/drawing/2014/main" id="{468A67AC-D6C1-FF64-EBAD-C33E58671F02}"/>
              </a:ext>
            </a:extLst>
          </p:cNvPr>
          <p:cNvGraphicFramePr>
            <a:graphicFrameLocks noGrp="1"/>
          </p:cNvGraphicFramePr>
          <p:nvPr>
            <p:extLst>
              <p:ext uri="{D42A27DB-BD31-4B8C-83A1-F6EECF244321}">
                <p14:modId xmlns:p14="http://schemas.microsoft.com/office/powerpoint/2010/main" val="1021829726"/>
              </p:ext>
            </p:extLst>
          </p:nvPr>
        </p:nvGraphicFramePr>
        <p:xfrm>
          <a:off x="1747400" y="2518520"/>
          <a:ext cx="4264383" cy="1579518"/>
        </p:xfrm>
        <a:graphic>
          <a:graphicData uri="http://schemas.openxmlformats.org/drawingml/2006/table">
            <a:tbl>
              <a:tblPr firstRow="1">
                <a:tableStyleId>{3C2FFA5D-87B4-456A-9821-1D502468CF0F}</a:tableStyleId>
              </a:tblPr>
              <a:tblGrid>
                <a:gridCol w="1421461">
                  <a:extLst>
                    <a:ext uri="{9D8B030D-6E8A-4147-A177-3AD203B41FA5}">
                      <a16:colId xmlns:a16="http://schemas.microsoft.com/office/drawing/2014/main" val="1659626358"/>
                    </a:ext>
                  </a:extLst>
                </a:gridCol>
                <a:gridCol w="1421461">
                  <a:extLst>
                    <a:ext uri="{9D8B030D-6E8A-4147-A177-3AD203B41FA5}">
                      <a16:colId xmlns:a16="http://schemas.microsoft.com/office/drawing/2014/main" val="190307653"/>
                    </a:ext>
                  </a:extLst>
                </a:gridCol>
                <a:gridCol w="1421461">
                  <a:extLst>
                    <a:ext uri="{9D8B030D-6E8A-4147-A177-3AD203B41FA5}">
                      <a16:colId xmlns:a16="http://schemas.microsoft.com/office/drawing/2014/main" val="3670492598"/>
                    </a:ext>
                  </a:extLst>
                </a:gridCol>
              </a:tblGrid>
              <a:tr h="388155">
                <a:tc gridSpan="3">
                  <a:txBody>
                    <a:bodyPr/>
                    <a:lstStyle/>
                    <a:p>
                      <a:pPr algn="ctr" fontAlgn="ctr"/>
                      <a:r>
                        <a:rPr lang="en-US" b="1" dirty="0">
                          <a:effectLst/>
                        </a:rPr>
                        <a:t>False predicted </a:t>
                      </a:r>
                    </a:p>
                  </a:txBody>
                  <a:tcPr anchor="ctr"/>
                </a:tc>
                <a:tc hMerge="1">
                  <a:txBody>
                    <a:bodyPr/>
                    <a:lstStyle/>
                    <a:p>
                      <a:pPr algn="r" fontAlgn="ctr"/>
                      <a:endParaRPr lang="en-US" b="1" dirty="0">
                        <a:effectLst/>
                      </a:endParaRPr>
                    </a:p>
                  </a:txBody>
                  <a:tcPr anchor="ctr"/>
                </a:tc>
                <a:tc hMerge="1">
                  <a:txBody>
                    <a:bodyPr/>
                    <a:lstStyle/>
                    <a:p>
                      <a:pPr algn="r" fontAlgn="ctr"/>
                      <a:endParaRPr lang="en-US" b="1" dirty="0">
                        <a:effectLst/>
                      </a:endParaRPr>
                    </a:p>
                  </a:txBody>
                  <a:tcPr anchor="ctr"/>
                </a:tc>
                <a:extLst>
                  <a:ext uri="{0D108BD9-81ED-4DB2-BD59-A6C34878D82A}">
                    <a16:rowId xmlns:a16="http://schemas.microsoft.com/office/drawing/2014/main" val="3227519344"/>
                  </a:ext>
                </a:extLst>
              </a:tr>
              <a:tr h="459843">
                <a:tc>
                  <a:txBody>
                    <a:bodyPr/>
                    <a:lstStyle/>
                    <a:p>
                      <a:pPr algn="ctr" fontAlgn="ctr"/>
                      <a:r>
                        <a:rPr lang="en-US" b="1" dirty="0">
                          <a:effectLst/>
                        </a:rPr>
                        <a:t>column</a:t>
                      </a:r>
                    </a:p>
                  </a:txBody>
                  <a:tcPr anchor="ctr"/>
                </a:tc>
                <a:tc>
                  <a:txBody>
                    <a:bodyPr/>
                    <a:lstStyle/>
                    <a:p>
                      <a:pPr algn="ctr" fontAlgn="ctr"/>
                      <a:r>
                        <a:rPr lang="en-US" b="1" dirty="0">
                          <a:effectLst/>
                        </a:rPr>
                        <a:t>t-statistic</a:t>
                      </a:r>
                    </a:p>
                  </a:txBody>
                  <a:tcPr anchor="ctr"/>
                </a:tc>
                <a:tc>
                  <a:txBody>
                    <a:bodyPr/>
                    <a:lstStyle/>
                    <a:p>
                      <a:pPr algn="ctr" fontAlgn="ctr"/>
                      <a:r>
                        <a:rPr lang="en-US" b="1" dirty="0">
                          <a:effectLst/>
                        </a:rPr>
                        <a:t>p-value</a:t>
                      </a:r>
                    </a:p>
                  </a:txBody>
                  <a:tcPr anchor="ctr"/>
                </a:tc>
                <a:extLst>
                  <a:ext uri="{0D108BD9-81ED-4DB2-BD59-A6C34878D82A}">
                    <a16:rowId xmlns:a16="http://schemas.microsoft.com/office/drawing/2014/main" val="1747406881"/>
                  </a:ext>
                </a:extLst>
              </a:tr>
              <a:tr h="262768">
                <a:tc>
                  <a:txBody>
                    <a:bodyPr/>
                    <a:lstStyle/>
                    <a:p>
                      <a:pPr algn="ctr" fontAlgn="ctr"/>
                      <a:r>
                        <a:rPr lang="en-US" dirty="0">
                          <a:effectLst/>
                        </a:rPr>
                        <a:t>age</a:t>
                      </a:r>
                    </a:p>
                  </a:txBody>
                  <a:tcPr anchor="ctr"/>
                </a:tc>
                <a:tc>
                  <a:txBody>
                    <a:bodyPr/>
                    <a:lstStyle/>
                    <a:p>
                      <a:pPr algn="r" fontAlgn="ctr"/>
                      <a:r>
                        <a:rPr lang="en-IL">
                          <a:effectLst/>
                        </a:rPr>
                        <a:t>4.502833</a:t>
                      </a:r>
                    </a:p>
                  </a:txBody>
                  <a:tcPr anchor="ctr"/>
                </a:tc>
                <a:tc>
                  <a:txBody>
                    <a:bodyPr/>
                    <a:lstStyle/>
                    <a:p>
                      <a:pPr algn="r" fontAlgn="ctr"/>
                      <a:r>
                        <a:rPr lang="en-IL" dirty="0">
                          <a:effectLst/>
                        </a:rPr>
                        <a:t>0.011213</a:t>
                      </a:r>
                    </a:p>
                  </a:txBody>
                  <a:tcPr anchor="ctr"/>
                </a:tc>
                <a:extLst>
                  <a:ext uri="{0D108BD9-81ED-4DB2-BD59-A6C34878D82A}">
                    <a16:rowId xmlns:a16="http://schemas.microsoft.com/office/drawing/2014/main" val="1109608739"/>
                  </a:ext>
                </a:extLst>
              </a:tr>
              <a:tr h="262768">
                <a:tc>
                  <a:txBody>
                    <a:bodyPr/>
                    <a:lstStyle/>
                    <a:p>
                      <a:pPr algn="ctr" fontAlgn="ctr"/>
                      <a:r>
                        <a:rPr lang="en-US" dirty="0">
                          <a:effectLst/>
                        </a:rPr>
                        <a:t>occupation</a:t>
                      </a:r>
                    </a:p>
                  </a:txBody>
                  <a:tcPr anchor="ctr"/>
                </a:tc>
                <a:tc>
                  <a:txBody>
                    <a:bodyPr/>
                    <a:lstStyle/>
                    <a:p>
                      <a:pPr algn="r" fontAlgn="ctr"/>
                      <a:r>
                        <a:rPr lang="en-IL" dirty="0">
                          <a:effectLst/>
                        </a:rPr>
                        <a:t>31.717878</a:t>
                      </a:r>
                    </a:p>
                  </a:txBody>
                  <a:tcPr anchor="ctr"/>
                </a:tc>
                <a:tc>
                  <a:txBody>
                    <a:bodyPr/>
                    <a:lstStyle/>
                    <a:p>
                      <a:pPr algn="r" fontAlgn="ctr"/>
                      <a:r>
                        <a:rPr lang="en-IL" dirty="0">
                          <a:effectLst/>
                        </a:rPr>
                        <a:t>0.286143</a:t>
                      </a:r>
                    </a:p>
                  </a:txBody>
                  <a:tcPr anchor="ctr"/>
                </a:tc>
                <a:extLst>
                  <a:ext uri="{0D108BD9-81ED-4DB2-BD59-A6C34878D82A}">
                    <a16:rowId xmlns:a16="http://schemas.microsoft.com/office/drawing/2014/main" val="1494173766"/>
                  </a:ext>
                </a:extLst>
              </a:tr>
            </a:tbl>
          </a:graphicData>
        </a:graphic>
      </p:graphicFrame>
    </p:spTree>
    <p:extLst>
      <p:ext uri="{BB962C8B-B14F-4D97-AF65-F5344CB8AC3E}">
        <p14:creationId xmlns:p14="http://schemas.microsoft.com/office/powerpoint/2010/main" val="360825340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0059582-246F-3173-9007-66B45F3897E4}"/>
              </a:ext>
            </a:extLst>
          </p:cNvPr>
          <p:cNvSpPr>
            <a:spLocks noGrp="1"/>
          </p:cNvSpPr>
          <p:nvPr>
            <p:ph type="title"/>
          </p:nvPr>
        </p:nvSpPr>
        <p:spPr>
          <a:xfrm>
            <a:off x="1141413" y="618518"/>
            <a:ext cx="4459286" cy="1478570"/>
          </a:xfrm>
        </p:spPr>
        <p:txBody>
          <a:bodyPr>
            <a:normAutofit/>
          </a:bodyPr>
          <a:lstStyle/>
          <a:p>
            <a:r>
              <a:rPr lang="en-US" sz="3200"/>
              <a:t>shap</a:t>
            </a:r>
            <a:endParaRPr lang="LID4096" sz="3200"/>
          </a:p>
        </p:txBody>
      </p:sp>
      <p:sp>
        <p:nvSpPr>
          <p:cNvPr id="3" name="Content Placeholder 2">
            <a:extLst>
              <a:ext uri="{FF2B5EF4-FFF2-40B4-BE49-F238E27FC236}">
                <a16:creationId xmlns:a16="http://schemas.microsoft.com/office/drawing/2014/main" id="{9218F5DA-0365-038C-5013-7AEFF3E3C1B5}"/>
              </a:ext>
            </a:extLst>
          </p:cNvPr>
          <p:cNvSpPr>
            <a:spLocks noGrp="1"/>
          </p:cNvSpPr>
          <p:nvPr>
            <p:ph idx="1"/>
          </p:nvPr>
        </p:nvSpPr>
        <p:spPr>
          <a:xfrm>
            <a:off x="1141412" y="2249487"/>
            <a:ext cx="4459287" cy="3965046"/>
          </a:xfrm>
        </p:spPr>
        <p:txBody>
          <a:bodyPr>
            <a:normAutofit/>
          </a:bodyPr>
          <a:lstStyle/>
          <a:p>
            <a:endParaRPr lang="LID4096" sz="2000"/>
          </a:p>
        </p:txBody>
      </p:sp>
      <p:pic>
        <p:nvPicPr>
          <p:cNvPr id="5" name="Picture 4">
            <a:extLst>
              <a:ext uri="{FF2B5EF4-FFF2-40B4-BE49-F238E27FC236}">
                <a16:creationId xmlns:a16="http://schemas.microsoft.com/office/drawing/2014/main" id="{625C039B-7B66-E69A-1EC3-0F109AB174A7}"/>
              </a:ext>
            </a:extLst>
          </p:cNvPr>
          <p:cNvPicPr>
            <a:picLocks noChangeAspect="1"/>
          </p:cNvPicPr>
          <p:nvPr/>
        </p:nvPicPr>
        <p:blipFill>
          <a:blip r:embed="rId4"/>
          <a:stretch>
            <a:fillRect/>
          </a:stretch>
        </p:blipFill>
        <p:spPr>
          <a:xfrm>
            <a:off x="6305933" y="618518"/>
            <a:ext cx="5036413"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LID4096"/>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grpSp>
    </p:spTree>
    <p:extLst>
      <p:ext uri="{BB962C8B-B14F-4D97-AF65-F5344CB8AC3E}">
        <p14:creationId xmlns:p14="http://schemas.microsoft.com/office/powerpoint/2010/main" val="2687080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BD9CD-898A-2268-74F7-AD3C2BF0E752}"/>
              </a:ext>
            </a:extLst>
          </p:cNvPr>
          <p:cNvSpPr>
            <a:spLocks noGrp="1"/>
          </p:cNvSpPr>
          <p:nvPr>
            <p:ph type="title"/>
          </p:nvPr>
        </p:nvSpPr>
        <p:spPr/>
        <p:txBody>
          <a:bodyPr/>
          <a:lstStyle/>
          <a:p>
            <a:r>
              <a:rPr lang="en-US" dirty="0"/>
              <a:t>fare</a:t>
            </a:r>
            <a:endParaRPr lang="LID4096" dirty="0"/>
          </a:p>
        </p:txBody>
      </p:sp>
      <p:sp>
        <p:nvSpPr>
          <p:cNvPr id="3" name="Content Placeholder 2">
            <a:extLst>
              <a:ext uri="{FF2B5EF4-FFF2-40B4-BE49-F238E27FC236}">
                <a16:creationId xmlns:a16="http://schemas.microsoft.com/office/drawing/2014/main" id="{20561808-FBEC-83DD-C99B-E4F99B0CBD8C}"/>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249916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8" name="Rectangle 127">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A2030DFB-58B2-05D6-9F23-CC91C9AE90A7}"/>
              </a:ext>
            </a:extLst>
          </p:cNvPr>
          <p:cNvSpPr>
            <a:spLocks noGrp="1"/>
          </p:cNvSpPr>
          <p:nvPr>
            <p:ph type="title"/>
          </p:nvPr>
        </p:nvSpPr>
        <p:spPr>
          <a:xfrm>
            <a:off x="7962519" y="618518"/>
            <a:ext cx="3084891" cy="1478570"/>
          </a:xfrm>
        </p:spPr>
        <p:txBody>
          <a:bodyPr>
            <a:normAutofit/>
          </a:bodyPr>
          <a:lstStyle/>
          <a:p>
            <a:r>
              <a:rPr lang="en-US" sz="3200" dirty="0"/>
              <a:t>Conclusions </a:t>
            </a:r>
            <a:endParaRPr lang="LID4096" sz="3200" dirty="0"/>
          </a:p>
        </p:txBody>
      </p:sp>
      <p:pic>
        <p:nvPicPr>
          <p:cNvPr id="5" name="Picture 4" descr="Light bulb on yellow background with sketched light beams and cord">
            <a:extLst>
              <a:ext uri="{FF2B5EF4-FFF2-40B4-BE49-F238E27FC236}">
                <a16:creationId xmlns:a16="http://schemas.microsoft.com/office/drawing/2014/main" id="{30AEDBB5-4F03-77CD-BD86-AE1951B226F9}"/>
              </a:ext>
            </a:extLst>
          </p:cNvPr>
          <p:cNvPicPr>
            <a:picLocks noChangeAspect="1"/>
          </p:cNvPicPr>
          <p:nvPr/>
        </p:nvPicPr>
        <p:blipFill rotWithShape="1">
          <a:blip r:embed="rId4"/>
          <a:srcRect l="32218"/>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15"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 name="Rectangle 16">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18"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9"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0"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1"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2"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3"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4"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5"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6"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7"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8"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9"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0"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1"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2"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3"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4"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5"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6"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7"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8"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9"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0"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1"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2" name="Rectangle 41">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43"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4"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5"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6"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7"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8"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9"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0"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1"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2"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3"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4" name="Rectangle 53">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55"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6"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7"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8"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9"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0"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1"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2"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3"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4"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5"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6"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7"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grpSp>
      <p:sp>
        <p:nvSpPr>
          <p:cNvPr id="3" name="Content Placeholder 2">
            <a:extLst>
              <a:ext uri="{FF2B5EF4-FFF2-40B4-BE49-F238E27FC236}">
                <a16:creationId xmlns:a16="http://schemas.microsoft.com/office/drawing/2014/main" id="{EBCCA76B-DC60-B238-4FA6-8F1879FC4485}"/>
              </a:ext>
            </a:extLst>
          </p:cNvPr>
          <p:cNvSpPr>
            <a:spLocks noGrp="1"/>
          </p:cNvSpPr>
          <p:nvPr>
            <p:ph idx="1"/>
          </p:nvPr>
        </p:nvSpPr>
        <p:spPr>
          <a:xfrm>
            <a:off x="7962519" y="2249487"/>
            <a:ext cx="3084892" cy="3541714"/>
          </a:xfrm>
        </p:spPr>
        <p:txBody>
          <a:bodyPr>
            <a:normAutofit/>
          </a:bodyPr>
          <a:lstStyle/>
          <a:p>
            <a:endParaRPr lang="LID4096" sz="1800"/>
          </a:p>
        </p:txBody>
      </p:sp>
    </p:spTree>
    <p:extLst>
      <p:ext uri="{BB962C8B-B14F-4D97-AF65-F5344CB8AC3E}">
        <p14:creationId xmlns:p14="http://schemas.microsoft.com/office/powerpoint/2010/main" val="394765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D8AE90-1291-1B81-CDC7-9D149E84DA1F}"/>
              </a:ext>
            </a:extLst>
          </p:cNvPr>
          <p:cNvSpPr>
            <a:spLocks noGrp="1"/>
          </p:cNvSpPr>
          <p:nvPr>
            <p:ph type="title"/>
          </p:nvPr>
        </p:nvSpPr>
        <p:spPr>
          <a:xfrm>
            <a:off x="1141413" y="-101905"/>
            <a:ext cx="9905998" cy="1478570"/>
          </a:xfrm>
        </p:spPr>
        <p:txBody>
          <a:bodyPr>
            <a:normAutofit/>
          </a:bodyPr>
          <a:lstStyle/>
          <a:p>
            <a:pPr algn="l" rtl="0"/>
            <a:r>
              <a:rPr lang="en-US" sz="4400">
                <a:solidFill>
                  <a:srgbClr val="374151"/>
                </a:solidFill>
                <a:latin typeface="Söhne"/>
                <a:ea typeface="+mn-ea"/>
                <a:cs typeface="+mn-cs"/>
              </a:rPr>
              <a:t>Project background and context</a:t>
            </a:r>
            <a:endParaRPr lang="he-IL" sz="4400" dirty="0">
              <a:solidFill>
                <a:srgbClr val="374151"/>
              </a:solidFill>
              <a:latin typeface="Söhne"/>
              <a:ea typeface="+mn-ea"/>
              <a:cs typeface="+mn-cs"/>
            </a:endParaRPr>
          </a:p>
        </p:txBody>
      </p:sp>
      <p:sp>
        <p:nvSpPr>
          <p:cNvPr id="3" name="מציין מיקום תוכן 2">
            <a:extLst>
              <a:ext uri="{FF2B5EF4-FFF2-40B4-BE49-F238E27FC236}">
                <a16:creationId xmlns:a16="http://schemas.microsoft.com/office/drawing/2014/main" id="{46940C1E-EEE9-55BB-E99C-EFC99E45BE7E}"/>
              </a:ext>
            </a:extLst>
          </p:cNvPr>
          <p:cNvSpPr>
            <a:spLocks noGrp="1"/>
          </p:cNvSpPr>
          <p:nvPr>
            <p:ph idx="1"/>
          </p:nvPr>
        </p:nvSpPr>
        <p:spPr>
          <a:xfrm>
            <a:off x="1008061" y="943768"/>
            <a:ext cx="9905999" cy="3541714"/>
          </a:xfrm>
        </p:spPr>
        <p:txBody>
          <a:bodyPr>
            <a:normAutofit/>
          </a:bodyPr>
          <a:lstStyle/>
          <a:p>
            <a:pPr algn="l" rtl="0"/>
            <a:r>
              <a:rPr lang="en-US" sz="1800" b="0" i="0">
                <a:solidFill>
                  <a:srgbClr val="374151"/>
                </a:solidFill>
                <a:effectLst/>
                <a:latin typeface="Söhne"/>
              </a:rPr>
              <a:t>A credit score is a numerical representation of an individual's creditworthiness, indicating the likelihood that they will repay borrowed money or fulfill financial obligations. </a:t>
            </a:r>
          </a:p>
          <a:p>
            <a:pPr algn="l" rtl="0"/>
            <a:r>
              <a:rPr lang="en-US" sz="1800" b="0" i="0">
                <a:solidFill>
                  <a:srgbClr val="374151"/>
                </a:solidFill>
                <a:effectLst/>
                <a:latin typeface="Söhne"/>
              </a:rPr>
              <a:t>Bias in credit scoring can significantly impact individuals by creating disparities in access to financial opportunities.</a:t>
            </a:r>
            <a:endParaRPr lang="he-IL" sz="1800" dirty="0"/>
          </a:p>
        </p:txBody>
      </p:sp>
      <p:sp>
        <p:nvSpPr>
          <p:cNvPr id="4" name="Title 1">
            <a:extLst>
              <a:ext uri="{FF2B5EF4-FFF2-40B4-BE49-F238E27FC236}">
                <a16:creationId xmlns:a16="http://schemas.microsoft.com/office/drawing/2014/main" id="{5560E574-68A5-FCE8-DAFA-706BA9463634}"/>
              </a:ext>
            </a:extLst>
          </p:cNvPr>
          <p:cNvSpPr txBox="1">
            <a:spLocks/>
          </p:cNvSpPr>
          <p:nvPr/>
        </p:nvSpPr>
        <p:spPr>
          <a:xfrm>
            <a:off x="1008061" y="2015331"/>
            <a:ext cx="9905998" cy="1478570"/>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Problems you want to find answers</a:t>
            </a:r>
            <a:endParaRPr lang="LID4096" dirty="0"/>
          </a:p>
        </p:txBody>
      </p:sp>
      <p:graphicFrame>
        <p:nvGraphicFramePr>
          <p:cNvPr id="7" name="Content Placeholder 2">
            <a:extLst>
              <a:ext uri="{FF2B5EF4-FFF2-40B4-BE49-F238E27FC236}">
                <a16:creationId xmlns:a16="http://schemas.microsoft.com/office/drawing/2014/main" id="{9C3C7C2C-44A7-3757-2E01-6F9E62B33877}"/>
              </a:ext>
            </a:extLst>
          </p:cNvPr>
          <p:cNvGraphicFramePr/>
          <p:nvPr/>
        </p:nvGraphicFramePr>
        <p:xfrm>
          <a:off x="1141413" y="2909095"/>
          <a:ext cx="9905999" cy="3541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9903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64682BC-367D-A7B6-CA83-658DF2511AD3}"/>
              </a:ext>
            </a:extLst>
          </p:cNvPr>
          <p:cNvSpPr>
            <a:spLocks noGrp="1"/>
          </p:cNvSpPr>
          <p:nvPr>
            <p:ph type="title"/>
          </p:nvPr>
        </p:nvSpPr>
        <p:spPr>
          <a:xfrm>
            <a:off x="1141413" y="618518"/>
            <a:ext cx="9905998" cy="1478570"/>
          </a:xfrm>
        </p:spPr>
        <p:txBody>
          <a:bodyPr>
            <a:normAutofit/>
          </a:bodyPr>
          <a:lstStyle/>
          <a:p>
            <a:pPr rtl="0"/>
            <a:r>
              <a:rPr lang="en-US"/>
              <a:t>Credit score data</a:t>
            </a:r>
            <a:endParaRPr lang="he-IL"/>
          </a:p>
        </p:txBody>
      </p:sp>
      <p:sp>
        <p:nvSpPr>
          <p:cNvPr id="3" name="מציין מיקום תוכן 2">
            <a:extLst>
              <a:ext uri="{FF2B5EF4-FFF2-40B4-BE49-F238E27FC236}">
                <a16:creationId xmlns:a16="http://schemas.microsoft.com/office/drawing/2014/main" id="{460CEDDB-F3BD-4ED8-A5E0-B57A6F472B84}"/>
              </a:ext>
            </a:extLst>
          </p:cNvPr>
          <p:cNvSpPr>
            <a:spLocks noGrp="1"/>
          </p:cNvSpPr>
          <p:nvPr>
            <p:ph idx="1"/>
          </p:nvPr>
        </p:nvSpPr>
        <p:spPr>
          <a:xfrm>
            <a:off x="6336727" y="2249487"/>
            <a:ext cx="4710683" cy="3541714"/>
          </a:xfrm>
        </p:spPr>
        <p:txBody>
          <a:bodyPr>
            <a:normAutofit/>
          </a:bodyPr>
          <a:lstStyle/>
          <a:p>
            <a:pPr rtl="0"/>
            <a:r>
              <a:rPr lang="en-US">
                <a:latin typeface="Söhne"/>
              </a:rPr>
              <a:t>our initial data is 26 predictors (X) and 1 explained variable, 10,000 observations which we will divide 9:1 for test and train </a:t>
            </a:r>
          </a:p>
          <a:p>
            <a:pPr rtl="0"/>
            <a:r>
              <a:rPr lang="en-US">
                <a:latin typeface="Söhne"/>
              </a:rPr>
              <a:t>explained variable-</a:t>
            </a:r>
            <a:r>
              <a:rPr lang="en-US" b="1" i="0">
                <a:effectLst/>
                <a:latin typeface="system-ui"/>
              </a:rPr>
              <a:t> credit_score</a:t>
            </a:r>
            <a:r>
              <a:rPr lang="en-US" b="1" i="0">
                <a:effectLst/>
                <a:latin typeface="Söhne"/>
              </a:rPr>
              <a:t>: </a:t>
            </a:r>
            <a:endParaRPr lang="en-US">
              <a:latin typeface="Söhne"/>
            </a:endParaRPr>
          </a:p>
        </p:txBody>
      </p:sp>
      <p:graphicFrame>
        <p:nvGraphicFramePr>
          <p:cNvPr id="4" name="Table 3">
            <a:extLst>
              <a:ext uri="{FF2B5EF4-FFF2-40B4-BE49-F238E27FC236}">
                <a16:creationId xmlns:a16="http://schemas.microsoft.com/office/drawing/2014/main" id="{0D5F5A90-7A0E-3E31-7EA1-EC478C056B71}"/>
              </a:ext>
            </a:extLst>
          </p:cNvPr>
          <p:cNvGraphicFramePr>
            <a:graphicFrameLocks noGrp="1"/>
          </p:cNvGraphicFramePr>
          <p:nvPr>
            <p:extLst>
              <p:ext uri="{D42A27DB-BD31-4B8C-83A1-F6EECF244321}">
                <p14:modId xmlns:p14="http://schemas.microsoft.com/office/powerpoint/2010/main" val="2339080843"/>
              </p:ext>
            </p:extLst>
          </p:nvPr>
        </p:nvGraphicFramePr>
        <p:xfrm>
          <a:off x="1141411" y="2874506"/>
          <a:ext cx="4689235" cy="2299612"/>
        </p:xfrm>
        <a:graphic>
          <a:graphicData uri="http://schemas.openxmlformats.org/drawingml/2006/table">
            <a:tbl>
              <a:tblPr firstRow="1" bandRow="1">
                <a:tableStyleId>{5C22544A-7EE6-4342-B048-85BDC9FD1C3A}</a:tableStyleId>
              </a:tblPr>
              <a:tblGrid>
                <a:gridCol w="1774796">
                  <a:extLst>
                    <a:ext uri="{9D8B030D-6E8A-4147-A177-3AD203B41FA5}">
                      <a16:colId xmlns:a16="http://schemas.microsoft.com/office/drawing/2014/main" val="1789032930"/>
                    </a:ext>
                  </a:extLst>
                </a:gridCol>
                <a:gridCol w="1357410">
                  <a:extLst>
                    <a:ext uri="{9D8B030D-6E8A-4147-A177-3AD203B41FA5}">
                      <a16:colId xmlns:a16="http://schemas.microsoft.com/office/drawing/2014/main" val="1537688086"/>
                    </a:ext>
                  </a:extLst>
                </a:gridCol>
                <a:gridCol w="1557029">
                  <a:extLst>
                    <a:ext uri="{9D8B030D-6E8A-4147-A177-3AD203B41FA5}">
                      <a16:colId xmlns:a16="http://schemas.microsoft.com/office/drawing/2014/main" val="1609868359"/>
                    </a:ext>
                  </a:extLst>
                </a:gridCol>
              </a:tblGrid>
              <a:tr h="574903">
                <a:tc>
                  <a:txBody>
                    <a:bodyPr/>
                    <a:lstStyle/>
                    <a:p>
                      <a:r>
                        <a:rPr lang="en-US" sz="2600"/>
                        <a:t>Name </a:t>
                      </a:r>
                      <a:endParaRPr lang="LID4096" sz="2600"/>
                    </a:p>
                  </a:txBody>
                  <a:tcPr marL="130660" marR="130660" marT="65330" marB="65330"/>
                </a:tc>
                <a:tc>
                  <a:txBody>
                    <a:bodyPr/>
                    <a:lstStyle/>
                    <a:p>
                      <a:r>
                        <a:rPr lang="en-US" sz="2600"/>
                        <a:t>count</a:t>
                      </a:r>
                      <a:endParaRPr lang="LID4096" sz="2600"/>
                    </a:p>
                  </a:txBody>
                  <a:tcPr marL="130660" marR="130660" marT="65330" marB="65330"/>
                </a:tc>
                <a:tc>
                  <a:txBody>
                    <a:bodyPr/>
                    <a:lstStyle/>
                    <a:p>
                      <a:r>
                        <a:rPr lang="en-US" sz="2600"/>
                        <a:t>interest</a:t>
                      </a:r>
                      <a:endParaRPr lang="LID4096" sz="2600"/>
                    </a:p>
                  </a:txBody>
                  <a:tcPr marL="130660" marR="130660" marT="65330" marB="65330"/>
                </a:tc>
                <a:extLst>
                  <a:ext uri="{0D108BD9-81ED-4DB2-BD59-A6C34878D82A}">
                    <a16:rowId xmlns:a16="http://schemas.microsoft.com/office/drawing/2014/main" val="3297208605"/>
                  </a:ext>
                </a:extLst>
              </a:tr>
              <a:tr h="574903">
                <a:tc>
                  <a:txBody>
                    <a:bodyPr/>
                    <a:lstStyle/>
                    <a:p>
                      <a:r>
                        <a:rPr lang="en-US" sz="2600"/>
                        <a:t>Standard</a:t>
                      </a:r>
                      <a:endParaRPr lang="LID4096" sz="2600"/>
                    </a:p>
                  </a:txBody>
                  <a:tcPr marL="130660" marR="130660" marT="65330" marB="65330"/>
                </a:tc>
                <a:tc>
                  <a:txBody>
                    <a:bodyPr/>
                    <a:lstStyle/>
                    <a:p>
                      <a:r>
                        <a:rPr lang="en-IL" sz="2600"/>
                        <a:t>53174</a:t>
                      </a:r>
                      <a:endParaRPr lang="LID4096" sz="2600"/>
                    </a:p>
                  </a:txBody>
                  <a:tcPr marL="130660" marR="130660" marT="65330" marB="65330"/>
                </a:tc>
                <a:tc>
                  <a:txBody>
                    <a:bodyPr/>
                    <a:lstStyle/>
                    <a:p>
                      <a:r>
                        <a:rPr lang="en-US" sz="2600" b="1"/>
                        <a:t>53.17%</a:t>
                      </a:r>
                      <a:endParaRPr lang="LID4096" sz="2600" b="1"/>
                    </a:p>
                  </a:txBody>
                  <a:tcPr marL="130660" marR="130660" marT="65330" marB="65330"/>
                </a:tc>
                <a:extLst>
                  <a:ext uri="{0D108BD9-81ED-4DB2-BD59-A6C34878D82A}">
                    <a16:rowId xmlns:a16="http://schemas.microsoft.com/office/drawing/2014/main" val="3803826393"/>
                  </a:ext>
                </a:extLst>
              </a:tr>
              <a:tr h="574903">
                <a:tc>
                  <a:txBody>
                    <a:bodyPr/>
                    <a:lstStyle/>
                    <a:p>
                      <a:r>
                        <a:rPr lang="en-US" sz="2600"/>
                        <a:t>Poor</a:t>
                      </a:r>
                      <a:endParaRPr lang="LID4096" sz="2600"/>
                    </a:p>
                  </a:txBody>
                  <a:tcPr marL="130660" marR="130660" marT="65330" marB="65330"/>
                </a:tc>
                <a:tc>
                  <a:txBody>
                    <a:bodyPr/>
                    <a:lstStyle/>
                    <a:p>
                      <a:r>
                        <a:rPr lang="en-IL" sz="2600"/>
                        <a:t>28998</a:t>
                      </a:r>
                      <a:endParaRPr lang="LID4096" sz="2600"/>
                    </a:p>
                  </a:txBody>
                  <a:tcPr marL="130660" marR="130660" marT="65330" marB="65330"/>
                </a:tc>
                <a:tc>
                  <a:txBody>
                    <a:bodyPr/>
                    <a:lstStyle/>
                    <a:p>
                      <a:r>
                        <a:rPr lang="en-US" sz="2600"/>
                        <a:t>28.99%</a:t>
                      </a:r>
                      <a:endParaRPr lang="LID4096" sz="2600"/>
                    </a:p>
                  </a:txBody>
                  <a:tcPr marL="130660" marR="130660" marT="65330" marB="65330"/>
                </a:tc>
                <a:extLst>
                  <a:ext uri="{0D108BD9-81ED-4DB2-BD59-A6C34878D82A}">
                    <a16:rowId xmlns:a16="http://schemas.microsoft.com/office/drawing/2014/main" val="1851872519"/>
                  </a:ext>
                </a:extLst>
              </a:tr>
              <a:tr h="574903">
                <a:tc>
                  <a:txBody>
                    <a:bodyPr/>
                    <a:lstStyle/>
                    <a:p>
                      <a:r>
                        <a:rPr lang="en-US" sz="2600"/>
                        <a:t>Good</a:t>
                      </a:r>
                      <a:endParaRPr lang="LID4096" sz="2600"/>
                    </a:p>
                  </a:txBody>
                  <a:tcPr marL="130660" marR="130660" marT="65330" marB="65330"/>
                </a:tc>
                <a:tc>
                  <a:txBody>
                    <a:bodyPr/>
                    <a:lstStyle/>
                    <a:p>
                      <a:r>
                        <a:rPr lang="en-IL" sz="2600"/>
                        <a:t>17828</a:t>
                      </a:r>
                      <a:endParaRPr lang="LID4096" sz="2600"/>
                    </a:p>
                  </a:txBody>
                  <a:tcPr marL="130660" marR="130660" marT="65330" marB="65330"/>
                </a:tc>
                <a:tc>
                  <a:txBody>
                    <a:bodyPr/>
                    <a:lstStyle/>
                    <a:p>
                      <a:r>
                        <a:rPr lang="en-US" sz="2600"/>
                        <a:t>17.82%</a:t>
                      </a:r>
                      <a:endParaRPr lang="LID4096" sz="2600"/>
                    </a:p>
                  </a:txBody>
                  <a:tcPr marL="130660" marR="130660" marT="65330" marB="65330"/>
                </a:tc>
                <a:extLst>
                  <a:ext uri="{0D108BD9-81ED-4DB2-BD59-A6C34878D82A}">
                    <a16:rowId xmlns:a16="http://schemas.microsoft.com/office/drawing/2014/main" val="2431524235"/>
                  </a:ext>
                </a:extLst>
              </a:tr>
            </a:tbl>
          </a:graphicData>
        </a:graphic>
      </p:graphicFrame>
    </p:spTree>
    <p:extLst>
      <p:ext uri="{BB962C8B-B14F-4D97-AF65-F5344CB8AC3E}">
        <p14:creationId xmlns:p14="http://schemas.microsoft.com/office/powerpoint/2010/main" val="305160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FE77C365-F133-79ED-7C17-E18C8959FE77}"/>
              </a:ext>
            </a:extLst>
          </p:cNvPr>
          <p:cNvSpPr>
            <a:spLocks noGrp="1"/>
          </p:cNvSpPr>
          <p:nvPr>
            <p:ph type="title"/>
          </p:nvPr>
        </p:nvSpPr>
        <p:spPr>
          <a:xfrm>
            <a:off x="4996697" y="618518"/>
            <a:ext cx="6050713" cy="1478570"/>
          </a:xfrm>
        </p:spPr>
        <p:txBody>
          <a:bodyPr>
            <a:normAutofit/>
          </a:bodyPr>
          <a:lstStyle/>
          <a:p>
            <a:r>
              <a:rPr lang="en-US" dirty="0"/>
              <a:t>Perform data wrangling</a:t>
            </a:r>
            <a:br>
              <a:rPr lang="en-US" dirty="0"/>
            </a:br>
            <a:endParaRPr lang="LID4096" dirty="0"/>
          </a:p>
        </p:txBody>
      </p:sp>
      <p:pic>
        <p:nvPicPr>
          <p:cNvPr id="68" name="Picture 67" descr="Digital financial graph">
            <a:extLst>
              <a:ext uri="{FF2B5EF4-FFF2-40B4-BE49-F238E27FC236}">
                <a16:creationId xmlns:a16="http://schemas.microsoft.com/office/drawing/2014/main" id="{59E3CB53-B438-E37A-64D5-826870900543}"/>
              </a:ext>
            </a:extLst>
          </p:cNvPr>
          <p:cNvPicPr>
            <a:picLocks noChangeAspect="1"/>
          </p:cNvPicPr>
          <p:nvPr/>
        </p:nvPicPr>
        <p:blipFill rotWithShape="1">
          <a:blip r:embed="rId4"/>
          <a:srcRect l="38632" r="23346"/>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grpSp>
      <p:sp>
        <p:nvSpPr>
          <p:cNvPr id="3" name="Content Placeholder 2">
            <a:extLst>
              <a:ext uri="{FF2B5EF4-FFF2-40B4-BE49-F238E27FC236}">
                <a16:creationId xmlns:a16="http://schemas.microsoft.com/office/drawing/2014/main" id="{A106FEDB-DA3E-A085-FACA-30D2D5908FAD}"/>
              </a:ext>
            </a:extLst>
          </p:cNvPr>
          <p:cNvSpPr>
            <a:spLocks noGrp="1"/>
          </p:cNvSpPr>
          <p:nvPr>
            <p:ph idx="1"/>
          </p:nvPr>
        </p:nvSpPr>
        <p:spPr>
          <a:xfrm>
            <a:off x="4968958" y="2249487"/>
            <a:ext cx="6078453" cy="3541714"/>
          </a:xfrm>
        </p:spPr>
        <p:txBody>
          <a:bodyPr>
            <a:normAutofit/>
          </a:bodyPr>
          <a:lstStyle/>
          <a:p>
            <a:pPr rtl="0"/>
            <a:r>
              <a:rPr lang="en-US" dirty="0"/>
              <a:t>There are missing values in the provided data that are sometimes displayed as an incomprehensible set of characters, but thanks to the features of our data, we can fill them in without problems</a:t>
            </a:r>
            <a:endParaRPr lang="en-US"/>
          </a:p>
          <a:p>
            <a:pPr rtl="0"/>
            <a:r>
              <a:rPr lang="en-US" dirty="0"/>
              <a:t>transformation of variables into formats suitable for the model</a:t>
            </a:r>
            <a:endParaRPr lang="LID4096"/>
          </a:p>
        </p:txBody>
      </p:sp>
    </p:spTree>
    <p:extLst>
      <p:ext uri="{BB962C8B-B14F-4D97-AF65-F5344CB8AC3E}">
        <p14:creationId xmlns:p14="http://schemas.microsoft.com/office/powerpoint/2010/main" val="65414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B21A667-D346-E626-3E5D-7ECFCA44A71E}"/>
              </a:ext>
            </a:extLst>
          </p:cNvPr>
          <p:cNvSpPr>
            <a:spLocks noGrp="1"/>
          </p:cNvSpPr>
          <p:nvPr>
            <p:ph type="title"/>
          </p:nvPr>
        </p:nvSpPr>
        <p:spPr>
          <a:xfrm>
            <a:off x="1141413" y="618518"/>
            <a:ext cx="4459286" cy="1478570"/>
          </a:xfrm>
        </p:spPr>
        <p:txBody>
          <a:bodyPr>
            <a:normAutofit/>
          </a:bodyPr>
          <a:lstStyle/>
          <a:p>
            <a:r>
              <a:rPr lang="en-US" sz="3200"/>
              <a:t>Perform exploratory data analysis (EDA) </a:t>
            </a:r>
            <a:endParaRPr lang="LID4096" sz="3200"/>
          </a:p>
        </p:txBody>
      </p:sp>
      <p:graphicFrame>
        <p:nvGraphicFramePr>
          <p:cNvPr id="45" name="Content Placeholder 8">
            <a:extLst>
              <a:ext uri="{FF2B5EF4-FFF2-40B4-BE49-F238E27FC236}">
                <a16:creationId xmlns:a16="http://schemas.microsoft.com/office/drawing/2014/main" id="{C22C9BCC-C22D-E7D3-68F4-4AFA9D7A3269}"/>
              </a:ext>
            </a:extLst>
          </p:cNvPr>
          <p:cNvGraphicFramePr>
            <a:graphicFrameLocks noGrp="1"/>
          </p:cNvGraphicFramePr>
          <p:nvPr>
            <p:ph idx="1"/>
          </p:nvPr>
        </p:nvGraphicFramePr>
        <p:xfrm>
          <a:off x="1141412" y="2249487"/>
          <a:ext cx="4459287" cy="39650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Content Placeholder 4" descr="A graph with different colored bars&#10;&#10;Description automatically generated">
            <a:extLst>
              <a:ext uri="{FF2B5EF4-FFF2-40B4-BE49-F238E27FC236}">
                <a16:creationId xmlns:a16="http://schemas.microsoft.com/office/drawing/2014/main" id="{302407FD-E92D-0831-A869-66C6584D941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6000" y="1370421"/>
            <a:ext cx="5456279" cy="40922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LID4096"/>
            </a:p>
          </p:txBody>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grpSp>
    </p:spTree>
    <p:extLst>
      <p:ext uri="{BB962C8B-B14F-4D97-AF65-F5344CB8AC3E}">
        <p14:creationId xmlns:p14="http://schemas.microsoft.com/office/powerpoint/2010/main" val="286700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79206F-9A91-C0E3-BAF9-BC9867D1949E}"/>
              </a:ext>
            </a:extLst>
          </p:cNvPr>
          <p:cNvSpPr txBox="1"/>
          <p:nvPr/>
        </p:nvSpPr>
        <p:spPr>
          <a:xfrm>
            <a:off x="7191375" y="4735593"/>
            <a:ext cx="4459287" cy="3965046"/>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2000" dirty="0"/>
              <a:t>we see that the distribution of credit scores is approximately the same for all professions</a:t>
            </a:r>
          </a:p>
        </p:txBody>
      </p:sp>
      <p:pic>
        <p:nvPicPr>
          <p:cNvPr id="3" name="Picture 2" descr="A graph of a number of people">
            <a:extLst>
              <a:ext uri="{FF2B5EF4-FFF2-40B4-BE49-F238E27FC236}">
                <a16:creationId xmlns:a16="http://schemas.microsoft.com/office/drawing/2014/main" id="{AA81035C-6A39-61F9-6030-61D4BE6E89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5683" y="139884"/>
            <a:ext cx="5456279" cy="40922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20" name="Group 11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sp>
          <p:nvSpPr>
            <p:cNvPr id="12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2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2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2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2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2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2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2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3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3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3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LID4096"/>
            </a:p>
          </p:txBody>
        </p:sp>
        <p:sp>
          <p:nvSpPr>
            <p:cNvPr id="13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3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3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3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3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sp>
          <p:nvSpPr>
            <p:cNvPr id="13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3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4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4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4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4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4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4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4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4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grpSp>
      <p:pic>
        <p:nvPicPr>
          <p:cNvPr id="2" name="Content Placeholder 4" descr="A diagram of a box with different colored squares&#10;&#10;Description automatically generated with medium confidence">
            <a:extLst>
              <a:ext uri="{FF2B5EF4-FFF2-40B4-BE49-F238E27FC236}">
                <a16:creationId xmlns:a16="http://schemas.microsoft.com/office/drawing/2014/main" id="{D1B7F57E-5C25-175A-B941-7D856D9B46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556" y="263525"/>
            <a:ext cx="5298127" cy="397359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 name="Content Placeholder 8">
            <a:extLst>
              <a:ext uri="{FF2B5EF4-FFF2-40B4-BE49-F238E27FC236}">
                <a16:creationId xmlns:a16="http://schemas.microsoft.com/office/drawing/2014/main" id="{046AB541-EEB1-2C8E-0AF9-BE316562E908}"/>
              </a:ext>
            </a:extLst>
          </p:cNvPr>
          <p:cNvSpPr>
            <a:spLocks noGrp="1"/>
          </p:cNvSpPr>
          <p:nvPr>
            <p:ph idx="1"/>
          </p:nvPr>
        </p:nvSpPr>
        <p:spPr>
          <a:xfrm>
            <a:off x="1068387" y="4576763"/>
            <a:ext cx="4459287" cy="3965046"/>
          </a:xfrm>
        </p:spPr>
        <p:txBody>
          <a:bodyPr>
            <a:normAutofit/>
          </a:bodyPr>
          <a:lstStyle/>
          <a:p>
            <a:pPr algn="l" rtl="0"/>
            <a:r>
              <a:rPr lang="en-US" sz="2000" dirty="0"/>
              <a:t>slight differences in age are visible between</a:t>
            </a:r>
          </a:p>
        </p:txBody>
      </p:sp>
    </p:spTree>
    <p:extLst>
      <p:ext uri="{BB962C8B-B14F-4D97-AF65-F5344CB8AC3E}">
        <p14:creationId xmlns:p14="http://schemas.microsoft.com/office/powerpoint/2010/main" val="3219608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57" name="Group 156">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4E6055E4-D86C-1C32-129A-37D00EE474F5}"/>
              </a:ext>
            </a:extLst>
          </p:cNvPr>
          <p:cNvSpPr>
            <a:spLocks noGrp="1"/>
          </p:cNvSpPr>
          <p:nvPr>
            <p:ph type="title"/>
          </p:nvPr>
        </p:nvSpPr>
        <p:spPr>
          <a:xfrm>
            <a:off x="7962519" y="618518"/>
            <a:ext cx="3084891" cy="1478570"/>
          </a:xfrm>
        </p:spPr>
        <p:txBody>
          <a:bodyPr>
            <a:normAutofit/>
          </a:bodyPr>
          <a:lstStyle/>
          <a:p>
            <a:r>
              <a:rPr lang="en-US" sz="2700"/>
              <a:t>Multicollinearity test</a:t>
            </a:r>
            <a:endParaRPr lang="LID4096" sz="2700"/>
          </a:p>
        </p:txBody>
      </p:sp>
      <p:pic>
        <p:nvPicPr>
          <p:cNvPr id="158" name="Picture 157" descr="Graph on document with pen">
            <a:extLst>
              <a:ext uri="{FF2B5EF4-FFF2-40B4-BE49-F238E27FC236}">
                <a16:creationId xmlns:a16="http://schemas.microsoft.com/office/drawing/2014/main" id="{A8137D23-7F66-DD76-37DC-4734B706ED54}"/>
              </a:ext>
            </a:extLst>
          </p:cNvPr>
          <p:cNvPicPr>
            <a:picLocks noChangeAspect="1"/>
          </p:cNvPicPr>
          <p:nvPr/>
        </p:nvPicPr>
        <p:blipFill rotWithShape="1">
          <a:blip r:embed="rId4"/>
          <a:srcRect l="20076" r="6354" b="-1"/>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15"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 name="Rectangle 16">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18"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9"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0"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1"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2"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3"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4"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5"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6"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7"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8"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9"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0"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1"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2"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3"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4"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5"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6"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7"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59"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9"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0"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1"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2" name="Rectangle 161">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163"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4"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5"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6"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7"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8"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9"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0"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1"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2"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3"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4" name="Rectangle 173">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175"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6"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7"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8"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9"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80"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81"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82"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83"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84"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85"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86"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87"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grpSp>
      <p:sp>
        <p:nvSpPr>
          <p:cNvPr id="3" name="Content Placeholder 2">
            <a:extLst>
              <a:ext uri="{FF2B5EF4-FFF2-40B4-BE49-F238E27FC236}">
                <a16:creationId xmlns:a16="http://schemas.microsoft.com/office/drawing/2014/main" id="{9B98B3FB-7135-6A70-6135-997FC615ACF4}"/>
              </a:ext>
            </a:extLst>
          </p:cNvPr>
          <p:cNvSpPr>
            <a:spLocks noGrp="1"/>
          </p:cNvSpPr>
          <p:nvPr>
            <p:ph idx="1"/>
          </p:nvPr>
        </p:nvSpPr>
        <p:spPr>
          <a:xfrm>
            <a:off x="7962519" y="2249487"/>
            <a:ext cx="3084892" cy="3541714"/>
          </a:xfrm>
        </p:spPr>
        <p:txBody>
          <a:bodyPr>
            <a:normAutofit/>
          </a:bodyPr>
          <a:lstStyle/>
          <a:p>
            <a:pPr rtl="0">
              <a:lnSpc>
                <a:spcPct val="110000"/>
              </a:lnSpc>
            </a:pPr>
            <a:r>
              <a:rPr lang="en-US" sz="1400"/>
              <a:t>Correlation test</a:t>
            </a:r>
          </a:p>
          <a:p>
            <a:pPr lvl="1" rtl="0">
              <a:lnSpc>
                <a:spcPct val="110000"/>
              </a:lnSpc>
            </a:pPr>
            <a:r>
              <a:rPr lang="en-US" sz="1400"/>
              <a:t>checking the correlation between variables and showed a high dependence between monthly and annual income</a:t>
            </a:r>
          </a:p>
          <a:p>
            <a:pPr lvl="1" rtl="0">
              <a:lnSpc>
                <a:spcPct val="110000"/>
              </a:lnSpc>
            </a:pPr>
            <a:r>
              <a:rPr lang="en-US" sz="1400"/>
              <a:t>VIF</a:t>
            </a:r>
          </a:p>
          <a:p>
            <a:pPr lvl="2" rtl="0">
              <a:lnSpc>
                <a:spcPct val="110000"/>
              </a:lnSpc>
            </a:pPr>
            <a:r>
              <a:rPr lang="en-US" sz="1400"/>
              <a:t>vfi check revealed 2 variables: monthly in hand salary and number of loans</a:t>
            </a:r>
          </a:p>
          <a:p>
            <a:pPr lvl="2" rtl="0">
              <a:lnSpc>
                <a:spcPct val="110000"/>
              </a:lnSpc>
            </a:pPr>
            <a:endParaRPr lang="en-US" sz="1400"/>
          </a:p>
          <a:p>
            <a:pPr marL="914400" lvl="2" indent="0" rtl="0">
              <a:lnSpc>
                <a:spcPct val="110000"/>
              </a:lnSpc>
              <a:buNone/>
            </a:pPr>
            <a:r>
              <a:rPr lang="en-US" sz="1400" b="1"/>
              <a:t>remove these variables to avoid multicollinearity</a:t>
            </a:r>
          </a:p>
          <a:p>
            <a:pPr lvl="1" rtl="0">
              <a:lnSpc>
                <a:spcPct val="110000"/>
              </a:lnSpc>
            </a:pPr>
            <a:endParaRPr lang="en-US" sz="1400"/>
          </a:p>
        </p:txBody>
      </p:sp>
    </p:spTree>
    <p:extLst>
      <p:ext uri="{BB962C8B-B14F-4D97-AF65-F5344CB8AC3E}">
        <p14:creationId xmlns:p14="http://schemas.microsoft.com/office/powerpoint/2010/main" val="476809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50" name="Group 49">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sp>
            <p:nvSpPr>
              <p:cNvPr id="63"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64"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65"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66"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67"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68"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69"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70"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71"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72"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73"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LID4096"/>
              </a:p>
            </p:txBody>
          </p:sp>
          <p:sp>
            <p:nvSpPr>
              <p:cNvPr id="74"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75"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76"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77"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78"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sp>
            <p:nvSpPr>
              <p:cNvPr id="79"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80"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81"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82"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83"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84"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85"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86"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87"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88"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grpSp>
        <p:grpSp>
          <p:nvGrpSpPr>
            <p:cNvPr id="51" name="Group 50">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52"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3"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4"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5"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6"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7"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8"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9"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60"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61"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grpSp>
      </p:grpSp>
      <p:pic>
        <p:nvPicPr>
          <p:cNvPr id="90"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05303B-35A4-0B93-E9C7-97EAEBF2F573}"/>
              </a:ext>
            </a:extLst>
          </p:cNvPr>
          <p:cNvSpPr>
            <a:spLocks noGrp="1"/>
          </p:cNvSpPr>
          <p:nvPr>
            <p:ph type="title"/>
          </p:nvPr>
        </p:nvSpPr>
        <p:spPr>
          <a:xfrm>
            <a:off x="5128643" y="618518"/>
            <a:ext cx="6188402" cy="1478570"/>
          </a:xfrm>
        </p:spPr>
        <p:txBody>
          <a:bodyPr>
            <a:normAutofit/>
          </a:bodyPr>
          <a:lstStyle/>
          <a:p>
            <a:r>
              <a:rPr lang="en-US" sz="3300">
                <a:solidFill>
                  <a:srgbClr val="FFFFFF"/>
                </a:solidFill>
              </a:rPr>
              <a:t>Testing Hypotheses Using Chi-Square and F-Tests</a:t>
            </a:r>
            <a:br>
              <a:rPr lang="en-US" sz="3300">
                <a:solidFill>
                  <a:srgbClr val="FFFFFF"/>
                </a:solidFill>
              </a:rPr>
            </a:br>
            <a:endParaRPr lang="LID4096" sz="3300">
              <a:solidFill>
                <a:srgbClr val="FFFFFF"/>
              </a:solidFill>
            </a:endParaRPr>
          </a:p>
        </p:txBody>
      </p:sp>
      <p:sp useBgFill="1">
        <p:nvSpPr>
          <p:cNvPr id="92"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11DA96-D81C-6220-5E6B-639BC57689E9}"/>
              </a:ext>
            </a:extLst>
          </p:cNvPr>
          <p:cNvPicPr>
            <a:picLocks noChangeAspect="1"/>
          </p:cNvPicPr>
          <p:nvPr/>
        </p:nvPicPr>
        <p:blipFill>
          <a:blip r:embed="rId3"/>
          <a:stretch>
            <a:fillRect/>
          </a:stretch>
        </p:blipFill>
        <p:spPr>
          <a:xfrm>
            <a:off x="1594498" y="1137621"/>
            <a:ext cx="2242875" cy="4577297"/>
          </a:xfrm>
          <a:prstGeom prst="rect">
            <a:avLst/>
          </a:prstGeom>
        </p:spPr>
      </p:pic>
      <p:sp>
        <p:nvSpPr>
          <p:cNvPr id="3" name="Content Placeholder 2">
            <a:extLst>
              <a:ext uri="{FF2B5EF4-FFF2-40B4-BE49-F238E27FC236}">
                <a16:creationId xmlns:a16="http://schemas.microsoft.com/office/drawing/2014/main" id="{A1C8E08E-EEE6-E926-66AD-1B552C4AD275}"/>
              </a:ext>
            </a:extLst>
          </p:cNvPr>
          <p:cNvSpPr>
            <a:spLocks noGrp="1"/>
          </p:cNvSpPr>
          <p:nvPr>
            <p:ph idx="1"/>
          </p:nvPr>
        </p:nvSpPr>
        <p:spPr>
          <a:xfrm>
            <a:off x="5128643" y="2249487"/>
            <a:ext cx="6188402" cy="3541714"/>
          </a:xfrm>
        </p:spPr>
        <p:txBody>
          <a:bodyPr>
            <a:normAutofit/>
          </a:bodyPr>
          <a:lstStyle/>
          <a:p>
            <a:pPr rtl="0"/>
            <a:r>
              <a:rPr lang="en-US" sz="2200">
                <a:solidFill>
                  <a:srgbClr val="FFFFFF"/>
                </a:solidFill>
              </a:rPr>
              <a:t>We conduct hypothesis testing to evaluate the relationship between the categorical and numeric columns in the DataFrame and the target variable "credit_score".  The results include the test statistic and p-value for each column, which helps identify the important factors influencing "credit_score".</a:t>
            </a:r>
          </a:p>
          <a:p>
            <a:pPr rtl="0"/>
            <a:r>
              <a:rPr lang="en-US" sz="2200">
                <a:solidFill>
                  <a:srgbClr val="FFFFFF"/>
                </a:solidFill>
              </a:rPr>
              <a:t>for further work we have left only variables with p-value equal to 0</a:t>
            </a:r>
            <a:endParaRPr lang="LID4096" sz="2200">
              <a:solidFill>
                <a:srgbClr val="FFFFFF"/>
              </a:solidFill>
            </a:endParaRPr>
          </a:p>
        </p:txBody>
      </p:sp>
    </p:spTree>
    <p:extLst>
      <p:ext uri="{BB962C8B-B14F-4D97-AF65-F5344CB8AC3E}">
        <p14:creationId xmlns:p14="http://schemas.microsoft.com/office/powerpoint/2010/main" val="96001569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LID4096"/>
            </a:p>
          </p:txBody>
        </p:sp>
        <p:sp>
          <p:nvSpPr>
            <p:cNvPr id="13"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14"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15"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16"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17"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18"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19"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0"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1"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2"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3"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LID4096"/>
            </a:p>
          </p:txBody>
        </p:sp>
        <p:sp>
          <p:nvSpPr>
            <p:cNvPr id="24"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5"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6"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7"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8"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LID4096"/>
            </a:p>
          </p:txBody>
        </p:sp>
        <p:sp>
          <p:nvSpPr>
            <p:cNvPr id="29"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0"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1"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2"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3"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4"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5"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6"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7"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8"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grpSp>
      <p:pic>
        <p:nvPicPr>
          <p:cNvPr id="40"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LID4096"/>
            </a:p>
          </p:txBody>
        </p:sp>
        <p:sp>
          <p:nvSpPr>
            <p:cNvPr id="46"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47"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48"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49"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0"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1"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2"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3"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4"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5"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6"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LID4096"/>
            </a:p>
          </p:txBody>
        </p:sp>
        <p:sp>
          <p:nvSpPr>
            <p:cNvPr id="57"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8"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9"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60"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61"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LID4096"/>
            </a:p>
          </p:txBody>
        </p:sp>
        <p:sp>
          <p:nvSpPr>
            <p:cNvPr id="62"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63"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64"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65"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66"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67"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68"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69"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70"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71"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grpSp>
      <p:pic>
        <p:nvPicPr>
          <p:cNvPr id="7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FB3971F-A069-F912-2A05-47EC01F8C90D}"/>
              </a:ext>
            </a:extLst>
          </p:cNvPr>
          <p:cNvSpPr>
            <a:spLocks noGrp="1"/>
          </p:cNvSpPr>
          <p:nvPr>
            <p:ph type="title"/>
          </p:nvPr>
        </p:nvSpPr>
        <p:spPr>
          <a:xfrm>
            <a:off x="853330" y="1134681"/>
            <a:ext cx="2743310" cy="4255025"/>
          </a:xfrm>
        </p:spPr>
        <p:txBody>
          <a:bodyPr>
            <a:normAutofit/>
          </a:bodyPr>
          <a:lstStyle/>
          <a:p>
            <a:r>
              <a:rPr lang="en-US">
                <a:solidFill>
                  <a:srgbClr val="FFFFFF"/>
                </a:solidFill>
              </a:rPr>
              <a:t>Model selection</a:t>
            </a:r>
            <a:endParaRPr lang="LID4096">
              <a:solidFill>
                <a:srgbClr val="FFFFFF"/>
              </a:solidFill>
            </a:endParaRPr>
          </a:p>
        </p:txBody>
      </p:sp>
      <p:graphicFrame>
        <p:nvGraphicFramePr>
          <p:cNvPr id="4" name="Content Placeholder 3">
            <a:extLst>
              <a:ext uri="{FF2B5EF4-FFF2-40B4-BE49-F238E27FC236}">
                <a16:creationId xmlns:a16="http://schemas.microsoft.com/office/drawing/2014/main" id="{8FF8654D-7822-DBD9-41B8-F83AD6ADD72A}"/>
              </a:ext>
            </a:extLst>
          </p:cNvPr>
          <p:cNvGraphicFramePr>
            <a:graphicFrameLocks noGrp="1"/>
          </p:cNvGraphicFramePr>
          <p:nvPr>
            <p:ph idx="1"/>
            <p:extLst>
              <p:ext uri="{D42A27DB-BD31-4B8C-83A1-F6EECF244321}">
                <p14:modId xmlns:p14="http://schemas.microsoft.com/office/powerpoint/2010/main" val="2644203934"/>
              </p:ext>
            </p:extLst>
          </p:nvPr>
        </p:nvGraphicFramePr>
        <p:xfrm>
          <a:off x="4683546" y="1134682"/>
          <a:ext cx="6650034" cy="4255030"/>
        </p:xfrm>
        <a:graphic>
          <a:graphicData uri="http://schemas.openxmlformats.org/drawingml/2006/table">
            <a:tbl>
              <a:tblPr firstRow="1" bandRow="1">
                <a:tableStyleId>{5C22544A-7EE6-4342-B048-85BDC9FD1C3A}</a:tableStyleId>
              </a:tblPr>
              <a:tblGrid>
                <a:gridCol w="4753176">
                  <a:extLst>
                    <a:ext uri="{9D8B030D-6E8A-4147-A177-3AD203B41FA5}">
                      <a16:colId xmlns:a16="http://schemas.microsoft.com/office/drawing/2014/main" val="1833275989"/>
                    </a:ext>
                  </a:extLst>
                </a:gridCol>
                <a:gridCol w="1896858">
                  <a:extLst>
                    <a:ext uri="{9D8B030D-6E8A-4147-A177-3AD203B41FA5}">
                      <a16:colId xmlns:a16="http://schemas.microsoft.com/office/drawing/2014/main" val="1470007552"/>
                    </a:ext>
                  </a:extLst>
                </a:gridCol>
              </a:tblGrid>
              <a:tr h="425503">
                <a:tc>
                  <a:txBody>
                    <a:bodyPr/>
                    <a:lstStyle/>
                    <a:p>
                      <a:r>
                        <a:rPr lang="en-US" sz="1900"/>
                        <a:t>model</a:t>
                      </a:r>
                      <a:endParaRPr lang="LID4096" sz="1900"/>
                    </a:p>
                  </a:txBody>
                  <a:tcPr marL="96705" marR="96705" marT="48353" marB="48353"/>
                </a:tc>
                <a:tc>
                  <a:txBody>
                    <a:bodyPr/>
                    <a:lstStyle/>
                    <a:p>
                      <a:r>
                        <a:rPr lang="en-US" sz="1900"/>
                        <a:t>F1-score</a:t>
                      </a:r>
                      <a:endParaRPr lang="LID4096" sz="1900"/>
                    </a:p>
                  </a:txBody>
                  <a:tcPr marL="96705" marR="96705" marT="48353" marB="48353"/>
                </a:tc>
                <a:extLst>
                  <a:ext uri="{0D108BD9-81ED-4DB2-BD59-A6C34878D82A}">
                    <a16:rowId xmlns:a16="http://schemas.microsoft.com/office/drawing/2014/main" val="760106789"/>
                  </a:ext>
                </a:extLst>
              </a:tr>
              <a:tr h="425503">
                <a:tc>
                  <a:txBody>
                    <a:bodyPr/>
                    <a:lstStyle/>
                    <a:p>
                      <a:r>
                        <a:rPr lang="en-US" sz="1900"/>
                        <a:t>Random Forest</a:t>
                      </a:r>
                      <a:endParaRPr lang="LID4096" sz="1900"/>
                    </a:p>
                  </a:txBody>
                  <a:tcPr marL="96705" marR="96705" marT="48353" marB="48353"/>
                </a:tc>
                <a:tc>
                  <a:txBody>
                    <a:bodyPr/>
                    <a:lstStyle/>
                    <a:p>
                      <a:r>
                        <a:rPr lang="en-US" sz="1900"/>
                        <a:t>0.83</a:t>
                      </a:r>
                      <a:endParaRPr lang="LID4096" sz="1900"/>
                    </a:p>
                  </a:txBody>
                  <a:tcPr marL="96705" marR="96705" marT="48353" marB="48353"/>
                </a:tc>
                <a:extLst>
                  <a:ext uri="{0D108BD9-81ED-4DB2-BD59-A6C34878D82A}">
                    <a16:rowId xmlns:a16="http://schemas.microsoft.com/office/drawing/2014/main" val="3337194951"/>
                  </a:ext>
                </a:extLst>
              </a:tr>
              <a:tr h="425503">
                <a:tc>
                  <a:txBody>
                    <a:bodyPr/>
                    <a:lstStyle/>
                    <a:p>
                      <a:r>
                        <a:rPr lang="en-US" sz="1900"/>
                        <a:t>Decision Tree</a:t>
                      </a:r>
                      <a:endParaRPr lang="LID4096" sz="1900"/>
                    </a:p>
                  </a:txBody>
                  <a:tcPr marL="96705" marR="96705" marT="48353" marB="48353"/>
                </a:tc>
                <a:tc>
                  <a:txBody>
                    <a:bodyPr/>
                    <a:lstStyle/>
                    <a:p>
                      <a:r>
                        <a:rPr lang="en-US" sz="1900"/>
                        <a:t>0.79</a:t>
                      </a:r>
                      <a:endParaRPr lang="LID4096" sz="1900"/>
                    </a:p>
                  </a:txBody>
                  <a:tcPr marL="96705" marR="96705" marT="48353" marB="48353"/>
                </a:tc>
                <a:extLst>
                  <a:ext uri="{0D108BD9-81ED-4DB2-BD59-A6C34878D82A}">
                    <a16:rowId xmlns:a16="http://schemas.microsoft.com/office/drawing/2014/main" val="2186630130"/>
                  </a:ext>
                </a:extLst>
              </a:tr>
              <a:tr h="425503">
                <a:tc>
                  <a:txBody>
                    <a:bodyPr/>
                    <a:lstStyle/>
                    <a:p>
                      <a:r>
                        <a:rPr lang="en-US" sz="1900"/>
                        <a:t>Gradient Boosting</a:t>
                      </a:r>
                      <a:endParaRPr lang="LID4096" sz="1900"/>
                    </a:p>
                  </a:txBody>
                  <a:tcPr marL="96705" marR="96705" marT="48353" marB="48353"/>
                </a:tc>
                <a:tc>
                  <a:txBody>
                    <a:bodyPr/>
                    <a:lstStyle/>
                    <a:p>
                      <a:r>
                        <a:rPr lang="en-US" sz="1900"/>
                        <a:t>0.76</a:t>
                      </a:r>
                      <a:endParaRPr lang="LID4096" sz="1900"/>
                    </a:p>
                  </a:txBody>
                  <a:tcPr marL="96705" marR="96705" marT="48353" marB="48353"/>
                </a:tc>
                <a:extLst>
                  <a:ext uri="{0D108BD9-81ED-4DB2-BD59-A6C34878D82A}">
                    <a16:rowId xmlns:a16="http://schemas.microsoft.com/office/drawing/2014/main" val="157885369"/>
                  </a:ext>
                </a:extLst>
              </a:tr>
              <a:tr h="425503">
                <a:tc>
                  <a:txBody>
                    <a:bodyPr/>
                    <a:lstStyle/>
                    <a:p>
                      <a:r>
                        <a:rPr lang="en-US" sz="1900"/>
                        <a:t>XGBoost</a:t>
                      </a:r>
                      <a:endParaRPr lang="LID4096" sz="1900"/>
                    </a:p>
                  </a:txBody>
                  <a:tcPr marL="96705" marR="96705" marT="48353" marB="48353"/>
                </a:tc>
                <a:tc>
                  <a:txBody>
                    <a:bodyPr/>
                    <a:lstStyle/>
                    <a:p>
                      <a:r>
                        <a:rPr lang="en-US" sz="1900"/>
                        <a:t>0.75</a:t>
                      </a:r>
                      <a:endParaRPr lang="LID4096" sz="1900"/>
                    </a:p>
                  </a:txBody>
                  <a:tcPr marL="96705" marR="96705" marT="48353" marB="48353"/>
                </a:tc>
                <a:extLst>
                  <a:ext uri="{0D108BD9-81ED-4DB2-BD59-A6C34878D82A}">
                    <a16:rowId xmlns:a16="http://schemas.microsoft.com/office/drawing/2014/main" val="1414750954"/>
                  </a:ext>
                </a:extLst>
              </a:tr>
              <a:tr h="425503">
                <a:tc>
                  <a:txBody>
                    <a:bodyPr/>
                    <a:lstStyle/>
                    <a:p>
                      <a:r>
                        <a:rPr lang="en-US" sz="1900"/>
                        <a:t>CatBoost</a:t>
                      </a:r>
                      <a:endParaRPr lang="LID4096" sz="1900"/>
                    </a:p>
                  </a:txBody>
                  <a:tcPr marL="96705" marR="96705" marT="48353" marB="48353"/>
                </a:tc>
                <a:tc>
                  <a:txBody>
                    <a:bodyPr/>
                    <a:lstStyle/>
                    <a:p>
                      <a:r>
                        <a:rPr lang="en-US" sz="1900"/>
                        <a:t>0.72</a:t>
                      </a:r>
                      <a:endParaRPr lang="LID4096" sz="1900"/>
                    </a:p>
                  </a:txBody>
                  <a:tcPr marL="96705" marR="96705" marT="48353" marB="48353"/>
                </a:tc>
                <a:extLst>
                  <a:ext uri="{0D108BD9-81ED-4DB2-BD59-A6C34878D82A}">
                    <a16:rowId xmlns:a16="http://schemas.microsoft.com/office/drawing/2014/main" val="1166895746"/>
                  </a:ext>
                </a:extLst>
              </a:tr>
              <a:tr h="425503">
                <a:tc>
                  <a:txBody>
                    <a:bodyPr/>
                    <a:lstStyle/>
                    <a:p>
                      <a:r>
                        <a:rPr lang="en-US" sz="1900"/>
                        <a:t>AdaBoost</a:t>
                      </a:r>
                      <a:endParaRPr lang="LID4096" sz="1900"/>
                    </a:p>
                  </a:txBody>
                  <a:tcPr marL="96705" marR="96705" marT="48353" marB="48353"/>
                </a:tc>
                <a:tc>
                  <a:txBody>
                    <a:bodyPr/>
                    <a:lstStyle/>
                    <a:p>
                      <a:r>
                        <a:rPr lang="en-US" sz="1900"/>
                        <a:t>0.67</a:t>
                      </a:r>
                      <a:endParaRPr lang="LID4096" sz="1900"/>
                    </a:p>
                  </a:txBody>
                  <a:tcPr marL="96705" marR="96705" marT="48353" marB="48353"/>
                </a:tc>
                <a:extLst>
                  <a:ext uri="{0D108BD9-81ED-4DB2-BD59-A6C34878D82A}">
                    <a16:rowId xmlns:a16="http://schemas.microsoft.com/office/drawing/2014/main" val="837659951"/>
                  </a:ext>
                </a:extLst>
              </a:tr>
              <a:tr h="425503">
                <a:tc>
                  <a:txBody>
                    <a:bodyPr/>
                    <a:lstStyle/>
                    <a:p>
                      <a:r>
                        <a:rPr lang="en-US" sz="1900"/>
                        <a:t>KNN</a:t>
                      </a:r>
                      <a:endParaRPr lang="LID4096" sz="1900"/>
                    </a:p>
                  </a:txBody>
                  <a:tcPr marL="96705" marR="96705" marT="48353" marB="48353"/>
                </a:tc>
                <a:tc>
                  <a:txBody>
                    <a:bodyPr/>
                    <a:lstStyle/>
                    <a:p>
                      <a:r>
                        <a:rPr lang="en-IL" sz="1900"/>
                        <a:t>0.82</a:t>
                      </a:r>
                      <a:endParaRPr lang="LID4096" sz="1900"/>
                    </a:p>
                  </a:txBody>
                  <a:tcPr marL="96705" marR="96705" marT="48353" marB="48353"/>
                </a:tc>
                <a:extLst>
                  <a:ext uri="{0D108BD9-81ED-4DB2-BD59-A6C34878D82A}">
                    <a16:rowId xmlns:a16="http://schemas.microsoft.com/office/drawing/2014/main" val="687065560"/>
                  </a:ext>
                </a:extLst>
              </a:tr>
              <a:tr h="425503">
                <a:tc>
                  <a:txBody>
                    <a:bodyPr/>
                    <a:lstStyle/>
                    <a:p>
                      <a:r>
                        <a:rPr lang="en-US" sz="1900"/>
                        <a:t>LR</a:t>
                      </a:r>
                      <a:endParaRPr lang="LID4096" sz="1900"/>
                    </a:p>
                  </a:txBody>
                  <a:tcPr marL="96705" marR="96705" marT="48353" marB="48353"/>
                </a:tc>
                <a:tc>
                  <a:txBody>
                    <a:bodyPr/>
                    <a:lstStyle/>
                    <a:p>
                      <a:r>
                        <a:rPr lang="en-IL" sz="1900"/>
                        <a:t>0.66</a:t>
                      </a:r>
                      <a:endParaRPr lang="LID4096" sz="1900"/>
                    </a:p>
                  </a:txBody>
                  <a:tcPr marL="96705" marR="96705" marT="48353" marB="48353"/>
                </a:tc>
                <a:extLst>
                  <a:ext uri="{0D108BD9-81ED-4DB2-BD59-A6C34878D82A}">
                    <a16:rowId xmlns:a16="http://schemas.microsoft.com/office/drawing/2014/main" val="2918017773"/>
                  </a:ext>
                </a:extLst>
              </a:tr>
              <a:tr h="425503">
                <a:tc>
                  <a:txBody>
                    <a:bodyPr/>
                    <a:lstStyle/>
                    <a:p>
                      <a:r>
                        <a:rPr lang="en-US" sz="1900"/>
                        <a:t> Voting Classifier RF&amp;KNN </a:t>
                      </a:r>
                      <a:endParaRPr lang="LID4096" sz="1900"/>
                    </a:p>
                  </a:txBody>
                  <a:tcPr marL="96705" marR="96705" marT="48353" marB="48353"/>
                </a:tc>
                <a:tc>
                  <a:txBody>
                    <a:bodyPr/>
                    <a:lstStyle/>
                    <a:p>
                      <a:r>
                        <a:rPr lang="en-US" sz="1900"/>
                        <a:t>0.83</a:t>
                      </a:r>
                      <a:endParaRPr lang="LID4096" sz="1900"/>
                    </a:p>
                  </a:txBody>
                  <a:tcPr marL="96705" marR="96705" marT="48353" marB="48353"/>
                </a:tc>
                <a:extLst>
                  <a:ext uri="{0D108BD9-81ED-4DB2-BD59-A6C34878D82A}">
                    <a16:rowId xmlns:a16="http://schemas.microsoft.com/office/drawing/2014/main" val="3846841464"/>
                  </a:ext>
                </a:extLst>
              </a:tr>
            </a:tbl>
          </a:graphicData>
        </a:graphic>
      </p:graphicFrame>
    </p:spTree>
    <p:extLst>
      <p:ext uri="{BB962C8B-B14F-4D97-AF65-F5344CB8AC3E}">
        <p14:creationId xmlns:p14="http://schemas.microsoft.com/office/powerpoint/2010/main" val="156491624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מעגל">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מעגל">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עגל">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8085</TotalTime>
  <Words>620</Words>
  <Application>Microsoft Office PowerPoint</Application>
  <PresentationFormat>Widescreen</PresentationFormat>
  <Paragraphs>171</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Söhne</vt:lpstr>
      <vt:lpstr>system-ui</vt:lpstr>
      <vt:lpstr>Tw Cen MT</vt:lpstr>
      <vt:lpstr>מעגל</vt:lpstr>
      <vt:lpstr>PowerPoint Presentation</vt:lpstr>
      <vt:lpstr>Project background and context</vt:lpstr>
      <vt:lpstr>Credit score data</vt:lpstr>
      <vt:lpstr>Perform data wrangling </vt:lpstr>
      <vt:lpstr>Perform exploratory data analysis (EDA) </vt:lpstr>
      <vt:lpstr>PowerPoint Presentation</vt:lpstr>
      <vt:lpstr>Multicollinearity test</vt:lpstr>
      <vt:lpstr>Testing Hypotheses Using Chi-Square and F-Tests </vt:lpstr>
      <vt:lpstr>Model selection</vt:lpstr>
      <vt:lpstr>Random forest</vt:lpstr>
      <vt:lpstr>Random forest minus age</vt:lpstr>
      <vt:lpstr>T-test Predicted Values ,age,occupation</vt:lpstr>
      <vt:lpstr>shap</vt:lpstr>
      <vt:lpstr>fare</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score</dc:title>
  <dc:creator>tomer pahima</dc:creator>
  <cp:lastModifiedBy>ilya elper</cp:lastModifiedBy>
  <cp:revision>13</cp:revision>
  <dcterms:created xsi:type="dcterms:W3CDTF">2023-11-11T16:01:31Z</dcterms:created>
  <dcterms:modified xsi:type="dcterms:W3CDTF">2023-12-24T17:42:45Z</dcterms:modified>
</cp:coreProperties>
</file>