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32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33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34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35.xml.rels><?xml version="1.0" encoding="UTF-8" standalone="yes"?>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36.xml.rels><?xml version="1.0" encoding="UTF-8" standalone="yes"?>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37.xml.rels><?xml version="1.0" encoding="UTF-8" standalone="yes"?>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38.xml.rels><?xml version="1.0" encoding="UTF-8" standalone="yes"?>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39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0.xml.rels><?xml version="1.0" encoding="UTF-8" standalone="yes"?>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www.w3.org/standards/webdesign/htmlcss" TargetMode="External"/><Relationship Id="rId4" Type="http://schemas.openxmlformats.org/officeDocument/2006/relationships/hyperlink" Target="http://validator.w3.org/" TargetMode="External"/><Relationship Id="rId5" Type="http://schemas.openxmlformats.org/officeDocument/2006/relationships/hyperlink" Target="https://www.codeschool.com/courses/try-git" TargetMode="Externa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" name="Shape 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defRPr sz="1800"/>
            </a:pPr>
            <a:endParaRPr sz="1200">
              <a:latin typeface="Helvetica"/>
              <a:ea typeface="Helvetica"/>
              <a:cs typeface="Helvetica"/>
              <a:sym typeface="Helvetica"/>
            </a:endParaRPr>
          </a:p>
          <a:p>
            <a:pPr lvl="0" defTabSz="457200">
              <a:defRPr sz="1800"/>
            </a:pPr>
            <a:endParaRPr sz="1200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Все переменные внутри функции — это свойства специального внутреннего объекта LexicalEnvironment, который создаётся при её запуске.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Мы будем называть этот объект «лексическое окружение» или просто «объект переменных».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При запуске функция создает объект LexicalEnvironment, записывает туда аргументы, функции и переменные. Процесс инициализации выполняется в том же порядке, что и для глобального объекта, который, вообще говоря, является частным случаем лексического окружения.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В отличие от window, объект LexicalEnvironment является внутренним, он скрыт от прямого доступа.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Посмотрим пример, чтобы лучше понимать, как это работает: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При вызове функции: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До выполнения первой строчки её кода, на стадии инициализации, интерпретатор создает пустой объект LexicalEnvironment и заполняет его.</a:t>
            </a:r>
            <a:endParaRPr sz="1200"/>
          </a:p>
          <a:p>
            <a:pPr lvl="0">
              <a:defRPr sz="1800"/>
            </a:pPr>
            <a:r>
              <a:rPr sz="1200"/>
              <a:t>В данном случае туда попадает аргумент name и единственная переменная phrase: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function sayHi(name) {</a:t>
            </a:r>
            <a:endParaRPr sz="1200"/>
          </a:p>
          <a:p>
            <a:pPr lvl="0">
              <a:defRPr sz="1800"/>
            </a:pPr>
            <a:r>
              <a:rPr sz="1200"/>
              <a:t>  // LexicalEnvironment = { name: 'Вася', phrase: undefined }</a:t>
            </a:r>
            <a:endParaRPr sz="1200"/>
          </a:p>
          <a:p>
            <a:pPr lvl="0">
              <a:defRPr sz="1800"/>
            </a:pPr>
            <a:r>
              <a:rPr sz="1200"/>
              <a:t>  var phrase = "Привет, " + name;</a:t>
            </a:r>
            <a:endParaRPr sz="1200"/>
          </a:p>
          <a:p>
            <a:pPr lvl="0">
              <a:defRPr sz="1800"/>
            </a:pPr>
            <a:r>
              <a:rPr sz="1200"/>
              <a:t>  alert( phrase );</a:t>
            </a:r>
            <a:endParaRPr sz="1200"/>
          </a:p>
          <a:p>
            <a:pPr lvl="0">
              <a:defRPr sz="1800"/>
            </a:pPr>
            <a:r>
              <a:rPr sz="1200"/>
              <a:t>}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sayHi('Вася');</a:t>
            </a:r>
            <a:endParaRPr sz="1200"/>
          </a:p>
          <a:p>
            <a:pPr lvl="0">
              <a:defRPr sz="1800"/>
            </a:pPr>
            <a:r>
              <a:rPr sz="1200"/>
              <a:t>Функция выполняется.</a:t>
            </a:r>
            <a:endParaRPr sz="1200"/>
          </a:p>
          <a:p>
            <a:pPr lvl="0">
              <a:defRPr sz="1800"/>
            </a:pPr>
            <a:r>
              <a:rPr sz="1200"/>
              <a:t>Во время выполнения происходит присвоение локальной переменной phrase, то есть, другими словами, присвоение свойству LexicalEnvironment.phrase нового значения: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function sayHi(name) {</a:t>
            </a:r>
            <a:endParaRPr sz="1200"/>
          </a:p>
          <a:p>
            <a:pPr lvl="0">
              <a:defRPr sz="1800"/>
            </a:pPr>
            <a:r>
              <a:rPr sz="1200"/>
              <a:t>  // LexicalEnvironment = { name: 'Вася', phrase: undefined }</a:t>
            </a:r>
            <a:endParaRPr sz="1200"/>
          </a:p>
          <a:p>
            <a:pPr lvl="0">
              <a:defRPr sz="1800"/>
            </a:pPr>
            <a:r>
              <a:rPr sz="1200"/>
              <a:t>  var phrase = "Привет, " + name;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  // LexicalEnvironment = { name: 'Вася', phrase: 'Привет, Вася'}</a:t>
            </a:r>
            <a:endParaRPr sz="1200"/>
          </a:p>
          <a:p>
            <a:pPr lvl="0">
              <a:defRPr sz="1800"/>
            </a:pPr>
            <a:r>
              <a:rPr sz="1200"/>
              <a:t>  alert( phrase );</a:t>
            </a:r>
            <a:endParaRPr sz="1200"/>
          </a:p>
          <a:p>
            <a:pPr lvl="0">
              <a:defRPr sz="1800"/>
            </a:pPr>
            <a:r>
              <a:rPr sz="1200"/>
              <a:t>}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sayHi('Вася');</a:t>
            </a:r>
            <a:endParaRPr sz="1200"/>
          </a:p>
          <a:p>
            <a:pPr lvl="0">
              <a:defRPr sz="1800"/>
            </a:pPr>
            <a:r>
              <a:rPr sz="1200"/>
              <a:t>В конце выполнения функции объект с переменными обычно выбрасывается и память очищается. В примерах выше так и происходит. Через некоторое время мы рассмотрим более сложные ситуации, при которых объект с переменными сохраняется и после завершения функции.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Интерпретатор, при доступе к переменной, сначала пытается найти переменную в текущем LexicalEnvironment, а затем, если её нет — ищет во внешнем объекте переменных. В данном случае им является window.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Такой порядок поиска возможен благодаря тому, что ссылка на внешний объект переменных хранится в специальном внутреннем свойстве функции, которое называется [[Scope]]. Это свойство закрыто от прямого доступа, но знание о нём очень важно для понимания того, как работает JavaScript.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При создании функция получает скрытое свойство [[Scope]], которое ссылается на лексическое окружение, в котором она была создана.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В примере выше таким окружением является window, так что создаётся свойство:sayHi.[[Scope]] = window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Это свойство никогда не меняется. Оно всюду следует за функцией, привязывая её, таким образом, к месту своего рождения.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При запуске функции её объект переменных LexicalEnvironment получает ссылку на «внешнее лексическое окружение» со значением из [[Scope]].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Если переменная не найдена в функции — она будет искаться снаружи.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Именно благодаря этой механике в примере выше alert(userName) выводит внешнюю переменную. На уровне кода это выглядит как поиск во внешней области видимости, вне функции.</a:t>
            </a:r>
            <a:endParaRPr sz="1500"/>
          </a:p>
          <a:p>
            <a:pPr lvl="0">
              <a:defRPr sz="1800"/>
            </a:pPr>
            <a:endParaRPr sz="15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Если обобщить: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Значение переменной из внешней области берётся всегда текущее. Оно может быть уже не то, что было на момент создания функции.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Например, в коде ниже функция sayHi берёт phrase из внешней области: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На момент первого запуска (*), переменная phrase имела значение 'Привет', а ко второму (**) изменила его на 'Пока'.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Это естественно, ведь для доступа к внешней переменной функция по ссылке [[Scope]] обращается во внешний объект переменных и берёт то значение, которое там есть на момент обращения.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Внутри функции можно объявлять не только локальные переменные, но и другие функции.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К примеру, вложенная функция может помочь лучше организовать код: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Здесь, для удобства, создана вспомогательная функция getFullName().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Вложенные функции получают [[Scope]] так же, как и глобальные. В нашем случае: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getFullName.[[Scope]] = объект переменных текущего запуска sayHiBye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Рассмотрим вариант, при котором внутри одной функции создаётся другая и возвращается в качестве результата.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В разработке интерфейсов это совершенно стандартный приём, функция затем может назначаться как обработчик действий посетителя.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Здесь мы будем создавать функцию-счётчик, которая считает свои вызовы и возвращает их текущее число.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В примере ниже makeCounter создает такую функцию: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Как видно, мы получили два независимых счётчика counter и counter2, каждый из которых незаметным снаружи образом сохраняет текущее количество вызовов.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Где? Конечно, во внешней переменной currentCount, которая у каждого счётчика своя.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Итоговым значением, записанным в переменную counter, является функция:</a:t>
            </a:r>
            <a:endParaRPr sz="1500"/>
          </a:p>
          <a:p>
            <a:pPr lvl="0">
              <a:defRPr sz="1800"/>
            </a:pPr>
            <a:r>
              <a:rPr sz="1500"/>
              <a:t>Возвращённая из makeCounter() функция counter помнит (через [[Scope]]) о том, в каком окружении была создана.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Это и используется для хранения текущего значения счётчика.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Далее, когда-нибудь, функция counter будет вызвана. Мы не знаем, когда это произойдёт. Может быть, прямо сейчас, но, вообще говоря, совсем не факт.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Эта функция состоит из одной строки: return currentCount++, ни переменных ни параметров в ней нет, поэтому её собственный объект переменных, для краткости назовём его LE — будет пуст.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Однако, у неё есть свойство [[Scope]], которое указывает на внешнее окружение. Чтобы увеличить и вернуть currentCount, интерпретатор ищет в текущем объекте переменных LE, не находит, затем идёт во внешний объект, там находит, изменяет и возвращает новое значение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Переменную во внешней области видимости можно не только читать, но и изменять.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В примере выше было создано несколько счётчиков. Все они взаимно независимы: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Они независимы, потому что при каждом запуске makeCounter создаётся свой объект переменных LexicalEnvironment, со своим свойством currentCount, на который новый счётчик получит ссылку [[Scope]].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Функция в JavaScript является объектом, поэтому можно присваивать свойства прямо к ней, вот так: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Свойства функции не стоит путать с переменными и параметрами. Они совершенно никак не связаны. Переменные доступны только внутри функции, они создаются в процессе её выполнения. Это — использование функции «как функции».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А свойство у функции — доступно отовсюду и всегда. Это — использование функции «как объекта».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Если хочется привязать значение к функции, то можно им воспользоваться вместо внешних переменных.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В коде функции могут вызывать другие функции для выполнения подзадач.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Частный случай подвызова — когда функция вызывает сама себя. Это называется рекурсией.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Рекурсия используется для ситуаций, когда выполнение одной сложной задачи можно представить как некое действие в совокупности с решением той же задачи в более простом варианте.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Сейчас мы посмотрим примеры.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Рекурсия — общая тема программирования, не относящаяся напрямую к JavaScript. Если вы разрабатывали на других языках или изучали программирование раньше в ВУЗе, то наверняка уже знаете, что это такое.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В качестве демонстрации, перепишем пример со счётчиком: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При запуске пример работает также.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Принципиальная разница — во внутренней механике и в том, что свойство функции, в отличие от переменной из замыкания — общедоступно, к нему имеет доступ любой, у кого есть объект функции.</a:t>
            </a:r>
            <a:endParaRPr sz="1500"/>
          </a:p>
          <a:p>
            <a:pPr lvl="0">
              <a:defRPr sz="1800"/>
            </a:pPr>
            <a:endParaRPr sz="15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Например, можно взять и поменять счётчик из внешнего кода: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 Статические переменные</a:t>
            </a:r>
            <a:endParaRPr sz="1500"/>
          </a:p>
          <a:p>
            <a:pPr lvl="0">
              <a:defRPr sz="1800"/>
            </a:pPr>
            <a:r>
              <a:rPr sz="1500"/>
              <a:t>Иногда свойства, привязанные к функции, называют «статическими переменными».</a:t>
            </a:r>
            <a:endParaRPr sz="1500"/>
          </a:p>
          <a:p>
            <a:pPr lvl="0">
              <a:defRPr sz="1800"/>
            </a:pPr>
            <a:r>
              <a:rPr sz="1500"/>
              <a:t>В некоторых языках программирования можно объявлять переменную, которая сохраняет значение между вызовами функции. В JavaScript ближайший аналог — такое вот свойство функции.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Замыкание — это функция вместе со всеми внешними переменными, которые ей доступны.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Таково стандартное определение, которое есть в Wikipedia и большинстве серьёзных источников по программированию. То есть, замыкание — это функция + внешние переменные.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Тем не менее, в JavaScript есть небольшая терминологическая особенность.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Обычно, говоря «замыкание функции», подразумевают не саму эту функцию, а именно внешние переменные.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Иногда говорят «переменная берётся из замыкания». Это означает — из внешнего объекта переменных.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Иногда говорят «Вася молодец, понимает замыкания!». Что это такое — «понимать замыкания», какой смысл обычно вкладывают в эти слова?</a:t>
            </a:r>
            <a:endParaRPr sz="1500"/>
          </a:p>
          <a:p>
            <a:pPr lvl="0">
              <a:defRPr sz="1800"/>
            </a:pPr>
            <a:r>
              <a:rPr sz="1500"/>
              <a:t>«Понимать замыкания» в JavaScript означает понимать следующие вещи: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Решение:</a:t>
            </a:r>
            <a:endParaRPr sz="1500"/>
          </a:p>
          <a:p>
            <a:pPr lvl="0">
              <a:defRPr sz="1800"/>
            </a:pPr>
            <a:r>
              <a:rPr sz="1500"/>
              <a:t>Ошибки не будет, выведет "Вася, undefined”.</a:t>
            </a:r>
            <a:endParaRPr sz="1500"/>
          </a:p>
          <a:p>
            <a:pPr lvl="0">
              <a:defRPr sz="1800"/>
            </a:pPr>
            <a:r>
              <a:rPr sz="1500"/>
              <a:t>Переменная как таковая существует, вот только на момент запуска функции она равна undefined.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Результатом будет true, т.к. var обработается и переменная будет создана до выполнения кода.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Соответственно, присвоение value=true сработает на локальной переменной, и alert выведет true.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Внешняя переменная не изменится.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P.S. Если var нет, то в функции переменная не будет найдена. Интерпретатор обратится за ней в window и изменит её там.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Так что без var результат будет также true, но внешняя переменная изменится.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Выведут 1,2,3,4.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Здесь внутренняя функция будет искать — и находить currentCount каждый раз в самом внешнем объекте переменных: глобальном объекте window.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В результате все счётчики будут разделять единое, глобальное текущее значение.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Присвоение [[Scope]] для new Function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Есть одно исключение из общего правила присвоения [[Scope]], которое мы рассматривали в предыдущей главе.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При создании функции с использованием new Function, её свойство [[Scope]] ссылается не на текущий LexicalEnvironment, а на window.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Следующий пример демонстрирует как функция, созданная new Function, игнорирует внешнюю переменную a и выводит глобальную вместо неё: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Итого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Функции, создаваемые через new Function, имеют значением [[Scope]] не внешний объект переменных, а window.</a:t>
            </a:r>
            <a:endParaRPr sz="1500"/>
          </a:p>
          <a:p>
            <a:pPr lvl="0">
              <a:defRPr sz="1800"/>
            </a:pPr>
            <a:r>
              <a:rPr sz="1500"/>
              <a:t>Следствие — такие функции не могут использовать замыкание. Но это хорошо, так как бережёт от ошибок проектирования, да и при сжатии JavaScript проблем не будет. Если же внешние переменные реально нужны — их можно передать в качестве параметров.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Замыкания можно использовать сотнями способов. Иногда люди сами не замечают, что использовали замыкания — настолько это просто и естественно.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В этой главе мы рассмотрим дополнительные примеры использования замыканий и задачи на эту тему.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Глобальными называют переменные и функции, которые не находятся внутри какой-то функции. То есть, иными словами, если переменная или функция не находятся внутри конструкции function, то они — «глобальные».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В JavaScript все глобальные переменные и функции являются свойствами специального объекта, который называется «глобальный объект» (global object).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В браузере этот объект явно доступен под именем window. Объект window одновременно является глобальным объектом и содержит ряд свойств и методов для работы с окном браузера, но нас здесь интересует только его роль как глобального объекта.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В других окружениях, например Node.JS, глобальный объект может быть недоступен в явном виде, но суть происходящего от этого не изменяется, поэтому далее для обозначения глобального объекта мы будем использовать "window".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Присваивая или читая глобальную переменную, мы, фактически, работаем со свойствами window.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Например: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var a = 5; // объявление var создаёт свойство window.a</a:t>
            </a:r>
            <a:endParaRPr sz="1200"/>
          </a:p>
          <a:p>
            <a:pPr lvl="0">
              <a:defRPr sz="1800"/>
            </a:pPr>
            <a:r>
              <a:rPr sz="1200"/>
              <a:t>alert( window.a ); // 5</a:t>
            </a:r>
            <a:endParaRPr sz="1200"/>
          </a:p>
          <a:p>
            <a:pPr lvl="0">
              <a:defRPr sz="1800"/>
            </a:pPr>
            <a:r>
              <a:rPr sz="1200"/>
              <a:t>Создать переменную можно и явным присваиванием в window: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window.a = 5;</a:t>
            </a:r>
            <a:endParaRPr sz="1200"/>
          </a:p>
          <a:p>
            <a:pPr lvl="0">
              <a:defRPr sz="1800"/>
            </a:pPr>
            <a:r>
              <a:rPr sz="1200"/>
              <a:t>alert( a ); // 5</a:t>
            </a:r>
            <a:endParaRPr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Ранее мы сделали счётчик.</a:t>
            </a:r>
            <a:endParaRPr sz="1500"/>
          </a:p>
          <a:p>
            <a:pPr lvl="0">
              <a:defRPr sz="1800"/>
            </a:pPr>
            <a:r>
              <a:rPr sz="1500"/>
              <a:t>Счётчик получился вполне рабочий, но вот только возможностей ему не хватает. Хорошо бы, чтобы можно было сбрасывать значение счётчика или начинать отсчёт с другого значения вместо 1 или… Да много чего можно захотеть от простого счётчика и, тем более, в более сложных проектах.</a:t>
            </a:r>
            <a:endParaRPr sz="1500"/>
          </a:p>
          <a:p>
            <a:pPr lvl="0">
              <a:defRPr sz="1800"/>
            </a:pPr>
            <a:r>
              <a:rPr sz="1500"/>
              <a:t>Чтобы добавить счётчику возможностей — перейдём с функции на полноценный объект: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Приём программирования «модуль» имеет громадное количество вариаций. Он немного похож на счётчик, который мы рассматривали ранее, использует аналогичный приём, но на уровне выше.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Его цель — скрыть внутренние детали реализации скрипта. В том числе: временные переменные, константы, вспомогательные мини-функции и т.п.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Допустим, мы хотим разработать скрипт, который делает что-то полезное на странице.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Умея работать со страницей, мы могли бы сделать много чего, но так как пока этого не было (скоро научимся), то пусть скрипт просто выводит сообщение: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Файл hello.js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У этого скрипта есть свои внутренние переменные и функции.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В данном случае это message и showMessage.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Предположим, что мы хотели бы распространять этот скрипт в виде библиотеки. Каждый, кто хочет, чтобы посетителям выдавалось «Привет» — может просто подключить этот скрипт. Достаточно скачать и подключить, например, как внешний файл hello.js — и готово.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Если подключить подобный скрипт к странице «как есть», то возможен конфликт с переменными, которые она использует.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Допустим, мы хотим разработать скрипт, который делает что-то полезное на странице.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Умея работать со страницей, мы могли бы сделать много чего, но так как пока этого не было (скоро научимся), то пусть скрипт просто выводит сообщение: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Файл hello.js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У этого скрипта есть свои внутренние переменные и функции.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В данном случае это message и showMessage.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Предположим, что мы хотели бы распространять этот скрипт в виде библиотеки. Каждый, кто хочет, чтобы посетителям выдавалось «Привет» — может просто подключить этот скрипт. Достаточно скачать и подключить, например, как внешний файл hello.js — и готово.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Если подключить подобный скрипт к странице «как есть», то возможен конфликт с переменными, которые она использует.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Автор страницы ожидает, что библиотека "hello.js" просто отработает, без побочных эффектов. А она вместе с этим переопределила message в "Привет".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Если же убрать скрипт hello.js, то страница будет выводить правильное сообщение.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Зная внутреннее устройство hello.js нам, конечно, понятно, что проблема возникла потому, что переменная message из скрипта hello.js перезаписала объявленную на странице.</a:t>
            </a:r>
            <a:endParaRPr sz="1500"/>
          </a:p>
          <a:p>
            <a:pPr lvl="0">
              <a:defRPr sz="1800"/>
            </a:pPr>
            <a:endParaRPr sz="15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Чтобы проблемы не было, всего-то нужно, чтобы у скрипта была своя собственная область видимости, чтобы его переменные не попали на страницу.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Для этого мы завернём всё его содержимое в функцию, которую тут же запустим.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Файл hello.js, оформленный как модуль:</a:t>
            </a:r>
            <a:endParaRPr sz="1500"/>
          </a:p>
          <a:p>
            <a:pPr lvl="0">
              <a:defRPr sz="1800"/>
            </a:pPr>
            <a:r>
              <a:rPr sz="1500"/>
              <a:t>Этот скрипт при подключении к той же странице будет работать корректно.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Будет выводиться «Привет», а затем «Пожалуйста, нажмите на кнопку».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Приём «модуль» используется почти во всех современных библиотеках.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Ведь что такое библиотека? Это полезные функции, ради которых её подключают, плюс временные переменные и вспомогательные функции, которые библиотека использует внутри себя.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Посмотрим, к примеру, на библиотеку Lodash, хотя могли бы и jQuery, там почти то же самое.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Если её подключить, то появится специальная переменная lodash (короткое имя _), которую можно использовать как функцию, и кроме того в неё записаны различные полезных свойства, например: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Внутри внешней функции: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Происходит что угодно, объявляются свои локальные переменные, функции.</a:t>
            </a:r>
            <a:endParaRPr sz="1500"/>
          </a:p>
          <a:p>
            <a:pPr lvl="0">
              <a:defRPr sz="1800"/>
            </a:pPr>
            <a:r>
              <a:rPr sz="1500"/>
              <a:t>В window выносится то, что нужно снаружи.</a:t>
            </a:r>
            <a:endParaRPr sz="1500"/>
          </a:p>
          <a:p>
            <a:pPr lvl="0">
              <a:defRPr sz="1800"/>
            </a:pPr>
            <a:r>
              <a:rPr sz="1500"/>
              <a:t>Технически, мы могли бы вынести в window не только lodash, но и вообще все объекты и функции. На практике, как раз наоборот, всё прячут внутри модуля, глобальную область во избежание конфликтов хранят максимально чистой.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Пример использования:</a:t>
            </a:r>
            <a:endParaRPr sz="15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Можно оформить модуль и чуть по-другому, например передать значение через return: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Здесь, кстати, скобки вокруг внешней function() { ... } не обязательны, ведь функция и так объявлена внутри выражения присваивания, а значит — является Function Expression.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Тем не менее, лучше их ставить, для улучшения читаемости кода, чтобы было сразу видно, что это не простое присвоение функции.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На первые задачки давать по 1-2 минутке.</a:t>
            </a:r>
            <a:endParaRPr sz="2200"/>
          </a:p>
          <a:p>
            <a:pPr lvl="0">
              <a:defRPr sz="1800"/>
            </a:pPr>
            <a:r>
              <a:rPr sz="2200"/>
              <a:t>Сказать чтобы выполняли в одном документе.</a:t>
            </a:r>
            <a:endParaRPr sz="2200"/>
          </a:p>
          <a:p>
            <a:pPr lvl="0">
              <a:defRPr sz="1800"/>
            </a:pPr>
            <a:r>
              <a:rPr sz="2200"/>
              <a:t>Решения старых задач не стирали. они понадобятся в следующих задачах.</a:t>
            </a:r>
            <a:endParaRPr sz="2200"/>
          </a:p>
          <a:p>
            <a:pPr lvl="0">
              <a:defRPr sz="1800"/>
            </a:pPr>
            <a:r>
              <a:rPr sz="2200"/>
              <a:t>Если сами не справились пусть переписывают правильное решение из презентации.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2" name="Shape 2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Устно</a:t>
            </a:r>
            <a:endParaRPr sz="1500"/>
          </a:p>
          <a:p>
            <a:pPr lvl="0">
              <a:defRPr sz="1800"/>
            </a:pPr>
            <a:r>
              <a:rPr sz="1500"/>
              <a:t>Пусть поднимут руки кто за какой вариант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ответ: В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Выполнение скрипта происходит в две фазы: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На первой фазе происходит инициализация, подготовка к запуску.</a:t>
            </a:r>
            <a:endParaRPr sz="1200"/>
          </a:p>
          <a:p>
            <a:pPr lvl="0">
              <a:defRPr sz="1800"/>
            </a:pPr>
            <a:r>
              <a:rPr sz="1200"/>
              <a:t>Во время инициализации скрипт сканируется на предмет объявления функций вида Function Declaration, а затем — на предмет объявления переменных var. Каждое такое объявление добавляется в window.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Функции, объявленные как Function Declaration, создаются сразу работающими, а переменные — равными undefined.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На второй фазе — собственно, выполнение.</a:t>
            </a:r>
            <a:endParaRPr sz="1200"/>
          </a:p>
          <a:p>
            <a:pPr lvl="0">
              <a:defRPr sz="1800"/>
            </a:pPr>
            <a:r>
              <a:rPr sz="1200"/>
              <a:t>Присваивание (=) значений переменных происходит, когда поток выполнения доходит до соответствующей строчки кода, до этого они undefined.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В коде ниже указано содержание глобального объекта на момент инициализации и далее последовательно по коду: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Спека: </a:t>
            </a:r>
            <a:r>
              <a:rPr sz="2200" u="sng">
                <a:hlinkClick r:id="rId3" invalidUrl="" action="" tgtFrame="" tooltip="" history="1" highlightClick="0" endSnd="0"/>
              </a:rPr>
              <a:t>http://www.w3.org/standards/webdesign/htmlcss</a:t>
            </a:r>
            <a:endParaRPr sz="2200"/>
          </a:p>
          <a:p>
            <a:pPr lvl="0">
              <a:defRPr sz="1800"/>
            </a:pPr>
            <a:r>
              <a:rPr sz="2200"/>
              <a:t>Валидатор html: </a:t>
            </a:r>
            <a:r>
              <a:rPr sz="2200" u="sng">
                <a:hlinkClick r:id="rId4" invalidUrl="" action="" tgtFrame="" tooltip="" history="1" highlightClick="0" endSnd="0"/>
              </a:rPr>
              <a:t>http://validator.w3.org/</a:t>
            </a:r>
            <a:endParaRPr sz="2200"/>
          </a:p>
          <a:p>
            <a:pPr lvl="0">
              <a:defRPr sz="1800"/>
            </a:pPr>
            <a:r>
              <a:rPr sz="2200"/>
              <a:t>Try Git: </a:t>
            </a:r>
            <a:r>
              <a:rPr sz="2200" u="sng">
                <a:hlinkClick r:id="rId5" invalidUrl="" action="" tgtFrame="" tooltip="" history="1" highlightClick="0" endSnd="0"/>
              </a:rPr>
              <a:t>https://www.codeschool.com/courses/try-git</a:t>
            </a:r>
            <a:endParaRPr sz="2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тот факт, что к началу выполнения кода переменные и функции уже содержатся в window, можно легко проверить, выведя их: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Присвоение переменной без объявления</a:t>
            </a:r>
            <a:endParaRPr sz="1200"/>
          </a:p>
          <a:p>
            <a:pPr lvl="0">
              <a:defRPr sz="1800"/>
            </a:pPr>
            <a:r>
              <a:rPr sz="1200"/>
              <a:t>В старом стандарте JavaScript переменную можно было создать и без объявления var:</a:t>
            </a:r>
            <a:endParaRPr sz="1200"/>
          </a:p>
          <a:p>
            <a:pPr lvl="0">
              <a:defRPr sz="1800"/>
            </a:pPr>
            <a:r>
              <a:rPr sz="1200"/>
              <a:t>a = 5;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alert( a ); // 5</a:t>
            </a:r>
            <a:endParaRPr sz="1200"/>
          </a:p>
          <a:p>
            <a:pPr lvl="0">
              <a:defRPr sz="1800"/>
            </a:pPr>
            <a:r>
              <a:rPr sz="1200"/>
              <a:t>Такое присвоение, как и var a = 5, создает свойство window.a = 5. Отличие от var a = 5 — в том, что переменная будет создана не на этапе входа в область видимости, а в момент присвоения.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Сравните два кода ниже.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Первый выведет undefined, так как переменная была добавлена в window на фазе инициализации: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alert( a ); // undefined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var a = 5;</a:t>
            </a:r>
            <a:endParaRPr sz="1200"/>
          </a:p>
          <a:p>
            <a:pPr lvl="0">
              <a:defRPr sz="1800"/>
            </a:pPr>
            <a:r>
              <a:rPr sz="1200"/>
              <a:t>Второй код выведет ошибку, так как переменной ещё не существует: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alert( a ); // error, a is not defined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a = 5;</a:t>
            </a:r>
            <a:endParaRPr sz="1200"/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ВСЕГДА ОБЪЯВЛЯЙТЕ VAR!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Объявлений var может быть сколько угодно:</a:t>
            </a:r>
            <a:endParaRPr sz="1200"/>
          </a:p>
          <a:p>
            <a:pPr lvl="0">
              <a:defRPr sz="1800"/>
            </a:pPr>
            <a:r>
              <a:rPr sz="1200"/>
              <a:t>Все var будут обработаны один раз, на фазе инициализации.</a:t>
            </a:r>
            <a:endParaRPr sz="1200"/>
          </a:p>
          <a:p>
            <a:pPr lvl="0">
              <a:defRPr sz="1800"/>
            </a:pPr>
            <a:r>
              <a:rPr sz="1200"/>
              <a:t>На фазе исполнения объявления var будут проигнорированы: они уже были обработаны. Зато будут выполнены присваивания.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Ответ: 1.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Посмотрим, почему.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На стадии подготовки к выполнению, из var a создается window.a: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// window = {a:undefined}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if ("a" in window) { // в if видно что window.a уже есть</a:t>
            </a:r>
            <a:endParaRPr sz="1500"/>
          </a:p>
          <a:p>
            <a:pPr lvl="0">
              <a:defRPr sz="1800"/>
            </a:pPr>
            <a:r>
              <a:rPr sz="1500"/>
              <a:t>  var a = 1; // поэтому эта строка сработает</a:t>
            </a:r>
            <a:endParaRPr sz="1500"/>
          </a:p>
          <a:p>
            <a:pPr lvl="0">
              <a:defRPr sz="1800"/>
            </a:pPr>
            <a:r>
              <a:rPr sz="1500"/>
              <a:t>}</a:t>
            </a:r>
            <a:endParaRPr sz="1500"/>
          </a:p>
          <a:p>
            <a:pPr lvl="0">
              <a:defRPr sz="1800"/>
            </a:pPr>
            <a:r>
              <a:rPr sz="1500"/>
              <a:t>alert( a );</a:t>
            </a:r>
            <a:endParaRPr sz="1500"/>
          </a:p>
          <a:p>
            <a:pPr lvl="0">
              <a:defRPr sz="1800"/>
            </a:pPr>
            <a:r>
              <a:rPr sz="1500"/>
              <a:t>В результате a становится 1.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В этой главе мы продолжим рассматривать, как работают переменные, и, как следствие, познакомимся с замыканиями. От глобального объекта мы переходим к работе внутри функций.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000">
                <a:uFill>
                  <a:solidFill/>
                </a:u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228600"/>
            <a:lvl3pPr marL="457200"/>
            <a:lvl4pPr marL="685800"/>
            <a:lvl5pPr marL="914400"/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One</a:t>
            </a:r>
            <a:endParaRPr sz="36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Two</a:t>
            </a:r>
            <a:endParaRPr sz="36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Three</a:t>
            </a:r>
            <a:endParaRPr sz="36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Four</a:t>
            </a:r>
            <a:endParaRPr sz="36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uFillTx/>
              </a:defRPr>
            </a:pPr>
            <a:r>
              <a:rPr sz="80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uFillTx/>
              </a:defRPr>
            </a:pPr>
            <a:r>
              <a:rPr sz="80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Тема Off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uFillTx/>
              </a:defRPr>
            </a:pPr>
            <a:r>
              <a:rPr sz="80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8000">
                <a:uFill>
                  <a:solidFill/>
                </a:u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228600"/>
            <a:lvl3pPr marL="457200"/>
            <a:lvl4pPr marL="685800"/>
            <a:lvl5pPr marL="914400"/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One</a:t>
            </a:r>
            <a:endParaRPr sz="36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Two</a:t>
            </a:r>
            <a:endParaRPr sz="36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Three</a:t>
            </a:r>
            <a:endParaRPr sz="36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Four</a:t>
            </a:r>
            <a:endParaRPr sz="36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spd="med" advClick="1"/>
  <p:txStyles>
    <p:titleStyle>
      <a:lvl1pPr algn="ctr" defTabSz="584200">
        <a:defRPr sz="8000">
          <a:uFill>
            <a:solidFill/>
          </a:u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uFill>
            <a:solidFill/>
          </a:u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uFill>
            <a:solidFill/>
          </a:u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uFill>
            <a:solidFill/>
          </a:u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uFill>
            <a:solidFill/>
          </a:u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uFill>
            <a:solidFill/>
          </a:u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uFill>
            <a:solidFill/>
          </a:u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uFill>
            <a:solidFill/>
          </a:u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uFill>
            <a:solidFill/>
          </a:uFill>
          <a:latin typeface="+mn-lt"/>
          <a:ea typeface="+mn-ea"/>
          <a:cs typeface="+mn-cs"/>
          <a:sym typeface="Helvetica Light"/>
        </a:defRPr>
      </a:lvl9pPr>
    </p:titleStyle>
    <p:bodyStyle>
      <a:lvl1pPr defTabSz="584200">
        <a:spcBef>
          <a:spcPts val="4200"/>
        </a:spcBef>
        <a:defRPr sz="3600">
          <a:uFill>
            <a:solidFill/>
          </a:uFill>
          <a:latin typeface="+mn-lt"/>
          <a:ea typeface="+mn-ea"/>
          <a:cs typeface="+mn-cs"/>
          <a:sym typeface="Helvetica Light"/>
        </a:defRPr>
      </a:lvl1pPr>
      <a:lvl2pPr defTabSz="584200">
        <a:spcBef>
          <a:spcPts val="4200"/>
        </a:spcBef>
        <a:defRPr sz="3600">
          <a:uFill>
            <a:solidFill/>
          </a:uFill>
          <a:latin typeface="+mn-lt"/>
          <a:ea typeface="+mn-ea"/>
          <a:cs typeface="+mn-cs"/>
          <a:sym typeface="Helvetica Light"/>
        </a:defRPr>
      </a:lvl2pPr>
      <a:lvl3pPr defTabSz="584200">
        <a:spcBef>
          <a:spcPts val="4200"/>
        </a:spcBef>
        <a:defRPr sz="3600">
          <a:uFill>
            <a:solidFill/>
          </a:uFill>
          <a:latin typeface="+mn-lt"/>
          <a:ea typeface="+mn-ea"/>
          <a:cs typeface="+mn-cs"/>
          <a:sym typeface="Helvetica Light"/>
        </a:defRPr>
      </a:lvl3pPr>
      <a:lvl4pPr defTabSz="584200">
        <a:spcBef>
          <a:spcPts val="4200"/>
        </a:spcBef>
        <a:defRPr sz="3600">
          <a:uFill>
            <a:solidFill/>
          </a:uFill>
          <a:latin typeface="+mn-lt"/>
          <a:ea typeface="+mn-ea"/>
          <a:cs typeface="+mn-cs"/>
          <a:sym typeface="Helvetica Light"/>
        </a:defRPr>
      </a:lvl4pPr>
      <a:lvl5pPr defTabSz="584200">
        <a:spcBef>
          <a:spcPts val="4200"/>
        </a:spcBef>
        <a:defRPr sz="3600">
          <a:uFill>
            <a:solidFill/>
          </a:uFill>
          <a:latin typeface="+mn-lt"/>
          <a:ea typeface="+mn-ea"/>
          <a:cs typeface="+mn-cs"/>
          <a:sym typeface="Helvetica Light"/>
        </a:defRPr>
      </a:lvl5pPr>
      <a:lvl6pPr defTabSz="584200">
        <a:spcBef>
          <a:spcPts val="4200"/>
        </a:spcBef>
        <a:defRPr sz="3600">
          <a:uFill>
            <a:solidFill/>
          </a:uFill>
          <a:latin typeface="+mn-lt"/>
          <a:ea typeface="+mn-ea"/>
          <a:cs typeface="+mn-cs"/>
          <a:sym typeface="Helvetica Light"/>
        </a:defRPr>
      </a:lvl6pPr>
      <a:lvl7pPr defTabSz="584200">
        <a:spcBef>
          <a:spcPts val="4200"/>
        </a:spcBef>
        <a:defRPr sz="3600">
          <a:uFill>
            <a:solidFill/>
          </a:uFill>
          <a:latin typeface="+mn-lt"/>
          <a:ea typeface="+mn-ea"/>
          <a:cs typeface="+mn-cs"/>
          <a:sym typeface="Helvetica Light"/>
        </a:defRPr>
      </a:lvl7pPr>
      <a:lvl8pPr defTabSz="584200">
        <a:spcBef>
          <a:spcPts val="4200"/>
        </a:spcBef>
        <a:defRPr sz="3600">
          <a:uFill>
            <a:solidFill/>
          </a:uFill>
          <a:latin typeface="+mn-lt"/>
          <a:ea typeface="+mn-ea"/>
          <a:cs typeface="+mn-cs"/>
          <a:sym typeface="Helvetica Light"/>
        </a:defRPr>
      </a:lvl8pPr>
      <a:lvl9pPr defTabSz="584200">
        <a:spcBef>
          <a:spcPts val="4200"/>
        </a:spcBef>
        <a:defRPr sz="3600">
          <a:uFill>
            <a:solidFill/>
          </a:u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36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36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36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36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36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36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36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36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36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res_goit_template_01-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res_goit_template_01-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6100" y="8547100"/>
            <a:ext cx="11938001" cy="37306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2060575" y="3270250"/>
            <a:ext cx="8928100" cy="179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ctr" defTabSz="584200">
              <a:lnSpc>
                <a:spcPct val="90000"/>
              </a:lnSpc>
              <a:buClr>
                <a:srgbClr val="000000"/>
              </a:buClr>
              <a:buFont typeface="Helvetica Light"/>
              <a:defRPr sz="1800"/>
            </a:pPr>
            <a:r>
              <a:rPr b="1" sz="5800">
                <a:uFill>
                  <a:solidFill/>
                </a:uFill>
              </a:rPr>
              <a:t>Рекурсия и Стек</a:t>
            </a:r>
            <a:endParaRPr b="1" sz="5800">
              <a:uFill>
                <a:solidFill/>
              </a:uFill>
            </a:endParaRPr>
          </a:p>
          <a:p>
            <a:pPr lvl="0" algn="ctr" defTabSz="584200">
              <a:lnSpc>
                <a:spcPct val="90000"/>
              </a:lnSpc>
              <a:buClr>
                <a:srgbClr val="000000"/>
              </a:buClr>
              <a:buFont typeface="Helvetica Light"/>
              <a:defRPr sz="1800"/>
            </a:pPr>
            <a:r>
              <a:rPr b="1" sz="5800">
                <a:uFill>
                  <a:solidFill/>
                </a:uFill>
              </a:rPr>
              <a:t>Числа и Строки</a:t>
            </a:r>
          </a:p>
        </p:txBody>
      </p:sp>
      <p:sp>
        <p:nvSpPr>
          <p:cNvPr id="19" name="Shape 19"/>
          <p:cNvSpPr/>
          <p:nvPr/>
        </p:nvSpPr>
        <p:spPr>
          <a:xfrm>
            <a:off x="3225006" y="5364162"/>
            <a:ext cx="63500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buClr>
                <a:srgbClr val="000000"/>
              </a:buClr>
              <a:buFont typeface="Helvetica Light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Занятие 4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33400" y="6238875"/>
            <a:ext cx="9370579" cy="1684338"/>
          </a:xfrm>
          <a:prstGeom prst="rect">
            <a:avLst/>
          </a:prstGeom>
          <a:solidFill>
            <a:srgbClr val="F7A11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879475" y="6685756"/>
            <a:ext cx="87122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lnSpc>
                <a:spcPct val="90000"/>
              </a:lnSpc>
              <a:buClr>
                <a:srgbClr val="FFFFFF"/>
              </a:buClr>
              <a:buFont typeface="Helvetica Light"/>
              <a:defRPr b="1" sz="4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Замыкания, работа функций</a:t>
            </a:r>
          </a:p>
        </p:txBody>
      </p:sp>
      <p:pic>
        <p:nvPicPr>
          <p:cNvPr id="73" name="pres_goit_template_01-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812" y="8537575"/>
            <a:ext cx="11939588" cy="373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3967931" y="2451407"/>
            <a:ext cx="506893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11993"/>
                </a:solidFill>
              </a:rPr>
              <a:t>LexicalEnvironment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2814314" y="990600"/>
            <a:ext cx="7633570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Лексическое окружение</a:t>
            </a:r>
          </a:p>
        </p:txBody>
      </p:sp>
      <p:sp>
        <p:nvSpPr>
          <p:cNvPr id="80" name="Shape 80"/>
          <p:cNvSpPr/>
          <p:nvPr/>
        </p:nvSpPr>
        <p:spPr>
          <a:xfrm>
            <a:off x="2431076" y="4302902"/>
            <a:ext cx="81426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sayHi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(name)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sz="30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phrase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'Привет, '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+ name;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sz="30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phrase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latin typeface="Menlo"/>
                <a:ea typeface="Menlo"/>
                <a:cs typeface="Menlo"/>
                <a:sym typeface="Menlo"/>
              </a:rPr>
              <a:t>sayHi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'Вася'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>
            <p:ph type="title"/>
          </p:nvPr>
        </p:nvSpPr>
        <p:spPr>
          <a:xfrm>
            <a:off x="1163990" y="972057"/>
            <a:ext cx="7633570" cy="723901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Лексическое окружение</a:t>
            </a:r>
          </a:p>
        </p:txBody>
      </p:sp>
      <p:sp>
        <p:nvSpPr>
          <p:cNvPr id="86" name="Shape 86"/>
          <p:cNvSpPr/>
          <p:nvPr/>
        </p:nvSpPr>
        <p:spPr>
          <a:xfrm>
            <a:off x="1194956" y="4673762"/>
            <a:ext cx="10872286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21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2100">
                <a:latin typeface="Menlo"/>
                <a:ea typeface="Menlo"/>
                <a:cs typeface="Menlo"/>
                <a:sym typeface="Menlo"/>
              </a:rPr>
              <a:t>sayHi</a:t>
            </a:r>
            <a:r>
              <a:rPr sz="2100">
                <a:latin typeface="Menlo"/>
                <a:ea typeface="Menlo"/>
                <a:cs typeface="Menlo"/>
                <a:sym typeface="Menlo"/>
              </a:rPr>
              <a:t>(name) {</a:t>
            </a:r>
            <a:br>
              <a:rPr sz="2100">
                <a:latin typeface="Menlo"/>
                <a:ea typeface="Menlo"/>
                <a:cs typeface="Menlo"/>
                <a:sym typeface="Menlo"/>
              </a:rPr>
            </a:br>
            <a:r>
              <a:rPr sz="21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21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LexicalEnvironment = { name: 'Вася', phrase: undefined }</a:t>
            </a:r>
            <a:br>
              <a:rPr i="1" sz="21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1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1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sz="21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phrase </a:t>
            </a:r>
            <a:r>
              <a:rPr sz="21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21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'Привет, ' </a:t>
            </a:r>
            <a:r>
              <a:rPr sz="2100">
                <a:latin typeface="Menlo"/>
                <a:ea typeface="Menlo"/>
                <a:cs typeface="Menlo"/>
                <a:sym typeface="Menlo"/>
              </a:rPr>
              <a:t>+ name;</a:t>
            </a:r>
            <a:br>
              <a:rPr sz="2100">
                <a:latin typeface="Menlo"/>
                <a:ea typeface="Menlo"/>
                <a:cs typeface="Menlo"/>
                <a:sym typeface="Menlo"/>
              </a:rPr>
            </a:br>
            <a:br>
              <a:rPr sz="2100">
                <a:latin typeface="Menlo"/>
                <a:ea typeface="Menlo"/>
                <a:cs typeface="Menlo"/>
                <a:sym typeface="Menlo"/>
              </a:rPr>
            </a:br>
            <a:r>
              <a:rPr sz="21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21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LexicalEnvironment = { name: 'Вася', phrase: 'Привет, Вася'}</a:t>
            </a:r>
            <a:br>
              <a:rPr i="1" sz="21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1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1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1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1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1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sz="21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phrase </a:t>
            </a:r>
            <a:r>
              <a:rPr sz="21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sz="2100">
                <a:latin typeface="Menlo"/>
                <a:ea typeface="Menlo"/>
                <a:cs typeface="Menlo"/>
                <a:sym typeface="Menlo"/>
              </a:rPr>
            </a:br>
            <a:r>
              <a:rPr sz="21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2100">
                <a:latin typeface="Menlo"/>
                <a:ea typeface="Menlo"/>
                <a:cs typeface="Menlo"/>
                <a:sym typeface="Menlo"/>
              </a:rPr>
            </a:br>
            <a:br>
              <a:rPr sz="2100">
                <a:latin typeface="Menlo"/>
                <a:ea typeface="Menlo"/>
                <a:cs typeface="Menlo"/>
                <a:sym typeface="Menlo"/>
              </a:rPr>
            </a:br>
            <a:r>
              <a:rPr i="1" sz="2100">
                <a:latin typeface="Menlo"/>
                <a:ea typeface="Menlo"/>
                <a:cs typeface="Menlo"/>
                <a:sym typeface="Menlo"/>
              </a:rPr>
              <a:t>sayHi</a:t>
            </a:r>
            <a:r>
              <a:rPr sz="21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21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'Вася'</a:t>
            </a:r>
            <a:r>
              <a:rPr sz="2100">
                <a:latin typeface="Menlo"/>
                <a:ea typeface="Menlo"/>
                <a:cs typeface="Menlo"/>
                <a:sym typeface="Menlo"/>
              </a:rPr>
              <a:t>);</a:t>
            </a:r>
          </a:p>
        </p:txBody>
      </p:sp>
      <p:sp>
        <p:nvSpPr>
          <p:cNvPr id="87" name="Shape 87"/>
          <p:cNvSpPr/>
          <p:nvPr/>
        </p:nvSpPr>
        <p:spPr>
          <a:xfrm>
            <a:off x="1126001" y="2156102"/>
            <a:ext cx="480116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29166" indent="-529166">
              <a:buSzPct val="100000"/>
              <a:buAutoNum type="arabicPeriod" startAt="1"/>
              <a:defRPr sz="1800"/>
            </a:pPr>
            <a:r>
              <a:rPr sz="3000"/>
              <a:t>LexicalEnvironment</a:t>
            </a:r>
            <a:endParaRPr sz="3000"/>
          </a:p>
          <a:p>
            <a:pPr lvl="0" marL="529166" indent="-529166">
              <a:buSzPct val="100000"/>
              <a:buAutoNum type="arabicPeriod" startAt="1"/>
              <a:defRPr sz="1800"/>
            </a:pPr>
            <a:r>
              <a:rPr sz="3000"/>
              <a:t>Функция выполняется</a:t>
            </a:r>
            <a:endParaRPr sz="3000"/>
          </a:p>
          <a:p>
            <a:pPr lvl="0" marL="529166" indent="-529166">
              <a:buSzPct val="100000"/>
              <a:buAutoNum type="arabicPeriod" startAt="1"/>
              <a:defRPr sz="1800"/>
            </a:pPr>
            <a:r>
              <a:rPr sz="3000"/>
              <a:t>Очистка памяти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93" name="Shape 93"/>
          <p:cNvSpPr/>
          <p:nvPr/>
        </p:nvSpPr>
        <p:spPr>
          <a:xfrm>
            <a:off x="1060062" y="2269462"/>
            <a:ext cx="8830792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userName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'Вася'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sayHi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userName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'Вася'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94" name="Shape 94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Доступ ко внешним переменным</a:t>
            </a:r>
          </a:p>
        </p:txBody>
      </p:sp>
      <p:sp>
        <p:nvSpPr>
          <p:cNvPr id="95" name="Shape 95"/>
          <p:cNvSpPr/>
          <p:nvPr/>
        </p:nvSpPr>
        <p:spPr>
          <a:xfrm>
            <a:off x="4525224" y="6377524"/>
            <a:ext cx="438138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sayHi.[[Scope]] = window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101" name="Shape 101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Доступ ко внешним переменным</a:t>
            </a:r>
          </a:p>
        </p:txBody>
      </p:sp>
      <p:sp>
        <p:nvSpPr>
          <p:cNvPr id="102" name="Shape 102"/>
          <p:cNvSpPr/>
          <p:nvPr/>
        </p:nvSpPr>
        <p:spPr>
          <a:xfrm>
            <a:off x="1166018" y="2190004"/>
            <a:ext cx="11099801" cy="563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Каждая функция при создании получает ссылку [[Scope]] на объект с переменными, в контексте которого была создана.</a:t>
            </a:r>
            <a:endParaRPr sz="3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При запуске функции создаётся новый объект с переменными LexicalEnvironment. Он получает ссылку на внешний объект переменных из [[Scope]].</a:t>
            </a:r>
            <a:endParaRPr sz="3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При поиске переменных он осуществляется сначала в текущем объекте переменных, а потом — по этой ссылке.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060062" y="2269462"/>
            <a:ext cx="8830792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phrase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'Привет'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say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(name)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phrase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+ 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', '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+ name);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latin typeface="Menlo"/>
                <a:ea typeface="Menlo"/>
                <a:cs typeface="Menlo"/>
                <a:sym typeface="Menlo"/>
              </a:rPr>
              <a:t>say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'Вася'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 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Привет, Вася (*)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phrase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'Пока'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latin typeface="Menlo"/>
                <a:ea typeface="Menlo"/>
                <a:cs typeface="Menlo"/>
                <a:sym typeface="Menlo"/>
              </a:rPr>
              <a:t>say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'Вася'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Пока, Вася (**)</a:t>
            </a:r>
          </a:p>
        </p:txBody>
      </p:sp>
      <p:sp>
        <p:nvSpPr>
          <p:cNvPr id="109" name="Shape 109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Всегда текущее значение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115" name="Shape 115"/>
          <p:cNvSpPr/>
          <p:nvPr/>
        </p:nvSpPr>
        <p:spPr>
          <a:xfrm>
            <a:off x="1041519" y="1936750"/>
            <a:ext cx="10665843" cy="588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sayHiBye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(firstName, lastName)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'Привет, '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+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getFullName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'Пока, '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+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getFullName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getFullName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firstName + 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 '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+ lastName;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latin typeface="Menlo"/>
                <a:ea typeface="Menlo"/>
                <a:cs typeface="Menlo"/>
                <a:sym typeface="Menlo"/>
              </a:rPr>
              <a:t>sayHiBye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'Вася'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'Пупкин'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 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Привет, Вася Пупкин ; Пока, Вася Пупкин</a:t>
            </a:r>
          </a:p>
        </p:txBody>
      </p:sp>
      <p:sp>
        <p:nvSpPr>
          <p:cNvPr id="116" name="Shape 116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Вложенные функции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122" name="Shape 122"/>
          <p:cNvSpPr/>
          <p:nvPr/>
        </p:nvSpPr>
        <p:spPr>
          <a:xfrm>
            <a:off x="1041519" y="1854199"/>
            <a:ext cx="10314125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23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2300">
                <a:latin typeface="Menlo"/>
                <a:ea typeface="Menlo"/>
                <a:cs typeface="Menlo"/>
                <a:sym typeface="Menlo"/>
              </a:rPr>
              <a:t>makeCounter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2300">
                <a:latin typeface="Menlo"/>
                <a:ea typeface="Menlo"/>
                <a:cs typeface="Menlo"/>
                <a:sym typeface="Menlo"/>
              </a:rPr>
            </a:br>
            <a:r>
              <a:rPr sz="23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3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sz="23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currentCount 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3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300">
                <a:latin typeface="Menlo"/>
                <a:ea typeface="Menlo"/>
                <a:cs typeface="Menlo"/>
                <a:sym typeface="Menlo"/>
              </a:rPr>
            </a:br>
            <a:br>
              <a:rPr sz="2300">
                <a:latin typeface="Menlo"/>
                <a:ea typeface="Menlo"/>
                <a:cs typeface="Menlo"/>
                <a:sym typeface="Menlo"/>
              </a:rPr>
            </a:br>
            <a:r>
              <a:rPr sz="23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3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function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() { </a:t>
            </a:r>
            <a: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(**)</a:t>
            </a:r>
            <a:b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23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23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currentCount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++;</a:t>
            </a:r>
            <a:br>
              <a:rPr sz="2300">
                <a:latin typeface="Menlo"/>
                <a:ea typeface="Menlo"/>
                <a:cs typeface="Menlo"/>
                <a:sym typeface="Menlo"/>
              </a:rPr>
            </a:br>
            <a:r>
              <a:rPr sz="2300">
                <a:latin typeface="Menlo"/>
                <a:ea typeface="Menlo"/>
                <a:cs typeface="Menlo"/>
                <a:sym typeface="Menlo"/>
              </a:rPr>
              <a:t>    };</a:t>
            </a:r>
            <a:br>
              <a:rPr sz="2300">
                <a:latin typeface="Menlo"/>
                <a:ea typeface="Menlo"/>
                <a:cs typeface="Menlo"/>
                <a:sym typeface="Menlo"/>
              </a:rPr>
            </a:br>
            <a:r>
              <a:rPr sz="23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2300">
                <a:latin typeface="Menlo"/>
                <a:ea typeface="Menlo"/>
                <a:cs typeface="Menlo"/>
                <a:sym typeface="Menlo"/>
              </a:rPr>
            </a:br>
            <a:br>
              <a:rPr sz="2300">
                <a:latin typeface="Menlo"/>
                <a:ea typeface="Menlo"/>
                <a:cs typeface="Menlo"/>
                <a:sym typeface="Menlo"/>
              </a:rPr>
            </a:br>
            <a:r>
              <a:rPr b="1" sz="23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23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 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2300">
                <a:latin typeface="Menlo"/>
                <a:ea typeface="Menlo"/>
                <a:cs typeface="Menlo"/>
                <a:sym typeface="Menlo"/>
              </a:rPr>
              <a:t>makeCounter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(); </a:t>
            </a:r>
            <a: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(*)</a:t>
            </a:r>
            <a:b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каждый вызов увеличивает счётчик и возвращает результат</a:t>
            </a:r>
            <a:b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3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3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3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1</a:t>
            </a:r>
            <a:b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3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3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3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2</a:t>
            </a:r>
            <a:b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3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3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3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3</a:t>
            </a:r>
            <a:b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создать другой счётчик, он будет независим от первого</a:t>
            </a:r>
            <a:b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3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23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counter2 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2300">
                <a:latin typeface="Menlo"/>
                <a:ea typeface="Menlo"/>
                <a:cs typeface="Menlo"/>
                <a:sym typeface="Menlo"/>
              </a:rPr>
              <a:t>makeCounter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();</a:t>
            </a:r>
            <a:br>
              <a:rPr sz="2300">
                <a:latin typeface="Menlo"/>
                <a:ea typeface="Menlo"/>
                <a:cs typeface="Menlo"/>
                <a:sym typeface="Menlo"/>
              </a:rPr>
            </a:br>
            <a:r>
              <a:rPr b="1" sz="23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3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3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counter2</a:t>
            </a:r>
            <a:r>
              <a:rPr sz="23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2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1</a:t>
            </a:r>
          </a:p>
        </p:txBody>
      </p:sp>
      <p:sp>
        <p:nvSpPr>
          <p:cNvPr id="123" name="Shape 123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Возврат функции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129" name="Shape 129"/>
          <p:cNvSpPr/>
          <p:nvPr/>
        </p:nvSpPr>
        <p:spPr>
          <a:xfrm>
            <a:off x="985890" y="3374723"/>
            <a:ext cx="10665843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{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[[Scope]] -&gt; {currentCount: 1}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currentCount++;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};</a:t>
            </a:r>
          </a:p>
        </p:txBody>
      </p:sp>
      <p:sp>
        <p:nvSpPr>
          <p:cNvPr id="130" name="Shape 130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Возврат функции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136" name="Shape 136"/>
          <p:cNvSpPr/>
          <p:nvPr/>
        </p:nvSpPr>
        <p:spPr>
          <a:xfrm>
            <a:off x="985890" y="2603500"/>
            <a:ext cx="7225123" cy="454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makeCounter();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counter2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makeCounter();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1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2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3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счётчики независимы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counter2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1</a:t>
            </a:r>
          </a:p>
        </p:txBody>
      </p:sp>
      <p:sp>
        <p:nvSpPr>
          <p:cNvPr id="137" name="Shape 137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Возврат функции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res_goit_template_01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 anchor="b"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План занятия</a:t>
            </a:r>
          </a:p>
        </p:txBody>
      </p:sp>
      <p:sp>
        <p:nvSpPr>
          <p:cNvPr id="25" name="Shape 25"/>
          <p:cNvSpPr/>
          <p:nvPr/>
        </p:nvSpPr>
        <p:spPr>
          <a:xfrm>
            <a:off x="1166018" y="2468148"/>
            <a:ext cx="11099801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Глобальный объект</a:t>
            </a:r>
            <a:endParaRPr sz="3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Замыкания</a:t>
            </a:r>
            <a:endParaRPr sz="3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Scope для new Function</a:t>
            </a:r>
            <a:endParaRPr sz="3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Локальные переменные для объекта</a:t>
            </a:r>
            <a:endParaRPr sz="3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Модули через замыкания</a:t>
            </a:r>
            <a:endParaRPr sz="3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Практика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985890" y="2603500"/>
            <a:ext cx="5160691" cy="187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f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{}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latin typeface="Menlo"/>
                <a:ea typeface="Menlo"/>
                <a:cs typeface="Menlo"/>
                <a:sym typeface="Menlo"/>
              </a:rPr>
              <a:t>f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test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f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test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</a:t>
            </a:r>
          </a:p>
        </p:txBody>
      </p:sp>
      <p:sp>
        <p:nvSpPr>
          <p:cNvPr id="144" name="Shape 144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Свойства функции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150" name="Shape 150"/>
          <p:cNvSpPr/>
          <p:nvPr/>
        </p:nvSpPr>
        <p:spPr>
          <a:xfrm>
            <a:off x="985890" y="2158999"/>
            <a:ext cx="8830793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makeCounter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currentCount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++;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currentCount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counter;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makeCounter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1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2</a:t>
            </a:r>
          </a:p>
        </p:txBody>
      </p:sp>
      <p:sp>
        <p:nvSpPr>
          <p:cNvPr id="151" name="Shape 151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Свойства функции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157" name="Shape 157"/>
          <p:cNvSpPr/>
          <p:nvPr/>
        </p:nvSpPr>
        <p:spPr>
          <a:xfrm>
            <a:off x="1078605" y="2696745"/>
            <a:ext cx="699574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makeCounter();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1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currentCount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5</a:t>
            </a:r>
          </a:p>
        </p:txBody>
      </p:sp>
      <p:sp>
        <p:nvSpPr>
          <p:cNvPr id="158" name="Shape 158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Свойства функции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164" name="Shape 164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Замыкание</a:t>
            </a:r>
          </a:p>
        </p:txBody>
      </p:sp>
      <p:sp>
        <p:nvSpPr>
          <p:cNvPr id="165" name="Shape 165"/>
          <p:cNvSpPr/>
          <p:nvPr/>
        </p:nvSpPr>
        <p:spPr>
          <a:xfrm>
            <a:off x="721926" y="3923768"/>
            <a:ext cx="1156094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 lvl="0">
              <a:defRPr sz="1800"/>
            </a:pPr>
            <a:r>
              <a:rPr sz="3000"/>
              <a:t>Замыкание — это функция вместе со всеми внешними переменными, которые ей доступны.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171" name="Shape 171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Замыкание</a:t>
            </a:r>
          </a:p>
        </p:txBody>
      </p:sp>
      <p:sp>
        <p:nvSpPr>
          <p:cNvPr id="172" name="Shape 172"/>
          <p:cNvSpPr/>
          <p:nvPr/>
        </p:nvSpPr>
        <p:spPr>
          <a:xfrm>
            <a:off x="1092786" y="1854199"/>
            <a:ext cx="11010888" cy="604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529166" indent="-529166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000"/>
              <a:t>Все переменные и параметры функций являются свойствами объекта переменных LexicalEnvironment. Каждый запуск функции создает новый такой объект. На верхнем уровне им является «глобальный объект»,   в браузере — window.</a:t>
            </a:r>
            <a:endParaRPr sz="3000"/>
          </a:p>
          <a:p>
            <a:pPr lvl="0" marL="529166" indent="-529166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000"/>
              <a:t>При создании функция получает системное свойство [[Scope]], которое ссылается на LexicalEnvironment, в котором она была создана.</a:t>
            </a:r>
            <a:endParaRPr sz="3000"/>
          </a:p>
          <a:p>
            <a:pPr lvl="0" marL="529166" indent="-529166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000"/>
              <a:t>При вызове функции, куда бы её ни передали в коде — она будет искать переменные сначала у себя, а затем во внешних LexicalEnvironment с места своего «рождения».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7.1</a:t>
            </a:r>
          </a:p>
        </p:txBody>
      </p:sp>
      <p:sp>
        <p:nvSpPr>
          <p:cNvPr id="178" name="Shape 178"/>
          <p:cNvSpPr/>
          <p:nvPr/>
        </p:nvSpPr>
        <p:spPr>
          <a:xfrm>
            <a:off x="1643517" y="2642411"/>
            <a:ext cx="971776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 lvl="0">
              <a:defRPr sz="1800"/>
            </a:pPr>
            <a:r>
              <a:rPr sz="3000"/>
              <a:t>Что будет, если вызов sayHi('Вася'); стоит в самом-самом начале, в первой строке кода?</a:t>
            </a:r>
          </a:p>
        </p:txBody>
      </p:sp>
      <p:sp>
        <p:nvSpPr>
          <p:cNvPr id="179" name="Shape 179"/>
          <p:cNvSpPr/>
          <p:nvPr/>
        </p:nvSpPr>
        <p:spPr>
          <a:xfrm>
            <a:off x="1857622" y="4371309"/>
            <a:ext cx="9289555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i="1" sz="3000">
                <a:latin typeface="Menlo"/>
                <a:ea typeface="Menlo"/>
                <a:cs typeface="Menlo"/>
                <a:sym typeface="Menlo"/>
              </a:rPr>
              <a:t>say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'Вася'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phrase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'Привет'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say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(name)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name + 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", "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+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phrase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1643517" y="2203464"/>
            <a:ext cx="971776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 lvl="0">
              <a:defRPr sz="1800"/>
            </a:pPr>
            <a:r>
              <a:rPr sz="3000"/>
              <a:t>Каков будет результат выполнения этого кода?</a:t>
            </a:r>
          </a:p>
        </p:txBody>
      </p:sp>
      <p:sp>
        <p:nvSpPr>
          <p:cNvPr id="185" name="Shape 185"/>
          <p:cNvSpPr/>
          <p:nvPr/>
        </p:nvSpPr>
        <p:spPr>
          <a:xfrm>
            <a:off x="4509267" y="2887872"/>
            <a:ext cx="4885433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value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r>
              <a:rPr b="1" sz="24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2400">
                <a:latin typeface="Menlo"/>
                <a:ea typeface="Menlo"/>
                <a:cs typeface="Menlo"/>
                <a:sym typeface="Menlo"/>
              </a:rPr>
              <a:t>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4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r>
              <a:rPr sz="24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24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value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24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true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r>
              <a:rPr sz="2400">
                <a:latin typeface="Menlo"/>
                <a:ea typeface="Menlo"/>
                <a:cs typeface="Menlo"/>
                <a:sym typeface="Menlo"/>
              </a:rPr>
              <a:t>    } </a:t>
            </a:r>
            <a:r>
              <a:rPr b="1" sz="24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else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{</a:t>
            </a: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r>
              <a:rPr sz="24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24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sz="24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value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24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false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r>
              <a:rPr sz="2400"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4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sz="24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value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r>
              <a:rPr sz="24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r>
              <a:rPr i="1" sz="2400">
                <a:latin typeface="Menlo"/>
                <a:ea typeface="Menlo"/>
                <a:cs typeface="Menlo"/>
                <a:sym typeface="Menlo"/>
              </a:rPr>
              <a:t>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();</a:t>
            </a: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r>
              <a:rPr b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4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i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value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);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7.2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1643517" y="2045849"/>
            <a:ext cx="971776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 lvl="0">
              <a:defRPr sz="1800"/>
            </a:pPr>
            <a:r>
              <a:rPr sz="3000"/>
              <a:t>Что выведут эти вызовы?</a:t>
            </a:r>
          </a:p>
        </p:txBody>
      </p:sp>
      <p:sp>
        <p:nvSpPr>
          <p:cNvPr id="192" name="Shape 192"/>
          <p:cNvSpPr/>
          <p:nvPr/>
        </p:nvSpPr>
        <p:spPr>
          <a:xfrm>
            <a:off x="4008606" y="2887872"/>
            <a:ext cx="5328904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2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currentCount 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2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200">
                <a:latin typeface="Menlo"/>
                <a:ea typeface="Menlo"/>
                <a:cs typeface="Menlo"/>
                <a:sym typeface="Menlo"/>
              </a:rPr>
            </a:br>
            <a:br>
              <a:rPr sz="2200">
                <a:latin typeface="Menlo"/>
                <a:ea typeface="Menlo"/>
                <a:cs typeface="Menlo"/>
                <a:sym typeface="Menlo"/>
              </a:rPr>
            </a:br>
            <a:r>
              <a:rPr b="1" sz="2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2200">
                <a:latin typeface="Menlo"/>
                <a:ea typeface="Menlo"/>
                <a:cs typeface="Menlo"/>
                <a:sym typeface="Menlo"/>
              </a:rPr>
              <a:t>makeCounter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2200"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function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2200"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2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b="1" i="1"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currentCount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++;</a:t>
            </a:r>
            <a:br>
              <a:rPr sz="2200"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latin typeface="Menlo"/>
                <a:ea typeface="Menlo"/>
                <a:cs typeface="Menlo"/>
                <a:sym typeface="Menlo"/>
              </a:rPr>
              <a:t>    };</a:t>
            </a:r>
            <a:br>
              <a:rPr sz="2200">
                <a:latin typeface="Menlo"/>
                <a:ea typeface="Menlo"/>
                <a:cs typeface="Menlo"/>
                <a:sym typeface="Menlo"/>
              </a:rPr>
            </a:br>
            <a:r>
              <a:rPr sz="22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2200">
                <a:latin typeface="Menlo"/>
                <a:ea typeface="Menlo"/>
                <a:cs typeface="Menlo"/>
                <a:sym typeface="Menlo"/>
              </a:rPr>
            </a:br>
            <a:br>
              <a:rPr sz="2200">
                <a:latin typeface="Menlo"/>
                <a:ea typeface="Menlo"/>
                <a:cs typeface="Menlo"/>
                <a:sym typeface="Menlo"/>
              </a:rPr>
            </a:br>
            <a:r>
              <a:rPr b="1" sz="2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 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2200">
                <a:latin typeface="Menlo"/>
                <a:ea typeface="Menlo"/>
                <a:cs typeface="Menlo"/>
                <a:sym typeface="Menlo"/>
              </a:rPr>
              <a:t>makeCounter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();</a:t>
            </a:r>
            <a:br>
              <a:rPr sz="2200">
                <a:latin typeface="Menlo"/>
                <a:ea typeface="Menlo"/>
                <a:cs typeface="Menlo"/>
                <a:sym typeface="Menlo"/>
              </a:rPr>
            </a:br>
            <a:r>
              <a:rPr b="1" sz="2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counter2 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2200">
                <a:latin typeface="Menlo"/>
                <a:ea typeface="Menlo"/>
                <a:cs typeface="Menlo"/>
                <a:sym typeface="Menlo"/>
              </a:rPr>
              <a:t>makeCounter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();</a:t>
            </a:r>
            <a:br>
              <a:rPr sz="2200">
                <a:latin typeface="Menlo"/>
                <a:ea typeface="Menlo"/>
                <a:cs typeface="Menlo"/>
                <a:sym typeface="Menlo"/>
              </a:rPr>
            </a:br>
            <a:br>
              <a:rPr sz="2200">
                <a:latin typeface="Menlo"/>
                <a:ea typeface="Menlo"/>
                <a:cs typeface="Menlo"/>
                <a:sym typeface="Menlo"/>
              </a:rPr>
            </a:br>
            <a:r>
              <a:rPr b="1"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2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2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?</a:t>
            </a:r>
            <a:br>
              <a:rPr i="1" sz="2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2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2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?</a:t>
            </a:r>
            <a:br>
              <a:rPr i="1" sz="2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2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2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counter2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2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?</a:t>
            </a:r>
            <a:br>
              <a:rPr i="1" sz="2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2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counter2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() ); </a:t>
            </a:r>
            <a:r>
              <a:rPr i="1" sz="2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?</a:t>
            </a:r>
          </a:p>
        </p:txBody>
      </p:sp>
      <p:sp>
        <p:nvSpPr>
          <p:cNvPr id="193" name="Shape 193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7.3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533400" y="6238875"/>
            <a:ext cx="9370579" cy="1684338"/>
          </a:xfrm>
          <a:prstGeom prst="rect">
            <a:avLst/>
          </a:prstGeom>
          <a:solidFill>
            <a:srgbClr val="F7A11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879475" y="6685756"/>
            <a:ext cx="87122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lnSpc>
                <a:spcPct val="90000"/>
              </a:lnSpc>
              <a:buClr>
                <a:srgbClr val="FFFFFF"/>
              </a:buClr>
              <a:buFont typeface="Helvetica Light"/>
              <a:defRPr b="1" sz="4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[[Scope]] для new Function</a:t>
            </a:r>
          </a:p>
        </p:txBody>
      </p:sp>
      <p:pic>
        <p:nvPicPr>
          <p:cNvPr id="199" name="pres_goit_template_01-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812" y="8537575"/>
            <a:ext cx="11939588" cy="373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205" name="Shape 205"/>
          <p:cNvSpPr/>
          <p:nvPr/>
        </p:nvSpPr>
        <p:spPr>
          <a:xfrm>
            <a:off x="1078605" y="2381250"/>
            <a:ext cx="10818764" cy="471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2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2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8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b="1" sz="2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2800">
                <a:latin typeface="Menlo"/>
                <a:ea typeface="Menlo"/>
                <a:cs typeface="Menlo"/>
                <a:sym typeface="Menlo"/>
              </a:rPr>
              <a:t>getFunc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sz="28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8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sz="28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func 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2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new </a:t>
            </a:r>
            <a:r>
              <a:rPr b="1" sz="2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2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''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2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'console.log(a)'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28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func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i="1" sz="2800">
                <a:latin typeface="Menlo"/>
                <a:ea typeface="Menlo"/>
                <a:cs typeface="Menlo"/>
                <a:sym typeface="Menlo"/>
              </a:rPr>
              <a:t>getFunc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()(); </a:t>
            </a:r>
            <a:r>
              <a:rPr i="1" sz="2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1, из window</a:t>
            </a:r>
          </a:p>
        </p:txBody>
      </p:sp>
      <p:sp>
        <p:nvSpPr>
          <p:cNvPr id="206" name="Shape 206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[[Scope]] для new Function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33400" y="6238875"/>
            <a:ext cx="9370579" cy="1684338"/>
          </a:xfrm>
          <a:prstGeom prst="rect">
            <a:avLst/>
          </a:prstGeom>
          <a:solidFill>
            <a:srgbClr val="F7A11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879475" y="6685756"/>
            <a:ext cx="87122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lnSpc>
                <a:spcPct val="90000"/>
              </a:lnSpc>
              <a:buClr>
                <a:srgbClr val="FFFFFF"/>
              </a:buClr>
              <a:buFont typeface="Helvetica Light"/>
              <a:defRPr b="1" sz="4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Глобальный объект</a:t>
            </a:r>
          </a:p>
        </p:txBody>
      </p:sp>
      <p:pic>
        <p:nvPicPr>
          <p:cNvPr id="29" name="pres_goit_template_01-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812" y="8537575"/>
            <a:ext cx="11939588" cy="373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533400" y="6238875"/>
            <a:ext cx="9370579" cy="1684338"/>
          </a:xfrm>
          <a:prstGeom prst="rect">
            <a:avLst/>
          </a:prstGeom>
          <a:solidFill>
            <a:srgbClr val="F7A11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879475" y="6405721"/>
            <a:ext cx="8712200" cy="1283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defTabSz="584200">
              <a:lnSpc>
                <a:spcPct val="90000"/>
              </a:lnSpc>
              <a:buClr>
                <a:srgbClr val="FFFFFF"/>
              </a:buClr>
              <a:buFont typeface="Helvetica Light"/>
              <a:defRPr sz="1800"/>
            </a:pPr>
            <a:r>
              <a:rPr b="1" sz="4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Локальные переменные </a:t>
            </a:r>
            <a:endParaRPr b="1" sz="41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 defTabSz="584200">
              <a:lnSpc>
                <a:spcPct val="90000"/>
              </a:lnSpc>
              <a:buClr>
                <a:srgbClr val="FFFFFF"/>
              </a:buClr>
              <a:buFont typeface="Helvetica Light"/>
              <a:defRPr sz="1800"/>
            </a:pPr>
            <a:r>
              <a:rPr b="1" sz="4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для объекта</a:t>
            </a:r>
          </a:p>
        </p:txBody>
      </p:sp>
      <p:pic>
        <p:nvPicPr>
          <p:cNvPr id="212" name="pres_goit_template_01-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812" y="8537575"/>
            <a:ext cx="11939588" cy="373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218" name="Shape 218"/>
          <p:cNvSpPr/>
          <p:nvPr/>
        </p:nvSpPr>
        <p:spPr>
          <a:xfrm>
            <a:off x="1078605" y="2381250"/>
            <a:ext cx="10818764" cy="471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2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2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8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b="1" sz="2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2800">
                <a:latin typeface="Menlo"/>
                <a:ea typeface="Menlo"/>
                <a:cs typeface="Menlo"/>
                <a:sym typeface="Menlo"/>
              </a:rPr>
              <a:t>getFunc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sz="28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8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sz="28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func 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2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new </a:t>
            </a:r>
            <a:r>
              <a:rPr b="1" sz="2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2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''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2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'console.log(a)'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28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func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i="1" sz="2800">
                <a:latin typeface="Menlo"/>
                <a:ea typeface="Menlo"/>
                <a:cs typeface="Menlo"/>
                <a:sym typeface="Menlo"/>
              </a:rPr>
              <a:t>getFunc</a:t>
            </a:r>
            <a:r>
              <a:rPr sz="2800">
                <a:latin typeface="Menlo"/>
                <a:ea typeface="Menlo"/>
                <a:cs typeface="Menlo"/>
                <a:sym typeface="Menlo"/>
              </a:rPr>
              <a:t>()(); </a:t>
            </a:r>
            <a:r>
              <a:rPr i="1" sz="2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1, из window</a:t>
            </a:r>
          </a:p>
        </p:txBody>
      </p:sp>
      <p:sp>
        <p:nvSpPr>
          <p:cNvPr id="219" name="Shape 219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Счётчик-объект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533400" y="6238875"/>
            <a:ext cx="9370579" cy="1684338"/>
          </a:xfrm>
          <a:prstGeom prst="rect">
            <a:avLst/>
          </a:prstGeom>
          <a:solidFill>
            <a:srgbClr val="F7A11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879475" y="6685756"/>
            <a:ext cx="87122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lnSpc>
                <a:spcPct val="90000"/>
              </a:lnSpc>
              <a:buClr>
                <a:srgbClr val="FFFFFF"/>
              </a:buClr>
              <a:buFont typeface="Helvetica Light"/>
              <a:defRPr b="1" sz="4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Модули</a:t>
            </a:r>
          </a:p>
        </p:txBody>
      </p:sp>
      <p:pic>
        <p:nvPicPr>
          <p:cNvPr id="225" name="pres_goit_template_01-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812" y="8537575"/>
            <a:ext cx="11939588" cy="373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231" name="Shape 231"/>
          <p:cNvSpPr/>
          <p:nvPr/>
        </p:nvSpPr>
        <p:spPr>
          <a:xfrm>
            <a:off x="1078605" y="2918996"/>
            <a:ext cx="9060174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глобальная переменная нашего скрипта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message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"Привет"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функция для вывода этой переменной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showMessage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message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выводим сообщение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latin typeface="Menlo"/>
                <a:ea typeface="Menlo"/>
                <a:cs typeface="Menlo"/>
                <a:sym typeface="Menlo"/>
              </a:rPr>
              <a:t>showMessage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();</a:t>
            </a:r>
          </a:p>
        </p:txBody>
      </p:sp>
      <p:sp>
        <p:nvSpPr>
          <p:cNvPr id="232" name="Shape 232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Зачем нужен модуль?</a:t>
            </a:r>
          </a:p>
        </p:txBody>
      </p:sp>
      <p:sp>
        <p:nvSpPr>
          <p:cNvPr id="233" name="Shape 233"/>
          <p:cNvSpPr/>
          <p:nvPr/>
        </p:nvSpPr>
        <p:spPr>
          <a:xfrm>
            <a:off x="6065781" y="2037347"/>
            <a:ext cx="130027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hello.js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239" name="Shape 239"/>
          <p:cNvSpPr/>
          <p:nvPr/>
        </p:nvSpPr>
        <p:spPr>
          <a:xfrm>
            <a:off x="1060062" y="2028933"/>
            <a:ext cx="11201066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900"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b="1" sz="2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script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&gt;</a:t>
            </a:r>
            <a:br>
              <a:rPr sz="2900">
                <a:latin typeface="Menlo"/>
                <a:ea typeface="Menlo"/>
                <a:cs typeface="Menlo"/>
                <a:sym typeface="Menlo"/>
              </a:rPr>
            </a:br>
            <a:r>
              <a:rPr sz="29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29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message 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29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'Пожалуйста, нажмите на кнопку'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900">
                <a:latin typeface="Menlo"/>
                <a:ea typeface="Menlo"/>
                <a:cs typeface="Menlo"/>
                <a:sym typeface="Menlo"/>
              </a:rPr>
            </a:br>
            <a:r>
              <a:rPr sz="2900">
                <a:latin typeface="Menlo"/>
                <a:ea typeface="Menlo"/>
                <a:cs typeface="Menlo"/>
                <a:sym typeface="Menlo"/>
              </a:rPr>
              <a:t>&lt;/</a:t>
            </a:r>
            <a:r>
              <a:rPr b="1" sz="2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script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&gt;</a:t>
            </a:r>
            <a:br>
              <a:rPr sz="2900">
                <a:latin typeface="Menlo"/>
                <a:ea typeface="Menlo"/>
                <a:cs typeface="Menlo"/>
                <a:sym typeface="Menlo"/>
              </a:rPr>
            </a:br>
            <a:r>
              <a:rPr sz="2900"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b="1" sz="2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script </a:t>
            </a:r>
            <a:r>
              <a:rPr b="1" sz="29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src=</a:t>
            </a:r>
            <a:r>
              <a:rPr b="1" sz="29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"hello.js"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&gt;&lt;/</a:t>
            </a:r>
            <a:r>
              <a:rPr b="1" sz="2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script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&gt;</a:t>
            </a:r>
            <a:br>
              <a:rPr sz="2900">
                <a:latin typeface="Menlo"/>
                <a:ea typeface="Menlo"/>
                <a:cs typeface="Menlo"/>
                <a:sym typeface="Menlo"/>
              </a:rPr>
            </a:br>
            <a:br>
              <a:rPr sz="2900">
                <a:latin typeface="Menlo"/>
                <a:ea typeface="Menlo"/>
                <a:cs typeface="Menlo"/>
                <a:sym typeface="Menlo"/>
              </a:rPr>
            </a:br>
            <a:r>
              <a:rPr sz="2900"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b="1" sz="2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button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&gt;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Кнопка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&lt;/</a:t>
            </a:r>
            <a:r>
              <a:rPr b="1" sz="2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button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&gt;</a:t>
            </a:r>
            <a:br>
              <a:rPr sz="2900">
                <a:latin typeface="Menlo"/>
                <a:ea typeface="Menlo"/>
                <a:cs typeface="Menlo"/>
                <a:sym typeface="Menlo"/>
              </a:rPr>
            </a:br>
            <a:r>
              <a:rPr sz="2900"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b="1" sz="2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script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&gt;</a:t>
            </a:r>
            <a:br>
              <a:rPr sz="2900">
                <a:latin typeface="Menlo"/>
                <a:ea typeface="Menlo"/>
                <a:cs typeface="Menlo"/>
                <a:sym typeface="Menlo"/>
              </a:rPr>
            </a:br>
            <a:r>
              <a:rPr sz="29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2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ожидается сообщение из переменной выше...</a:t>
            </a:r>
            <a:br>
              <a:rPr i="1" sz="2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9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9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9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message 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);</a:t>
            </a:r>
            <a:endParaRPr sz="2900"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/>
            </a:pPr>
            <a:r>
              <a:rPr sz="29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2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но на самом деле будет введено "Привет"</a:t>
            </a:r>
            <a:br>
              <a:rPr i="1" sz="2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900">
                <a:latin typeface="Menlo"/>
                <a:ea typeface="Menlo"/>
                <a:cs typeface="Menlo"/>
                <a:sym typeface="Menlo"/>
              </a:rPr>
              <a:t>&lt;/</a:t>
            </a:r>
            <a:r>
              <a:rPr b="1" sz="2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script</a:t>
            </a:r>
            <a:r>
              <a:rPr sz="2900">
                <a:latin typeface="Menlo"/>
                <a:ea typeface="Menlo"/>
                <a:cs typeface="Menlo"/>
                <a:sym typeface="Menlo"/>
              </a:rPr>
              <a:t>&gt;</a:t>
            </a:r>
          </a:p>
        </p:txBody>
      </p:sp>
      <p:sp>
        <p:nvSpPr>
          <p:cNvPr id="240" name="Shape 240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Зачем нужен модуль?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246" name="Shape 246"/>
          <p:cNvSpPr/>
          <p:nvPr/>
        </p:nvSpPr>
        <p:spPr>
          <a:xfrm>
            <a:off x="1078605" y="1917675"/>
            <a:ext cx="8991359" cy="561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7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27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27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27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глобальная переменная нашего скрипта</a:t>
            </a:r>
            <a:br>
              <a:rPr i="1" sz="27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7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7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sz="27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message </a:t>
            </a:r>
            <a:r>
              <a:rPr sz="27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27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"Привет"</a:t>
            </a:r>
            <a:r>
              <a:rPr sz="27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27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функция для вывода этой переменной</a:t>
            </a:r>
            <a:br>
              <a:rPr i="1" sz="27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7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7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2700">
                <a:latin typeface="Menlo"/>
                <a:ea typeface="Menlo"/>
                <a:cs typeface="Menlo"/>
                <a:sym typeface="Menlo"/>
              </a:rPr>
              <a:t>showMessage</a:t>
            </a:r>
            <a:r>
              <a:rPr sz="27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27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7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7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7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sz="27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message </a:t>
            </a:r>
            <a:r>
              <a:rPr sz="27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27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выводим сообщение</a:t>
            </a:r>
            <a:br>
              <a:rPr i="1" sz="27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7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2700">
                <a:latin typeface="Menlo"/>
                <a:ea typeface="Menlo"/>
                <a:cs typeface="Menlo"/>
                <a:sym typeface="Menlo"/>
              </a:rPr>
              <a:t>showMessage</a:t>
            </a:r>
            <a:r>
              <a:rPr sz="2700">
                <a:latin typeface="Menlo"/>
                <a:ea typeface="Menlo"/>
                <a:cs typeface="Menlo"/>
                <a:sym typeface="Menlo"/>
              </a:rPr>
              <a:t>();</a:t>
            </a: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latin typeface="Menlo"/>
                <a:ea typeface="Menlo"/>
                <a:cs typeface="Menlo"/>
                <a:sym typeface="Menlo"/>
              </a:rPr>
              <a:t>})();</a:t>
            </a:r>
          </a:p>
        </p:txBody>
      </p:sp>
      <p:sp>
        <p:nvSpPr>
          <p:cNvPr id="247" name="Shape 247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Приём проектирования «Модуль»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253" name="Shape 253"/>
          <p:cNvSpPr/>
          <p:nvPr/>
        </p:nvSpPr>
        <p:spPr>
          <a:xfrm>
            <a:off x="1078605" y="1954761"/>
            <a:ext cx="9778902" cy="613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16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1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1600">
                <a:latin typeface="Menlo"/>
                <a:ea typeface="Menlo"/>
                <a:cs typeface="Menlo"/>
                <a:sym typeface="Menlo"/>
              </a:rPr>
            </a:br>
            <a:br>
              <a:rPr sz="1600">
                <a:latin typeface="Menlo"/>
                <a:ea typeface="Menlo"/>
                <a:cs typeface="Menlo"/>
                <a:sym typeface="Menlo"/>
              </a:rPr>
            </a:br>
            <a:r>
              <a:rPr sz="1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lodash - основная функция для библиотеки</a:t>
            </a: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1600">
                <a:latin typeface="Menlo"/>
                <a:ea typeface="Menlo"/>
                <a:cs typeface="Menlo"/>
                <a:sym typeface="Menlo"/>
              </a:rPr>
              <a:t>lodash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(value) {</a:t>
            </a:r>
            <a:br>
              <a:rPr sz="1600">
                <a:latin typeface="Menlo"/>
                <a:ea typeface="Menlo"/>
                <a:cs typeface="Menlo"/>
                <a:sym typeface="Menlo"/>
              </a:rPr>
            </a:br>
            <a:r>
              <a:rPr sz="16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...</a:t>
            </a: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1600">
                <a:latin typeface="Menlo"/>
                <a:ea typeface="Menlo"/>
                <a:cs typeface="Menlo"/>
                <a:sym typeface="Menlo"/>
              </a:rPr>
            </a:br>
            <a:br>
              <a:rPr sz="1600">
                <a:latin typeface="Menlo"/>
                <a:ea typeface="Menlo"/>
                <a:cs typeface="Menlo"/>
                <a:sym typeface="Menlo"/>
              </a:rPr>
            </a:br>
            <a:r>
              <a:rPr sz="1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вспомогательная переменная</a:t>
            </a: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sz="16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version 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1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'2.4.1'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1600">
                <a:latin typeface="Menlo"/>
                <a:ea typeface="Menlo"/>
                <a:cs typeface="Menlo"/>
                <a:sym typeface="Menlo"/>
              </a:rPr>
            </a:br>
            <a:r>
              <a:rPr sz="1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... другие вспомогательные переменные и функции</a:t>
            </a: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// код функции size, пока что доступен только внутри</a:t>
            </a: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1600">
                <a:latin typeface="Menlo"/>
                <a:ea typeface="Menlo"/>
                <a:cs typeface="Menlo"/>
                <a:sym typeface="Menlo"/>
              </a:rPr>
              <a:t>size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(collection) {</a:t>
            </a:r>
            <a:br>
              <a:rPr sz="1600">
                <a:latin typeface="Menlo"/>
                <a:ea typeface="Menlo"/>
                <a:cs typeface="Menlo"/>
                <a:sym typeface="Menlo"/>
              </a:rPr>
            </a:br>
            <a:r>
              <a:rPr sz="16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Object.</a:t>
            </a:r>
            <a:r>
              <a:rPr sz="1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keys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(collection).</a:t>
            </a:r>
            <a:r>
              <a:rPr b="1" sz="1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length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1600">
                <a:latin typeface="Menlo"/>
                <a:ea typeface="Menlo"/>
                <a:cs typeface="Menlo"/>
                <a:sym typeface="Menlo"/>
              </a:rPr>
            </a:br>
            <a:r>
              <a:rPr sz="1600"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1600">
                <a:latin typeface="Menlo"/>
                <a:ea typeface="Menlo"/>
                <a:cs typeface="Menlo"/>
                <a:sym typeface="Menlo"/>
              </a:rPr>
            </a:br>
            <a:br>
              <a:rPr sz="1600">
                <a:latin typeface="Menlo"/>
                <a:ea typeface="Menlo"/>
                <a:cs typeface="Menlo"/>
                <a:sym typeface="Menlo"/>
              </a:rPr>
            </a:br>
            <a:r>
              <a:rPr sz="1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присвоим в lodash size и другие функции, которые нужно вынести из модуля</a:t>
            </a: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1600">
                <a:latin typeface="Menlo"/>
                <a:ea typeface="Menlo"/>
                <a:cs typeface="Menlo"/>
                <a:sym typeface="Menlo"/>
              </a:rPr>
              <a:t>lodash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1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size 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1600">
                <a:latin typeface="Menlo"/>
                <a:ea typeface="Menlo"/>
                <a:cs typeface="Menlo"/>
                <a:sym typeface="Menlo"/>
              </a:rPr>
              <a:t>size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1600">
                <a:latin typeface="Menlo"/>
                <a:ea typeface="Menlo"/>
                <a:cs typeface="Menlo"/>
                <a:sym typeface="Menlo"/>
              </a:rPr>
            </a:br>
            <a:r>
              <a:rPr sz="1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lodash.defaults = ...</a:t>
            </a: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// lodash.cloneDeep = ...</a:t>
            </a: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// "экспортировать" lodash наружу из модуля</a:t>
            </a: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window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1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_ 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1600">
                <a:latin typeface="Menlo"/>
                <a:ea typeface="Menlo"/>
                <a:cs typeface="Menlo"/>
                <a:sym typeface="Menlo"/>
              </a:rPr>
              <a:t>lodash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в оригинальном коде здесь сложнее, но смысл тот же</a:t>
            </a: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1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600">
                <a:latin typeface="Menlo"/>
                <a:ea typeface="Menlo"/>
                <a:cs typeface="Menlo"/>
                <a:sym typeface="Menlo"/>
              </a:rPr>
              <a:t>}());</a:t>
            </a:r>
          </a:p>
        </p:txBody>
      </p:sp>
      <p:sp>
        <p:nvSpPr>
          <p:cNvPr id="254" name="Shape 254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Экспорт значения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260" name="Shape 260"/>
          <p:cNvSpPr/>
          <p:nvPr/>
        </p:nvSpPr>
        <p:spPr>
          <a:xfrm>
            <a:off x="1078605" y="1954761"/>
            <a:ext cx="11124606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000"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b="1" sz="2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script </a:t>
            </a:r>
            <a:endParaRPr b="1" sz="2000">
              <a:solidFill>
                <a:srgbClr val="01199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/>
            </a:pPr>
            <a:r>
              <a:rPr b="1" sz="2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src=</a:t>
            </a:r>
            <a:r>
              <a:rPr b="1" sz="2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“https://cdnjs.cloudflare.com/ajax/libs/lodash.js/3.2.0/lodash.js"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&gt;</a:t>
            </a:r>
            <a:endParaRPr sz="2000"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/>
            </a:pPr>
            <a:r>
              <a:rPr sz="2000">
                <a:latin typeface="Menlo"/>
                <a:ea typeface="Menlo"/>
                <a:cs typeface="Menlo"/>
                <a:sym typeface="Menlo"/>
              </a:rPr>
              <a:t>&lt;/</a:t>
            </a:r>
            <a:r>
              <a:rPr b="1" sz="2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script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&gt;</a:t>
            </a:r>
            <a:br>
              <a:rPr sz="2000">
                <a:latin typeface="Menlo"/>
                <a:ea typeface="Menlo"/>
                <a:cs typeface="Menlo"/>
                <a:sym typeface="Menlo"/>
              </a:rPr>
            </a:br>
            <a:br>
              <a:rPr sz="2000">
                <a:latin typeface="Menlo"/>
                <a:ea typeface="Menlo"/>
                <a:cs typeface="Menlo"/>
                <a:sym typeface="Menlo"/>
              </a:rPr>
            </a:br>
            <a:r>
              <a:rPr sz="2000"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b="1" sz="2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script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&gt;</a:t>
            </a:r>
            <a:br>
              <a:rPr sz="2000">
                <a:latin typeface="Menlo"/>
                <a:ea typeface="Menlo"/>
                <a:cs typeface="Menlo"/>
                <a:sym typeface="Menlo"/>
              </a:rPr>
            </a:br>
            <a:r>
              <a:rPr sz="2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user 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= {</a:t>
            </a:r>
            <a:br>
              <a:rPr sz="2000">
                <a:latin typeface="Menlo"/>
                <a:ea typeface="Menlo"/>
                <a:cs typeface="Menlo"/>
                <a:sym typeface="Menlo"/>
              </a:rPr>
            </a:br>
            <a:r>
              <a:rPr sz="20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name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2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'Вася'</a:t>
            </a:r>
            <a:br>
              <a:rPr b="1" sz="2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};</a:t>
            </a:r>
            <a:br>
              <a:rPr sz="2000">
                <a:latin typeface="Menlo"/>
                <a:ea typeface="Menlo"/>
                <a:cs typeface="Menlo"/>
                <a:sym typeface="Menlo"/>
              </a:rPr>
            </a:br>
            <a:br>
              <a:rPr sz="2000">
                <a:latin typeface="Menlo"/>
                <a:ea typeface="Menlo"/>
                <a:cs typeface="Menlo"/>
                <a:sym typeface="Menlo"/>
              </a:rPr>
            </a:br>
            <a:r>
              <a:rPr sz="2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i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_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defaults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i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user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, {</a:t>
            </a:r>
            <a:br>
              <a:rPr sz="2000">
                <a:latin typeface="Menlo"/>
                <a:ea typeface="Menlo"/>
                <a:cs typeface="Menlo"/>
                <a:sym typeface="Menlo"/>
              </a:rPr>
            </a:br>
            <a:r>
              <a:rPr sz="20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name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2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'Не указано'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2000">
                <a:latin typeface="Menlo"/>
                <a:ea typeface="Menlo"/>
                <a:cs typeface="Menlo"/>
                <a:sym typeface="Menlo"/>
              </a:rPr>
            </a:br>
            <a:r>
              <a:rPr sz="20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employer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2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'Не указан'</a:t>
            </a:r>
            <a:br>
              <a:rPr b="1" sz="2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});</a:t>
            </a:r>
            <a:br>
              <a:rPr sz="2000">
                <a:latin typeface="Menlo"/>
                <a:ea typeface="Menlo"/>
                <a:cs typeface="Menlo"/>
                <a:sym typeface="Menlo"/>
              </a:rPr>
            </a:br>
            <a:br>
              <a:rPr sz="2000">
                <a:latin typeface="Menlo"/>
                <a:ea typeface="Menlo"/>
                <a:cs typeface="Menlo"/>
                <a:sym typeface="Menlo"/>
              </a:rPr>
            </a:br>
            <a:r>
              <a:rPr sz="2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user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name 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2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Вася</a:t>
            </a:r>
            <a:br>
              <a:rPr i="1" sz="2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user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employer 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2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Не указан</a:t>
            </a:r>
            <a:br>
              <a:rPr i="1" sz="2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_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size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i="1" sz="2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user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) ); </a:t>
            </a:r>
            <a:r>
              <a:rPr i="1" sz="2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2</a:t>
            </a:r>
            <a:br>
              <a:rPr i="1" sz="2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000">
                <a:latin typeface="Menlo"/>
                <a:ea typeface="Menlo"/>
                <a:cs typeface="Menlo"/>
                <a:sym typeface="Menlo"/>
              </a:rPr>
              <a:t>&lt;/</a:t>
            </a:r>
            <a:r>
              <a:rPr b="1" sz="2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script</a:t>
            </a:r>
            <a:r>
              <a:rPr sz="2000">
                <a:latin typeface="Menlo"/>
                <a:ea typeface="Menlo"/>
                <a:cs typeface="Menlo"/>
                <a:sym typeface="Menlo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Экспорт значения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267" name="Shape 267"/>
          <p:cNvSpPr/>
          <p:nvPr/>
        </p:nvSpPr>
        <p:spPr>
          <a:xfrm>
            <a:off x="1078605" y="2603500"/>
            <a:ext cx="9518936" cy="454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lodash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(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sz="3000">
                <a:solidFill>
                  <a:srgbClr val="559495"/>
                </a:solidFill>
                <a:latin typeface="Menlo"/>
                <a:ea typeface="Menlo"/>
                <a:cs typeface="Menlo"/>
                <a:sym typeface="Menlo"/>
              </a:rPr>
              <a:t>version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assignDefaults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{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/*...*/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defaults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{  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})();</a:t>
            </a:r>
          </a:p>
        </p:txBody>
      </p:sp>
      <p:sp>
        <p:nvSpPr>
          <p:cNvPr id="268" name="Shape 268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Экспорт через return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533400" y="6238875"/>
            <a:ext cx="9370579" cy="1684338"/>
          </a:xfrm>
          <a:prstGeom prst="rect">
            <a:avLst/>
          </a:prstGeom>
          <a:solidFill>
            <a:srgbClr val="F7A11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879475" y="6685756"/>
            <a:ext cx="87122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lnSpc>
                <a:spcPct val="90000"/>
              </a:lnSpc>
              <a:buClr>
                <a:srgbClr val="FFFFFF"/>
              </a:buClr>
              <a:buFont typeface="Helvetica Light"/>
              <a:defRPr b="1" sz="4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Практика</a:t>
            </a:r>
          </a:p>
        </p:txBody>
      </p:sp>
      <p:pic>
        <p:nvPicPr>
          <p:cNvPr id="274" name="pres_goit_template_01-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812" y="8537575"/>
            <a:ext cx="11939588" cy="373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global object</a:t>
            </a:r>
          </a:p>
        </p:txBody>
      </p:sp>
      <p:sp>
        <p:nvSpPr>
          <p:cNvPr id="35" name="Shape 35"/>
          <p:cNvSpPr/>
          <p:nvPr/>
        </p:nvSpPr>
        <p:spPr>
          <a:xfrm>
            <a:off x="1071235" y="2692465"/>
            <a:ext cx="10207081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объявление var создаёт свойство window.a</a:t>
            </a:r>
            <a:endParaRPr i="1" sz="30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window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5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endParaRPr i="1" sz="30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/>
            </a:pPr>
            <a:endParaRPr i="1" sz="30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/>
            </a:pP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window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5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/>
          <p:nvPr/>
        </p:nvSpPr>
        <p:spPr>
          <a:xfrm>
            <a:off x="4266127" y="1936750"/>
            <a:ext cx="4472546" cy="588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funky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(o)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o =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null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x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[];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latin typeface="Menlo"/>
                <a:ea typeface="Menlo"/>
                <a:cs typeface="Menlo"/>
                <a:sym typeface="Menlo"/>
              </a:rPr>
              <a:t>funky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x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x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A. null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B. []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C. undefined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D. throw</a:t>
            </a:r>
          </a:p>
        </p:txBody>
      </p:sp>
      <p:sp>
        <p:nvSpPr>
          <p:cNvPr id="280" name="Shape 280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7.4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res_goit_template_01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/>
        </p:nvSpPr>
        <p:spPr>
          <a:xfrm>
            <a:off x="1643517" y="2605325"/>
            <a:ext cx="971776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 lvl="0">
              <a:defRPr sz="1800"/>
            </a:pPr>
            <a:r>
              <a:rPr sz="3000"/>
              <a:t>Напишите функцию которая принимает аргумент и возвращает этот аргумент.</a:t>
            </a:r>
          </a:p>
        </p:txBody>
      </p:sp>
      <p:sp>
        <p:nvSpPr>
          <p:cNvPr id="286" name="Shape 286"/>
          <p:cNvSpPr/>
          <p:nvPr/>
        </p:nvSpPr>
        <p:spPr>
          <a:xfrm>
            <a:off x="4495508" y="4000450"/>
            <a:ext cx="401378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identity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3</a:t>
            </a:r>
          </a:p>
        </p:txBody>
      </p:sp>
      <p:sp>
        <p:nvSpPr>
          <p:cNvPr id="287" name="Shape 287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7.5</a:t>
            </a:r>
          </a:p>
        </p:txBody>
      </p:sp>
      <p:pic>
        <p:nvPicPr>
          <p:cNvPr id="28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5508" y="4925676"/>
            <a:ext cx="4013784" cy="3010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res_goit_template_01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>
            <a:off x="4495508" y="4000450"/>
            <a:ext cx="5160691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identity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(x)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x;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292" name="Shape 292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7.5</a:t>
            </a:r>
          </a:p>
        </p:txBody>
      </p:sp>
      <p:sp>
        <p:nvSpPr>
          <p:cNvPr id="293" name="Shape 293"/>
          <p:cNvSpPr/>
          <p:nvPr/>
        </p:nvSpPr>
        <p:spPr>
          <a:xfrm>
            <a:off x="4421866" y="1647843"/>
            <a:ext cx="416106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 defTabSz="584200">
              <a:defRPr b="1" sz="3000">
                <a:solidFill>
                  <a:srgbClr val="B36AE2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B36AE2"/>
                </a:solidFill>
                <a:uFill>
                  <a:solidFill>
                    <a:srgbClr val="FF8100"/>
                  </a:solidFill>
                </a:uFill>
              </a:rPr>
              <a:t>решение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res_goit_template_01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/>
        </p:nvSpPr>
        <p:spPr>
          <a:xfrm>
            <a:off x="1643517" y="2605325"/>
            <a:ext cx="971776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 lvl="0">
              <a:defRPr sz="1800"/>
            </a:pPr>
            <a:r>
              <a:rPr sz="3000"/>
              <a:t>Напишите две бинарные функции add и mul которые складывают и умножают свои 2 аргумента.</a:t>
            </a:r>
          </a:p>
        </p:txBody>
      </p:sp>
      <p:sp>
        <p:nvSpPr>
          <p:cNvPr id="297" name="Shape 297"/>
          <p:cNvSpPr/>
          <p:nvPr/>
        </p:nvSpPr>
        <p:spPr>
          <a:xfrm>
            <a:off x="4495508" y="4159250"/>
            <a:ext cx="332564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000">
                <a:latin typeface="Menlo"/>
                <a:ea typeface="Menlo"/>
                <a:cs typeface="Menlo"/>
                <a:sym typeface="Menlo"/>
              </a:rPr>
              <a:t>add(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//7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mul(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//12</a:t>
            </a:r>
          </a:p>
        </p:txBody>
      </p:sp>
      <p:sp>
        <p:nvSpPr>
          <p:cNvPr id="298" name="Shape 298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7.6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res_goit_template_01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4551137" y="3048000"/>
            <a:ext cx="4931309" cy="36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add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(x,y)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x + y;    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mul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(x,y)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x * y;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  <a:endParaRPr sz="300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302" name="Shape 302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7.6</a:t>
            </a:r>
          </a:p>
        </p:txBody>
      </p:sp>
      <p:sp>
        <p:nvSpPr>
          <p:cNvPr id="303" name="Shape 303"/>
          <p:cNvSpPr/>
          <p:nvPr/>
        </p:nvSpPr>
        <p:spPr>
          <a:xfrm>
            <a:off x="4421866" y="1647843"/>
            <a:ext cx="416106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 defTabSz="584200">
              <a:defRPr b="1" sz="3000">
                <a:solidFill>
                  <a:srgbClr val="B36AE2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B36AE2"/>
                </a:solidFill>
                <a:uFill>
                  <a:solidFill>
                    <a:srgbClr val="FF8100"/>
                  </a:solidFill>
                </a:uFill>
              </a:rPr>
              <a:t>решение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pres_goit_template_01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>
            <a:off x="1643517" y="2376725"/>
            <a:ext cx="9717766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 lvl="0">
              <a:defRPr sz="1800"/>
            </a:pPr>
            <a:r>
              <a:rPr sz="3000"/>
              <a:t>Напишите функцию которая принимает аргумент и возвращает функцию которая возвращает этот аргумент.</a:t>
            </a:r>
          </a:p>
        </p:txBody>
      </p:sp>
      <p:sp>
        <p:nvSpPr>
          <p:cNvPr id="307" name="Shape 307"/>
          <p:cNvSpPr/>
          <p:nvPr/>
        </p:nvSpPr>
        <p:spPr>
          <a:xfrm>
            <a:off x="3692673" y="4426938"/>
            <a:ext cx="5619454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idf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identityf(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idf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3</a:t>
            </a:r>
          </a:p>
        </p:txBody>
      </p:sp>
      <p:sp>
        <p:nvSpPr>
          <p:cNvPr id="308" name="Shape 308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7.7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pres_goit_template_01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311"/>
          <p:cNvSpPr/>
          <p:nvPr/>
        </p:nvSpPr>
        <p:spPr>
          <a:xfrm>
            <a:off x="3807364" y="3381773"/>
            <a:ext cx="5390072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identityf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(x)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function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x;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};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312" name="Shape 312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7.7</a:t>
            </a:r>
          </a:p>
        </p:txBody>
      </p:sp>
      <p:sp>
        <p:nvSpPr>
          <p:cNvPr id="313" name="Shape 313"/>
          <p:cNvSpPr/>
          <p:nvPr/>
        </p:nvSpPr>
        <p:spPr>
          <a:xfrm>
            <a:off x="4421866" y="1647843"/>
            <a:ext cx="416106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 defTabSz="584200">
              <a:defRPr b="1" sz="3000">
                <a:solidFill>
                  <a:srgbClr val="B36AE2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B36AE2"/>
                </a:solidFill>
                <a:uFill>
                  <a:solidFill>
                    <a:srgbClr val="FF8100"/>
                  </a:solidFill>
                </a:uFill>
              </a:rPr>
              <a:t>решение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res_goit_template_01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1643517" y="2605325"/>
            <a:ext cx="971776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 lvl="0">
              <a:defRPr sz="1800"/>
            </a:pPr>
            <a:r>
              <a:rPr sz="3000"/>
              <a:t>Напишите функцию складывает числа из 2х вызовов</a:t>
            </a:r>
          </a:p>
        </p:txBody>
      </p:sp>
      <p:sp>
        <p:nvSpPr>
          <p:cNvPr id="317" name="Shape 317"/>
          <p:cNvSpPr/>
          <p:nvPr/>
        </p:nvSpPr>
        <p:spPr>
          <a:xfrm>
            <a:off x="4972138" y="4909055"/>
            <a:ext cx="35550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000">
                <a:latin typeface="Menlo"/>
                <a:ea typeface="Menlo"/>
                <a:cs typeface="Menlo"/>
                <a:sym typeface="Menlo"/>
              </a:rPr>
              <a:t>addf(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)(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//7</a:t>
            </a:r>
          </a:p>
        </p:txBody>
      </p:sp>
      <p:sp>
        <p:nvSpPr>
          <p:cNvPr id="318" name="Shape 318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7.8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res_goit_template_01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321"/>
          <p:cNvSpPr/>
          <p:nvPr/>
        </p:nvSpPr>
        <p:spPr>
          <a:xfrm>
            <a:off x="3807364" y="3381773"/>
            <a:ext cx="561945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addf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(x)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function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(y)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x + y;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};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322" name="Shape 322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7.8</a:t>
            </a:r>
          </a:p>
        </p:txBody>
      </p:sp>
      <p:sp>
        <p:nvSpPr>
          <p:cNvPr id="323" name="Shape 323"/>
          <p:cNvSpPr/>
          <p:nvPr/>
        </p:nvSpPr>
        <p:spPr>
          <a:xfrm>
            <a:off x="4421866" y="1647843"/>
            <a:ext cx="416106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 defTabSz="584200">
              <a:defRPr b="1" sz="3000">
                <a:solidFill>
                  <a:srgbClr val="B36AE2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B36AE2"/>
                </a:solidFill>
                <a:uFill>
                  <a:solidFill>
                    <a:srgbClr val="FF8100"/>
                  </a:solidFill>
                </a:uFill>
              </a:rPr>
              <a:t>решение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res_goit_template_01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/>
          <p:nvPr/>
        </p:nvSpPr>
        <p:spPr>
          <a:xfrm>
            <a:off x="1643517" y="2605325"/>
            <a:ext cx="971776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/>
            </a:lvl1pPr>
          </a:lstStyle>
          <a:p>
            <a:pPr lvl="0">
              <a:defRPr sz="1800"/>
            </a:pPr>
            <a:r>
              <a:rPr sz="3000"/>
              <a:t>Напишите функцию которая принимает бинарную функцию и вызывает её с имя аргументами.</a:t>
            </a:r>
          </a:p>
        </p:txBody>
      </p:sp>
      <p:sp>
        <p:nvSpPr>
          <p:cNvPr id="327" name="Shape 327"/>
          <p:cNvSpPr/>
          <p:nvPr/>
        </p:nvSpPr>
        <p:spPr>
          <a:xfrm>
            <a:off x="2691353" y="4742168"/>
            <a:ext cx="8372030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addf2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applyf(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add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addf2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)(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//7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(applyf(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mul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)(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)(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));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//12</a:t>
            </a:r>
          </a:p>
        </p:txBody>
      </p:sp>
      <p:sp>
        <p:nvSpPr>
          <p:cNvPr id="328" name="Shape 328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7.9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Порядок инициализации</a:t>
            </a:r>
          </a:p>
        </p:txBody>
      </p:sp>
      <p:sp>
        <p:nvSpPr>
          <p:cNvPr id="41" name="Shape 41"/>
          <p:cNvSpPr/>
          <p:nvPr/>
        </p:nvSpPr>
        <p:spPr>
          <a:xfrm>
            <a:off x="1052693" y="3360012"/>
            <a:ext cx="10627612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На момент инициализации, до выполнения кода:</a:t>
            </a:r>
            <a:b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window = { f: function, a: undefined, g: undefined }</a:t>
            </a:r>
            <a:b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5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25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25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5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25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500">
                <a:latin typeface="Menlo"/>
                <a:ea typeface="Menlo"/>
                <a:cs typeface="Menlo"/>
                <a:sym typeface="Menlo"/>
              </a:rPr>
            </a:br>
            <a: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window = { f: function, a: 5, g: undefined }</a:t>
            </a:r>
            <a:b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5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2500">
                <a:latin typeface="Menlo"/>
                <a:ea typeface="Menlo"/>
                <a:cs typeface="Menlo"/>
                <a:sym typeface="Menlo"/>
              </a:rPr>
              <a:t>f</a:t>
            </a:r>
            <a:r>
              <a:rPr sz="2500">
                <a:latin typeface="Menlo"/>
                <a:ea typeface="Menlo"/>
                <a:cs typeface="Menlo"/>
                <a:sym typeface="Menlo"/>
              </a:rPr>
              <a:t>(arg) { </a:t>
            </a:r>
            <a: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/*...*/ </a:t>
            </a:r>
            <a:r>
              <a:rPr sz="25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2500">
                <a:latin typeface="Menlo"/>
                <a:ea typeface="Menlo"/>
                <a:cs typeface="Menlo"/>
                <a:sym typeface="Menlo"/>
              </a:rPr>
            </a:br>
            <a: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window = { f: function, a: 5, g: undefined } </a:t>
            </a:r>
            <a:endParaRPr i="1" sz="25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/>
            </a:pPr>
            <a: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без изменений, f обработана ранее</a:t>
            </a:r>
            <a:b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5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i="1" sz="2500">
                <a:latin typeface="Menlo"/>
                <a:ea typeface="Menlo"/>
                <a:cs typeface="Menlo"/>
                <a:sym typeface="Menlo"/>
              </a:rPr>
              <a:t>g </a:t>
            </a:r>
            <a:r>
              <a:rPr sz="25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25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2500">
                <a:latin typeface="Menlo"/>
                <a:ea typeface="Menlo"/>
                <a:cs typeface="Menlo"/>
                <a:sym typeface="Menlo"/>
              </a:rPr>
              <a:t>(arg) { </a:t>
            </a:r>
            <a: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/*...*/ </a:t>
            </a:r>
            <a:r>
              <a:rPr sz="2500">
                <a:latin typeface="Menlo"/>
                <a:ea typeface="Menlo"/>
                <a:cs typeface="Menlo"/>
                <a:sym typeface="Menlo"/>
              </a:rPr>
              <a:t>};</a:t>
            </a:r>
            <a:br>
              <a:rPr sz="2500">
                <a:latin typeface="Menlo"/>
                <a:ea typeface="Menlo"/>
                <a:cs typeface="Menlo"/>
                <a:sym typeface="Menlo"/>
              </a:rPr>
            </a:br>
            <a:r>
              <a:rPr i="1" sz="2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window = { f: function, a: 5, g: function }</a:t>
            </a:r>
          </a:p>
        </p:txBody>
      </p:sp>
      <p:sp>
        <p:nvSpPr>
          <p:cNvPr id="42" name="Shape 42"/>
          <p:cNvSpPr/>
          <p:nvPr/>
        </p:nvSpPr>
        <p:spPr>
          <a:xfrm>
            <a:off x="1166018" y="1986031"/>
            <a:ext cx="11099801" cy="10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635000" indent="-635000" defTabSz="431800">
              <a:spcBef>
                <a:spcPts val="900"/>
              </a:spcBef>
              <a:buSzPct val="100000"/>
              <a:buAutoNum type="arabicPeriod" startAt="1"/>
              <a:defRPr sz="1800"/>
            </a:pPr>
            <a:r>
              <a:rPr sz="30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Инициализация, подготовка к запуску.</a:t>
            </a:r>
            <a:endParaRPr sz="30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35000" indent="-635000" defTabSz="431800">
              <a:spcBef>
                <a:spcPts val="900"/>
              </a:spcBef>
              <a:buSzPct val="100000"/>
              <a:buAutoNum type="arabicPeriod" startAt="1"/>
              <a:defRPr sz="1800"/>
            </a:pPr>
            <a:r>
              <a:rPr sz="30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Выполнение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res_goit_template_01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/>
        </p:nvSpPr>
        <p:spPr>
          <a:xfrm>
            <a:off x="2775148" y="3400316"/>
            <a:ext cx="7454504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3000">
                <a:latin typeface="Menlo"/>
                <a:ea typeface="Menlo"/>
                <a:cs typeface="Menlo"/>
                <a:sym typeface="Menlo"/>
              </a:rPr>
              <a:t>applyf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(binary)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function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(x)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function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(y)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binary(x)(y);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    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332" name="Shape 332"/>
          <p:cNvSpPr/>
          <p:nvPr>
            <p:ph type="title"/>
          </p:nvPr>
        </p:nvSpPr>
        <p:spPr>
          <a:xfrm>
            <a:off x="4421866" y="1075812"/>
            <a:ext cx="4161068" cy="723901"/>
          </a:xfrm>
          <a:prstGeom prst="rect">
            <a:avLst/>
          </a:prstGeom>
        </p:spPr>
        <p:txBody>
          <a:bodyPr anchor="b"/>
          <a:lstStyle>
            <a:lvl1pPr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Задачка 7.9</a:t>
            </a:r>
          </a:p>
        </p:txBody>
      </p:sp>
      <p:sp>
        <p:nvSpPr>
          <p:cNvPr id="333" name="Shape 333"/>
          <p:cNvSpPr/>
          <p:nvPr/>
        </p:nvSpPr>
        <p:spPr>
          <a:xfrm>
            <a:off x="4421866" y="1647843"/>
            <a:ext cx="416106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 defTabSz="584200">
              <a:defRPr b="1" sz="3000">
                <a:solidFill>
                  <a:srgbClr val="B36AE2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B36AE2"/>
                </a:solidFill>
                <a:uFill>
                  <a:solidFill>
                    <a:srgbClr val="FF8100"/>
                  </a:solidFill>
                </a:uFill>
              </a:rPr>
              <a:t>решение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res_goit_template_01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 anchor="b"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План занятия</a:t>
            </a:r>
          </a:p>
        </p:txBody>
      </p:sp>
      <p:sp>
        <p:nvSpPr>
          <p:cNvPr id="337" name="Shape 337"/>
          <p:cNvSpPr/>
          <p:nvPr/>
        </p:nvSpPr>
        <p:spPr>
          <a:xfrm>
            <a:off x="1166018" y="2468148"/>
            <a:ext cx="11099801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Глобальный объект</a:t>
            </a:r>
            <a:endParaRPr sz="3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Замыкания</a:t>
            </a:r>
            <a:endParaRPr sz="3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Scope для new Function</a:t>
            </a:r>
            <a:endParaRPr sz="3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Локальные переменные для объекта</a:t>
            </a:r>
            <a:endParaRPr sz="3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Модули через замыкания</a:t>
            </a:r>
            <a:endParaRPr sz="3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 defTabSz="431800">
              <a:spcBef>
                <a:spcPts val="900"/>
              </a:spcBef>
              <a:buClr>
                <a:srgbClr val="FF2600"/>
              </a:buClr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Практика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res_goit_template_01-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4787" y="3914775"/>
            <a:ext cx="4973638" cy="1350963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5968206" y="8501856"/>
            <a:ext cx="9652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buClr>
                <a:srgbClr val="000000"/>
              </a:buClr>
              <a:buFont typeface="Helvetica"/>
              <a:defRPr b="1" sz="2400">
                <a:uFill>
                  <a:solidFill/>
                </a:uFill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2400">
                <a:uFill>
                  <a:solidFill/>
                </a:uFill>
              </a:rPr>
              <a:t>2015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1071235" y="2544122"/>
            <a:ext cx="11155190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19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19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19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'a' </a:t>
            </a:r>
            <a:r>
              <a:rPr b="1" sz="1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b="1" sz="19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window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1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true,  т.к. есть свойство window.a</a:t>
            </a:r>
            <a:br>
              <a:rPr i="1" sz="1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9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19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i="1" sz="19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1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равно undefined,  присваивание будет выполнено далее</a:t>
            </a:r>
            <a:br>
              <a:rPr i="1" sz="1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9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19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i="1" sz="1900">
                <a:latin typeface="Menlo"/>
                <a:ea typeface="Menlo"/>
                <a:cs typeface="Menlo"/>
                <a:sym typeface="Menlo"/>
              </a:rPr>
              <a:t>f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1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function ...,  готовая к выполнению функция</a:t>
            </a:r>
            <a:br>
              <a:rPr i="1" sz="1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9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19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i="1" sz="1900">
                <a:latin typeface="Menlo"/>
                <a:ea typeface="Menlo"/>
                <a:cs typeface="Menlo"/>
                <a:sym typeface="Menlo"/>
              </a:rPr>
              <a:t>g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1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undefined, т.к. это переменная, а не Function Declaration</a:t>
            </a:r>
            <a:br>
              <a:rPr i="1" sz="1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1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19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19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1900">
                <a:latin typeface="Menlo"/>
                <a:ea typeface="Menlo"/>
                <a:cs typeface="Menlo"/>
                <a:sym typeface="Menlo"/>
              </a:rPr>
            </a:br>
            <a:r>
              <a:rPr b="1" sz="1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1900">
                <a:latin typeface="Menlo"/>
                <a:ea typeface="Menlo"/>
                <a:cs typeface="Menlo"/>
                <a:sym typeface="Menlo"/>
              </a:rPr>
              <a:t>f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() { </a:t>
            </a:r>
            <a:r>
              <a:rPr i="1" sz="1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/*...*/ 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1900">
                <a:latin typeface="Menlo"/>
                <a:ea typeface="Menlo"/>
                <a:cs typeface="Menlo"/>
                <a:sym typeface="Menlo"/>
              </a:rPr>
            </a:br>
            <a:r>
              <a:rPr b="1" sz="1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i="1" sz="1900">
                <a:latin typeface="Menlo"/>
                <a:ea typeface="Menlo"/>
                <a:cs typeface="Menlo"/>
                <a:sym typeface="Menlo"/>
              </a:rPr>
              <a:t>g 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19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() { </a:t>
            </a:r>
            <a:r>
              <a:rPr i="1" sz="19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/*...*/ </a:t>
            </a:r>
            <a:r>
              <a:rPr sz="1900">
                <a:latin typeface="Menlo"/>
                <a:ea typeface="Menlo"/>
                <a:cs typeface="Menlo"/>
                <a:sym typeface="Menlo"/>
              </a:rPr>
              <a:t>};</a:t>
            </a:r>
          </a:p>
        </p:txBody>
      </p:sp>
      <p:sp>
        <p:nvSpPr>
          <p:cNvPr id="48" name="Shape 48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Порядок инициализации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2408138" y="3360012"/>
            <a:ext cx="818852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i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r>
              <a:rPr b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4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5</a:t>
            </a:r>
            <a:b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endParaRPr i="1" sz="24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/>
            </a:pPr>
            <a:b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4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undefined</a:t>
            </a:r>
            <a:b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24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/>
            </a:pPr>
            <a:br>
              <a:rPr sz="2400">
                <a:latin typeface="Menlo"/>
                <a:ea typeface="Menlo"/>
                <a:cs typeface="Menlo"/>
                <a:sym typeface="Menlo"/>
              </a:rPr>
            </a:br>
            <a:r>
              <a:rPr b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4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); </a:t>
            </a:r>
            <a: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error, a is not defined</a:t>
            </a:r>
            <a:b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i="1" sz="24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  <p:pic>
        <p:nvPicPr>
          <p:cNvPr id="5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36590" y="562940"/>
            <a:ext cx="2931620" cy="2197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1071235" y="2544122"/>
            <a:ext cx="6995742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i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i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i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&lt; 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20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i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++)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//...</a:t>
            </a:r>
            <a:br>
              <a:rPr i="1" sz="3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i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var может быть несколько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res_goit_template_01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title"/>
          </p:nvPr>
        </p:nvSpPr>
        <p:spPr>
          <a:xfrm>
            <a:off x="1089818" y="990600"/>
            <a:ext cx="11252201" cy="7239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 </a:t>
            </a:r>
          </a:p>
        </p:txBody>
      </p:sp>
      <p:sp>
        <p:nvSpPr>
          <p:cNvPr id="66" name="Shape 66"/>
          <p:cNvSpPr/>
          <p:nvPr/>
        </p:nvSpPr>
        <p:spPr>
          <a:xfrm>
            <a:off x="1060062" y="2547607"/>
            <a:ext cx="4701928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30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'a'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window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30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30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sz="30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3000">
                <a:latin typeface="Menlo"/>
                <a:ea typeface="Menlo"/>
                <a:cs typeface="Menlo"/>
                <a:sym typeface="Menlo"/>
              </a:rPr>
            </a:br>
            <a:r>
              <a:rPr b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( </a:t>
            </a:r>
            <a:r>
              <a:rPr b="1" i="1" sz="30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 sz="3000">
                <a:latin typeface="Menlo"/>
                <a:ea typeface="Menlo"/>
                <a:cs typeface="Menlo"/>
                <a:sym typeface="Menlo"/>
              </a:rPr>
              <a:t>);</a:t>
            </a:r>
          </a:p>
        </p:txBody>
      </p:sp>
      <p:sp>
        <p:nvSpPr>
          <p:cNvPr id="67" name="Shape 67"/>
          <p:cNvSpPr/>
          <p:nvPr/>
        </p:nvSpPr>
        <p:spPr>
          <a:xfrm>
            <a:off x="1089818" y="990600"/>
            <a:ext cx="1125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defTabSz="584200">
              <a:def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800">
                <a:solidFill>
                  <a:srgbClr val="FF8100"/>
                </a:solidFill>
                <a:uFill>
                  <a:solidFill>
                    <a:srgbClr val="FF8100"/>
                  </a:solidFill>
                </a:uFill>
              </a:rPr>
              <a:t>Что выведет этот код?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