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D5CD"/>
    <a:srgbClr val="FBEBE8"/>
    <a:srgbClr val="B5A4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032" y="10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4E4027-2C31-3846-13B5-783371336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8FBD5D8-090D-E1E4-D51B-91F7DD1633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B9B696-B03A-EECE-FE75-377F19D57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B506-1B03-43D2-BA61-86EDC1520412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49350C-010A-D127-95F2-399294197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35A0ED-8D05-4DAD-F874-CD1DB250D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1D245-AF8B-4F16-B671-D4AF3675CF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2707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120BAA-0BF8-B283-C16D-959C0F077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CE3BBFB-4F23-B34A-DAD5-5CC61123CE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227A2C-95D8-78DB-8EFF-F22C53107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B506-1B03-43D2-BA61-86EDC1520412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E5B101-12BC-00F4-B0B4-DBD5B2951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2705D0-45A6-278C-3B44-E2BED5E5A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1D245-AF8B-4F16-B671-D4AF3675CF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5135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0FD3919-2C31-BAC5-8629-CAAFC70974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D2D2DD2-9D37-A6B1-A077-D1DFA67C6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9ED08E-952F-3C34-3957-81E5B1E8A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B506-1B03-43D2-BA61-86EDC1520412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4A7856-64A6-6D2E-6574-2D73F8851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0FCB98-249C-6289-79E0-D068786EC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1D245-AF8B-4F16-B671-D4AF3675CF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9134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49A430-1A75-9875-4EEA-77DE29F25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3B7715-A661-9CD4-E3C1-66F33D54F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BC3393-ADE7-4FF3-F8AF-134E400F1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B506-1B03-43D2-BA61-86EDC1520412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B62D9E3-1377-728D-8405-1B1AF21A1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965FB7-BC8D-A6EA-A436-CBDFE534F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1D245-AF8B-4F16-B671-D4AF3675CF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8214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4036BE-161D-E4EB-0CF5-A6079D4C7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BB52BD-8B18-9AC0-858A-1CD135D70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3A342A-C938-9481-C452-9AF1214EA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B506-1B03-43D2-BA61-86EDC1520412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2902A3-3AA7-4978-C194-D7EA05A4C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1F4624-D31A-4EF4-1BC7-55FEB0098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1D245-AF8B-4F16-B671-D4AF3675CF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907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7EC194-4EC3-B24D-70A4-B86745155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B6E06F-8655-393E-81FB-229859C892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F3EA2C1-C18B-60DA-B03D-FA93B8460E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0A29CDE-F9DB-2D33-BF74-D65B08161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B506-1B03-43D2-BA61-86EDC1520412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EC6AEC8-AD77-6DB0-DC29-257C1A1ED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7772BFF-3A51-4B1F-F5A2-8278436B8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1D245-AF8B-4F16-B671-D4AF3675CF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471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5B90C8-1950-6C86-80D3-94EAFA100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93EF826-4BF6-C885-F56A-368004577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A6B5FB3-6EC6-EF83-76B4-9CD5EBDB7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93A0170-6942-AC25-3391-146D4C6B3B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E631924-F82E-4AFC-96C0-BCFF7DE3E0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088A9A4-7966-A4EE-29D7-920075F13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B506-1B03-43D2-BA61-86EDC1520412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69855E8-1D31-6FBB-C62D-30A361FDD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716B0C7-610A-95E4-4C22-DA64E47F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1D245-AF8B-4F16-B671-D4AF3675CF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1318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7275AA-537C-6113-0F33-8B8C4F9A9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524FF37-37F7-F42D-74A8-1D26B2BFC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B506-1B03-43D2-BA61-86EDC1520412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25B1ED5-5EDF-61EF-35C8-D0FC0EAD1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A97CC5D-A7DE-DE23-D99D-1CD945A1A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1D245-AF8B-4F16-B671-D4AF3675CF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2793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232D01C-131F-2FB5-7164-DEBC673A6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B506-1B03-43D2-BA61-86EDC1520412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85262B2-DD05-7976-EFA6-63ACE49C2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3BE1285-97E8-FECA-0361-166C6366D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1D245-AF8B-4F16-B671-D4AF3675CF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9718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A5D4CC-D21B-1755-4969-129A40F77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AC8215-9089-4350-A0EB-F2C649124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F450170-9C5A-8DB3-1DEC-DC79C2424F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C929B53-DA09-A819-17B5-9BFDFA8DA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B506-1B03-43D2-BA61-86EDC1520412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7BC0FB9-4194-81BE-2D57-6EA3A5370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EF0DDB5-1937-A970-047B-72FB5EDBF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1D245-AF8B-4F16-B671-D4AF3675CF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5253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30EC9F-1CA5-1030-39E6-044E150A7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D56A4DB-BB61-FE23-5D14-77DB6C51AC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46C6D7C-BE0C-A277-8AC4-82CB26B34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B1B130F-7A8A-1D5B-11D4-ACAB1BAD2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B506-1B03-43D2-BA61-86EDC1520412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DBAADD1-88F7-29B8-1355-3A3BBF8D3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73EE032-34C2-8EF0-1611-85FF21B8B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1D245-AF8B-4F16-B671-D4AF3675CF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339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92D7E1-2905-ED19-4AC3-159B0101E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BFBE9E-C7B3-CB71-F1BB-36CFD5FCB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FCCA33-02F6-B799-FFC7-6BBC400F3E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99B506-1B03-43D2-BA61-86EDC1520412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C658BE-3400-B507-2873-A2949DF80A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9ACA03-11DA-0BA5-7801-D27919FB17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C1D245-AF8B-4F16-B671-D4AF3675CF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4039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DBF942B1-6415-146F-8C4E-C5348CA16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96F86B5F-E145-243A-C9CA-F380312E7F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6096000" y="0"/>
            <a:ext cx="6096000" cy="6858000"/>
          </a:xfrm>
          <a:prstGeom prst="rect">
            <a:avLst/>
          </a:prstGeom>
          <a:noFill/>
          <a:effectLst>
            <a:glow>
              <a:schemeClr val="accent1">
                <a:alpha val="41000"/>
              </a:schemeClr>
            </a:glow>
            <a:outerShdw blurRad="863600" algn="ctr" rotWithShape="0">
              <a:srgbClr val="000000">
                <a:alpha val="0"/>
              </a:srgbClr>
            </a:outerShdw>
            <a:reflection endPos="0" dist="38100" dir="5400000" sy="-100000" algn="bl" rotWithShape="0"/>
            <a:softEdge rad="101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2D8337-A351-61DF-EE18-D6B6B595E2E2}"/>
              </a:ext>
            </a:extLst>
          </p:cNvPr>
          <p:cNvSpPr txBox="1"/>
          <p:nvPr/>
        </p:nvSpPr>
        <p:spPr>
          <a:xfrm>
            <a:off x="5905017" y="1649554"/>
            <a:ext cx="6477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anose="020B0600070205080204" pitchFamily="34" charset="-128"/>
                <a:cs typeface="Cascadia Mono ExtraLight" panose="020B0609020000020004" pitchFamily="49" charset="0"/>
              </a:rPr>
              <a:t>Планировщик полетов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60E060-8ABE-BFE5-8C10-4FF26EA05841}"/>
              </a:ext>
            </a:extLst>
          </p:cNvPr>
          <p:cNvSpPr txBox="1"/>
          <p:nvPr/>
        </p:nvSpPr>
        <p:spPr>
          <a:xfrm>
            <a:off x="6096000" y="2402805"/>
            <a:ext cx="6331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Cascadia Mono ExtraLight" panose="020B0609020000020004" pitchFamily="49" charset="0"/>
              </a:rPr>
              <a:t>По дисциплине Технологии программирования</a:t>
            </a:r>
            <a:endParaRPr lang="ru-RU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scadia Mono ExtraLight" panose="020B06090200000200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5FF954-C484-0D80-D96E-839D81AA83AF}"/>
              </a:ext>
            </a:extLst>
          </p:cNvPr>
          <p:cNvSpPr txBox="1"/>
          <p:nvPr/>
        </p:nvSpPr>
        <p:spPr>
          <a:xfrm>
            <a:off x="8958805" y="4085863"/>
            <a:ext cx="2774066" cy="2666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ru-RU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Выполнили:</a:t>
            </a: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ru-RU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Студенты группы 23-ПМ-1,2</a:t>
            </a: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ru-RU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Корноухов Илья</a:t>
            </a: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ru-RU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Смородин Дмитрий</a:t>
            </a: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ru-RU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Кабанов Дамир</a:t>
            </a: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ru-RU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Субботин Николай</a:t>
            </a:r>
          </a:p>
        </p:txBody>
      </p:sp>
      <p:pic>
        <p:nvPicPr>
          <p:cNvPr id="10" name="Рисунок 9" descr="Изображение выглядит как черный, темнот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4A4A9B05-7708-6757-D829-CE9E4AB283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665916" y="5468165"/>
            <a:ext cx="1007726" cy="10077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2759EAF-15A1-E25E-D670-CAA46AAF044B}"/>
              </a:ext>
            </a:extLst>
          </p:cNvPr>
          <p:cNvSpPr txBox="1"/>
          <p:nvPr/>
        </p:nvSpPr>
        <p:spPr>
          <a:xfrm>
            <a:off x="-2817085" y="-264222"/>
            <a:ext cx="6477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anose="020B0600070205080204" pitchFamily="34" charset="-128"/>
                <a:cs typeface="Cascadia Mono ExtraLight" panose="020B0609020000020004" pitchFamily="49" charset="0"/>
              </a:rPr>
              <a:t>Цели</a:t>
            </a:r>
          </a:p>
        </p:txBody>
      </p:sp>
    </p:spTree>
    <p:extLst>
      <p:ext uri="{BB962C8B-B14F-4D97-AF65-F5344CB8AC3E}">
        <p14:creationId xmlns:p14="http://schemas.microsoft.com/office/powerpoint/2010/main" val="35111156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432996-123E-0F2F-A2A5-0B64D624BF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D39D1B22-0776-B9EE-A5CC-28F8D9D6E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"/>
            <a:ext cx="12192000" cy="6858000"/>
          </a:xfrm>
          <a:prstGeom prst="rect">
            <a:avLst/>
          </a:prstGeom>
          <a:noFill/>
          <a:effectLst>
            <a:glow rad="25400">
              <a:schemeClr val="accent1">
                <a:alpha val="40000"/>
              </a:schemeClr>
            </a:glow>
            <a:reflection stA="45000" endPos="0" dir="5400000" sy="-100000" algn="bl" rotWithShape="0"/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B6849BF6-8E89-0C0E-FF63-02CE9DB4B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2FD9964C-46BC-119A-FE32-2FDB7B5B6A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6096000" y="0"/>
            <a:ext cx="6096000" cy="6858000"/>
          </a:xfrm>
          <a:prstGeom prst="rect">
            <a:avLst/>
          </a:prstGeom>
          <a:noFill/>
          <a:effectLst>
            <a:glow>
              <a:schemeClr val="accent1">
                <a:alpha val="41000"/>
              </a:schemeClr>
            </a:glow>
            <a:outerShdw blurRad="863600" algn="ctr" rotWithShape="0">
              <a:srgbClr val="000000">
                <a:alpha val="0"/>
              </a:srgbClr>
            </a:outerShdw>
            <a:reflection endPos="0" dist="38100" dir="5400000" sy="-100000" algn="bl" rotWithShape="0"/>
            <a:softEdge rad="101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C633C2FE-9BFC-08ED-495A-EFA0FF0DE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9000"/>
            </a:schemeClr>
          </a:solidFill>
          <a:ln>
            <a:noFill/>
          </a:ln>
          <a:effectLst>
            <a:glow>
              <a:schemeClr val="accent1">
                <a:alpha val="41000"/>
              </a:schemeClr>
            </a:glow>
            <a:outerShdw blurRad="50800" dist="50800" dir="5400000" sx="1000" sy="1000" algn="ctr" rotWithShape="0">
              <a:schemeClr val="tx1"/>
            </a:outerShdw>
            <a:reflection stA="46000" endPos="0" dir="5400000" sy="-100000" algn="bl" rotWithShape="0"/>
            <a:softEdge rad="12700"/>
          </a:effectLst>
        </p:spPr>
      </p:pic>
      <p:pic>
        <p:nvPicPr>
          <p:cNvPr id="4" name="Рисунок 3" descr="Изображение выглядит как черный, темнот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58FD786A-A1B3-ADF2-E536-7988EC533A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39194">
            <a:off x="205241" y="205242"/>
            <a:ext cx="1007726" cy="10077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298C3A8-CC22-2763-76D7-0156D3B88FE7}"/>
              </a:ext>
            </a:extLst>
          </p:cNvPr>
          <p:cNvSpPr txBox="1"/>
          <p:nvPr/>
        </p:nvSpPr>
        <p:spPr>
          <a:xfrm>
            <a:off x="1251995" y="379758"/>
            <a:ext cx="6477965" cy="663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</a:rPr>
              <a:t>Реализация приложения</a:t>
            </a:r>
            <a:endParaRPr lang="ru-RU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Calibri" panose="020F0502020204030204" pitchFamily="34" charset="0"/>
              <a:cs typeface="Cascadia Mono ExtraLight" panose="020B06090200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1D6B8B-00AF-9B49-7818-8A4E8DF736DD}"/>
              </a:ext>
            </a:extLst>
          </p:cNvPr>
          <p:cNvSpPr txBox="1"/>
          <p:nvPr/>
        </p:nvSpPr>
        <p:spPr>
          <a:xfrm>
            <a:off x="1251995" y="1726488"/>
            <a:ext cx="10751376" cy="1649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gateway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– перенаправляет запросы к сервисам. Написан на языке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Java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с использованием фреймворка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Spring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системы сборки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Gradle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библиотеки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log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ru-RU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логгирование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 и прочие.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834ADA-2E88-BD7D-8F60-2FB8675C9C7B}"/>
              </a:ext>
            </a:extLst>
          </p:cNvPr>
          <p:cNvSpPr txBox="1"/>
          <p:nvPr/>
        </p:nvSpPr>
        <p:spPr>
          <a:xfrm>
            <a:off x="14510795" y="2253427"/>
            <a:ext cx="10751376" cy="2174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plane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service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– содержит логику работы программы. Написан на языке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++ с использованием, системы сборки </a:t>
            </a:r>
            <a:r>
              <a:rPr lang="en-US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CMake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библиотеки </a:t>
            </a:r>
            <a:r>
              <a:rPr lang="en-US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json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(конвертация </a:t>
            </a:r>
            <a:r>
              <a:rPr lang="en-US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json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в объекты), </a:t>
            </a:r>
            <a:r>
              <a:rPr lang="en-US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httplib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(прием и отправление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http 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запросов).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466E1C-41FB-76BF-975F-BBC5299FCEE8}"/>
              </a:ext>
            </a:extLst>
          </p:cNvPr>
          <p:cNvSpPr txBox="1"/>
          <p:nvPr/>
        </p:nvSpPr>
        <p:spPr>
          <a:xfrm>
            <a:off x="-11190461" y="1779187"/>
            <a:ext cx="10751376" cy="3441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В качестве базы данных использована </a:t>
            </a:r>
            <a:r>
              <a:rPr lang="en-US" sz="32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PostgreSQL</a:t>
            </a:r>
            <a:r>
              <a:rPr lang="ru-RU" sz="32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Сборка и запуск осуществляется с помощью </a:t>
            </a:r>
            <a:r>
              <a:rPr lang="en-US" sz="32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Docker compose</a:t>
            </a:r>
            <a:r>
              <a:rPr lang="ru-RU" sz="32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Клиент написан на языке </a:t>
            </a:r>
            <a:r>
              <a:rPr lang="en-US" sz="32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ru-RU" sz="32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++ с использованием, системы сборки </a:t>
            </a:r>
            <a:r>
              <a:rPr lang="en-US" sz="3200" b="1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CMake</a:t>
            </a:r>
            <a:r>
              <a:rPr lang="ru-RU" sz="32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библиотеки </a:t>
            </a:r>
            <a:r>
              <a:rPr lang="en-US" sz="3200" b="1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json</a:t>
            </a:r>
            <a:r>
              <a:rPr lang="ru-RU" sz="32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(конвертация </a:t>
            </a:r>
            <a:r>
              <a:rPr lang="en-US" sz="3200" b="1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json</a:t>
            </a:r>
            <a:r>
              <a:rPr lang="en-US" sz="32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2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в объекты), </a:t>
            </a:r>
            <a:r>
              <a:rPr lang="en-US" sz="3200" b="1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ru-RU" sz="32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3200" b="1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httplib</a:t>
            </a:r>
            <a:r>
              <a:rPr lang="ru-RU" sz="32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(отправление </a:t>
            </a:r>
            <a:r>
              <a:rPr lang="en-US" sz="32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http </a:t>
            </a:r>
            <a:r>
              <a:rPr lang="ru-RU" sz="32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запросов).</a:t>
            </a:r>
          </a:p>
        </p:txBody>
      </p:sp>
    </p:spTree>
    <p:extLst>
      <p:ext uri="{BB962C8B-B14F-4D97-AF65-F5344CB8AC3E}">
        <p14:creationId xmlns:p14="http://schemas.microsoft.com/office/powerpoint/2010/main" val="19807452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DDB1E2-6BFF-7D4D-750C-08642D447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86AD6C03-7997-8A6D-5FF2-B1AC37E03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"/>
            <a:ext cx="12192000" cy="6858000"/>
          </a:xfrm>
          <a:prstGeom prst="rect">
            <a:avLst/>
          </a:prstGeom>
          <a:noFill/>
          <a:effectLst>
            <a:glow rad="25400">
              <a:schemeClr val="accent1">
                <a:alpha val="40000"/>
              </a:schemeClr>
            </a:glow>
            <a:reflection stA="45000" endPos="0" dir="5400000" sy="-100000" algn="bl" rotWithShape="0"/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2D84C695-A3A6-239A-5374-47F380485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AEF7FB77-9708-ABD5-9F13-40B4B9A4A7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6096000" y="0"/>
            <a:ext cx="6096000" cy="6858000"/>
          </a:xfrm>
          <a:prstGeom prst="rect">
            <a:avLst/>
          </a:prstGeom>
          <a:noFill/>
          <a:effectLst>
            <a:glow>
              <a:schemeClr val="accent1">
                <a:alpha val="41000"/>
              </a:schemeClr>
            </a:glow>
            <a:outerShdw blurRad="863600" algn="ctr" rotWithShape="0">
              <a:srgbClr val="000000">
                <a:alpha val="0"/>
              </a:srgbClr>
            </a:outerShdw>
            <a:reflection endPos="0" dist="38100" dir="5400000" sy="-100000" algn="bl" rotWithShape="0"/>
            <a:softEdge rad="101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E092E7FF-862C-4F58-BB24-0D5F26D03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9000"/>
            </a:schemeClr>
          </a:solidFill>
          <a:ln>
            <a:noFill/>
          </a:ln>
          <a:effectLst>
            <a:glow>
              <a:schemeClr val="accent1">
                <a:alpha val="41000"/>
              </a:schemeClr>
            </a:glow>
            <a:outerShdw blurRad="50800" dist="50800" dir="5400000" sx="1000" sy="1000" algn="ctr" rotWithShape="0">
              <a:schemeClr val="tx1"/>
            </a:outerShdw>
            <a:reflection stA="46000" endPos="0" dir="5400000" sy="-100000" algn="bl" rotWithShape="0"/>
            <a:softEdge rad="12700"/>
          </a:effectLst>
        </p:spPr>
      </p:pic>
      <p:pic>
        <p:nvPicPr>
          <p:cNvPr id="4" name="Рисунок 3" descr="Изображение выглядит как черный, темнот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13C982E7-E59E-DD41-F37C-CEB8CD9017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39194">
            <a:off x="205241" y="205242"/>
            <a:ext cx="1007726" cy="10077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8CD5DE6-9EC8-05C8-1819-70116C7EC16A}"/>
              </a:ext>
            </a:extLst>
          </p:cNvPr>
          <p:cNvSpPr txBox="1"/>
          <p:nvPr/>
        </p:nvSpPr>
        <p:spPr>
          <a:xfrm>
            <a:off x="1251995" y="379758"/>
            <a:ext cx="6477965" cy="663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</a:rPr>
              <a:t>Реализация приложения</a:t>
            </a:r>
            <a:endParaRPr lang="ru-RU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Calibri" panose="020F0502020204030204" pitchFamily="34" charset="0"/>
              <a:cs typeface="Cascadia Mono ExtraLight" panose="020B06090200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BDF525-D22B-9A9E-095F-971CBCBB338C}"/>
              </a:ext>
            </a:extLst>
          </p:cNvPr>
          <p:cNvSpPr txBox="1"/>
          <p:nvPr/>
        </p:nvSpPr>
        <p:spPr>
          <a:xfrm>
            <a:off x="13687835" y="2092248"/>
            <a:ext cx="10751376" cy="1649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gateway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– перенаправляет запросы к сервисам. Написан на языке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Java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с использованием фреймворка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Spring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системы сборки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Gradle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библиотеки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log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ru-RU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логгирование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 и прочие.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DF142B-93A2-ACC6-0035-C91A58D02949}"/>
              </a:ext>
            </a:extLst>
          </p:cNvPr>
          <p:cNvSpPr txBox="1"/>
          <p:nvPr/>
        </p:nvSpPr>
        <p:spPr>
          <a:xfrm>
            <a:off x="720312" y="1797968"/>
            <a:ext cx="10751376" cy="3441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В качестве базы данных использована </a:t>
            </a:r>
            <a:r>
              <a:rPr lang="en-US" sz="32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PostgreSQL</a:t>
            </a:r>
            <a:r>
              <a:rPr lang="ru-RU" sz="32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Сборка и запуск осуществляется с помощью </a:t>
            </a:r>
            <a:r>
              <a:rPr lang="en-US" sz="32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Docker compose</a:t>
            </a:r>
            <a:r>
              <a:rPr lang="ru-RU" sz="32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Клиент написан на языке </a:t>
            </a:r>
            <a:r>
              <a:rPr lang="en-US" sz="32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ru-RU" sz="32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++ с использованием, системы сборки </a:t>
            </a:r>
            <a:r>
              <a:rPr lang="en-US" sz="3200" b="1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CMake</a:t>
            </a:r>
            <a:r>
              <a:rPr lang="ru-RU" sz="32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библиотеки </a:t>
            </a:r>
            <a:r>
              <a:rPr lang="en-US" sz="3200" b="1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json</a:t>
            </a:r>
            <a:r>
              <a:rPr lang="ru-RU" sz="32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(конвертация </a:t>
            </a:r>
            <a:r>
              <a:rPr lang="en-US" sz="3200" b="1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json</a:t>
            </a:r>
            <a:r>
              <a:rPr lang="en-US" sz="32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2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в объекты), </a:t>
            </a:r>
            <a:r>
              <a:rPr lang="en-US" sz="3200" b="1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ru-RU" sz="32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3200" b="1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httplib</a:t>
            </a:r>
            <a:r>
              <a:rPr lang="ru-RU" sz="32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(отправление </a:t>
            </a:r>
            <a:r>
              <a:rPr lang="en-US" sz="32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http </a:t>
            </a:r>
            <a:r>
              <a:rPr lang="ru-RU" sz="32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запросов).</a:t>
            </a:r>
          </a:p>
        </p:txBody>
      </p:sp>
    </p:spTree>
    <p:extLst>
      <p:ext uri="{BB962C8B-B14F-4D97-AF65-F5344CB8AC3E}">
        <p14:creationId xmlns:p14="http://schemas.microsoft.com/office/powerpoint/2010/main" val="37641330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D3DFA9-39A5-972A-1022-2FA6675E7E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6093CD27-8747-F712-8E6C-4B40FA9C8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"/>
            <a:ext cx="12192000" cy="6858000"/>
          </a:xfrm>
          <a:prstGeom prst="rect">
            <a:avLst/>
          </a:prstGeom>
          <a:noFill/>
          <a:effectLst>
            <a:glow rad="25400">
              <a:schemeClr val="accent1">
                <a:alpha val="40000"/>
              </a:schemeClr>
            </a:glow>
            <a:reflection stA="45000" endPos="0" dir="5400000" sy="-100000" algn="bl" rotWithShape="0"/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D2D4CAD5-8FC4-7CB4-FF94-42924510B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66016000-79C1-A525-729F-D1AA9805BE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6096000" y="0"/>
            <a:ext cx="6096000" cy="6858000"/>
          </a:xfrm>
          <a:prstGeom prst="rect">
            <a:avLst/>
          </a:prstGeom>
          <a:noFill/>
          <a:effectLst>
            <a:glow>
              <a:schemeClr val="accent1">
                <a:alpha val="41000"/>
              </a:schemeClr>
            </a:glow>
            <a:outerShdw blurRad="863600" algn="ctr" rotWithShape="0">
              <a:srgbClr val="000000">
                <a:alpha val="0"/>
              </a:srgbClr>
            </a:outerShdw>
            <a:reflection endPos="0" dist="38100" dir="5400000" sy="-100000" algn="bl" rotWithShape="0"/>
            <a:softEdge rad="101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C02AEE48-7804-E0B7-B0A7-9F1E68F32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9000"/>
            </a:schemeClr>
          </a:solidFill>
          <a:ln>
            <a:noFill/>
          </a:ln>
          <a:effectLst>
            <a:glow>
              <a:schemeClr val="accent1">
                <a:alpha val="41000"/>
              </a:schemeClr>
            </a:glow>
            <a:outerShdw blurRad="50800" dist="50800" dir="5400000" sx="1000" sy="1000" algn="ctr" rotWithShape="0">
              <a:schemeClr val="tx1"/>
            </a:outerShdw>
            <a:reflection stA="46000" endPos="0" dir="5400000" sy="-100000" algn="bl" rotWithShape="0"/>
            <a:softEdge rad="12700"/>
          </a:effectLst>
        </p:spPr>
      </p:pic>
      <p:pic>
        <p:nvPicPr>
          <p:cNvPr id="4" name="Рисунок 3" descr="Изображение выглядит как черный, темнот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2A210A1D-1563-7A02-7611-015C4D9BE7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39194">
            <a:off x="205241" y="205242"/>
            <a:ext cx="1007726" cy="10077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9B8075-3E05-E8F2-3B36-9524E24DE4E7}"/>
              </a:ext>
            </a:extLst>
          </p:cNvPr>
          <p:cNvSpPr txBox="1"/>
          <p:nvPr/>
        </p:nvSpPr>
        <p:spPr>
          <a:xfrm>
            <a:off x="1251995" y="379758"/>
            <a:ext cx="6477965" cy="663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Состояния программы</a:t>
            </a:r>
            <a:endParaRPr lang="ru-RU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Calibri" panose="020F0502020204030204" pitchFamily="34" charset="0"/>
              <a:cs typeface="Cascadia Mono ExtraLight" panose="020B0609020000020004" pitchFamily="49" charset="0"/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782C398-07D8-D780-CCEE-6BD5DF811D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242918"/>
              </p:ext>
            </p:extLst>
          </p:nvPr>
        </p:nvGraphicFramePr>
        <p:xfrm>
          <a:off x="2136517" y="1163874"/>
          <a:ext cx="8546916" cy="5314368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843759">
                  <a:extLst>
                    <a:ext uri="{9D8B030D-6E8A-4147-A177-3AD203B41FA5}">
                      <a16:colId xmlns:a16="http://schemas.microsoft.com/office/drawing/2014/main" val="3329988169"/>
                    </a:ext>
                  </a:extLst>
                </a:gridCol>
                <a:gridCol w="1843759">
                  <a:extLst>
                    <a:ext uri="{9D8B030D-6E8A-4147-A177-3AD203B41FA5}">
                      <a16:colId xmlns:a16="http://schemas.microsoft.com/office/drawing/2014/main" val="1100232941"/>
                    </a:ext>
                  </a:extLst>
                </a:gridCol>
                <a:gridCol w="1748272">
                  <a:extLst>
                    <a:ext uri="{9D8B030D-6E8A-4147-A177-3AD203B41FA5}">
                      <a16:colId xmlns:a16="http://schemas.microsoft.com/office/drawing/2014/main" val="2081401455"/>
                    </a:ext>
                  </a:extLst>
                </a:gridCol>
                <a:gridCol w="1555563">
                  <a:extLst>
                    <a:ext uri="{9D8B030D-6E8A-4147-A177-3AD203B41FA5}">
                      <a16:colId xmlns:a16="http://schemas.microsoft.com/office/drawing/2014/main" val="3895312912"/>
                    </a:ext>
                  </a:extLst>
                </a:gridCol>
                <a:gridCol w="1555563">
                  <a:extLst>
                    <a:ext uri="{9D8B030D-6E8A-4147-A177-3AD203B41FA5}">
                      <a16:colId xmlns:a16="http://schemas.microsoft.com/office/drawing/2014/main" val="3445957728"/>
                    </a:ext>
                  </a:extLst>
                </a:gridCol>
              </a:tblGrid>
              <a:tr h="7578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Состояние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Пользователь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Клиент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Сервер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Полученное состояние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1397444"/>
                  </a:ext>
                </a:extLst>
              </a:tr>
              <a:tr h="10135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Стартовое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Ввод данных для авторизации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Получение токена и сохранение его в файл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Генерация токена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Выбор группы действий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577612"/>
                  </a:ext>
                </a:extLst>
              </a:tr>
              <a:tr h="1013581"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Выбор группы действий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«Работа с аэропортами»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Вывод действий с аэропортами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-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Выбор действий с аэропортами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880357"/>
                  </a:ext>
                </a:extLst>
              </a:tr>
              <a:tr h="757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«Работа с самолетами»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Вывод действий с самолетами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-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Выбор действий с самолетами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699661"/>
                  </a:ext>
                </a:extLst>
              </a:tr>
              <a:tr h="757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«Работа с полетами»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Вывод действий с полетами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-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Выбор действий с полетами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668041"/>
                  </a:ext>
                </a:extLst>
              </a:tr>
              <a:tr h="101358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«Работа с диспетчерами»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Вывод действий с диспетчерами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-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Выбор действий с диспетчерами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497145"/>
                  </a:ext>
                </a:extLst>
              </a:tr>
            </a:tbl>
          </a:graphicData>
        </a:graphic>
      </p:graphicFrame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6051363D-765B-C161-D652-881674BF32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62018"/>
              </p:ext>
            </p:extLst>
          </p:nvPr>
        </p:nvGraphicFramePr>
        <p:xfrm>
          <a:off x="2136517" y="7633682"/>
          <a:ext cx="8226205" cy="5314369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843759">
                  <a:extLst>
                    <a:ext uri="{9D8B030D-6E8A-4147-A177-3AD203B41FA5}">
                      <a16:colId xmlns:a16="http://schemas.microsoft.com/office/drawing/2014/main" val="2594986475"/>
                    </a:ext>
                  </a:extLst>
                </a:gridCol>
                <a:gridCol w="1523048">
                  <a:extLst>
                    <a:ext uri="{9D8B030D-6E8A-4147-A177-3AD203B41FA5}">
                      <a16:colId xmlns:a16="http://schemas.microsoft.com/office/drawing/2014/main" val="947039915"/>
                    </a:ext>
                  </a:extLst>
                </a:gridCol>
                <a:gridCol w="1748272">
                  <a:extLst>
                    <a:ext uri="{9D8B030D-6E8A-4147-A177-3AD203B41FA5}">
                      <a16:colId xmlns:a16="http://schemas.microsoft.com/office/drawing/2014/main" val="1059429543"/>
                    </a:ext>
                  </a:extLst>
                </a:gridCol>
                <a:gridCol w="1555563">
                  <a:extLst>
                    <a:ext uri="{9D8B030D-6E8A-4147-A177-3AD203B41FA5}">
                      <a16:colId xmlns:a16="http://schemas.microsoft.com/office/drawing/2014/main" val="2229280156"/>
                    </a:ext>
                  </a:extLst>
                </a:gridCol>
                <a:gridCol w="1555563">
                  <a:extLst>
                    <a:ext uri="{9D8B030D-6E8A-4147-A177-3AD203B41FA5}">
                      <a16:colId xmlns:a16="http://schemas.microsoft.com/office/drawing/2014/main" val="903213541"/>
                    </a:ext>
                  </a:extLst>
                </a:gridCol>
              </a:tblGrid>
              <a:tr h="1060287"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Выбор действий с аэропортами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«Получить»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Вывод всех аэропортов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Получение всех аэропортов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Выбор группы действий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B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658519"/>
                  </a:ext>
                </a:extLst>
              </a:tr>
              <a:tr h="141802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«Создать»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Получение от пользователя данных для создания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Сохранение нового аэропорта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Выбор группы действий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B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6512911"/>
                  </a:ext>
                </a:extLst>
              </a:tr>
              <a:tr h="177576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«Редактировать»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Получение от пользователя данных для редактирования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Изменение аэропорта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Выбор группы действий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B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865592"/>
                  </a:ext>
                </a:extLst>
              </a:tr>
              <a:tr h="106028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«Удалить»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Получение </a:t>
                      </a:r>
                      <a:r>
                        <a:rPr lang="en-US" sz="1400" dirty="0">
                          <a:effectLst/>
                        </a:rPr>
                        <a:t>id</a:t>
                      </a:r>
                      <a:r>
                        <a:rPr lang="ru-RU" sz="1400" dirty="0">
                          <a:effectLst/>
                        </a:rPr>
                        <a:t> аэропорта для удаления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Удаление аэропорта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Выбор группы действий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B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4520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66325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2EEE4A-CAF7-B20D-387E-5AEB2DEFDD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5DEC9556-8E07-E795-0A85-089DD2139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"/>
            <a:ext cx="12192000" cy="6858000"/>
          </a:xfrm>
          <a:prstGeom prst="rect">
            <a:avLst/>
          </a:prstGeom>
          <a:noFill/>
          <a:effectLst>
            <a:glow rad="25400">
              <a:schemeClr val="accent1">
                <a:alpha val="40000"/>
              </a:schemeClr>
            </a:glow>
            <a:reflection stA="45000" endPos="0" dir="5400000" sy="-100000" algn="bl" rotWithShape="0"/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E9D3CF4B-63F8-8634-C5A2-B55210B0E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30FADCA4-1D0E-9C5C-0DBA-1F0388B46D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6096000" y="0"/>
            <a:ext cx="6096000" cy="6858000"/>
          </a:xfrm>
          <a:prstGeom prst="rect">
            <a:avLst/>
          </a:prstGeom>
          <a:noFill/>
          <a:effectLst>
            <a:glow>
              <a:schemeClr val="accent1">
                <a:alpha val="41000"/>
              </a:schemeClr>
            </a:glow>
            <a:outerShdw blurRad="863600" algn="ctr" rotWithShape="0">
              <a:srgbClr val="000000">
                <a:alpha val="0"/>
              </a:srgbClr>
            </a:outerShdw>
            <a:reflection endPos="0" dist="38100" dir="5400000" sy="-100000" algn="bl" rotWithShape="0"/>
            <a:softEdge rad="101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98AD5BE7-4AB4-03F6-D4D4-4033E4137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9000"/>
            </a:schemeClr>
          </a:solidFill>
          <a:ln>
            <a:noFill/>
          </a:ln>
          <a:effectLst>
            <a:glow>
              <a:schemeClr val="accent1">
                <a:alpha val="41000"/>
              </a:schemeClr>
            </a:glow>
            <a:outerShdw blurRad="50800" dist="50800" dir="5400000" sx="1000" sy="1000" algn="ctr" rotWithShape="0">
              <a:schemeClr val="tx1"/>
            </a:outerShdw>
            <a:reflection stA="46000" endPos="0" dir="5400000" sy="-100000" algn="bl" rotWithShape="0"/>
            <a:softEdge rad="12700"/>
          </a:effectLst>
        </p:spPr>
      </p:pic>
      <p:pic>
        <p:nvPicPr>
          <p:cNvPr id="4" name="Рисунок 3" descr="Изображение выглядит как черный, темнот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53262B77-B6AA-B009-D59B-20EEEB75F5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39194">
            <a:off x="205241" y="205242"/>
            <a:ext cx="1007726" cy="10077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A29E8C1-046F-CDF2-F97E-7E6FAB3DDB75}"/>
              </a:ext>
            </a:extLst>
          </p:cNvPr>
          <p:cNvSpPr txBox="1"/>
          <p:nvPr/>
        </p:nvSpPr>
        <p:spPr>
          <a:xfrm>
            <a:off x="1251995" y="379758"/>
            <a:ext cx="6477965" cy="663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Состояния программы</a:t>
            </a:r>
            <a:endParaRPr lang="ru-RU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Calibri" panose="020F0502020204030204" pitchFamily="34" charset="0"/>
              <a:cs typeface="Cascadia Mono ExtraLight" panose="020B0609020000020004" pitchFamily="49" charset="0"/>
            </a:endParaRP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E65D5C27-12AE-2DB0-FD40-BA0AA93B1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629058"/>
              </p:ext>
            </p:extLst>
          </p:nvPr>
        </p:nvGraphicFramePr>
        <p:xfrm>
          <a:off x="1822542" y="1163873"/>
          <a:ext cx="8546916" cy="5314369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843759">
                  <a:extLst>
                    <a:ext uri="{9D8B030D-6E8A-4147-A177-3AD203B41FA5}">
                      <a16:colId xmlns:a16="http://schemas.microsoft.com/office/drawing/2014/main" val="2594986475"/>
                    </a:ext>
                  </a:extLst>
                </a:gridCol>
                <a:gridCol w="1843759">
                  <a:extLst>
                    <a:ext uri="{9D8B030D-6E8A-4147-A177-3AD203B41FA5}">
                      <a16:colId xmlns:a16="http://schemas.microsoft.com/office/drawing/2014/main" val="947039915"/>
                    </a:ext>
                  </a:extLst>
                </a:gridCol>
                <a:gridCol w="1748272">
                  <a:extLst>
                    <a:ext uri="{9D8B030D-6E8A-4147-A177-3AD203B41FA5}">
                      <a16:colId xmlns:a16="http://schemas.microsoft.com/office/drawing/2014/main" val="1059429543"/>
                    </a:ext>
                  </a:extLst>
                </a:gridCol>
                <a:gridCol w="1555563">
                  <a:extLst>
                    <a:ext uri="{9D8B030D-6E8A-4147-A177-3AD203B41FA5}">
                      <a16:colId xmlns:a16="http://schemas.microsoft.com/office/drawing/2014/main" val="2229280156"/>
                    </a:ext>
                  </a:extLst>
                </a:gridCol>
                <a:gridCol w="1555563">
                  <a:extLst>
                    <a:ext uri="{9D8B030D-6E8A-4147-A177-3AD203B41FA5}">
                      <a16:colId xmlns:a16="http://schemas.microsoft.com/office/drawing/2014/main" val="903213541"/>
                    </a:ext>
                  </a:extLst>
                </a:gridCol>
              </a:tblGrid>
              <a:tr h="1060287"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Выбор действий с аэропортами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«Получить»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Вывод всех аэропортов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Получение всех аэропортов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Выбор группы действий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658519"/>
                  </a:ext>
                </a:extLst>
              </a:tr>
              <a:tr h="141802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«Создать»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Получение от пользователя данных для создания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Сохранение нового аэропорта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Выбор группы действий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6512911"/>
                  </a:ext>
                </a:extLst>
              </a:tr>
              <a:tr h="177576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«Редактировать»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Получение от пользователя данных для редактирования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Изменение аэропорта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Выбор группы действий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865592"/>
                  </a:ext>
                </a:extLst>
              </a:tr>
              <a:tr h="106028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«Удалить»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Получение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id</a:t>
                      </a: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 аэропорта для удаления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Удаление аэропорта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Выбор группы действий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4520178"/>
                  </a:ext>
                </a:extLst>
              </a:tr>
            </a:tbl>
          </a:graphicData>
        </a:graphic>
      </p:graphicFrame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5DED7CF5-B4F8-61EF-3158-AFC64D494E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587065"/>
              </p:ext>
            </p:extLst>
          </p:nvPr>
        </p:nvGraphicFramePr>
        <p:xfrm>
          <a:off x="1822542" y="7642115"/>
          <a:ext cx="8546916" cy="5314369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843759">
                  <a:extLst>
                    <a:ext uri="{9D8B030D-6E8A-4147-A177-3AD203B41FA5}">
                      <a16:colId xmlns:a16="http://schemas.microsoft.com/office/drawing/2014/main" val="2846624680"/>
                    </a:ext>
                  </a:extLst>
                </a:gridCol>
                <a:gridCol w="1843759">
                  <a:extLst>
                    <a:ext uri="{9D8B030D-6E8A-4147-A177-3AD203B41FA5}">
                      <a16:colId xmlns:a16="http://schemas.microsoft.com/office/drawing/2014/main" val="2785759117"/>
                    </a:ext>
                  </a:extLst>
                </a:gridCol>
                <a:gridCol w="1748272">
                  <a:extLst>
                    <a:ext uri="{9D8B030D-6E8A-4147-A177-3AD203B41FA5}">
                      <a16:colId xmlns:a16="http://schemas.microsoft.com/office/drawing/2014/main" val="3094403844"/>
                    </a:ext>
                  </a:extLst>
                </a:gridCol>
                <a:gridCol w="1555563">
                  <a:extLst>
                    <a:ext uri="{9D8B030D-6E8A-4147-A177-3AD203B41FA5}">
                      <a16:colId xmlns:a16="http://schemas.microsoft.com/office/drawing/2014/main" val="88126013"/>
                    </a:ext>
                  </a:extLst>
                </a:gridCol>
                <a:gridCol w="1555563">
                  <a:extLst>
                    <a:ext uri="{9D8B030D-6E8A-4147-A177-3AD203B41FA5}">
                      <a16:colId xmlns:a16="http://schemas.microsoft.com/office/drawing/2014/main" val="3862251895"/>
                    </a:ext>
                  </a:extLst>
                </a:gridCol>
              </a:tblGrid>
              <a:tr h="1060287"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Выбор действий с самолетами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«Получить»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Вывод всех самолетов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Получение всех самолетов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Выбор группы действий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B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94317"/>
                  </a:ext>
                </a:extLst>
              </a:tr>
              <a:tr h="141802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«Создать»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Получение от пользователя данных для создания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Сохранение нового самолета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Выбор группы действий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B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8640934"/>
                  </a:ext>
                </a:extLst>
              </a:tr>
              <a:tr h="177576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«Редактировать»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Получение от пользователя данных для редактирования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Изменение самолета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Выбор группы действий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B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2907065"/>
                  </a:ext>
                </a:extLst>
              </a:tr>
              <a:tr h="106028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«Удалить»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Получение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id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 аэропорта для удаления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Удаление самолета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Выбор группы действий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B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148731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C5A85B6C-A022-8E95-E1E2-9FE33FB227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378126"/>
              </p:ext>
            </p:extLst>
          </p:nvPr>
        </p:nvGraphicFramePr>
        <p:xfrm>
          <a:off x="1822542" y="-6098485"/>
          <a:ext cx="8546916" cy="5314368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843759">
                  <a:extLst>
                    <a:ext uri="{9D8B030D-6E8A-4147-A177-3AD203B41FA5}">
                      <a16:colId xmlns:a16="http://schemas.microsoft.com/office/drawing/2014/main" val="3329988169"/>
                    </a:ext>
                  </a:extLst>
                </a:gridCol>
                <a:gridCol w="1843759">
                  <a:extLst>
                    <a:ext uri="{9D8B030D-6E8A-4147-A177-3AD203B41FA5}">
                      <a16:colId xmlns:a16="http://schemas.microsoft.com/office/drawing/2014/main" val="1100232941"/>
                    </a:ext>
                  </a:extLst>
                </a:gridCol>
                <a:gridCol w="1748272">
                  <a:extLst>
                    <a:ext uri="{9D8B030D-6E8A-4147-A177-3AD203B41FA5}">
                      <a16:colId xmlns:a16="http://schemas.microsoft.com/office/drawing/2014/main" val="2081401455"/>
                    </a:ext>
                  </a:extLst>
                </a:gridCol>
                <a:gridCol w="1555563">
                  <a:extLst>
                    <a:ext uri="{9D8B030D-6E8A-4147-A177-3AD203B41FA5}">
                      <a16:colId xmlns:a16="http://schemas.microsoft.com/office/drawing/2014/main" val="3895312912"/>
                    </a:ext>
                  </a:extLst>
                </a:gridCol>
                <a:gridCol w="1555563">
                  <a:extLst>
                    <a:ext uri="{9D8B030D-6E8A-4147-A177-3AD203B41FA5}">
                      <a16:colId xmlns:a16="http://schemas.microsoft.com/office/drawing/2014/main" val="3445957728"/>
                    </a:ext>
                  </a:extLst>
                </a:gridCol>
              </a:tblGrid>
              <a:tr h="7578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Состояние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Пользователь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Клиент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Сервер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Полученное состояние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1397444"/>
                  </a:ext>
                </a:extLst>
              </a:tr>
              <a:tr h="10135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Стартовое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Ввод данных для авторизации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Получение токена и сохранение его в файл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Генерация токена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Выбор группы действий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577612"/>
                  </a:ext>
                </a:extLst>
              </a:tr>
              <a:tr h="1013581"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Выбор группы действий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«Работа с аэропортами»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Вывод действий с аэропортами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-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Выбор действий с аэропортами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880357"/>
                  </a:ext>
                </a:extLst>
              </a:tr>
              <a:tr h="757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«Работа с самолетами»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Вывод действий с самолетами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-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Выбор действий с самолетами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699661"/>
                  </a:ext>
                </a:extLst>
              </a:tr>
              <a:tr h="757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«Работа с полетами»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Вывод действий с полетами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-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Выбор действий с полетами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668041"/>
                  </a:ext>
                </a:extLst>
              </a:tr>
              <a:tr h="101358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«Работа с диспетчерами»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Вывод действий с диспетчерами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-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Выбор действий с диспетчерами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497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85239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ACAEF5-8E3C-658E-18A9-47EA2E7D5D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F6AC1918-41E3-A6B2-5714-4348DB093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"/>
            <a:ext cx="12192000" cy="6858000"/>
          </a:xfrm>
          <a:prstGeom prst="rect">
            <a:avLst/>
          </a:prstGeom>
          <a:noFill/>
          <a:effectLst>
            <a:glow rad="25400">
              <a:schemeClr val="accent1">
                <a:alpha val="40000"/>
              </a:schemeClr>
            </a:glow>
            <a:reflection stA="45000" endPos="0" dir="5400000" sy="-100000" algn="bl" rotWithShape="0"/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0C936E13-67BA-2F16-851E-2D89C8FD8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F9786349-F886-7422-5CCB-39BEFFB435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6096000" y="0"/>
            <a:ext cx="6096000" cy="6858000"/>
          </a:xfrm>
          <a:prstGeom prst="rect">
            <a:avLst/>
          </a:prstGeom>
          <a:noFill/>
          <a:effectLst>
            <a:glow>
              <a:schemeClr val="accent1">
                <a:alpha val="41000"/>
              </a:schemeClr>
            </a:glow>
            <a:outerShdw blurRad="863600" algn="ctr" rotWithShape="0">
              <a:srgbClr val="000000">
                <a:alpha val="0"/>
              </a:srgbClr>
            </a:outerShdw>
            <a:reflection endPos="0" dist="38100" dir="5400000" sy="-100000" algn="bl" rotWithShape="0"/>
            <a:softEdge rad="101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09B3C8A1-5898-1FEB-D520-DBFEAB36E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9000"/>
            </a:schemeClr>
          </a:solidFill>
          <a:ln>
            <a:noFill/>
          </a:ln>
          <a:effectLst>
            <a:glow>
              <a:schemeClr val="accent1">
                <a:alpha val="41000"/>
              </a:schemeClr>
            </a:glow>
            <a:outerShdw blurRad="50800" dist="50800" dir="5400000" sx="1000" sy="1000" algn="ctr" rotWithShape="0">
              <a:schemeClr val="tx1"/>
            </a:outerShdw>
            <a:reflection stA="46000" endPos="0" dir="5400000" sy="-100000" algn="bl" rotWithShape="0"/>
            <a:softEdge rad="12700"/>
          </a:effectLst>
        </p:spPr>
      </p:pic>
      <p:pic>
        <p:nvPicPr>
          <p:cNvPr id="4" name="Рисунок 3" descr="Изображение выглядит как черный, темнот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2CE210F2-4EEF-31BF-2E39-7BBFA08891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39194">
            <a:off x="205241" y="205242"/>
            <a:ext cx="1007726" cy="10077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514013C-E312-2DAB-B415-C8878585C7D8}"/>
              </a:ext>
            </a:extLst>
          </p:cNvPr>
          <p:cNvSpPr txBox="1"/>
          <p:nvPr/>
        </p:nvSpPr>
        <p:spPr>
          <a:xfrm>
            <a:off x="1251995" y="379758"/>
            <a:ext cx="6477965" cy="663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Состояния программы</a:t>
            </a:r>
            <a:endParaRPr lang="ru-RU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Calibri" panose="020F0502020204030204" pitchFamily="34" charset="0"/>
              <a:cs typeface="Cascadia Mono ExtraLight" panose="020B0609020000020004" pitchFamily="49" charset="0"/>
            </a:endParaRPr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2B288977-C544-3D85-1774-2D022C8397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860357"/>
              </p:ext>
            </p:extLst>
          </p:nvPr>
        </p:nvGraphicFramePr>
        <p:xfrm>
          <a:off x="1822542" y="7536542"/>
          <a:ext cx="8546916" cy="14859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843759">
                  <a:extLst>
                    <a:ext uri="{9D8B030D-6E8A-4147-A177-3AD203B41FA5}">
                      <a16:colId xmlns:a16="http://schemas.microsoft.com/office/drawing/2014/main" val="3035092133"/>
                    </a:ext>
                  </a:extLst>
                </a:gridCol>
                <a:gridCol w="1843759">
                  <a:extLst>
                    <a:ext uri="{9D8B030D-6E8A-4147-A177-3AD203B41FA5}">
                      <a16:colId xmlns:a16="http://schemas.microsoft.com/office/drawing/2014/main" val="729562592"/>
                    </a:ext>
                  </a:extLst>
                </a:gridCol>
                <a:gridCol w="1748272">
                  <a:extLst>
                    <a:ext uri="{9D8B030D-6E8A-4147-A177-3AD203B41FA5}">
                      <a16:colId xmlns:a16="http://schemas.microsoft.com/office/drawing/2014/main" val="1858417172"/>
                    </a:ext>
                  </a:extLst>
                </a:gridCol>
                <a:gridCol w="1555563">
                  <a:extLst>
                    <a:ext uri="{9D8B030D-6E8A-4147-A177-3AD203B41FA5}">
                      <a16:colId xmlns:a16="http://schemas.microsoft.com/office/drawing/2014/main" val="3691420499"/>
                    </a:ext>
                  </a:extLst>
                </a:gridCol>
                <a:gridCol w="1555563">
                  <a:extLst>
                    <a:ext uri="{9D8B030D-6E8A-4147-A177-3AD203B41FA5}">
                      <a16:colId xmlns:a16="http://schemas.microsoft.com/office/drawing/2014/main" val="4107203329"/>
                    </a:ext>
                  </a:extLst>
                </a:gridCol>
              </a:tblGrid>
              <a:tr h="581025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Выбор действий с полетами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«Получить»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Вывод всех полетов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Получение всех полетов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Выбор группы действий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747074"/>
                  </a:ext>
                </a:extLst>
              </a:tr>
              <a:tr h="58102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«Создать»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Получение от пользователя данных для создания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Сохранение нового самолета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Выбор группы действий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5042536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5DAE1897-9983-1290-BCE0-B26A0C5EFB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989829"/>
              </p:ext>
            </p:extLst>
          </p:nvPr>
        </p:nvGraphicFramePr>
        <p:xfrm>
          <a:off x="1822542" y="-5814791"/>
          <a:ext cx="8546916" cy="5314369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843759">
                  <a:extLst>
                    <a:ext uri="{9D8B030D-6E8A-4147-A177-3AD203B41FA5}">
                      <a16:colId xmlns:a16="http://schemas.microsoft.com/office/drawing/2014/main" val="2594986475"/>
                    </a:ext>
                  </a:extLst>
                </a:gridCol>
                <a:gridCol w="1843759">
                  <a:extLst>
                    <a:ext uri="{9D8B030D-6E8A-4147-A177-3AD203B41FA5}">
                      <a16:colId xmlns:a16="http://schemas.microsoft.com/office/drawing/2014/main" val="947039915"/>
                    </a:ext>
                  </a:extLst>
                </a:gridCol>
                <a:gridCol w="1748272">
                  <a:extLst>
                    <a:ext uri="{9D8B030D-6E8A-4147-A177-3AD203B41FA5}">
                      <a16:colId xmlns:a16="http://schemas.microsoft.com/office/drawing/2014/main" val="1059429543"/>
                    </a:ext>
                  </a:extLst>
                </a:gridCol>
                <a:gridCol w="1555563">
                  <a:extLst>
                    <a:ext uri="{9D8B030D-6E8A-4147-A177-3AD203B41FA5}">
                      <a16:colId xmlns:a16="http://schemas.microsoft.com/office/drawing/2014/main" val="2229280156"/>
                    </a:ext>
                  </a:extLst>
                </a:gridCol>
                <a:gridCol w="1555563">
                  <a:extLst>
                    <a:ext uri="{9D8B030D-6E8A-4147-A177-3AD203B41FA5}">
                      <a16:colId xmlns:a16="http://schemas.microsoft.com/office/drawing/2014/main" val="903213541"/>
                    </a:ext>
                  </a:extLst>
                </a:gridCol>
              </a:tblGrid>
              <a:tr h="1060287"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Выбор действий с аэропортами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«Получить»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Вывод всех аэропортов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Получение всех аэропортов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Выбор группы действий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658519"/>
                  </a:ext>
                </a:extLst>
              </a:tr>
              <a:tr h="141802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«Создать»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Получение от пользователя данных для создания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Сохранение нового аэропорта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Выбор группы действий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6512911"/>
                  </a:ext>
                </a:extLst>
              </a:tr>
              <a:tr h="177576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«Редактировать»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Получение от пользователя данных для редактирования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Изменение аэропорта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Выбор группы действий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865592"/>
                  </a:ext>
                </a:extLst>
              </a:tr>
              <a:tr h="106028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«Удалить»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Получение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id</a:t>
                      </a: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 аэропорта для удаления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Удаление аэропорта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Выбор группы действий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4520178"/>
                  </a:ext>
                </a:extLst>
              </a:tr>
            </a:tbl>
          </a:graphicData>
        </a:graphic>
      </p:graphicFrame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9DCFC927-6C6A-B240-A65B-48567A4B61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234563"/>
              </p:ext>
            </p:extLst>
          </p:nvPr>
        </p:nvGraphicFramePr>
        <p:xfrm>
          <a:off x="1822542" y="1163873"/>
          <a:ext cx="8546916" cy="5314369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843759">
                  <a:extLst>
                    <a:ext uri="{9D8B030D-6E8A-4147-A177-3AD203B41FA5}">
                      <a16:colId xmlns:a16="http://schemas.microsoft.com/office/drawing/2014/main" val="2846624680"/>
                    </a:ext>
                  </a:extLst>
                </a:gridCol>
                <a:gridCol w="1843759">
                  <a:extLst>
                    <a:ext uri="{9D8B030D-6E8A-4147-A177-3AD203B41FA5}">
                      <a16:colId xmlns:a16="http://schemas.microsoft.com/office/drawing/2014/main" val="2785759117"/>
                    </a:ext>
                  </a:extLst>
                </a:gridCol>
                <a:gridCol w="1748272">
                  <a:extLst>
                    <a:ext uri="{9D8B030D-6E8A-4147-A177-3AD203B41FA5}">
                      <a16:colId xmlns:a16="http://schemas.microsoft.com/office/drawing/2014/main" val="3094403844"/>
                    </a:ext>
                  </a:extLst>
                </a:gridCol>
                <a:gridCol w="1555563">
                  <a:extLst>
                    <a:ext uri="{9D8B030D-6E8A-4147-A177-3AD203B41FA5}">
                      <a16:colId xmlns:a16="http://schemas.microsoft.com/office/drawing/2014/main" val="88126013"/>
                    </a:ext>
                  </a:extLst>
                </a:gridCol>
                <a:gridCol w="1555563">
                  <a:extLst>
                    <a:ext uri="{9D8B030D-6E8A-4147-A177-3AD203B41FA5}">
                      <a16:colId xmlns:a16="http://schemas.microsoft.com/office/drawing/2014/main" val="3862251895"/>
                    </a:ext>
                  </a:extLst>
                </a:gridCol>
              </a:tblGrid>
              <a:tr h="1060287"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Выбор действий с самолетами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«Получить»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Вывод всех самолетов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Получение всех самолетов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Выбор группы действий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94317"/>
                  </a:ext>
                </a:extLst>
              </a:tr>
              <a:tr h="141802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«Создать»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Получение от пользователя данных для создания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Сохранение нового самолета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Выбор группы действий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8640934"/>
                  </a:ext>
                </a:extLst>
              </a:tr>
              <a:tr h="177576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«Редактировать»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Получение от пользователя данных для редактирования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Изменение самолета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Выбор группы действий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2907065"/>
                  </a:ext>
                </a:extLst>
              </a:tr>
              <a:tr h="106028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«Удалить»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Получение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id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 аэропорта для удаления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Удаление самолета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Выбор группы действий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148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66434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4337BD-F35C-DC92-CF11-7CB1E202A5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2BC1734C-8551-B414-81BF-4076E92C2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"/>
            <a:ext cx="12192000" cy="6858000"/>
          </a:xfrm>
          <a:prstGeom prst="rect">
            <a:avLst/>
          </a:prstGeom>
          <a:noFill/>
          <a:effectLst>
            <a:glow rad="25400">
              <a:schemeClr val="accent1">
                <a:alpha val="40000"/>
              </a:schemeClr>
            </a:glow>
            <a:reflection stA="45000" endPos="0" dir="5400000" sy="-100000" algn="bl" rotWithShape="0"/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DC477244-4F6F-5F8E-8826-C49654337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018A7FE2-4DF7-6024-FE14-0823DE91EC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6096000" y="0"/>
            <a:ext cx="6096000" cy="6858000"/>
          </a:xfrm>
          <a:prstGeom prst="rect">
            <a:avLst/>
          </a:prstGeom>
          <a:noFill/>
          <a:effectLst>
            <a:glow>
              <a:schemeClr val="accent1">
                <a:alpha val="41000"/>
              </a:schemeClr>
            </a:glow>
            <a:outerShdw blurRad="863600" algn="ctr" rotWithShape="0">
              <a:srgbClr val="000000">
                <a:alpha val="0"/>
              </a:srgbClr>
            </a:outerShdw>
            <a:reflection endPos="0" dist="38100" dir="5400000" sy="-100000" algn="bl" rotWithShape="0"/>
            <a:softEdge rad="101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3AA87F27-733D-3A5B-67EF-0D7BA0A46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9000"/>
            </a:schemeClr>
          </a:solidFill>
          <a:ln>
            <a:noFill/>
          </a:ln>
          <a:effectLst>
            <a:glow>
              <a:schemeClr val="accent1">
                <a:alpha val="41000"/>
              </a:schemeClr>
            </a:glow>
            <a:outerShdw blurRad="50800" dist="50800" dir="5400000" sx="1000" sy="1000" algn="ctr" rotWithShape="0">
              <a:schemeClr val="tx1"/>
            </a:outerShdw>
            <a:reflection stA="46000" endPos="0" dir="5400000" sy="-100000" algn="bl" rotWithShape="0"/>
            <a:softEdge rad="12700"/>
          </a:effectLst>
        </p:spPr>
      </p:pic>
      <p:pic>
        <p:nvPicPr>
          <p:cNvPr id="4" name="Рисунок 3" descr="Изображение выглядит как черный, темнот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F022E4E2-044A-7E5B-880E-7CDEE54C09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39194">
            <a:off x="205241" y="205242"/>
            <a:ext cx="1007726" cy="10077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1285203-1DBF-29C0-7622-E0B5BDC2A7E0}"/>
              </a:ext>
            </a:extLst>
          </p:cNvPr>
          <p:cNvSpPr txBox="1"/>
          <p:nvPr/>
        </p:nvSpPr>
        <p:spPr>
          <a:xfrm>
            <a:off x="1251995" y="379758"/>
            <a:ext cx="6477965" cy="663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Состояния программы</a:t>
            </a:r>
            <a:endParaRPr lang="ru-RU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Calibri" panose="020F0502020204030204" pitchFamily="34" charset="0"/>
              <a:cs typeface="Cascadia Mono ExtraLight" panose="020B0609020000020004" pitchFamily="49" charset="0"/>
            </a:endParaRPr>
          </a:p>
        </p:txBody>
      </p:sp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5DC89C6-2A8B-D46C-F0B2-E7B73B70C5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453296"/>
              </p:ext>
            </p:extLst>
          </p:nvPr>
        </p:nvGraphicFramePr>
        <p:xfrm>
          <a:off x="1822542" y="-5583228"/>
          <a:ext cx="8546916" cy="5314369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843759">
                  <a:extLst>
                    <a:ext uri="{9D8B030D-6E8A-4147-A177-3AD203B41FA5}">
                      <a16:colId xmlns:a16="http://schemas.microsoft.com/office/drawing/2014/main" val="2846624680"/>
                    </a:ext>
                  </a:extLst>
                </a:gridCol>
                <a:gridCol w="1843759">
                  <a:extLst>
                    <a:ext uri="{9D8B030D-6E8A-4147-A177-3AD203B41FA5}">
                      <a16:colId xmlns:a16="http://schemas.microsoft.com/office/drawing/2014/main" val="2785759117"/>
                    </a:ext>
                  </a:extLst>
                </a:gridCol>
                <a:gridCol w="1748272">
                  <a:extLst>
                    <a:ext uri="{9D8B030D-6E8A-4147-A177-3AD203B41FA5}">
                      <a16:colId xmlns:a16="http://schemas.microsoft.com/office/drawing/2014/main" val="3094403844"/>
                    </a:ext>
                  </a:extLst>
                </a:gridCol>
                <a:gridCol w="1555563">
                  <a:extLst>
                    <a:ext uri="{9D8B030D-6E8A-4147-A177-3AD203B41FA5}">
                      <a16:colId xmlns:a16="http://schemas.microsoft.com/office/drawing/2014/main" val="88126013"/>
                    </a:ext>
                  </a:extLst>
                </a:gridCol>
                <a:gridCol w="1555563">
                  <a:extLst>
                    <a:ext uri="{9D8B030D-6E8A-4147-A177-3AD203B41FA5}">
                      <a16:colId xmlns:a16="http://schemas.microsoft.com/office/drawing/2014/main" val="3862251895"/>
                    </a:ext>
                  </a:extLst>
                </a:gridCol>
              </a:tblGrid>
              <a:tr h="1060287"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Выбор действий с самолетами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«Получить»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Вывод всех самолетов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Получение всех самолетов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Выбор группы действий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94317"/>
                  </a:ext>
                </a:extLst>
              </a:tr>
              <a:tr h="141802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«Создать»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Получение от пользователя данных для создания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Сохранение нового самолета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Выбор группы действий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8640934"/>
                  </a:ext>
                </a:extLst>
              </a:tr>
              <a:tr h="177576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«Редактировать»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Получение от пользователя данных для редактирования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Изменение самолета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Выбор группы действий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2907065"/>
                  </a:ext>
                </a:extLst>
              </a:tr>
              <a:tr h="106028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«Удалить»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Получение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id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 аэропорта для удаления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Удаление самолета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Выбор группы действий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148731"/>
                  </a:ext>
                </a:extLst>
              </a:tr>
            </a:tbl>
          </a:graphicData>
        </a:graphic>
      </p:graphicFrame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B13810D7-B3B0-F268-4544-3DC0D162C8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405909"/>
              </p:ext>
            </p:extLst>
          </p:nvPr>
        </p:nvGraphicFramePr>
        <p:xfrm>
          <a:off x="1822542" y="2464703"/>
          <a:ext cx="8546916" cy="14859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843759">
                  <a:extLst>
                    <a:ext uri="{9D8B030D-6E8A-4147-A177-3AD203B41FA5}">
                      <a16:colId xmlns:a16="http://schemas.microsoft.com/office/drawing/2014/main" val="3035092133"/>
                    </a:ext>
                  </a:extLst>
                </a:gridCol>
                <a:gridCol w="1843759">
                  <a:extLst>
                    <a:ext uri="{9D8B030D-6E8A-4147-A177-3AD203B41FA5}">
                      <a16:colId xmlns:a16="http://schemas.microsoft.com/office/drawing/2014/main" val="729562592"/>
                    </a:ext>
                  </a:extLst>
                </a:gridCol>
                <a:gridCol w="1748272">
                  <a:extLst>
                    <a:ext uri="{9D8B030D-6E8A-4147-A177-3AD203B41FA5}">
                      <a16:colId xmlns:a16="http://schemas.microsoft.com/office/drawing/2014/main" val="1858417172"/>
                    </a:ext>
                  </a:extLst>
                </a:gridCol>
                <a:gridCol w="1555563">
                  <a:extLst>
                    <a:ext uri="{9D8B030D-6E8A-4147-A177-3AD203B41FA5}">
                      <a16:colId xmlns:a16="http://schemas.microsoft.com/office/drawing/2014/main" val="3691420499"/>
                    </a:ext>
                  </a:extLst>
                </a:gridCol>
                <a:gridCol w="1555563">
                  <a:extLst>
                    <a:ext uri="{9D8B030D-6E8A-4147-A177-3AD203B41FA5}">
                      <a16:colId xmlns:a16="http://schemas.microsoft.com/office/drawing/2014/main" val="4107203329"/>
                    </a:ext>
                  </a:extLst>
                </a:gridCol>
              </a:tblGrid>
              <a:tr h="581025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Выбор действий с полетами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«Получить»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Вывод всех полетов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Получение всех полетов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Выбор группы действий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747074"/>
                  </a:ext>
                </a:extLst>
              </a:tr>
              <a:tr h="58102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«Создать»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Получение от пользователя данных для создания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Сохранение нового самолета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Выбор группы действий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5042536"/>
                  </a:ext>
                </a:extLst>
              </a:tr>
            </a:tbl>
          </a:graphicData>
        </a:graphic>
      </p:graphicFrame>
      <p:graphicFrame>
        <p:nvGraphicFramePr>
          <p:cNvPr id="14" name="Таблица 13">
            <a:extLst>
              <a:ext uri="{FF2B5EF4-FFF2-40B4-BE49-F238E27FC236}">
                <a16:creationId xmlns:a16="http://schemas.microsoft.com/office/drawing/2014/main" id="{73729BDB-086C-5DB2-3DE3-8AF44BA97D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05025"/>
              </p:ext>
            </p:extLst>
          </p:nvPr>
        </p:nvGraphicFramePr>
        <p:xfrm>
          <a:off x="1822542" y="8197286"/>
          <a:ext cx="8546916" cy="531437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843759">
                  <a:extLst>
                    <a:ext uri="{9D8B030D-6E8A-4147-A177-3AD203B41FA5}">
                      <a16:colId xmlns:a16="http://schemas.microsoft.com/office/drawing/2014/main" val="2459572420"/>
                    </a:ext>
                  </a:extLst>
                </a:gridCol>
                <a:gridCol w="1843759">
                  <a:extLst>
                    <a:ext uri="{9D8B030D-6E8A-4147-A177-3AD203B41FA5}">
                      <a16:colId xmlns:a16="http://schemas.microsoft.com/office/drawing/2014/main" val="1380466301"/>
                    </a:ext>
                  </a:extLst>
                </a:gridCol>
                <a:gridCol w="1748272">
                  <a:extLst>
                    <a:ext uri="{9D8B030D-6E8A-4147-A177-3AD203B41FA5}">
                      <a16:colId xmlns:a16="http://schemas.microsoft.com/office/drawing/2014/main" val="2427684658"/>
                    </a:ext>
                  </a:extLst>
                </a:gridCol>
                <a:gridCol w="1555563">
                  <a:extLst>
                    <a:ext uri="{9D8B030D-6E8A-4147-A177-3AD203B41FA5}">
                      <a16:colId xmlns:a16="http://schemas.microsoft.com/office/drawing/2014/main" val="1390079966"/>
                    </a:ext>
                  </a:extLst>
                </a:gridCol>
                <a:gridCol w="1555563">
                  <a:extLst>
                    <a:ext uri="{9D8B030D-6E8A-4147-A177-3AD203B41FA5}">
                      <a16:colId xmlns:a16="http://schemas.microsoft.com/office/drawing/2014/main" val="3419023408"/>
                    </a:ext>
                  </a:extLst>
                </a:gridCol>
              </a:tblGrid>
              <a:tr h="967053"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Выбор действий с диспетчерами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b="0" dirty="0">
                          <a:solidFill>
                            <a:schemeClr val="tx1"/>
                          </a:solidFill>
                          <a:effectLst/>
                        </a:rPr>
                        <a:t>«Получить»</a:t>
                      </a:r>
                      <a:endParaRPr lang="ru-RU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b="0">
                          <a:solidFill>
                            <a:schemeClr val="tx1"/>
                          </a:solidFill>
                          <a:effectLst/>
                        </a:rPr>
                        <a:t>Вывод всех диспетчеров</a:t>
                      </a:r>
                      <a:endParaRPr lang="ru-RU" sz="10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b="0">
                          <a:solidFill>
                            <a:schemeClr val="tx1"/>
                          </a:solidFill>
                          <a:effectLst/>
                        </a:rPr>
                        <a:t>Получение всех диспетчеров</a:t>
                      </a:r>
                      <a:endParaRPr lang="ru-RU" sz="10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b="0" dirty="0">
                          <a:solidFill>
                            <a:schemeClr val="tx1"/>
                          </a:solidFill>
                          <a:effectLst/>
                        </a:rPr>
                        <a:t>Выбор группы действий</a:t>
                      </a:r>
                      <a:endParaRPr lang="ru-RU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109488"/>
                  </a:ext>
                </a:extLst>
              </a:tr>
              <a:tr h="72307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</a:rPr>
                        <a:t>«Получить по </a:t>
                      </a:r>
                      <a:r>
                        <a:rPr lang="en-US" sz="1300" dirty="0">
                          <a:effectLst/>
                        </a:rPr>
                        <a:t>id</a:t>
                      </a:r>
                      <a:r>
                        <a:rPr lang="ru-RU" sz="1300" dirty="0">
                          <a:effectLst/>
                        </a:rPr>
                        <a:t>»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Вывод диспетчера с нужным </a:t>
                      </a:r>
                      <a:r>
                        <a:rPr lang="en-US" sz="1300">
                          <a:effectLst/>
                        </a:rPr>
                        <a:t>id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Получение диспетчера с нужным </a:t>
                      </a:r>
                      <a:r>
                        <a:rPr lang="en-US" sz="1300">
                          <a:effectLst/>
                        </a:rPr>
                        <a:t>id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Выбор группы действий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838108"/>
                  </a:ext>
                </a:extLst>
              </a:tr>
              <a:tr h="121102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«Редактировать»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Получение от пользователя данных для редактирования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Изменение диспетчера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Выбор группы действий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445639"/>
                  </a:ext>
                </a:extLst>
              </a:tr>
              <a:tr h="723079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Выбор действий с временем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«Получить»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Вывод текущего времени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Получение текущего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Выбор группы действий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840122"/>
                  </a:ext>
                </a:extLst>
              </a:tr>
              <a:tr h="96705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«Пропустить»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Получение от пользователя времени для пропуска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Добавление указанного времени к текущему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Выбор группы действий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242245"/>
                  </a:ext>
                </a:extLst>
              </a:tr>
              <a:tr h="7230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Выход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</a:rPr>
                        <a:t>-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</a:rPr>
                        <a:t>Завершение выполнения программы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</a:rPr>
                        <a:t>-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</a:rPr>
                        <a:t>-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436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05597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7BA98E-08C9-6FF2-EB91-52EB373731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3C821AA8-C6C5-AC7F-BED3-EA1128ECA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"/>
            <a:ext cx="12192000" cy="6858000"/>
          </a:xfrm>
          <a:prstGeom prst="rect">
            <a:avLst/>
          </a:prstGeom>
          <a:noFill/>
          <a:effectLst>
            <a:glow rad="25400">
              <a:schemeClr val="accent1">
                <a:alpha val="40000"/>
              </a:schemeClr>
            </a:glow>
            <a:reflection stA="45000" endPos="0" dir="5400000" sy="-100000" algn="bl" rotWithShape="0"/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A1105639-1A62-1B68-26AD-5492DD5A2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9D74ECBD-CC4F-B509-08E3-2FA5ED8BB1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6096000" y="0"/>
            <a:ext cx="6096000" cy="6858000"/>
          </a:xfrm>
          <a:prstGeom prst="rect">
            <a:avLst/>
          </a:prstGeom>
          <a:noFill/>
          <a:effectLst>
            <a:glow>
              <a:schemeClr val="accent1">
                <a:alpha val="41000"/>
              </a:schemeClr>
            </a:glow>
            <a:outerShdw blurRad="863600" algn="ctr" rotWithShape="0">
              <a:srgbClr val="000000">
                <a:alpha val="0"/>
              </a:srgbClr>
            </a:outerShdw>
            <a:reflection endPos="0" dist="38100" dir="5400000" sy="-100000" algn="bl" rotWithShape="0"/>
            <a:softEdge rad="101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93ADC0DD-CE96-0249-B525-D661236F7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9000"/>
            </a:schemeClr>
          </a:solidFill>
          <a:ln>
            <a:noFill/>
          </a:ln>
          <a:effectLst>
            <a:glow>
              <a:schemeClr val="accent1">
                <a:alpha val="41000"/>
              </a:schemeClr>
            </a:glow>
            <a:outerShdw blurRad="50800" dist="50800" dir="5400000" sx="1000" sy="1000" algn="ctr" rotWithShape="0">
              <a:schemeClr val="tx1"/>
            </a:outerShdw>
            <a:reflection stA="46000" endPos="0" dir="5400000" sy="-100000" algn="bl" rotWithShape="0"/>
            <a:softEdge rad="12700"/>
          </a:effectLst>
        </p:spPr>
      </p:pic>
      <p:pic>
        <p:nvPicPr>
          <p:cNvPr id="4" name="Рисунок 3" descr="Изображение выглядит как черный, темнот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7596E646-610B-DD7F-3CDB-964E8382D4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39194">
            <a:off x="205241" y="205242"/>
            <a:ext cx="1007726" cy="10077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00FB5B4-10D0-C401-5136-BAE03A17C4DF}"/>
              </a:ext>
            </a:extLst>
          </p:cNvPr>
          <p:cNvSpPr txBox="1"/>
          <p:nvPr/>
        </p:nvSpPr>
        <p:spPr>
          <a:xfrm>
            <a:off x="1251995" y="379758"/>
            <a:ext cx="6477965" cy="663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Состояния программы</a:t>
            </a:r>
            <a:endParaRPr lang="ru-RU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Calibri" panose="020F0502020204030204" pitchFamily="34" charset="0"/>
              <a:cs typeface="Cascadia Mono ExtraLight" panose="020B0609020000020004" pitchFamily="49" charset="0"/>
            </a:endParaRP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12FE0029-196D-710B-71A7-CBAB909A34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723705"/>
              </p:ext>
            </p:extLst>
          </p:nvPr>
        </p:nvGraphicFramePr>
        <p:xfrm>
          <a:off x="1822542" y="1132127"/>
          <a:ext cx="8546916" cy="531437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843759">
                  <a:extLst>
                    <a:ext uri="{9D8B030D-6E8A-4147-A177-3AD203B41FA5}">
                      <a16:colId xmlns:a16="http://schemas.microsoft.com/office/drawing/2014/main" val="2459572420"/>
                    </a:ext>
                  </a:extLst>
                </a:gridCol>
                <a:gridCol w="1843759">
                  <a:extLst>
                    <a:ext uri="{9D8B030D-6E8A-4147-A177-3AD203B41FA5}">
                      <a16:colId xmlns:a16="http://schemas.microsoft.com/office/drawing/2014/main" val="1380466301"/>
                    </a:ext>
                  </a:extLst>
                </a:gridCol>
                <a:gridCol w="1748272">
                  <a:extLst>
                    <a:ext uri="{9D8B030D-6E8A-4147-A177-3AD203B41FA5}">
                      <a16:colId xmlns:a16="http://schemas.microsoft.com/office/drawing/2014/main" val="2427684658"/>
                    </a:ext>
                  </a:extLst>
                </a:gridCol>
                <a:gridCol w="1555563">
                  <a:extLst>
                    <a:ext uri="{9D8B030D-6E8A-4147-A177-3AD203B41FA5}">
                      <a16:colId xmlns:a16="http://schemas.microsoft.com/office/drawing/2014/main" val="1390079966"/>
                    </a:ext>
                  </a:extLst>
                </a:gridCol>
                <a:gridCol w="1555563">
                  <a:extLst>
                    <a:ext uri="{9D8B030D-6E8A-4147-A177-3AD203B41FA5}">
                      <a16:colId xmlns:a16="http://schemas.microsoft.com/office/drawing/2014/main" val="3419023408"/>
                    </a:ext>
                  </a:extLst>
                </a:gridCol>
              </a:tblGrid>
              <a:tr h="967053"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Выбор действий с диспетчерами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b="0" dirty="0">
                          <a:solidFill>
                            <a:schemeClr val="tx1"/>
                          </a:solidFill>
                          <a:effectLst/>
                        </a:rPr>
                        <a:t>«Получить»</a:t>
                      </a:r>
                      <a:endParaRPr lang="ru-RU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b="0">
                          <a:solidFill>
                            <a:schemeClr val="tx1"/>
                          </a:solidFill>
                          <a:effectLst/>
                        </a:rPr>
                        <a:t>Вывод всех диспетчеров</a:t>
                      </a:r>
                      <a:endParaRPr lang="ru-RU" sz="10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b="0">
                          <a:solidFill>
                            <a:schemeClr val="tx1"/>
                          </a:solidFill>
                          <a:effectLst/>
                        </a:rPr>
                        <a:t>Получение всех диспетчеров</a:t>
                      </a:r>
                      <a:endParaRPr lang="ru-RU" sz="10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b="0" dirty="0">
                          <a:solidFill>
                            <a:schemeClr val="tx1"/>
                          </a:solidFill>
                          <a:effectLst/>
                        </a:rPr>
                        <a:t>Выбор группы действий</a:t>
                      </a:r>
                      <a:endParaRPr lang="ru-RU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109488"/>
                  </a:ext>
                </a:extLst>
              </a:tr>
              <a:tr h="72307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</a:rPr>
                        <a:t>«Получить по </a:t>
                      </a:r>
                      <a:r>
                        <a:rPr lang="en-US" sz="1300" dirty="0">
                          <a:effectLst/>
                        </a:rPr>
                        <a:t>id</a:t>
                      </a:r>
                      <a:r>
                        <a:rPr lang="ru-RU" sz="1300" dirty="0">
                          <a:effectLst/>
                        </a:rPr>
                        <a:t>»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Вывод диспетчера с нужным </a:t>
                      </a:r>
                      <a:r>
                        <a:rPr lang="en-US" sz="1300">
                          <a:effectLst/>
                        </a:rPr>
                        <a:t>id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Получение диспетчера с нужным </a:t>
                      </a:r>
                      <a:r>
                        <a:rPr lang="en-US" sz="1300">
                          <a:effectLst/>
                        </a:rPr>
                        <a:t>id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Выбор группы действий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838108"/>
                  </a:ext>
                </a:extLst>
              </a:tr>
              <a:tr h="121102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«Редактировать»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Получение от пользователя данных для редактирования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Изменение диспетчера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Выбор группы действий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445639"/>
                  </a:ext>
                </a:extLst>
              </a:tr>
              <a:tr h="723079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Выбор действий с временем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«Получить»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Вывод текущего времени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Получение текущего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Выбор группы действий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840122"/>
                  </a:ext>
                </a:extLst>
              </a:tr>
              <a:tr h="96705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«Пропустить»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Получение от пользователя времени для пропуска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Добавление указанного времени к текущему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Выбор группы действий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242245"/>
                  </a:ext>
                </a:extLst>
              </a:tr>
              <a:tr h="7230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Выход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</a:rPr>
                        <a:t>-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</a:rPr>
                        <a:t>Завершение выполнения программы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</a:rPr>
                        <a:t>-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</a:rPr>
                        <a:t>-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436393"/>
                  </a:ext>
                </a:extLst>
              </a:tr>
            </a:tbl>
          </a:graphicData>
        </a:graphic>
      </p:graphicFrame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61E4ECF4-701A-FD1B-9E65-A1C27EE6E6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350846"/>
              </p:ext>
            </p:extLst>
          </p:nvPr>
        </p:nvGraphicFramePr>
        <p:xfrm>
          <a:off x="1822542" y="-2418731"/>
          <a:ext cx="8546916" cy="14859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843759">
                  <a:extLst>
                    <a:ext uri="{9D8B030D-6E8A-4147-A177-3AD203B41FA5}">
                      <a16:colId xmlns:a16="http://schemas.microsoft.com/office/drawing/2014/main" val="3035092133"/>
                    </a:ext>
                  </a:extLst>
                </a:gridCol>
                <a:gridCol w="1843759">
                  <a:extLst>
                    <a:ext uri="{9D8B030D-6E8A-4147-A177-3AD203B41FA5}">
                      <a16:colId xmlns:a16="http://schemas.microsoft.com/office/drawing/2014/main" val="729562592"/>
                    </a:ext>
                  </a:extLst>
                </a:gridCol>
                <a:gridCol w="1748272">
                  <a:extLst>
                    <a:ext uri="{9D8B030D-6E8A-4147-A177-3AD203B41FA5}">
                      <a16:colId xmlns:a16="http://schemas.microsoft.com/office/drawing/2014/main" val="1858417172"/>
                    </a:ext>
                  </a:extLst>
                </a:gridCol>
                <a:gridCol w="1555563">
                  <a:extLst>
                    <a:ext uri="{9D8B030D-6E8A-4147-A177-3AD203B41FA5}">
                      <a16:colId xmlns:a16="http://schemas.microsoft.com/office/drawing/2014/main" val="3691420499"/>
                    </a:ext>
                  </a:extLst>
                </a:gridCol>
                <a:gridCol w="1555563">
                  <a:extLst>
                    <a:ext uri="{9D8B030D-6E8A-4147-A177-3AD203B41FA5}">
                      <a16:colId xmlns:a16="http://schemas.microsoft.com/office/drawing/2014/main" val="4107203329"/>
                    </a:ext>
                  </a:extLst>
                </a:gridCol>
              </a:tblGrid>
              <a:tr h="581025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Выбор действий с полетами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«Получить»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Вывод всех полетов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Получение всех полетов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Выбор группы действий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747074"/>
                  </a:ext>
                </a:extLst>
              </a:tr>
              <a:tr h="58102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«Создать»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Получение от пользователя данных для создания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Сохранение нового самолета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Выбор группы действий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5042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00700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747AE2-2B01-4EF3-AE6D-51BDA554C8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51C695BB-1689-46E4-BAC3-72CBF2211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"/>
            <a:ext cx="12192000" cy="6858000"/>
          </a:xfrm>
          <a:prstGeom prst="rect">
            <a:avLst/>
          </a:prstGeom>
          <a:noFill/>
          <a:effectLst>
            <a:glow rad="25400">
              <a:schemeClr val="accent1">
                <a:alpha val="40000"/>
              </a:schemeClr>
            </a:glow>
            <a:reflection stA="45000" endPos="0" dir="5400000" sy="-100000" algn="bl" rotWithShape="0"/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A7A2FE62-3B8C-DBE3-388D-0F2327CC3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337F216A-6614-BBE4-3525-C734FA468C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6096000" y="0"/>
            <a:ext cx="6096000" cy="6858000"/>
          </a:xfrm>
          <a:prstGeom prst="rect">
            <a:avLst/>
          </a:prstGeom>
          <a:noFill/>
          <a:effectLst>
            <a:glow>
              <a:schemeClr val="accent1">
                <a:alpha val="41000"/>
              </a:schemeClr>
            </a:glow>
            <a:outerShdw blurRad="863600" algn="ctr" rotWithShape="0">
              <a:srgbClr val="000000">
                <a:alpha val="0"/>
              </a:srgbClr>
            </a:outerShdw>
            <a:reflection endPos="0" dist="38100" dir="5400000" sy="-100000" algn="bl" rotWithShape="0"/>
            <a:softEdge rad="101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72DCB664-B240-F7E5-4784-E708CF357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9000"/>
            </a:schemeClr>
          </a:solidFill>
          <a:ln>
            <a:noFill/>
          </a:ln>
          <a:effectLst>
            <a:glow>
              <a:schemeClr val="accent1">
                <a:alpha val="41000"/>
              </a:schemeClr>
            </a:glow>
            <a:outerShdw blurRad="50800" dist="50800" dir="5400000" sx="1000" sy="1000" algn="ctr" rotWithShape="0">
              <a:schemeClr val="tx1"/>
            </a:outerShdw>
            <a:reflection stA="46000" endPos="0" dir="5400000" sy="-100000" algn="bl" rotWithShape="0"/>
            <a:softEdge rad="12700"/>
          </a:effectLst>
        </p:spPr>
      </p:pic>
      <p:pic>
        <p:nvPicPr>
          <p:cNvPr id="4" name="Рисунок 3" descr="Изображение выглядит как черный, темнот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979989C0-32E1-DCE0-5133-BD2FA7DA36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39194">
            <a:off x="205241" y="205242"/>
            <a:ext cx="1007726" cy="10077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06D0319-9DB7-E724-F7F8-A9CE57F831FA}"/>
              </a:ext>
            </a:extLst>
          </p:cNvPr>
          <p:cNvSpPr txBox="1"/>
          <p:nvPr/>
        </p:nvSpPr>
        <p:spPr>
          <a:xfrm>
            <a:off x="1251995" y="379758"/>
            <a:ext cx="6477965" cy="663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Тестирование </a:t>
            </a:r>
            <a:endParaRPr lang="ru-RU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Calibri" panose="020F0502020204030204" pitchFamily="34" charset="0"/>
              <a:cs typeface="Cascadia Mono ExtraLight" panose="020B0609020000020004" pitchFamily="49" charset="0"/>
            </a:endParaRP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AA7DE825-4EC4-2343-A813-D6DB38B299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942689"/>
              </p:ext>
            </p:extLst>
          </p:nvPr>
        </p:nvGraphicFramePr>
        <p:xfrm>
          <a:off x="1822542" y="-6042396"/>
          <a:ext cx="8546916" cy="531437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843759">
                  <a:extLst>
                    <a:ext uri="{9D8B030D-6E8A-4147-A177-3AD203B41FA5}">
                      <a16:colId xmlns:a16="http://schemas.microsoft.com/office/drawing/2014/main" val="2459572420"/>
                    </a:ext>
                  </a:extLst>
                </a:gridCol>
                <a:gridCol w="1843759">
                  <a:extLst>
                    <a:ext uri="{9D8B030D-6E8A-4147-A177-3AD203B41FA5}">
                      <a16:colId xmlns:a16="http://schemas.microsoft.com/office/drawing/2014/main" val="1380466301"/>
                    </a:ext>
                  </a:extLst>
                </a:gridCol>
                <a:gridCol w="1748272">
                  <a:extLst>
                    <a:ext uri="{9D8B030D-6E8A-4147-A177-3AD203B41FA5}">
                      <a16:colId xmlns:a16="http://schemas.microsoft.com/office/drawing/2014/main" val="2427684658"/>
                    </a:ext>
                  </a:extLst>
                </a:gridCol>
                <a:gridCol w="1555563">
                  <a:extLst>
                    <a:ext uri="{9D8B030D-6E8A-4147-A177-3AD203B41FA5}">
                      <a16:colId xmlns:a16="http://schemas.microsoft.com/office/drawing/2014/main" val="1390079966"/>
                    </a:ext>
                  </a:extLst>
                </a:gridCol>
                <a:gridCol w="1555563">
                  <a:extLst>
                    <a:ext uri="{9D8B030D-6E8A-4147-A177-3AD203B41FA5}">
                      <a16:colId xmlns:a16="http://schemas.microsoft.com/office/drawing/2014/main" val="3419023408"/>
                    </a:ext>
                  </a:extLst>
                </a:gridCol>
              </a:tblGrid>
              <a:tr h="967053"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Выбор действий с диспетчерами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b="0" dirty="0">
                          <a:solidFill>
                            <a:schemeClr val="tx1"/>
                          </a:solidFill>
                          <a:effectLst/>
                        </a:rPr>
                        <a:t>«Получить»</a:t>
                      </a:r>
                      <a:endParaRPr lang="ru-RU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b="0">
                          <a:solidFill>
                            <a:schemeClr val="tx1"/>
                          </a:solidFill>
                          <a:effectLst/>
                        </a:rPr>
                        <a:t>Вывод всех диспетчеров</a:t>
                      </a:r>
                      <a:endParaRPr lang="ru-RU" sz="10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b="0">
                          <a:solidFill>
                            <a:schemeClr val="tx1"/>
                          </a:solidFill>
                          <a:effectLst/>
                        </a:rPr>
                        <a:t>Получение всех диспетчеров</a:t>
                      </a:r>
                      <a:endParaRPr lang="ru-RU" sz="10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b="0" dirty="0">
                          <a:solidFill>
                            <a:schemeClr val="tx1"/>
                          </a:solidFill>
                          <a:effectLst/>
                        </a:rPr>
                        <a:t>Выбор группы действий</a:t>
                      </a:r>
                      <a:endParaRPr lang="ru-RU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109488"/>
                  </a:ext>
                </a:extLst>
              </a:tr>
              <a:tr h="72307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</a:rPr>
                        <a:t>«Получить по </a:t>
                      </a:r>
                      <a:r>
                        <a:rPr lang="en-US" sz="1300" dirty="0">
                          <a:effectLst/>
                        </a:rPr>
                        <a:t>id</a:t>
                      </a:r>
                      <a:r>
                        <a:rPr lang="ru-RU" sz="1300" dirty="0">
                          <a:effectLst/>
                        </a:rPr>
                        <a:t>»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Вывод диспетчера с нужным </a:t>
                      </a:r>
                      <a:r>
                        <a:rPr lang="en-US" sz="1300">
                          <a:effectLst/>
                        </a:rPr>
                        <a:t>id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Получение диспетчера с нужным </a:t>
                      </a:r>
                      <a:r>
                        <a:rPr lang="en-US" sz="1300">
                          <a:effectLst/>
                        </a:rPr>
                        <a:t>id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Выбор группы действий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838108"/>
                  </a:ext>
                </a:extLst>
              </a:tr>
              <a:tr h="121102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«Редактировать»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Получение от пользователя данных для редактирования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Изменение диспетчера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Выбор группы действий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445639"/>
                  </a:ext>
                </a:extLst>
              </a:tr>
              <a:tr h="723079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Выбор действий с временем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«Получить»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Вывод текущего времени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Получение текущего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Выбор группы действий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840122"/>
                  </a:ext>
                </a:extLst>
              </a:tr>
              <a:tr h="96705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</a:rPr>
                        <a:t>«Пропустить»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Получение от пользователя времени для пропуска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Добавление указанного времени к текущему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Выбор группы действий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242245"/>
                  </a:ext>
                </a:extLst>
              </a:tr>
              <a:tr h="7230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Выход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</a:rPr>
                        <a:t>-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</a:rPr>
                        <a:t>Завершение выполнения программы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</a:rPr>
                        <a:t>-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</a:rPr>
                        <a:t>-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43639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CB7E8ED-B012-D851-2B4A-A308346E8E7E}"/>
              </a:ext>
            </a:extLst>
          </p:cNvPr>
          <p:cNvSpPr txBox="1"/>
          <p:nvPr/>
        </p:nvSpPr>
        <p:spPr>
          <a:xfrm>
            <a:off x="709104" y="1288416"/>
            <a:ext cx="8951249" cy="3904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Для тестирования приложения составлен автоматический тест проверяющий работоспособность слоя репозиториев в клиенте.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Автоматический тест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Для автоматического тестирования была написана программа, использующая классы репозиториев для отправления запросов и проверки на ошибки.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90726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45618A-CF14-E559-713C-46374A81D4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B9B86C03-ABEB-0366-75B0-A227EE6BF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"/>
            <a:ext cx="12192000" cy="6858000"/>
          </a:xfrm>
          <a:prstGeom prst="rect">
            <a:avLst/>
          </a:prstGeom>
          <a:noFill/>
          <a:effectLst>
            <a:glow rad="25400">
              <a:schemeClr val="accent1">
                <a:alpha val="40000"/>
              </a:schemeClr>
            </a:glow>
            <a:reflection stA="45000" endPos="0" dir="5400000" sy="-100000" algn="bl" rotWithShape="0"/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1F4514EC-9E0E-6B05-7F6D-1504BDE16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81418844-FCAF-DA39-F0F9-91CE2E37AC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6096000" y="0"/>
            <a:ext cx="6096000" cy="6858000"/>
          </a:xfrm>
          <a:prstGeom prst="rect">
            <a:avLst/>
          </a:prstGeom>
          <a:noFill/>
          <a:effectLst>
            <a:glow>
              <a:schemeClr val="accent1">
                <a:alpha val="41000"/>
              </a:schemeClr>
            </a:glow>
            <a:outerShdw blurRad="863600" algn="ctr" rotWithShape="0">
              <a:srgbClr val="000000">
                <a:alpha val="0"/>
              </a:srgbClr>
            </a:outerShdw>
            <a:reflection endPos="0" dist="38100" dir="5400000" sy="-100000" algn="bl" rotWithShape="0"/>
            <a:softEdge rad="101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D85F62B2-1D0C-8FF6-2657-6E488CADB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9000"/>
            </a:schemeClr>
          </a:solidFill>
          <a:ln>
            <a:noFill/>
          </a:ln>
          <a:effectLst>
            <a:glow>
              <a:schemeClr val="accent1">
                <a:alpha val="41000"/>
              </a:schemeClr>
            </a:glow>
            <a:outerShdw blurRad="50800" dist="50800" dir="5400000" sx="1000" sy="1000" algn="ctr" rotWithShape="0">
              <a:schemeClr val="tx1"/>
            </a:outerShdw>
            <a:reflection stA="46000" endPos="0" dir="5400000" sy="-100000" algn="bl" rotWithShape="0"/>
            <a:softEdge rad="12700"/>
          </a:effectLst>
        </p:spPr>
      </p:pic>
      <p:pic>
        <p:nvPicPr>
          <p:cNvPr id="4" name="Рисунок 3" descr="Изображение выглядит как черный, темнот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FCBF8324-2E83-6E20-736E-D10C1C5F59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39194">
            <a:off x="-1230693" y="-1576982"/>
            <a:ext cx="1007726" cy="10077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AD09E05-9FF6-2143-3A91-6A02CE5C827D}"/>
              </a:ext>
            </a:extLst>
          </p:cNvPr>
          <p:cNvSpPr txBox="1"/>
          <p:nvPr/>
        </p:nvSpPr>
        <p:spPr>
          <a:xfrm>
            <a:off x="1251995" y="379758"/>
            <a:ext cx="6477965" cy="663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Заключение  </a:t>
            </a:r>
            <a:endParaRPr lang="ru-RU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Calibri" panose="020F0502020204030204" pitchFamily="34" charset="0"/>
              <a:cs typeface="Cascadia Mono ExtraLight" panose="020B0609020000020004" pitchFamily="49" charset="0"/>
            </a:endParaRP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73266376-A4C2-7B41-CDD8-0EF2547AFA5B}"/>
              </a:ext>
            </a:extLst>
          </p:cNvPr>
          <p:cNvGraphicFramePr>
            <a:graphicFrameLocks noGrp="1"/>
          </p:cNvGraphicFramePr>
          <p:nvPr/>
        </p:nvGraphicFramePr>
        <p:xfrm>
          <a:off x="1822542" y="-6042396"/>
          <a:ext cx="8546916" cy="531437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843759">
                  <a:extLst>
                    <a:ext uri="{9D8B030D-6E8A-4147-A177-3AD203B41FA5}">
                      <a16:colId xmlns:a16="http://schemas.microsoft.com/office/drawing/2014/main" val="2459572420"/>
                    </a:ext>
                  </a:extLst>
                </a:gridCol>
                <a:gridCol w="1843759">
                  <a:extLst>
                    <a:ext uri="{9D8B030D-6E8A-4147-A177-3AD203B41FA5}">
                      <a16:colId xmlns:a16="http://schemas.microsoft.com/office/drawing/2014/main" val="1380466301"/>
                    </a:ext>
                  </a:extLst>
                </a:gridCol>
                <a:gridCol w="1748272">
                  <a:extLst>
                    <a:ext uri="{9D8B030D-6E8A-4147-A177-3AD203B41FA5}">
                      <a16:colId xmlns:a16="http://schemas.microsoft.com/office/drawing/2014/main" val="2427684658"/>
                    </a:ext>
                  </a:extLst>
                </a:gridCol>
                <a:gridCol w="1555563">
                  <a:extLst>
                    <a:ext uri="{9D8B030D-6E8A-4147-A177-3AD203B41FA5}">
                      <a16:colId xmlns:a16="http://schemas.microsoft.com/office/drawing/2014/main" val="1390079966"/>
                    </a:ext>
                  </a:extLst>
                </a:gridCol>
                <a:gridCol w="1555563">
                  <a:extLst>
                    <a:ext uri="{9D8B030D-6E8A-4147-A177-3AD203B41FA5}">
                      <a16:colId xmlns:a16="http://schemas.microsoft.com/office/drawing/2014/main" val="3419023408"/>
                    </a:ext>
                  </a:extLst>
                </a:gridCol>
              </a:tblGrid>
              <a:tr h="967053"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Выбор действий с диспетчерами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b="0" dirty="0">
                          <a:solidFill>
                            <a:schemeClr val="tx1"/>
                          </a:solidFill>
                          <a:effectLst/>
                        </a:rPr>
                        <a:t>«Получить»</a:t>
                      </a:r>
                      <a:endParaRPr lang="ru-RU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b="0">
                          <a:solidFill>
                            <a:schemeClr val="tx1"/>
                          </a:solidFill>
                          <a:effectLst/>
                        </a:rPr>
                        <a:t>Вывод всех диспетчеров</a:t>
                      </a:r>
                      <a:endParaRPr lang="ru-RU" sz="10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b="0">
                          <a:solidFill>
                            <a:schemeClr val="tx1"/>
                          </a:solidFill>
                          <a:effectLst/>
                        </a:rPr>
                        <a:t>Получение всех диспетчеров</a:t>
                      </a:r>
                      <a:endParaRPr lang="ru-RU" sz="10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b="0" dirty="0">
                          <a:solidFill>
                            <a:schemeClr val="tx1"/>
                          </a:solidFill>
                          <a:effectLst/>
                        </a:rPr>
                        <a:t>Выбор группы действий</a:t>
                      </a:r>
                      <a:endParaRPr lang="ru-RU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109488"/>
                  </a:ext>
                </a:extLst>
              </a:tr>
              <a:tr h="72307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</a:rPr>
                        <a:t>«Получить по </a:t>
                      </a:r>
                      <a:r>
                        <a:rPr lang="en-US" sz="1300" dirty="0">
                          <a:effectLst/>
                        </a:rPr>
                        <a:t>id</a:t>
                      </a:r>
                      <a:r>
                        <a:rPr lang="ru-RU" sz="1300" dirty="0">
                          <a:effectLst/>
                        </a:rPr>
                        <a:t>»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Вывод диспетчера с нужным </a:t>
                      </a:r>
                      <a:r>
                        <a:rPr lang="en-US" sz="1300">
                          <a:effectLst/>
                        </a:rPr>
                        <a:t>id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Получение диспетчера с нужным </a:t>
                      </a:r>
                      <a:r>
                        <a:rPr lang="en-US" sz="1300">
                          <a:effectLst/>
                        </a:rPr>
                        <a:t>id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Выбор группы действий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838108"/>
                  </a:ext>
                </a:extLst>
              </a:tr>
              <a:tr h="121102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«Редактировать»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Получение от пользователя данных для редактирования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Изменение диспетчера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Выбор группы действий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445639"/>
                  </a:ext>
                </a:extLst>
              </a:tr>
              <a:tr h="723079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Выбор действий с временем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«Получить»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Вывод текущего времени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Получение текущего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Выбор группы действий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840122"/>
                  </a:ext>
                </a:extLst>
              </a:tr>
              <a:tr h="96705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</a:rPr>
                        <a:t>«Пропустить»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Получение от пользователя времени для пропуска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Добавление указанного времени к текущему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Выбор группы действий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242245"/>
                  </a:ext>
                </a:extLst>
              </a:tr>
              <a:tr h="7230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Выход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</a:rPr>
                        <a:t>-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</a:rPr>
                        <a:t>Завершение выполнения программы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</a:rPr>
                        <a:t>-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</a:rPr>
                        <a:t>-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43639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F8C995A-2F34-A27E-F8DE-E9255602E5D3}"/>
              </a:ext>
            </a:extLst>
          </p:cNvPr>
          <p:cNvSpPr txBox="1"/>
          <p:nvPr/>
        </p:nvSpPr>
        <p:spPr>
          <a:xfrm>
            <a:off x="709104" y="1288416"/>
            <a:ext cx="8951249" cy="2777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В ходе выполнения работы было создано приложение для управления полетами самолетов, изучена система сборки </a:t>
            </a:r>
            <a:r>
              <a:rPr lang="en-US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CMake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и система автоматического тестирования </a:t>
            </a:r>
            <a:r>
              <a:rPr lang="en-US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CTest</a:t>
            </a:r>
            <a:r>
              <a:rPr lang="ru-RU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получены практические навыки командной разработки ПО.</a:t>
            </a:r>
          </a:p>
          <a:p>
            <a:endParaRPr lang="ru-RU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58B6EB30-D292-C2D3-C434-4F1960482D02}"/>
              </a:ext>
            </a:extLst>
          </p:cNvPr>
          <p:cNvGrpSpPr/>
          <p:nvPr/>
        </p:nvGrpSpPr>
        <p:grpSpPr>
          <a:xfrm>
            <a:off x="7991385" y="7230841"/>
            <a:ext cx="1445692" cy="1570893"/>
            <a:chOff x="7991385" y="7230841"/>
            <a:chExt cx="1445692" cy="1570893"/>
          </a:xfrm>
        </p:grpSpPr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FCEC79D9-D773-8B37-23E9-A6D2778677D2}"/>
                </a:ext>
              </a:extLst>
            </p:cNvPr>
            <p:cNvSpPr/>
            <p:nvPr/>
          </p:nvSpPr>
          <p:spPr>
            <a:xfrm flipH="1">
              <a:off x="7991385" y="7230841"/>
              <a:ext cx="586154" cy="157089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180318B8-1A21-EE99-F74B-D0CE42CA12F9}"/>
                </a:ext>
              </a:extLst>
            </p:cNvPr>
            <p:cNvSpPr/>
            <p:nvPr/>
          </p:nvSpPr>
          <p:spPr>
            <a:xfrm>
              <a:off x="8850923" y="7491094"/>
              <a:ext cx="586154" cy="131064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12" name="Рисунок 11" descr="Изображение выглядит как черный, темнот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F63B7CE7-EA44-A771-ACB4-F391660939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248243">
            <a:off x="12523323" y="-1126264"/>
            <a:ext cx="1007726" cy="100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7813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E330C1-E71A-39A7-6982-F4B75CCA59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1F8CB0DC-E160-805E-5D17-2E10DB404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"/>
            <a:ext cx="12192000" cy="6858000"/>
          </a:xfrm>
          <a:prstGeom prst="rect">
            <a:avLst/>
          </a:prstGeom>
          <a:noFill/>
          <a:effectLst>
            <a:glow rad="25400">
              <a:schemeClr val="accent1">
                <a:alpha val="40000"/>
              </a:schemeClr>
            </a:glow>
            <a:reflection stA="45000" endPos="0" dir="5400000" sy="-100000" algn="bl" rotWithShape="0"/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2788E6C0-9D14-78A4-3E42-CBF73CB98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D4B9D924-8375-0E10-532D-71E7E486B8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6096000" y="0"/>
            <a:ext cx="6096000" cy="6858000"/>
          </a:xfrm>
          <a:prstGeom prst="rect">
            <a:avLst/>
          </a:prstGeom>
          <a:noFill/>
          <a:effectLst>
            <a:glow>
              <a:schemeClr val="accent1">
                <a:alpha val="41000"/>
              </a:schemeClr>
            </a:glow>
            <a:outerShdw blurRad="863600" algn="ctr" rotWithShape="0">
              <a:srgbClr val="000000">
                <a:alpha val="0"/>
              </a:srgbClr>
            </a:outerShdw>
            <a:reflection endPos="0" dist="38100" dir="5400000" sy="-100000" algn="bl" rotWithShape="0"/>
            <a:softEdge rad="101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70576BB9-BE6C-CF19-7FF7-072F54EDB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9000"/>
            </a:schemeClr>
          </a:solidFill>
          <a:ln>
            <a:noFill/>
          </a:ln>
          <a:effectLst>
            <a:glow>
              <a:schemeClr val="accent1">
                <a:alpha val="41000"/>
              </a:schemeClr>
            </a:glow>
            <a:outerShdw blurRad="50800" dist="50800" dir="5400000" sx="1000" sy="1000" algn="ctr" rotWithShape="0">
              <a:schemeClr val="tx1"/>
            </a:outerShdw>
            <a:reflection stA="46000" endPos="0" dir="5400000" sy="-100000" algn="bl" rotWithShape="0"/>
            <a:softEdge rad="12700"/>
          </a:effectLst>
        </p:spPr>
      </p:pic>
      <p:pic>
        <p:nvPicPr>
          <p:cNvPr id="4" name="Рисунок 3" descr="Изображение выглядит как черный, темнот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FD32E100-605D-F97A-9724-97796B3F60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248243">
            <a:off x="10039204" y="5368422"/>
            <a:ext cx="1007726" cy="10077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0103B4-D377-0B1F-B013-23D416536487}"/>
              </a:ext>
            </a:extLst>
          </p:cNvPr>
          <p:cNvSpPr txBox="1"/>
          <p:nvPr/>
        </p:nvSpPr>
        <p:spPr>
          <a:xfrm>
            <a:off x="2857017" y="2765547"/>
            <a:ext cx="6477965" cy="663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Спасибо за внимание! </a:t>
            </a:r>
            <a:endParaRPr lang="ru-RU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Calibri" panose="020F0502020204030204" pitchFamily="34" charset="0"/>
              <a:cs typeface="Cascadia Mono ExtraLight" panose="020B0609020000020004" pitchFamily="49" charset="0"/>
            </a:endParaRP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BD6C6A07-8AA6-FC06-B9FF-868E6CFAF05F}"/>
              </a:ext>
            </a:extLst>
          </p:cNvPr>
          <p:cNvGraphicFramePr>
            <a:graphicFrameLocks noGrp="1"/>
          </p:cNvGraphicFramePr>
          <p:nvPr/>
        </p:nvGraphicFramePr>
        <p:xfrm>
          <a:off x="1822542" y="-6042396"/>
          <a:ext cx="8546916" cy="531437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843759">
                  <a:extLst>
                    <a:ext uri="{9D8B030D-6E8A-4147-A177-3AD203B41FA5}">
                      <a16:colId xmlns:a16="http://schemas.microsoft.com/office/drawing/2014/main" val="2459572420"/>
                    </a:ext>
                  </a:extLst>
                </a:gridCol>
                <a:gridCol w="1843759">
                  <a:extLst>
                    <a:ext uri="{9D8B030D-6E8A-4147-A177-3AD203B41FA5}">
                      <a16:colId xmlns:a16="http://schemas.microsoft.com/office/drawing/2014/main" val="1380466301"/>
                    </a:ext>
                  </a:extLst>
                </a:gridCol>
                <a:gridCol w="1748272">
                  <a:extLst>
                    <a:ext uri="{9D8B030D-6E8A-4147-A177-3AD203B41FA5}">
                      <a16:colId xmlns:a16="http://schemas.microsoft.com/office/drawing/2014/main" val="2427684658"/>
                    </a:ext>
                  </a:extLst>
                </a:gridCol>
                <a:gridCol w="1555563">
                  <a:extLst>
                    <a:ext uri="{9D8B030D-6E8A-4147-A177-3AD203B41FA5}">
                      <a16:colId xmlns:a16="http://schemas.microsoft.com/office/drawing/2014/main" val="1390079966"/>
                    </a:ext>
                  </a:extLst>
                </a:gridCol>
                <a:gridCol w="1555563">
                  <a:extLst>
                    <a:ext uri="{9D8B030D-6E8A-4147-A177-3AD203B41FA5}">
                      <a16:colId xmlns:a16="http://schemas.microsoft.com/office/drawing/2014/main" val="3419023408"/>
                    </a:ext>
                  </a:extLst>
                </a:gridCol>
              </a:tblGrid>
              <a:tr h="967053"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Выбор действий с диспетчерами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b="0" dirty="0">
                          <a:solidFill>
                            <a:schemeClr val="tx1"/>
                          </a:solidFill>
                          <a:effectLst/>
                        </a:rPr>
                        <a:t>«Получить»</a:t>
                      </a:r>
                      <a:endParaRPr lang="ru-RU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b="0">
                          <a:solidFill>
                            <a:schemeClr val="tx1"/>
                          </a:solidFill>
                          <a:effectLst/>
                        </a:rPr>
                        <a:t>Вывод всех диспетчеров</a:t>
                      </a:r>
                      <a:endParaRPr lang="ru-RU" sz="10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b="0">
                          <a:solidFill>
                            <a:schemeClr val="tx1"/>
                          </a:solidFill>
                          <a:effectLst/>
                        </a:rPr>
                        <a:t>Получение всех диспетчеров</a:t>
                      </a:r>
                      <a:endParaRPr lang="ru-RU" sz="10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b="0" dirty="0">
                          <a:solidFill>
                            <a:schemeClr val="tx1"/>
                          </a:solidFill>
                          <a:effectLst/>
                        </a:rPr>
                        <a:t>Выбор группы действий</a:t>
                      </a:r>
                      <a:endParaRPr lang="ru-RU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109488"/>
                  </a:ext>
                </a:extLst>
              </a:tr>
              <a:tr h="72307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</a:rPr>
                        <a:t>«Получить по </a:t>
                      </a:r>
                      <a:r>
                        <a:rPr lang="en-US" sz="1300" dirty="0">
                          <a:effectLst/>
                        </a:rPr>
                        <a:t>id</a:t>
                      </a:r>
                      <a:r>
                        <a:rPr lang="ru-RU" sz="1300" dirty="0">
                          <a:effectLst/>
                        </a:rPr>
                        <a:t>»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Вывод диспетчера с нужным </a:t>
                      </a:r>
                      <a:r>
                        <a:rPr lang="en-US" sz="1300">
                          <a:effectLst/>
                        </a:rPr>
                        <a:t>id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Получение диспетчера с нужным </a:t>
                      </a:r>
                      <a:r>
                        <a:rPr lang="en-US" sz="1300">
                          <a:effectLst/>
                        </a:rPr>
                        <a:t>id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Выбор группы действий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838108"/>
                  </a:ext>
                </a:extLst>
              </a:tr>
              <a:tr h="121102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«Редактировать»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Получение от пользователя данных для редактирования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Изменение диспетчера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Выбор группы действий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445639"/>
                  </a:ext>
                </a:extLst>
              </a:tr>
              <a:tr h="723079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Выбор действий с временем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«Получить»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Вывод текущего времени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Получение текущего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Выбор группы действий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840122"/>
                  </a:ext>
                </a:extLst>
              </a:tr>
              <a:tr h="96705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</a:rPr>
                        <a:t>«Пропустить»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Получение от пользователя времени для пропуска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Добавление указанного времени к текущему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Выбор группы действий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242245"/>
                  </a:ext>
                </a:extLst>
              </a:tr>
              <a:tr h="7230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Выход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</a:rPr>
                        <a:t>-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</a:rPr>
                        <a:t>Завершение выполнения программы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</a:rPr>
                        <a:t>-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</a:rPr>
                        <a:t>-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436393"/>
                  </a:ext>
                </a:extLst>
              </a:tr>
            </a:tbl>
          </a:graphicData>
        </a:graphic>
      </p:graphicFrame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9BA50F14-AE99-E479-074A-69F4C2ED61B6}"/>
              </a:ext>
            </a:extLst>
          </p:cNvPr>
          <p:cNvGrpSpPr/>
          <p:nvPr/>
        </p:nvGrpSpPr>
        <p:grpSpPr>
          <a:xfrm>
            <a:off x="8389433" y="5479631"/>
            <a:ext cx="1244796" cy="1244796"/>
            <a:chOff x="7991385" y="7230841"/>
            <a:chExt cx="1445692" cy="1570893"/>
          </a:xfrm>
          <a:solidFill>
            <a:schemeClr val="bg2">
              <a:lumMod val="75000"/>
            </a:schemeClr>
          </a:solidFill>
          <a:effectLst>
            <a:outerShdw blurRad="50800" dist="127000" dir="9300000" sx="127000" sy="127000" algn="ctr" rotWithShape="0">
              <a:srgbClr val="000000">
                <a:alpha val="33000"/>
              </a:srgbClr>
            </a:outerShdw>
          </a:effectLst>
        </p:grpSpPr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BF4DAA5C-9D41-8141-11D4-4B9EF70BF2AF}"/>
                </a:ext>
              </a:extLst>
            </p:cNvPr>
            <p:cNvSpPr/>
            <p:nvPr/>
          </p:nvSpPr>
          <p:spPr>
            <a:xfrm flipH="1">
              <a:off x="7991385" y="7230841"/>
              <a:ext cx="586154" cy="157089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bg1"/>
                </a:solidFill>
              </a:endParaRPr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3C89BAAD-7B55-2310-A421-E7515CAF6D4B}"/>
                </a:ext>
              </a:extLst>
            </p:cNvPr>
            <p:cNvSpPr/>
            <p:nvPr/>
          </p:nvSpPr>
          <p:spPr>
            <a:xfrm>
              <a:off x="8850923" y="7491094"/>
              <a:ext cx="586154" cy="13106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042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CAB78B-FB03-11EE-CA6D-45F7B6C026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E71A9FA7-C5AB-8A8A-A6BC-8FBBF5AAA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"/>
            <a:ext cx="12192000" cy="6858000"/>
          </a:xfrm>
          <a:prstGeom prst="rect">
            <a:avLst/>
          </a:prstGeom>
          <a:noFill/>
          <a:effectLst>
            <a:glow rad="25400">
              <a:schemeClr val="accent1">
                <a:alpha val="40000"/>
              </a:schemeClr>
            </a:glow>
            <a:reflection stA="45000" endPos="0" dir="5400000" sy="-100000" algn="bl" rotWithShape="0"/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7C843E1B-B022-AEB8-8FC1-3BC124605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71E30194-D765-EF79-FC71-163515B918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6096000" y="0"/>
            <a:ext cx="6096000" cy="6858000"/>
          </a:xfrm>
          <a:prstGeom prst="rect">
            <a:avLst/>
          </a:prstGeom>
          <a:noFill/>
          <a:effectLst>
            <a:glow>
              <a:schemeClr val="accent1">
                <a:alpha val="41000"/>
              </a:schemeClr>
            </a:glow>
            <a:outerShdw blurRad="863600" algn="ctr" rotWithShape="0">
              <a:srgbClr val="000000">
                <a:alpha val="0"/>
              </a:srgbClr>
            </a:outerShdw>
            <a:reflection endPos="0" dist="38100" dir="5400000" sy="-100000" algn="bl" rotWithShape="0"/>
            <a:softEdge rad="101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490F417C-4E63-8A31-2FF2-4AC932672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9000"/>
            </a:schemeClr>
          </a:solidFill>
          <a:ln>
            <a:noFill/>
          </a:ln>
          <a:effectLst>
            <a:glow>
              <a:schemeClr val="accent1">
                <a:alpha val="41000"/>
              </a:schemeClr>
            </a:glow>
            <a:outerShdw blurRad="50800" dist="50800" dir="5400000" sx="1000" sy="1000" algn="ctr" rotWithShape="0">
              <a:schemeClr val="tx1"/>
            </a:outerShdw>
            <a:reflection stA="46000" endPos="0" dir="5400000" sy="-100000" algn="bl" rotWithShape="0"/>
            <a:softEdge rad="12700"/>
          </a:effectLst>
        </p:spPr>
      </p:pic>
      <p:pic>
        <p:nvPicPr>
          <p:cNvPr id="4" name="Рисунок 3" descr="Изображение выглядит как черный, темнот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574F9404-186A-0A73-DE83-02553E09F6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66276">
            <a:off x="295494" y="199061"/>
            <a:ext cx="1007726" cy="10077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02C3517-041A-598E-3DEC-F788AB570314}"/>
              </a:ext>
            </a:extLst>
          </p:cNvPr>
          <p:cNvSpPr txBox="1"/>
          <p:nvPr/>
        </p:nvSpPr>
        <p:spPr>
          <a:xfrm>
            <a:off x="1251995" y="379758"/>
            <a:ext cx="6477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anose="020B0600070205080204" pitchFamily="34" charset="-128"/>
                <a:cs typeface="Cascadia Mono ExtraLight" panose="020B0609020000020004" pitchFamily="49" charset="0"/>
              </a:rPr>
              <a:t>Цели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FC1730-48E2-1088-6E9C-50217D39DE9D}"/>
              </a:ext>
            </a:extLst>
          </p:cNvPr>
          <p:cNvSpPr txBox="1"/>
          <p:nvPr/>
        </p:nvSpPr>
        <p:spPr>
          <a:xfrm>
            <a:off x="590307" y="1585731"/>
            <a:ext cx="4479403" cy="3435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Придумать идею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Разработать приложения для управления полетами самолетов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Распределить задачи по написанию программы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Провести код 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review</a:t>
            </a:r>
            <a:endParaRPr lang="ru-RU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Calibri" panose="020F0502020204030204" pitchFamily="34" charset="0"/>
              <a:cs typeface="Cascadia Mono ExtraLight" panose="020B0609020000020004" pitchFamily="49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Разработать документацию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Разработать автоматизированные тесты</a:t>
            </a:r>
          </a:p>
          <a:p>
            <a:endParaRPr lang="ru-R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Mono ExtraLight" panose="020B0609020000020004" pitchFamily="49" charset="0"/>
              <a:cs typeface="Cascadia Mono ExtraLight" panose="020B06090200000200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75202F-7F66-A17D-3810-D08BA718090D}"/>
              </a:ext>
            </a:extLst>
          </p:cNvPr>
          <p:cNvSpPr txBox="1"/>
          <p:nvPr/>
        </p:nvSpPr>
        <p:spPr>
          <a:xfrm>
            <a:off x="-4574374" y="156532"/>
            <a:ext cx="6477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anose="020B0600070205080204" pitchFamily="34" charset="-128"/>
                <a:cs typeface="Cascadia Mono ExtraLight" panose="020B0609020000020004" pitchFamily="49" charset="0"/>
              </a:rPr>
              <a:t>Задачи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2D530C-5768-277C-1EFB-6B9D53B74914}"/>
              </a:ext>
            </a:extLst>
          </p:cNvPr>
          <p:cNvSpPr txBox="1"/>
          <p:nvPr/>
        </p:nvSpPr>
        <p:spPr>
          <a:xfrm>
            <a:off x="-5409261" y="1405849"/>
            <a:ext cx="4479403" cy="3106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Разработать архитектуру приложения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Реализовать программы на языке с++ с использованием </a:t>
            </a:r>
            <a:r>
              <a:rPr lang="en-US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cmake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согласно архитектуре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Реализовать автоматизированные тесты с помощью </a:t>
            </a:r>
            <a:r>
              <a:rPr lang="en-US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ctest</a:t>
            </a:r>
            <a:endParaRPr lang="ru-RU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Calibri" panose="020F0502020204030204" pitchFamily="34" charset="0"/>
              <a:cs typeface="Cascadia Mono ExtraLight" panose="020B0609020000020004" pitchFamily="49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Разработать документацию</a:t>
            </a:r>
          </a:p>
          <a:p>
            <a:endParaRPr lang="ru-R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Mono ExtraLight" panose="020B0609020000020004" pitchFamily="49" charset="0"/>
              <a:cs typeface="Cascadia Mono ExtraLight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6726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F807A4-7D33-CBE5-BEB1-57778E81F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9674F96D-28E9-0B34-9BEE-C082BF627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"/>
            <a:ext cx="12192000" cy="6858000"/>
          </a:xfrm>
          <a:prstGeom prst="rect">
            <a:avLst/>
          </a:prstGeom>
          <a:noFill/>
          <a:effectLst>
            <a:glow rad="25400">
              <a:schemeClr val="accent1">
                <a:alpha val="40000"/>
              </a:schemeClr>
            </a:glow>
            <a:reflection stA="45000" endPos="0" dir="5400000" sy="-100000" algn="bl" rotWithShape="0"/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35C92CF0-2750-9CE7-F295-9A3C5E75D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B337B165-ACA9-01CE-508B-B9AC725EA9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6096000" y="0"/>
            <a:ext cx="6096000" cy="6858000"/>
          </a:xfrm>
          <a:prstGeom prst="rect">
            <a:avLst/>
          </a:prstGeom>
          <a:noFill/>
          <a:effectLst>
            <a:glow>
              <a:schemeClr val="accent1">
                <a:alpha val="41000"/>
              </a:schemeClr>
            </a:glow>
            <a:outerShdw blurRad="863600" algn="ctr" rotWithShape="0">
              <a:srgbClr val="000000">
                <a:alpha val="0"/>
              </a:srgbClr>
            </a:outerShdw>
            <a:reflection endPos="0" dist="38100" dir="5400000" sy="-100000" algn="bl" rotWithShape="0"/>
            <a:softEdge rad="101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CD70781E-4309-B8A7-3F42-BCD17C2C7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9000"/>
            </a:schemeClr>
          </a:solidFill>
          <a:ln>
            <a:noFill/>
          </a:ln>
          <a:effectLst>
            <a:glow>
              <a:schemeClr val="accent1">
                <a:alpha val="41000"/>
              </a:schemeClr>
            </a:glow>
            <a:outerShdw blurRad="50800" dist="50800" dir="5400000" sx="1000" sy="1000" algn="ctr" rotWithShape="0">
              <a:schemeClr val="tx1"/>
            </a:outerShdw>
            <a:reflection stA="46000" endPos="0" dir="5400000" sy="-100000" algn="bl" rotWithShape="0"/>
            <a:softEdge rad="12700"/>
          </a:effectLst>
        </p:spPr>
      </p:pic>
      <p:pic>
        <p:nvPicPr>
          <p:cNvPr id="4" name="Рисунок 3" descr="Изображение выглядит как черный, темнот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881C854B-97EF-E575-6DA5-38BA478A85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804918">
            <a:off x="10436142" y="199059"/>
            <a:ext cx="1007726" cy="10077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71E1542-0CEF-7413-A30A-297E123422EE}"/>
              </a:ext>
            </a:extLst>
          </p:cNvPr>
          <p:cNvSpPr txBox="1"/>
          <p:nvPr/>
        </p:nvSpPr>
        <p:spPr>
          <a:xfrm>
            <a:off x="1251995" y="379758"/>
            <a:ext cx="6477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anose="020B0600070205080204" pitchFamily="34" charset="-128"/>
                <a:cs typeface="Cascadia Mono ExtraLight" panose="020B0609020000020004" pitchFamily="49" charset="0"/>
              </a:rPr>
              <a:t>Задачи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DEB2F7-6584-2B1F-FD6F-5B5FD02EB0DC}"/>
              </a:ext>
            </a:extLst>
          </p:cNvPr>
          <p:cNvSpPr txBox="1"/>
          <p:nvPr/>
        </p:nvSpPr>
        <p:spPr>
          <a:xfrm>
            <a:off x="590307" y="1585731"/>
            <a:ext cx="4479403" cy="3106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Разработать архитектуру приложения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Реализовать программы на языке с++ с использованием </a:t>
            </a:r>
            <a:r>
              <a:rPr lang="en-US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cmake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согласно архитектуре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Реализовать автоматизированные тесты с помощью </a:t>
            </a:r>
            <a:r>
              <a:rPr lang="en-US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ctest</a:t>
            </a:r>
            <a:endParaRPr lang="ru-RU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Calibri" panose="020F0502020204030204" pitchFamily="34" charset="0"/>
              <a:cs typeface="Cascadia Mono ExtraLight" panose="020B0609020000020004" pitchFamily="49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Разработать документацию</a:t>
            </a:r>
          </a:p>
          <a:p>
            <a:endParaRPr lang="ru-R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Mono ExtraLight" panose="020B0609020000020004" pitchFamily="49" charset="0"/>
              <a:cs typeface="Cascadia Mono ExtraLight" panose="020B06090200000200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4780BA-CE45-8144-8A1A-319CCC302C1A}"/>
              </a:ext>
            </a:extLst>
          </p:cNvPr>
          <p:cNvSpPr txBox="1"/>
          <p:nvPr/>
        </p:nvSpPr>
        <p:spPr>
          <a:xfrm>
            <a:off x="13825960" y="379758"/>
            <a:ext cx="6477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anose="020B0600070205080204" pitchFamily="34" charset="-128"/>
                <a:cs typeface="Cascadia Mono ExtraLight" panose="020B0609020000020004" pitchFamily="49" charset="0"/>
              </a:rPr>
              <a:t>Цели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430C09F1-E8F7-D88E-1309-9871C5C5D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6130" y="2303946"/>
            <a:ext cx="4004699" cy="4004699"/>
          </a:xfrm>
          <a:prstGeom prst="rect">
            <a:avLst/>
          </a:prstGeom>
          <a:noFill/>
          <a:effectLst>
            <a:softEdge rad="254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631927-3B20-763B-599D-1B795A98EF6D}"/>
              </a:ext>
            </a:extLst>
          </p:cNvPr>
          <p:cNvSpPr txBox="1"/>
          <p:nvPr/>
        </p:nvSpPr>
        <p:spPr>
          <a:xfrm>
            <a:off x="-4894669" y="270695"/>
            <a:ext cx="6477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anose="020B0600070205080204" pitchFamily="34" charset="-128"/>
                <a:cs typeface="Cascadia Mono ExtraLight" panose="020B0609020000020004" pitchFamily="49" charset="0"/>
              </a:rPr>
              <a:t>Exe</a:t>
            </a:r>
            <a:r>
              <a:rPr lang="ru-RU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anose="020B0600070205080204" pitchFamily="34" charset="-128"/>
                <a:cs typeface="Cascadia Mono ExtraLight" panose="020B0609020000020004" pitchFamily="49" charset="0"/>
              </a:rPr>
              <a:t>-файл клиента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99ED11-1469-758D-29AB-BB365F332477}"/>
              </a:ext>
            </a:extLst>
          </p:cNvPr>
          <p:cNvSpPr txBox="1"/>
          <p:nvPr/>
        </p:nvSpPr>
        <p:spPr>
          <a:xfrm>
            <a:off x="12782307" y="2031208"/>
            <a:ext cx="4479403" cy="3435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Придумать идею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Разработать приложения для управления полетами самолетов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Распределить задачи по написанию программы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Провести код 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review</a:t>
            </a:r>
            <a:endParaRPr lang="ru-RU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Calibri" panose="020F0502020204030204" pitchFamily="34" charset="0"/>
              <a:cs typeface="Cascadia Mono ExtraLight" panose="020B0609020000020004" pitchFamily="49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Разработать документацию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Разработать автоматизированные тесты</a:t>
            </a:r>
          </a:p>
          <a:p>
            <a:endParaRPr lang="ru-R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Mono ExtraLight" panose="020B0609020000020004" pitchFamily="49" charset="0"/>
              <a:cs typeface="Cascadia Mono ExtraLight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4911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441D2D-7AE1-B6CD-D64B-45407504DD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9C7C48E0-1F54-78BC-0E0D-263B3F021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"/>
            <a:ext cx="12192000" cy="6858000"/>
          </a:xfrm>
          <a:prstGeom prst="rect">
            <a:avLst/>
          </a:prstGeom>
          <a:noFill/>
          <a:effectLst>
            <a:glow rad="25400">
              <a:schemeClr val="accent1">
                <a:alpha val="40000"/>
              </a:schemeClr>
            </a:glow>
            <a:reflection stA="45000" endPos="0" dir="5400000" sy="-100000" algn="bl" rotWithShape="0"/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60A21451-AF67-A2C3-DDAF-A9F88F447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5E2AFFCA-D9C7-FF66-85E5-981E6AF2A2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6096000" y="0"/>
            <a:ext cx="6096000" cy="6858000"/>
          </a:xfrm>
          <a:prstGeom prst="rect">
            <a:avLst/>
          </a:prstGeom>
          <a:noFill/>
          <a:effectLst>
            <a:glow>
              <a:schemeClr val="accent1">
                <a:alpha val="41000"/>
              </a:schemeClr>
            </a:glow>
            <a:outerShdw blurRad="863600" algn="ctr" rotWithShape="0">
              <a:srgbClr val="000000">
                <a:alpha val="0"/>
              </a:srgbClr>
            </a:outerShdw>
            <a:reflection endPos="0" dist="38100" dir="5400000" sy="-100000" algn="bl" rotWithShape="0"/>
            <a:softEdge rad="101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E1BE2356-7517-AB7A-221A-F920F29B1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9000"/>
            </a:schemeClr>
          </a:solidFill>
          <a:ln>
            <a:noFill/>
          </a:ln>
          <a:effectLst>
            <a:glow>
              <a:schemeClr val="accent1">
                <a:alpha val="41000"/>
              </a:schemeClr>
            </a:glow>
            <a:outerShdw blurRad="50800" dist="50800" dir="5400000" sx="1000" sy="1000" algn="ctr" rotWithShape="0">
              <a:schemeClr val="tx1"/>
            </a:outerShdw>
            <a:reflection stA="46000" endPos="0" dir="5400000" sy="-100000" algn="bl" rotWithShape="0"/>
            <a:softEdge rad="12700"/>
          </a:effectLst>
        </p:spPr>
      </p:pic>
      <p:pic>
        <p:nvPicPr>
          <p:cNvPr id="4" name="Рисунок 3" descr="Изображение выглядит как черный, темнот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C4D1CD01-CD41-2A2C-2BCD-DD92F0CAC8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39194">
            <a:off x="205241" y="205242"/>
            <a:ext cx="1007726" cy="10077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EC82EF5-B5A9-F71A-0524-C963300C649C}"/>
              </a:ext>
            </a:extLst>
          </p:cNvPr>
          <p:cNvSpPr txBox="1"/>
          <p:nvPr/>
        </p:nvSpPr>
        <p:spPr>
          <a:xfrm>
            <a:off x="1251995" y="379758"/>
            <a:ext cx="6477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anose="020B0600070205080204" pitchFamily="34" charset="-128"/>
                <a:cs typeface="Cascadia Mono ExtraLight" panose="020B0609020000020004" pitchFamily="49" charset="0"/>
              </a:rPr>
              <a:t>Exe</a:t>
            </a:r>
            <a:r>
              <a:rPr lang="ru-RU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anose="020B0600070205080204" pitchFamily="34" charset="-128"/>
                <a:cs typeface="Cascadia Mono ExtraLight" panose="020B0609020000020004" pitchFamily="49" charset="0"/>
              </a:rPr>
              <a:t>-файл клиента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0DD2478-D3BE-F5BD-87CD-3EA85E678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650" y="2109411"/>
            <a:ext cx="4004699" cy="4004699"/>
          </a:xfrm>
          <a:prstGeom prst="rect">
            <a:avLst/>
          </a:prstGeom>
          <a:noFill/>
          <a:effectLst>
            <a:softEdge rad="254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3871A4B-5B49-0E59-35F6-34EEE146223F}"/>
              </a:ext>
            </a:extLst>
          </p:cNvPr>
          <p:cNvSpPr txBox="1"/>
          <p:nvPr/>
        </p:nvSpPr>
        <p:spPr>
          <a:xfrm>
            <a:off x="-6668947" y="377384"/>
            <a:ext cx="6477965" cy="663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Описание и идея проекта</a:t>
            </a:r>
            <a:endParaRPr lang="ru-RU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Calibri" panose="020F0502020204030204" pitchFamily="34" charset="0"/>
              <a:cs typeface="Cascadia Mono ExtraLight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555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1ED7F-AE14-F2B7-95A7-B95A025AD6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189CBAD4-3343-57B1-941E-D9C161F89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"/>
            <a:ext cx="12192000" cy="6858000"/>
          </a:xfrm>
          <a:prstGeom prst="rect">
            <a:avLst/>
          </a:prstGeom>
          <a:noFill/>
          <a:effectLst>
            <a:glow rad="25400">
              <a:schemeClr val="accent1">
                <a:alpha val="40000"/>
              </a:schemeClr>
            </a:glow>
            <a:reflection stA="45000" endPos="0" dir="5400000" sy="-100000" algn="bl" rotWithShape="0"/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677BF6DC-EF91-D324-B925-C7A3F1D15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2F5ECE5E-56EF-B025-7EC8-F74B47CF65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6096000" y="0"/>
            <a:ext cx="6096000" cy="6858000"/>
          </a:xfrm>
          <a:prstGeom prst="rect">
            <a:avLst/>
          </a:prstGeom>
          <a:noFill/>
          <a:effectLst>
            <a:glow>
              <a:schemeClr val="accent1">
                <a:alpha val="41000"/>
              </a:schemeClr>
            </a:glow>
            <a:outerShdw blurRad="863600" algn="ctr" rotWithShape="0">
              <a:srgbClr val="000000">
                <a:alpha val="0"/>
              </a:srgbClr>
            </a:outerShdw>
            <a:reflection endPos="0" dist="38100" dir="5400000" sy="-100000" algn="bl" rotWithShape="0"/>
            <a:softEdge rad="101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30EF555F-C4BA-0BAD-7914-B7879BCF3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9000"/>
            </a:schemeClr>
          </a:solidFill>
          <a:ln>
            <a:noFill/>
          </a:ln>
          <a:effectLst>
            <a:glow>
              <a:schemeClr val="accent1">
                <a:alpha val="41000"/>
              </a:schemeClr>
            </a:glow>
            <a:outerShdw blurRad="50800" dist="50800" dir="5400000" sx="1000" sy="1000" algn="ctr" rotWithShape="0">
              <a:schemeClr val="tx1"/>
            </a:outerShdw>
            <a:reflection stA="46000" endPos="0" dir="5400000" sy="-100000" algn="bl" rotWithShape="0"/>
            <a:softEdge rad="12700"/>
          </a:effectLst>
        </p:spPr>
      </p:pic>
      <p:pic>
        <p:nvPicPr>
          <p:cNvPr id="4" name="Рисунок 3" descr="Изображение выглядит как черный, темнот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352942AA-C5B1-790D-BE28-E5EFA64C35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39194">
            <a:off x="205241" y="205242"/>
            <a:ext cx="1007726" cy="10077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BD4F559-D402-CBC8-AD0E-94A8837825D6}"/>
              </a:ext>
            </a:extLst>
          </p:cNvPr>
          <p:cNvSpPr txBox="1"/>
          <p:nvPr/>
        </p:nvSpPr>
        <p:spPr>
          <a:xfrm>
            <a:off x="1251995" y="379758"/>
            <a:ext cx="6477965" cy="663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Описание и идея проекта</a:t>
            </a:r>
            <a:endParaRPr lang="ru-RU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Calibri" panose="020F0502020204030204" pitchFamily="34" charset="0"/>
              <a:cs typeface="Cascadia Mono ExtraLight" panose="020B0609020000020004" pitchFamily="49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CA8F368-1162-BC13-40AE-D00A6CF2F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1035" y="2343873"/>
            <a:ext cx="4004699" cy="4004699"/>
          </a:xfrm>
          <a:prstGeom prst="rect">
            <a:avLst/>
          </a:prstGeom>
          <a:noFill/>
          <a:effectLst>
            <a:softEdge rad="254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B3CEB4-80B3-E89A-3B9D-65DEF7EAAE1E}"/>
              </a:ext>
            </a:extLst>
          </p:cNvPr>
          <p:cNvSpPr txBox="1"/>
          <p:nvPr/>
        </p:nvSpPr>
        <p:spPr>
          <a:xfrm>
            <a:off x="13057133" y="543417"/>
            <a:ext cx="6477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anose="020B0600070205080204" pitchFamily="34" charset="-128"/>
                <a:cs typeface="Cascadia Mono ExtraLight" panose="020B0609020000020004" pitchFamily="49" charset="0"/>
              </a:rPr>
              <a:t>Exe</a:t>
            </a:r>
            <a:r>
              <a:rPr lang="ru-RU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anose="020B0600070205080204" pitchFamily="34" charset="-128"/>
                <a:cs typeface="Cascadia Mono ExtraLight" panose="020B0609020000020004" pitchFamily="49" charset="0"/>
              </a:rPr>
              <a:t>-файл клиента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B597D5-8C2F-5ED6-7433-AB391D5B38E6}"/>
              </a:ext>
            </a:extLst>
          </p:cNvPr>
          <p:cNvSpPr txBox="1"/>
          <p:nvPr/>
        </p:nvSpPr>
        <p:spPr>
          <a:xfrm>
            <a:off x="548640" y="1418210"/>
            <a:ext cx="9966960" cy="3414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Название проекта: </a:t>
            </a:r>
            <a:r>
              <a:rPr lang="ru-R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Планировщик полетов.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Идея проекта:</a:t>
            </a:r>
            <a:r>
              <a:rPr lang="ru-R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клиент-серверное приложение для управления авиарейсами.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Возможности пользователя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arenR"/>
            </a:pPr>
            <a:r>
              <a:rPr lang="ru-R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Просмотр, создание, редактирование и удаление аэропортов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arenR"/>
            </a:pPr>
            <a:r>
              <a:rPr lang="ru-R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Просмотр, создание, редактирование и удаление самолетов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arenR"/>
            </a:pPr>
            <a:r>
              <a:rPr lang="ru-R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Просмотр и редактирование диспетчеров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arenR"/>
            </a:pPr>
            <a:r>
              <a:rPr lang="ru-R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Просмотр и создание полетов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ru-R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Пропуск и просмотр текущего времени</a:t>
            </a:r>
          </a:p>
          <a:p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E29563-5D2E-9EF1-5640-92C0317169B6}"/>
              </a:ext>
            </a:extLst>
          </p:cNvPr>
          <p:cNvSpPr txBox="1"/>
          <p:nvPr/>
        </p:nvSpPr>
        <p:spPr>
          <a:xfrm>
            <a:off x="-7288180" y="377379"/>
            <a:ext cx="6477965" cy="663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</a:rPr>
              <a:t>Реализация приложения</a:t>
            </a:r>
            <a:endParaRPr lang="ru-RU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Calibri" panose="020F0502020204030204" pitchFamily="34" charset="0"/>
              <a:cs typeface="Cascadia Mono ExtraLight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3303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82A039-A6B6-3E5C-921C-D9CEFE0CC4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03413A50-C0EB-03C4-ED85-B0C6B84C3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"/>
            <a:ext cx="12192000" cy="6858000"/>
          </a:xfrm>
          <a:prstGeom prst="rect">
            <a:avLst/>
          </a:prstGeom>
          <a:noFill/>
          <a:effectLst>
            <a:glow rad="25400">
              <a:schemeClr val="accent1">
                <a:alpha val="40000"/>
              </a:schemeClr>
            </a:glow>
            <a:reflection stA="45000" endPos="0" dir="5400000" sy="-100000" algn="bl" rotWithShape="0"/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5A3D9380-007A-6B16-7388-D063AB89B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66C7D6FB-0E12-3EEA-EFEE-CE06F3A448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6096000" y="0"/>
            <a:ext cx="6096000" cy="6858000"/>
          </a:xfrm>
          <a:prstGeom prst="rect">
            <a:avLst/>
          </a:prstGeom>
          <a:noFill/>
          <a:effectLst>
            <a:glow>
              <a:schemeClr val="accent1">
                <a:alpha val="41000"/>
              </a:schemeClr>
            </a:glow>
            <a:outerShdw blurRad="863600" algn="ctr" rotWithShape="0">
              <a:srgbClr val="000000">
                <a:alpha val="0"/>
              </a:srgbClr>
            </a:outerShdw>
            <a:reflection endPos="0" dist="38100" dir="5400000" sy="-100000" algn="bl" rotWithShape="0"/>
            <a:softEdge rad="101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8FBA3CEC-B530-DAC9-7144-BDBCDAFBC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9000"/>
            </a:schemeClr>
          </a:solidFill>
          <a:ln>
            <a:noFill/>
          </a:ln>
          <a:effectLst>
            <a:glow>
              <a:schemeClr val="accent1">
                <a:alpha val="41000"/>
              </a:schemeClr>
            </a:glow>
            <a:outerShdw blurRad="50800" dist="50800" dir="5400000" sx="1000" sy="1000" algn="ctr" rotWithShape="0">
              <a:schemeClr val="tx1"/>
            </a:outerShdw>
            <a:reflection stA="46000" endPos="0" dir="5400000" sy="-100000" algn="bl" rotWithShape="0"/>
            <a:softEdge rad="12700"/>
          </a:effectLst>
        </p:spPr>
      </p:pic>
      <p:pic>
        <p:nvPicPr>
          <p:cNvPr id="4" name="Рисунок 3" descr="Изображение выглядит как черный, темнот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CCB830AE-DF00-0D70-BDE4-EF82FD4BF3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39194">
            <a:off x="205241" y="205242"/>
            <a:ext cx="1007726" cy="10077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5D964E2-9917-5A05-6214-778B0FBA272D}"/>
              </a:ext>
            </a:extLst>
          </p:cNvPr>
          <p:cNvSpPr txBox="1"/>
          <p:nvPr/>
        </p:nvSpPr>
        <p:spPr>
          <a:xfrm>
            <a:off x="1251995" y="379758"/>
            <a:ext cx="6477965" cy="663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</a:rPr>
              <a:t>Реализация приложения</a:t>
            </a:r>
            <a:endParaRPr lang="ru-RU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Calibri" panose="020F0502020204030204" pitchFamily="34" charset="0"/>
              <a:cs typeface="Cascadia Mono ExtraLight" panose="020B060902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1FA2CE-A4D1-8C2B-0636-C3A09FA22D5B}"/>
              </a:ext>
            </a:extLst>
          </p:cNvPr>
          <p:cNvSpPr txBox="1"/>
          <p:nvPr/>
        </p:nvSpPr>
        <p:spPr>
          <a:xfrm>
            <a:off x="-1" y="2753109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Серверная часть приложения состоит из 4 сервисов</a:t>
            </a:r>
          </a:p>
          <a:p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FEC0BB-F958-F0D7-0DC8-F074A9F906F0}"/>
              </a:ext>
            </a:extLst>
          </p:cNvPr>
          <p:cNvSpPr txBox="1"/>
          <p:nvPr/>
        </p:nvSpPr>
        <p:spPr>
          <a:xfrm>
            <a:off x="13277320" y="379758"/>
            <a:ext cx="6477965" cy="663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Описание и идея проекта</a:t>
            </a:r>
            <a:endParaRPr lang="ru-RU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Calibri" panose="020F0502020204030204" pitchFamily="34" charset="0"/>
              <a:cs typeface="Cascadia Mono ExtraLight" panose="020B06090200000200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9FAEB7-5B4F-0010-9DDC-D46F8163FEDE}"/>
              </a:ext>
            </a:extLst>
          </p:cNvPr>
          <p:cNvSpPr txBox="1"/>
          <p:nvPr/>
        </p:nvSpPr>
        <p:spPr>
          <a:xfrm>
            <a:off x="-11029213" y="1862929"/>
            <a:ext cx="10751376" cy="2703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database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service 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– предоставляет доступ к базе данных по протоколу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http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 Написан на языке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Java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с использованием фреймворка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Spring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системы сборки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Gradle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библиотеки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log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j 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логгирование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swagger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2 (генерация документации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API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flyway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(миграции базы данных) и прочие.</a:t>
            </a:r>
          </a:p>
        </p:txBody>
      </p:sp>
    </p:spTree>
    <p:extLst>
      <p:ext uri="{BB962C8B-B14F-4D97-AF65-F5344CB8AC3E}">
        <p14:creationId xmlns:p14="http://schemas.microsoft.com/office/powerpoint/2010/main" val="18216539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992BCF-5EF7-F320-F893-233057BCD4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02BA3C83-D40E-E25F-1EF6-F5247B79D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"/>
            <a:ext cx="12192000" cy="6858000"/>
          </a:xfrm>
          <a:prstGeom prst="rect">
            <a:avLst/>
          </a:prstGeom>
          <a:noFill/>
          <a:effectLst>
            <a:glow rad="25400">
              <a:schemeClr val="accent1">
                <a:alpha val="40000"/>
              </a:schemeClr>
            </a:glow>
            <a:reflection stA="45000" endPos="0" dir="5400000" sy="-100000" algn="bl" rotWithShape="0"/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A645B942-FA4E-E024-ECE1-43F13B9C6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766B6215-C42A-A212-8D6F-34A2753F86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6096000" y="0"/>
            <a:ext cx="6096000" cy="6858000"/>
          </a:xfrm>
          <a:prstGeom prst="rect">
            <a:avLst/>
          </a:prstGeom>
          <a:noFill/>
          <a:effectLst>
            <a:glow>
              <a:schemeClr val="accent1">
                <a:alpha val="41000"/>
              </a:schemeClr>
            </a:glow>
            <a:outerShdw blurRad="863600" algn="ctr" rotWithShape="0">
              <a:srgbClr val="000000">
                <a:alpha val="0"/>
              </a:srgbClr>
            </a:outerShdw>
            <a:reflection endPos="0" dist="38100" dir="5400000" sy="-100000" algn="bl" rotWithShape="0"/>
            <a:softEdge rad="101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7AF18E0C-E568-B75E-59B0-2F5970086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9000"/>
            </a:schemeClr>
          </a:solidFill>
          <a:ln>
            <a:noFill/>
          </a:ln>
          <a:effectLst>
            <a:glow>
              <a:schemeClr val="accent1">
                <a:alpha val="41000"/>
              </a:schemeClr>
            </a:glow>
            <a:outerShdw blurRad="50800" dist="50800" dir="5400000" sx="1000" sy="1000" algn="ctr" rotWithShape="0">
              <a:schemeClr val="tx1"/>
            </a:outerShdw>
            <a:reflection stA="46000" endPos="0" dir="5400000" sy="-100000" algn="bl" rotWithShape="0"/>
            <a:softEdge rad="12700"/>
          </a:effectLst>
        </p:spPr>
      </p:pic>
      <p:pic>
        <p:nvPicPr>
          <p:cNvPr id="4" name="Рисунок 3" descr="Изображение выглядит как черный, темнот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4430336F-4095-B1E2-0124-13567EFD75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39194">
            <a:off x="205241" y="205242"/>
            <a:ext cx="1007726" cy="10077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E3BDFF5-D1D8-D69F-D916-EB20087FD06B}"/>
              </a:ext>
            </a:extLst>
          </p:cNvPr>
          <p:cNvSpPr txBox="1"/>
          <p:nvPr/>
        </p:nvSpPr>
        <p:spPr>
          <a:xfrm>
            <a:off x="1251995" y="379758"/>
            <a:ext cx="6477965" cy="663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</a:rPr>
              <a:t>Реализация приложения</a:t>
            </a:r>
            <a:endParaRPr lang="ru-RU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Calibri" panose="020F0502020204030204" pitchFamily="34" charset="0"/>
              <a:cs typeface="Cascadia Mono ExtraLight" panose="020B060902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716E55-915D-6372-F0AA-60C6768CD2D1}"/>
              </a:ext>
            </a:extLst>
          </p:cNvPr>
          <p:cNvSpPr txBox="1"/>
          <p:nvPr/>
        </p:nvSpPr>
        <p:spPr>
          <a:xfrm>
            <a:off x="0" y="7442339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Серверная часть приложения состоит из 4 сервисов</a:t>
            </a:r>
          </a:p>
          <a:p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C3941A-80D8-01C0-2E89-9D8CF97D789E}"/>
              </a:ext>
            </a:extLst>
          </p:cNvPr>
          <p:cNvSpPr txBox="1"/>
          <p:nvPr/>
        </p:nvSpPr>
        <p:spPr>
          <a:xfrm>
            <a:off x="13277320" y="379758"/>
            <a:ext cx="6477965" cy="663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Описание и идея проекта</a:t>
            </a:r>
            <a:endParaRPr lang="ru-RU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Calibri" panose="020F0502020204030204" pitchFamily="34" charset="0"/>
              <a:cs typeface="Cascadia Mono ExtraLight" panose="020B06090200000200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449224-B33C-02A4-C694-3A26278FF304}"/>
              </a:ext>
            </a:extLst>
          </p:cNvPr>
          <p:cNvSpPr txBox="1"/>
          <p:nvPr/>
        </p:nvSpPr>
        <p:spPr>
          <a:xfrm>
            <a:off x="693864" y="1726488"/>
            <a:ext cx="10751376" cy="2703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database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service 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– предоставляет доступ к базе данных по протоколу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http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 Написан на языке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Java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с использованием фреймворка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Spring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системы сборки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Gradle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библиотеки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log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j 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логгирование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swagger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2 (генерация документации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API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flyway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(миграции базы данных) и прочие.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A6D9D2-BD7A-3B3A-7F9B-465CEDE173DE}"/>
              </a:ext>
            </a:extLst>
          </p:cNvPr>
          <p:cNvSpPr txBox="1"/>
          <p:nvPr/>
        </p:nvSpPr>
        <p:spPr>
          <a:xfrm>
            <a:off x="-11142832" y="1726488"/>
            <a:ext cx="10751376" cy="322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identity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service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предоставляет возможность регистрации и авторизации по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JWT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Написан на языке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Java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 использованием фреймворка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Spring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системы сборки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Gradle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библиотеки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ru-RU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логгирование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swagger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(генерация документации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API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en-US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jsonwebtoken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JWT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и прочие.</a:t>
            </a:r>
            <a:endParaRPr lang="ru-RU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5838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F8456A-B345-E8A0-4132-2C11662092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D0E7144E-C2D4-1DB0-7570-888706CEA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"/>
            <a:ext cx="12192000" cy="6858000"/>
          </a:xfrm>
          <a:prstGeom prst="rect">
            <a:avLst/>
          </a:prstGeom>
          <a:noFill/>
          <a:effectLst>
            <a:glow rad="25400">
              <a:schemeClr val="accent1">
                <a:alpha val="40000"/>
              </a:schemeClr>
            </a:glow>
            <a:reflection stA="45000" endPos="0" dir="5400000" sy="-100000" algn="bl" rotWithShape="0"/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FCF97EC3-A79D-EACA-9399-3A13A6854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4A5DD4E8-E419-685D-D702-42812C2E01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6096000" y="0"/>
            <a:ext cx="6096000" cy="6858000"/>
          </a:xfrm>
          <a:prstGeom prst="rect">
            <a:avLst/>
          </a:prstGeom>
          <a:noFill/>
          <a:effectLst>
            <a:glow>
              <a:schemeClr val="accent1">
                <a:alpha val="41000"/>
              </a:schemeClr>
            </a:glow>
            <a:outerShdw blurRad="863600" algn="ctr" rotWithShape="0">
              <a:srgbClr val="000000">
                <a:alpha val="0"/>
              </a:srgbClr>
            </a:outerShdw>
            <a:reflection endPos="0" dist="38100" dir="5400000" sy="-100000" algn="bl" rotWithShape="0"/>
            <a:softEdge rad="101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B329B26F-EF46-06A1-0C05-F565FCF08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9000"/>
            </a:schemeClr>
          </a:solidFill>
          <a:ln>
            <a:noFill/>
          </a:ln>
          <a:effectLst>
            <a:glow>
              <a:schemeClr val="accent1">
                <a:alpha val="41000"/>
              </a:schemeClr>
            </a:glow>
            <a:outerShdw blurRad="50800" dist="50800" dir="5400000" sx="1000" sy="1000" algn="ctr" rotWithShape="0">
              <a:schemeClr val="tx1"/>
            </a:outerShdw>
            <a:reflection stA="46000" endPos="0" dir="5400000" sy="-100000" algn="bl" rotWithShape="0"/>
            <a:softEdge rad="12700"/>
          </a:effectLst>
        </p:spPr>
      </p:pic>
      <p:pic>
        <p:nvPicPr>
          <p:cNvPr id="4" name="Рисунок 3" descr="Изображение выглядит как черный, темнот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2151815C-B291-E4B1-C46E-E1EBE37258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39194">
            <a:off x="205241" y="205242"/>
            <a:ext cx="1007726" cy="10077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4D5EB5D-56CA-06AE-78DA-314B51C57D79}"/>
              </a:ext>
            </a:extLst>
          </p:cNvPr>
          <p:cNvSpPr txBox="1"/>
          <p:nvPr/>
        </p:nvSpPr>
        <p:spPr>
          <a:xfrm>
            <a:off x="1251995" y="379758"/>
            <a:ext cx="6477965" cy="663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</a:rPr>
              <a:t>Реализация приложения</a:t>
            </a:r>
            <a:endParaRPr lang="ru-RU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Calibri" panose="020F0502020204030204" pitchFamily="34" charset="0"/>
              <a:cs typeface="Cascadia Mono ExtraLight" panose="020B06090200000200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67CAA2-5D9B-2029-81A5-DCE0273A2344}"/>
              </a:ext>
            </a:extLst>
          </p:cNvPr>
          <p:cNvSpPr txBox="1"/>
          <p:nvPr/>
        </p:nvSpPr>
        <p:spPr>
          <a:xfrm>
            <a:off x="13277320" y="1726488"/>
            <a:ext cx="10751376" cy="2703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database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service 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– предоставляет доступ к базе данных по протоколу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http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 Написан на языке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Java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с использованием фреймворка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Spring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системы сборки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Gradle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библиотеки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log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j 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логгирование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swagger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2 (генерация документации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API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flyway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(миграции базы данных) и прочие.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CEC3C3-74A5-02A3-840D-142EB0BA2835}"/>
              </a:ext>
            </a:extLst>
          </p:cNvPr>
          <p:cNvSpPr txBox="1"/>
          <p:nvPr/>
        </p:nvSpPr>
        <p:spPr>
          <a:xfrm>
            <a:off x="1251995" y="1726488"/>
            <a:ext cx="10751376" cy="322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identity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service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предоставляет возможность регистрации и авторизации по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JWT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Написан на языке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Java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 использованием фреймворка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Spring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системы сборки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Gradle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библиотеки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ru-RU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логгирование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swagger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(генерация документации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API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en-US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jsonwebtoken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JWT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и прочие.</a:t>
            </a:r>
            <a:endParaRPr lang="ru-RU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A2FDFD-864B-917A-A9D8-CE09FFBAAB8C}"/>
              </a:ext>
            </a:extLst>
          </p:cNvPr>
          <p:cNvSpPr txBox="1"/>
          <p:nvPr/>
        </p:nvSpPr>
        <p:spPr>
          <a:xfrm>
            <a:off x="-10998497" y="1991271"/>
            <a:ext cx="10751376" cy="2174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plane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service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– содержит логику работы программы. Написан на языке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++ с использованием, системы сборки </a:t>
            </a:r>
            <a:r>
              <a:rPr lang="en-US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CMake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библиотеки </a:t>
            </a:r>
            <a:r>
              <a:rPr lang="en-US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json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(конвертация </a:t>
            </a:r>
            <a:r>
              <a:rPr lang="en-US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json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в объекты), </a:t>
            </a:r>
            <a:r>
              <a:rPr lang="en-US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httplib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(прием и отправление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http 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запросов).</a:t>
            </a:r>
          </a:p>
        </p:txBody>
      </p:sp>
    </p:spTree>
    <p:extLst>
      <p:ext uri="{BB962C8B-B14F-4D97-AF65-F5344CB8AC3E}">
        <p14:creationId xmlns:p14="http://schemas.microsoft.com/office/powerpoint/2010/main" val="11843442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6147A7-EFCA-0A73-6EBB-7FFDDF9E73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BC2B9A41-4C72-FEFE-884E-328B26DD3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"/>
            <a:ext cx="12192000" cy="6858000"/>
          </a:xfrm>
          <a:prstGeom prst="rect">
            <a:avLst/>
          </a:prstGeom>
          <a:noFill/>
          <a:effectLst>
            <a:glow rad="25400">
              <a:schemeClr val="accent1">
                <a:alpha val="40000"/>
              </a:schemeClr>
            </a:glow>
            <a:reflection stA="45000" endPos="0" dir="5400000" sy="-100000" algn="bl" rotWithShape="0"/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183BD953-5A14-8271-DD55-EECEE408F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AF597F73-CF52-CAA4-4788-3A506C0FA0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6096000" y="0"/>
            <a:ext cx="6096000" cy="6858000"/>
          </a:xfrm>
          <a:prstGeom prst="rect">
            <a:avLst/>
          </a:prstGeom>
          <a:noFill/>
          <a:effectLst>
            <a:glow>
              <a:schemeClr val="accent1">
                <a:alpha val="41000"/>
              </a:schemeClr>
            </a:glow>
            <a:outerShdw blurRad="863600" algn="ctr" rotWithShape="0">
              <a:srgbClr val="000000">
                <a:alpha val="0"/>
              </a:srgbClr>
            </a:outerShdw>
            <a:reflection endPos="0" dist="38100" dir="5400000" sy="-100000" algn="bl" rotWithShape="0"/>
            <a:softEdge rad="101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2273FB66-846C-124B-4BE9-379B53E08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9000"/>
            </a:schemeClr>
          </a:solidFill>
          <a:ln>
            <a:noFill/>
          </a:ln>
          <a:effectLst>
            <a:glow>
              <a:schemeClr val="accent1">
                <a:alpha val="41000"/>
              </a:schemeClr>
            </a:glow>
            <a:outerShdw blurRad="50800" dist="50800" dir="5400000" sx="1000" sy="1000" algn="ctr" rotWithShape="0">
              <a:schemeClr val="tx1"/>
            </a:outerShdw>
            <a:reflection stA="46000" endPos="0" dir="5400000" sy="-100000" algn="bl" rotWithShape="0"/>
            <a:softEdge rad="12700"/>
          </a:effectLst>
        </p:spPr>
      </p:pic>
      <p:pic>
        <p:nvPicPr>
          <p:cNvPr id="4" name="Рисунок 3" descr="Изображение выглядит как черный, темнот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5A876773-C1DC-6E5B-6B12-BCAE22E613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39194">
            <a:off x="205241" y="205242"/>
            <a:ext cx="1007726" cy="10077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693BF52-4027-DEA6-3E41-B68BCC9ABD90}"/>
              </a:ext>
            </a:extLst>
          </p:cNvPr>
          <p:cNvSpPr txBox="1"/>
          <p:nvPr/>
        </p:nvSpPr>
        <p:spPr>
          <a:xfrm>
            <a:off x="1251995" y="379758"/>
            <a:ext cx="6477965" cy="663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</a:rPr>
              <a:t>Реализация приложения</a:t>
            </a:r>
            <a:endParaRPr lang="ru-RU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Calibri" panose="020F0502020204030204" pitchFamily="34" charset="0"/>
              <a:cs typeface="Cascadia Mono ExtraLight" panose="020B06090200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41F851-EDA0-2BCA-4593-D217E5D5E06C}"/>
              </a:ext>
            </a:extLst>
          </p:cNvPr>
          <p:cNvSpPr txBox="1"/>
          <p:nvPr/>
        </p:nvSpPr>
        <p:spPr>
          <a:xfrm>
            <a:off x="1251995" y="1726488"/>
            <a:ext cx="10751376" cy="2174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plane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service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– содержит логику работы программы. Написан на языке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++ с использованием, системы сборки </a:t>
            </a:r>
            <a:r>
              <a:rPr lang="en-US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CMake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библиотеки </a:t>
            </a:r>
            <a:r>
              <a:rPr lang="en-US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json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(конвертация </a:t>
            </a:r>
            <a:r>
              <a:rPr lang="en-US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json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в объекты), </a:t>
            </a:r>
            <a:r>
              <a:rPr lang="en-US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httplib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(прием и отправление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http 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запросов).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2EC6D-9F80-863B-FCED-027737120569}"/>
              </a:ext>
            </a:extLst>
          </p:cNvPr>
          <p:cNvSpPr txBox="1"/>
          <p:nvPr/>
        </p:nvSpPr>
        <p:spPr>
          <a:xfrm>
            <a:off x="13443995" y="1741407"/>
            <a:ext cx="10751376" cy="322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identity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service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предоставляет возможность регистрации и авторизации по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JWT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Написан на языке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Java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 использованием фреймворка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Spring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системы сборки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Gradle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библиотеки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ru-RU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логгирование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swagger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(генерация документации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API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en-US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jsonwebtoken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JWT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и прочие.</a:t>
            </a:r>
            <a:endParaRPr lang="ru-RU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DDC16A-30BC-AA04-1B4B-5DF04801118F}"/>
              </a:ext>
            </a:extLst>
          </p:cNvPr>
          <p:cNvSpPr txBox="1"/>
          <p:nvPr/>
        </p:nvSpPr>
        <p:spPr>
          <a:xfrm>
            <a:off x="-11838276" y="1679163"/>
            <a:ext cx="10751376" cy="1649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gateway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– перенаправляет запросы к сервисам. Написан на языке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Java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с использованием фреймворка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Spring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системы сборки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Gradle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библиотеки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log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ru-RU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логгирование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 и прочие.</a:t>
            </a:r>
          </a:p>
        </p:txBody>
      </p:sp>
    </p:spTree>
    <p:extLst>
      <p:ext uri="{BB962C8B-B14F-4D97-AF65-F5344CB8AC3E}">
        <p14:creationId xmlns:p14="http://schemas.microsoft.com/office/powerpoint/2010/main" val="35381436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1912</Words>
  <Application>Microsoft Office PowerPoint</Application>
  <PresentationFormat>Широкоэкранный</PresentationFormat>
  <Paragraphs>407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6" baseType="lpstr">
      <vt:lpstr>Aptos</vt:lpstr>
      <vt:lpstr>Aptos Display</vt:lpstr>
      <vt:lpstr>Arial</vt:lpstr>
      <vt:lpstr>Calibri</vt:lpstr>
      <vt:lpstr>Cascadia Mono ExtraLight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Дамир Кабанов</dc:creator>
  <cp:lastModifiedBy>Asus</cp:lastModifiedBy>
  <cp:revision>2</cp:revision>
  <dcterms:created xsi:type="dcterms:W3CDTF">2024-12-24T05:58:04Z</dcterms:created>
  <dcterms:modified xsi:type="dcterms:W3CDTF">2024-12-25T10:15:09Z</dcterms:modified>
</cp:coreProperties>
</file>