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9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55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2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7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9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9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D63F0B-35FC-47F5-9430-4C8FE734075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7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4340"/>
            <a:ext cx="9144000" cy="182306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5"/>
                </a:solidFill>
              </a:rPr>
              <a:t>Buynet.com</a:t>
            </a:r>
            <a:endParaRPr lang="ru-RU" sz="8000" b="1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84354"/>
            <a:ext cx="9144000" cy="1655762"/>
          </a:xfrm>
        </p:spPr>
        <p:txBody>
          <a:bodyPr/>
          <a:lstStyle/>
          <a:p>
            <a:pPr algn="ctr"/>
            <a:r>
              <a:rPr lang="ru-RU" dirty="0"/>
              <a:t> </a:t>
            </a:r>
            <a:r>
              <a:rPr lang="ru-RU" sz="2400" dirty="0" smtClean="0"/>
              <a:t>Интернет-сервис </a:t>
            </a:r>
            <a:r>
              <a:rPr lang="ru-RU" sz="2400" dirty="0"/>
              <a:t>для размещения объявлений о </a:t>
            </a:r>
            <a:r>
              <a:rPr lang="ru-RU" sz="2400" dirty="0" smtClean="0"/>
              <a:t>товарах.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05646" y="5618285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Илья </a:t>
            </a:r>
            <a:r>
              <a:rPr lang="ru-RU" dirty="0" err="1" smtClean="0"/>
              <a:t>Лямин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0443" y="149469"/>
            <a:ext cx="11088689" cy="7141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Forte" panose="03060902040502070203" pitchFamily="66" charset="0"/>
              </a:rPr>
              <a:t>HTML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010321" y="3624386"/>
            <a:ext cx="9653954" cy="309489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Базовый шаблон </a:t>
            </a:r>
            <a:r>
              <a:rPr lang="en-US" dirty="0" smtClean="0">
                <a:solidFill>
                  <a:schemeClr val="accent6"/>
                </a:solidFill>
              </a:rPr>
              <a:t>layout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html </a:t>
            </a:r>
            <a:r>
              <a:rPr lang="ru-RU" dirty="0" smtClean="0">
                <a:solidFill>
                  <a:schemeClr val="accent6"/>
                </a:solidFill>
              </a:rPr>
              <a:t>в нём хранятся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  <a:endParaRPr lang="ru-RU" dirty="0" smtClean="0">
              <a:solidFill>
                <a:schemeClr val="accent6"/>
              </a:solidFill>
            </a:endParaRPr>
          </a:p>
          <a:p>
            <a:r>
              <a:rPr lang="ru-RU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1.Bootstrap </a:t>
            </a:r>
            <a:r>
              <a:rPr lang="en-US" dirty="0">
                <a:solidFill>
                  <a:schemeClr val="accent6"/>
                </a:solidFill>
              </a:rPr>
              <a:t>r</a:t>
            </a:r>
            <a:r>
              <a:rPr lang="en-US" dirty="0" smtClean="0">
                <a:solidFill>
                  <a:schemeClr val="accent6"/>
                </a:solidFill>
              </a:rPr>
              <a:t>eboot (</a:t>
            </a:r>
            <a:r>
              <a:rPr lang="ru-RU" dirty="0" smtClean="0">
                <a:solidFill>
                  <a:schemeClr val="accent6"/>
                </a:solidFill>
              </a:rPr>
              <a:t>сброс стиля)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accent6"/>
                </a:solidFill>
              </a:rPr>
              <a:t>.Bootstrap </a:t>
            </a:r>
            <a:r>
              <a:rPr lang="ru-RU" dirty="0" smtClean="0">
                <a:solidFill>
                  <a:schemeClr val="accent6"/>
                </a:solidFill>
              </a:rPr>
              <a:t>сетка (для объявлений)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3.</a:t>
            </a:r>
            <a:r>
              <a:rPr lang="ru-RU" dirty="0" smtClean="0">
                <a:solidFill>
                  <a:schemeClr val="accent6"/>
                </a:solidFill>
              </a:rPr>
              <a:t>Шрифты с </a:t>
            </a:r>
            <a:r>
              <a:rPr lang="en-US" dirty="0" smtClean="0">
                <a:solidFill>
                  <a:schemeClr val="accent6"/>
                </a:solidFill>
              </a:rPr>
              <a:t>Google Fonts </a:t>
            </a:r>
            <a:r>
              <a:rPr lang="ru-RU" dirty="0" smtClean="0">
                <a:solidFill>
                  <a:schemeClr val="accent6"/>
                </a:solidFill>
              </a:rPr>
              <a:t>(</a:t>
            </a:r>
            <a:r>
              <a:rPr lang="en-US" dirty="0" smtClean="0">
                <a:solidFill>
                  <a:schemeClr val="accent6"/>
                </a:solidFill>
              </a:rPr>
              <a:t>Nano Sans)</a:t>
            </a:r>
            <a:endParaRPr lang="ru-RU" dirty="0" smtClean="0">
              <a:solidFill>
                <a:schemeClr val="accent6"/>
              </a:solidFill>
            </a:endParaRPr>
          </a:p>
          <a:p>
            <a:r>
              <a:rPr lang="ru-RU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4.</a:t>
            </a:r>
            <a:r>
              <a:rPr lang="ru-RU" dirty="0" smtClean="0">
                <a:solidFill>
                  <a:schemeClr val="accent6"/>
                </a:solidFill>
              </a:rPr>
              <a:t>Блоки:</a:t>
            </a:r>
          </a:p>
          <a:p>
            <a:r>
              <a:rPr lang="ru-RU" dirty="0">
                <a:solidFill>
                  <a:schemeClr val="accent6"/>
                </a:solidFill>
              </a:rPr>
              <a:t>	</a:t>
            </a:r>
            <a:r>
              <a:rPr lang="ru-RU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4.1.Menu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4.2.Content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4.3.Main_page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4.4.Footer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Так же в нём определяются заголовки страниц 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Текст 5"/>
          <p:cNvSpPr txBox="1">
            <a:spLocks/>
          </p:cNvSpPr>
          <p:nvPr/>
        </p:nvSpPr>
        <p:spPr>
          <a:xfrm>
            <a:off x="1697588" y="828916"/>
            <a:ext cx="8534400" cy="396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Шаблоны страниц</a:t>
            </a:r>
            <a:endParaRPr lang="ru-RU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2225126" y="2649910"/>
            <a:ext cx="8534400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1010321" y="1225555"/>
            <a:ext cx="10964009" cy="2521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Всего на сайте 6 страниц и каждая построена на отдельном </a:t>
            </a:r>
            <a:r>
              <a:rPr lang="en-US" sz="2000" dirty="0" smtClean="0"/>
              <a:t>html </a:t>
            </a:r>
            <a:r>
              <a:rPr lang="ru-RU" sz="2000" dirty="0" smtClean="0"/>
              <a:t>шаблоне:</a:t>
            </a:r>
          </a:p>
          <a:p>
            <a:r>
              <a:rPr lang="ru-RU" sz="1600" b="1" dirty="0" smtClean="0"/>
              <a:t>1.Главная – </a:t>
            </a:r>
            <a:r>
              <a:rPr lang="en-US" sz="1600" b="1" dirty="0" smtClean="0"/>
              <a:t>index.html</a:t>
            </a:r>
          </a:p>
          <a:p>
            <a:r>
              <a:rPr lang="en-US" sz="1600" b="1" dirty="0" smtClean="0"/>
              <a:t>2.</a:t>
            </a:r>
            <a:r>
              <a:rPr lang="ru-RU" sz="1600" b="1" dirty="0" smtClean="0"/>
              <a:t>Авторизация</a:t>
            </a:r>
            <a:r>
              <a:rPr lang="en-US" sz="1600" b="1" dirty="0" smtClean="0"/>
              <a:t> </a:t>
            </a:r>
            <a:r>
              <a:rPr lang="ru-RU" sz="1600" b="1" dirty="0" smtClean="0"/>
              <a:t>-</a:t>
            </a:r>
            <a:r>
              <a:rPr lang="en-US" sz="1600" b="1" dirty="0" smtClean="0"/>
              <a:t> authorization.html</a:t>
            </a:r>
          </a:p>
          <a:p>
            <a:r>
              <a:rPr lang="en-US" sz="1600" b="1" dirty="0" smtClean="0"/>
              <a:t>3.</a:t>
            </a:r>
            <a:r>
              <a:rPr lang="ru-RU" sz="1600" b="1" dirty="0" smtClean="0"/>
              <a:t>Регистрация – </a:t>
            </a:r>
            <a:r>
              <a:rPr lang="en-US" sz="1600" b="1" dirty="0" smtClean="0"/>
              <a:t>register.html</a:t>
            </a:r>
          </a:p>
          <a:p>
            <a:r>
              <a:rPr lang="en-US" sz="1600" b="1" dirty="0" smtClean="0"/>
              <a:t>4.</a:t>
            </a:r>
            <a:r>
              <a:rPr lang="ru-RU" sz="1600" b="1" dirty="0" smtClean="0"/>
              <a:t>Аккаунт – </a:t>
            </a:r>
            <a:r>
              <a:rPr lang="en-US" sz="1600" b="1" dirty="0" smtClean="0"/>
              <a:t>account.html</a:t>
            </a:r>
          </a:p>
          <a:p>
            <a:r>
              <a:rPr lang="en-US" sz="1600" b="1" dirty="0" smtClean="0"/>
              <a:t>5.</a:t>
            </a:r>
            <a:r>
              <a:rPr lang="ru-RU" sz="1600" b="1" dirty="0" smtClean="0"/>
              <a:t>Продажа – </a:t>
            </a:r>
            <a:r>
              <a:rPr lang="en-US" sz="1600" b="1" dirty="0" smtClean="0"/>
              <a:t>sell_product.html</a:t>
            </a:r>
            <a:endParaRPr lang="ru-RU" sz="1600" b="1" dirty="0" smtClean="0"/>
          </a:p>
          <a:p>
            <a:r>
              <a:rPr lang="ru-RU" sz="1600" b="1" dirty="0" smtClean="0"/>
              <a:t>6</a:t>
            </a:r>
            <a:r>
              <a:rPr lang="en-US" sz="1600" b="1" dirty="0" smtClean="0"/>
              <a:t>. </a:t>
            </a:r>
            <a:r>
              <a:rPr lang="ru-RU" sz="1600" b="1" dirty="0" smtClean="0"/>
              <a:t>Редактирование аккаунта – </a:t>
            </a:r>
            <a:r>
              <a:rPr lang="en-US" sz="1600" b="1" dirty="0" smtClean="0"/>
              <a:t>edit_account.html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7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3803" y="1503969"/>
            <a:ext cx="11959243" cy="1688935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 smtClean="0"/>
              <a:t>Основное на этой странице это объявления. С помощью </a:t>
            </a:r>
            <a:r>
              <a:rPr lang="en-US" sz="1400" dirty="0" smtClean="0"/>
              <a:t>class=‘container mt</a:t>
            </a:r>
            <a:r>
              <a:rPr lang="en-US" sz="1400" dirty="0"/>
              <a:t>-</a:t>
            </a:r>
            <a:r>
              <a:rPr lang="en-US" sz="1400" dirty="0" smtClean="0"/>
              <a:t>5’</a:t>
            </a:r>
            <a:r>
              <a:rPr lang="ru-RU" sz="1400" dirty="0" smtClean="0"/>
              <a:t> мы создаём разметку для объявлений. </a:t>
            </a:r>
            <a:r>
              <a:rPr lang="en-US" sz="1400" dirty="0" smtClean="0"/>
              <a:t>Class=‘row’</a:t>
            </a:r>
            <a:r>
              <a:rPr lang="ru-RU" sz="1400" dirty="0" smtClean="0"/>
              <a:t> позволяет располагать объявления горизонтально.</a:t>
            </a:r>
          </a:p>
          <a:p>
            <a:r>
              <a:rPr lang="ru-RU" sz="1400" dirty="0" smtClean="0"/>
              <a:t>Объявление:</a:t>
            </a:r>
          </a:p>
          <a:p>
            <a:r>
              <a:rPr lang="ru-RU" sz="1400" dirty="0" smtClean="0"/>
              <a:t>  1.</a:t>
            </a:r>
            <a:r>
              <a:rPr lang="en-US" sz="1400" dirty="0" smtClean="0"/>
              <a:t>class=‘short</a:t>
            </a:r>
            <a:r>
              <a:rPr lang="ru-RU" sz="1400" dirty="0" smtClean="0"/>
              <a:t>_</a:t>
            </a:r>
            <a:r>
              <a:rPr lang="en-US" sz="1400" dirty="0" smtClean="0"/>
              <a:t>user’ </a:t>
            </a:r>
            <a:r>
              <a:rPr lang="ru-RU" sz="1400" dirty="0" smtClean="0"/>
              <a:t>он располагает фотографию пользователя, имя, фамилию, почту.</a:t>
            </a:r>
          </a:p>
          <a:p>
            <a:r>
              <a:rPr lang="ru-RU" sz="1400" dirty="0" smtClean="0"/>
              <a:t>  2.</a:t>
            </a:r>
            <a:r>
              <a:rPr lang="en-US" sz="1400" dirty="0" smtClean="0"/>
              <a:t>id=‘</a:t>
            </a:r>
            <a:r>
              <a:rPr lang="en-US" sz="1400" dirty="0" err="1" smtClean="0"/>
              <a:t>zatemnenie</a:t>
            </a:r>
            <a:r>
              <a:rPr lang="en-US" sz="1400" dirty="0" smtClean="0"/>
              <a:t>’ </a:t>
            </a:r>
            <a:r>
              <a:rPr lang="ru-RU" sz="1400" dirty="0" smtClean="0"/>
              <a:t>всплывающее окно затемняющее задний фон.</a:t>
            </a:r>
          </a:p>
          <a:p>
            <a:r>
              <a:rPr lang="ru-RU" sz="1400" dirty="0" smtClean="0"/>
              <a:t>  3.Остальные классы оформляют расположение и вид фотографии, названия продукта, цены, кнопки «купить» в виде корзины, описания.</a:t>
            </a: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420443" y="149469"/>
            <a:ext cx="11088689" cy="7141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Forte" panose="03060902040502070203" pitchFamily="66" charset="0"/>
              </a:rPr>
              <a:t>HTML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5" name="Текст 5"/>
          <p:cNvSpPr txBox="1">
            <a:spLocks/>
          </p:cNvSpPr>
          <p:nvPr/>
        </p:nvSpPr>
        <p:spPr>
          <a:xfrm>
            <a:off x="1697588" y="828916"/>
            <a:ext cx="8534400" cy="744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Шаблоны страниц</a:t>
            </a:r>
            <a:endParaRPr lang="en-US" dirty="0" smtClean="0"/>
          </a:p>
          <a:p>
            <a:pPr algn="ctr"/>
            <a:r>
              <a:rPr lang="ru-RU" dirty="0" smtClean="0"/>
              <a:t>Главная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72" y="3197964"/>
            <a:ext cx="4951074" cy="35545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" y="3192904"/>
            <a:ext cx="7008171" cy="35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8109" y="1543057"/>
            <a:ext cx="11486004" cy="1507873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 блоке </a:t>
            </a:r>
            <a:r>
              <a:rPr lang="en-US" sz="1400" dirty="0" smtClean="0"/>
              <a:t>‘content’</a:t>
            </a:r>
            <a:r>
              <a:rPr lang="ru-RU" sz="1400" dirty="0" smtClean="0"/>
              <a:t> на этой странице расположена анкета регистрации (</a:t>
            </a:r>
            <a:r>
              <a:rPr lang="en-US" sz="1400" dirty="0" smtClean="0"/>
              <a:t>class=‘advertisement’</a:t>
            </a:r>
            <a:r>
              <a:rPr lang="ru-RU" sz="1400" dirty="0" smtClean="0"/>
              <a:t>)</a:t>
            </a:r>
            <a:r>
              <a:rPr lang="en-US" sz="1400" dirty="0" smtClean="0"/>
              <a:t>.</a:t>
            </a:r>
            <a:r>
              <a:rPr lang="ru-RU" sz="1400" dirty="0"/>
              <a:t> </a:t>
            </a:r>
            <a:r>
              <a:rPr lang="ru-RU" sz="1400" dirty="0" smtClean="0"/>
              <a:t>Так же использован </a:t>
            </a:r>
            <a:r>
              <a:rPr lang="en-US" sz="1400" dirty="0" smtClean="0"/>
              <a:t>class=‘row’ </a:t>
            </a:r>
            <a:r>
              <a:rPr lang="ru-RU" sz="1400" dirty="0" smtClean="0"/>
              <a:t>как и на прошлой странице, </a:t>
            </a:r>
            <a:r>
              <a:rPr lang="en-US" sz="1400" dirty="0" smtClean="0"/>
              <a:t>class=’group’ </a:t>
            </a:r>
            <a:r>
              <a:rPr lang="ru-RU" sz="1400" dirty="0" smtClean="0"/>
              <a:t>соединяет название поля и поле заполнения данных.</a:t>
            </a:r>
            <a:endParaRPr lang="en-US" sz="1400" dirty="0" smtClean="0"/>
          </a:p>
          <a:p>
            <a:r>
              <a:rPr lang="ru-RU" sz="1400" dirty="0" smtClean="0"/>
              <a:t>В </a:t>
            </a:r>
            <a:r>
              <a:rPr lang="en-US" sz="1400" dirty="0" smtClean="0"/>
              <a:t>html </a:t>
            </a:r>
            <a:r>
              <a:rPr lang="ru-RU" sz="1400" dirty="0" smtClean="0"/>
              <a:t>коде для страницы продажи продукта и редактирования аккаунта</a:t>
            </a:r>
            <a:r>
              <a:rPr lang="en-US" sz="1400" dirty="0" smtClean="0"/>
              <a:t> </a:t>
            </a:r>
            <a:r>
              <a:rPr lang="ru-RU" sz="1400" dirty="0" smtClean="0"/>
              <a:t>использована кодировка </a:t>
            </a:r>
            <a:r>
              <a:rPr lang="en-US" sz="1400" dirty="0" smtClean="0"/>
              <a:t>‘multipart/form-data’.</a:t>
            </a:r>
            <a:endParaRPr lang="ru-RU" sz="1400" dirty="0" smtClean="0"/>
          </a:p>
        </p:txBody>
      </p:sp>
      <p:sp>
        <p:nvSpPr>
          <p:cNvPr id="4" name="Заголовок 4"/>
          <p:cNvSpPr txBox="1">
            <a:spLocks/>
          </p:cNvSpPr>
          <p:nvPr/>
        </p:nvSpPr>
        <p:spPr>
          <a:xfrm>
            <a:off x="420443" y="149469"/>
            <a:ext cx="11088689" cy="714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Forte" panose="03060902040502070203" pitchFamily="66" charset="0"/>
              </a:rPr>
              <a:t>HTML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5" name="Текст 5"/>
          <p:cNvSpPr txBox="1">
            <a:spLocks/>
          </p:cNvSpPr>
          <p:nvPr/>
        </p:nvSpPr>
        <p:spPr>
          <a:xfrm>
            <a:off x="1697588" y="828916"/>
            <a:ext cx="8534400" cy="744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Шаблоны страниц</a:t>
            </a:r>
            <a:endParaRPr lang="en-US" dirty="0" smtClean="0"/>
          </a:p>
          <a:p>
            <a:pPr algn="ctr"/>
            <a:r>
              <a:rPr lang="ru-RU" dirty="0" smtClean="0"/>
              <a:t>Регистрация, авторизация, продажа продукта.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47" y="3050930"/>
            <a:ext cx="7229066" cy="3639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0" y="2415441"/>
            <a:ext cx="4256936" cy="42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6343" y="1620715"/>
            <a:ext cx="11419434" cy="1036632"/>
          </a:xfrm>
        </p:spPr>
        <p:txBody>
          <a:bodyPr/>
          <a:lstStyle/>
          <a:p>
            <a:r>
              <a:rPr lang="ru-RU" dirty="0" smtClean="0"/>
              <a:t>Окно аккаунта похоже на главную страницу, единственные отличия это </a:t>
            </a:r>
            <a:r>
              <a:rPr lang="ru-RU" dirty="0" err="1" smtClean="0"/>
              <a:t>аватар</a:t>
            </a:r>
            <a:r>
              <a:rPr lang="ru-RU" dirty="0" smtClean="0"/>
              <a:t> пользователя, расположенный вверху, почта, дата регистрации и кнопка редактирования аккаунта.</a:t>
            </a:r>
            <a:endParaRPr lang="ru-RU" dirty="0"/>
          </a:p>
        </p:txBody>
      </p:sp>
      <p:sp>
        <p:nvSpPr>
          <p:cNvPr id="4" name="Заголовок 4"/>
          <p:cNvSpPr txBox="1">
            <a:spLocks/>
          </p:cNvSpPr>
          <p:nvPr/>
        </p:nvSpPr>
        <p:spPr>
          <a:xfrm>
            <a:off x="420443" y="149469"/>
            <a:ext cx="11088689" cy="714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Forte" panose="03060902040502070203" pitchFamily="66" charset="0"/>
              </a:rPr>
              <a:t>HTML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5" name="Текст 5"/>
          <p:cNvSpPr txBox="1">
            <a:spLocks/>
          </p:cNvSpPr>
          <p:nvPr/>
        </p:nvSpPr>
        <p:spPr>
          <a:xfrm>
            <a:off x="1697588" y="828916"/>
            <a:ext cx="8534400" cy="744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Шаблоны страниц</a:t>
            </a:r>
            <a:endParaRPr lang="en-US" dirty="0" smtClean="0"/>
          </a:p>
          <a:p>
            <a:pPr algn="ctr"/>
            <a:r>
              <a:rPr lang="ru-RU" dirty="0" smtClean="0"/>
              <a:t>Аккаунт.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-443" r="-223" b="30837"/>
          <a:stretch/>
        </p:blipFill>
        <p:spPr>
          <a:xfrm>
            <a:off x="7098177" y="3006966"/>
            <a:ext cx="4917750" cy="340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3" y="3006966"/>
            <a:ext cx="6611834" cy="34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342900"/>
            <a:ext cx="10869611" cy="7068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  <a:latin typeface="Forte" panose="03060902040502070203" pitchFamily="66" charset="0"/>
              </a:rPr>
              <a:t>css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142999"/>
            <a:ext cx="10869611" cy="4924425"/>
          </a:xfrm>
        </p:spPr>
        <p:txBody>
          <a:bodyPr/>
          <a:lstStyle/>
          <a:p>
            <a:r>
              <a:rPr lang="ru-RU" dirty="0" smtClean="0"/>
              <a:t>Теги использованные в </a:t>
            </a:r>
            <a:r>
              <a:rPr lang="en-US" dirty="0" err="1" smtClean="0"/>
              <a:t>css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box-shadow </a:t>
            </a:r>
            <a:r>
              <a:rPr lang="ru-RU" dirty="0" smtClean="0"/>
              <a:t>- тень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border-radius</a:t>
            </a:r>
            <a:r>
              <a:rPr lang="ru-RU" dirty="0" smtClean="0"/>
              <a:t> – закругление краёв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display: flex</a:t>
            </a:r>
            <a:r>
              <a:rPr lang="ru-RU" dirty="0" smtClean="0"/>
              <a:t> – закрепление объектов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o</a:t>
            </a:r>
            <a:r>
              <a:rPr lang="en-US" dirty="0" smtClean="0"/>
              <a:t>utline</a:t>
            </a:r>
            <a:r>
              <a:rPr lang="ru-RU" dirty="0" smtClean="0"/>
              <a:t> – внешняя линия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h</a:t>
            </a:r>
            <a:r>
              <a:rPr lang="en-US" dirty="0" smtClean="0"/>
              <a:t>over</a:t>
            </a:r>
            <a:r>
              <a:rPr lang="ru-RU" dirty="0" smtClean="0"/>
              <a:t> – отслеживает нажатия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focus</a:t>
            </a:r>
            <a:r>
              <a:rPr lang="ru-RU" dirty="0" smtClean="0"/>
              <a:t> – отслеживает наведение мыши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ursor</a:t>
            </a:r>
            <a:r>
              <a:rPr lang="ru-RU" dirty="0" smtClean="0"/>
              <a:t> – помогает изменять курсор мыши</a:t>
            </a:r>
          </a:p>
          <a:p>
            <a:r>
              <a:rPr lang="ru-RU" dirty="0" smtClean="0"/>
              <a:t>Тут описаны только те теги о которых я узнал во время работы над этим проектом.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1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98586" y="371475"/>
            <a:ext cx="8534401" cy="878250"/>
          </a:xfrm>
        </p:spPr>
        <p:txBody>
          <a:bodyPr/>
          <a:lstStyle/>
          <a:p>
            <a:pPr algn="ctr"/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150938" y="1828799"/>
            <a:ext cx="8534400" cy="18764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Качество фотографий.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Сообщения между людьми.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Ограничения на вводе в форму данных.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Подключение сервиса оплаты.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2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Идея проекта:</a:t>
            </a:r>
            <a:br>
              <a:rPr lang="ru-RU" dirty="0" smtClean="0"/>
            </a:br>
            <a:r>
              <a:rPr lang="ru-RU" sz="2000" dirty="0" smtClean="0"/>
              <a:t>создания сайта для свободной торговли доступной каждому </a:t>
            </a:r>
            <a:r>
              <a:rPr lang="ru-RU" sz="2000" dirty="0" err="1" smtClean="0"/>
              <a:t>физ</a:t>
            </a:r>
            <a:r>
              <a:rPr lang="ru-RU" sz="2000" dirty="0" smtClean="0"/>
              <a:t>-лицу.</a:t>
            </a:r>
            <a:endParaRPr lang="ru-RU" sz="2000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6" y="1133476"/>
            <a:ext cx="4410074" cy="4410074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Сайт решает проблему узкого круга лиц узнающего о продаже продукта человеком.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4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051" y="647700"/>
            <a:ext cx="11410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Папка </a:t>
            </a:r>
            <a:r>
              <a:rPr lang="en-US" dirty="0" smtClean="0"/>
              <a:t>data:</a:t>
            </a:r>
          </a:p>
          <a:p>
            <a:r>
              <a:rPr lang="ru-RU" dirty="0" smtClean="0"/>
              <a:t>Заполнение таблиц базы данных проходит </a:t>
            </a:r>
            <a:r>
              <a:rPr lang="ru-RU" dirty="0"/>
              <a:t>ч</a:t>
            </a:r>
            <a:r>
              <a:rPr lang="ru-RU" dirty="0" smtClean="0"/>
              <a:t>ерез два </a:t>
            </a:r>
            <a:r>
              <a:rPr lang="en-US" dirty="0" smtClean="0"/>
              <a:t>ORM </a:t>
            </a:r>
            <a:r>
              <a:rPr lang="ru-RU" dirty="0" smtClean="0"/>
              <a:t>класса </a:t>
            </a:r>
            <a:r>
              <a:rPr lang="en-US" dirty="0" smtClean="0"/>
              <a:t>User </a:t>
            </a:r>
            <a:r>
              <a:rPr lang="ru-RU" dirty="0" smtClean="0"/>
              <a:t>и </a:t>
            </a:r>
            <a:r>
              <a:rPr lang="en-US" dirty="0" smtClean="0"/>
              <a:t>Products.</a:t>
            </a:r>
          </a:p>
          <a:p>
            <a:endParaRPr lang="en-US" dirty="0" smtClean="0"/>
          </a:p>
          <a:p>
            <a:r>
              <a:rPr lang="en-US" dirty="0" err="1" smtClean="0"/>
              <a:t>Products_api</a:t>
            </a:r>
            <a:r>
              <a:rPr lang="en-US" dirty="0" smtClean="0"/>
              <a:t> – </a:t>
            </a:r>
            <a:r>
              <a:rPr lang="ru-RU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приложение с функциями: вывод всех продуктов, выбор определённого продукта, добавление продукта, удаление продукта.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Папка </a:t>
            </a:r>
            <a:r>
              <a:rPr lang="en-US" dirty="0" smtClean="0"/>
              <a:t>forms :</a:t>
            </a:r>
          </a:p>
          <a:p>
            <a:r>
              <a:rPr lang="ru-RU" dirty="0" smtClean="0"/>
              <a:t>В этой папке содержатся формы для заполнения с каждого </a:t>
            </a:r>
            <a:r>
              <a:rPr lang="en-US" dirty="0" smtClean="0"/>
              <a:t>html </a:t>
            </a:r>
            <a:r>
              <a:rPr lang="ru-RU" dirty="0" smtClean="0"/>
              <a:t>шаблона.</a:t>
            </a:r>
          </a:p>
          <a:p>
            <a:endParaRPr lang="ru-RU" dirty="0"/>
          </a:p>
          <a:p>
            <a:r>
              <a:rPr lang="en-US" dirty="0" smtClean="0"/>
              <a:t>Static/</a:t>
            </a:r>
            <a:r>
              <a:rPr lang="en-US" dirty="0" err="1" smtClean="0"/>
              <a:t>css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этой папке содержится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файл с описанием каждого отдельного класса </a:t>
            </a:r>
            <a:r>
              <a:rPr lang="en-US" dirty="0" smtClean="0"/>
              <a:t>html </a:t>
            </a:r>
            <a:r>
              <a:rPr lang="ru-RU" dirty="0" smtClean="0"/>
              <a:t>шаблонов.</a:t>
            </a:r>
          </a:p>
          <a:p>
            <a:endParaRPr lang="ru-RU" dirty="0"/>
          </a:p>
          <a:p>
            <a:r>
              <a:rPr lang="en-US" dirty="0" smtClean="0"/>
              <a:t>Static/</a:t>
            </a:r>
            <a:r>
              <a:rPr lang="en-US" dirty="0" err="1" smtClean="0"/>
              <a:t>img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этой папке находятся фотографии аккаунта и продукта по умолчанию. Так же создаются директории для хранения личных фотографий.</a:t>
            </a:r>
          </a:p>
          <a:p>
            <a:endParaRPr lang="ru-RU" dirty="0"/>
          </a:p>
          <a:p>
            <a:r>
              <a:rPr lang="en-US" dirty="0" smtClean="0"/>
              <a:t>Utils.py:</a:t>
            </a:r>
          </a:p>
          <a:p>
            <a:r>
              <a:rPr lang="ru-RU" dirty="0" smtClean="0"/>
              <a:t>В этом файле находится 2 функции для сохранения фотографий аккаунта и фотографий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7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20443" y="149469"/>
            <a:ext cx="11088689" cy="7141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5"/>
                </a:solidFill>
                <a:latin typeface="Forte" panose="03060902040502070203" pitchFamily="66" charset="0"/>
              </a:rPr>
              <a:t>Функционал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1000796" y="863610"/>
            <a:ext cx="5786751" cy="5546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Основные функции сайта:</a:t>
            </a:r>
          </a:p>
          <a:p>
            <a:r>
              <a:rPr lang="ru-RU" sz="2400" b="1" dirty="0" smtClean="0"/>
              <a:t>1.Сохранение данных</a:t>
            </a:r>
          </a:p>
          <a:p>
            <a:r>
              <a:rPr lang="ru-RU" sz="2400" b="1" dirty="0" smtClean="0"/>
              <a:t>2.Сохранение фотографий</a:t>
            </a:r>
          </a:p>
          <a:p>
            <a:r>
              <a:rPr lang="ru-RU" sz="2400" b="1" dirty="0" smtClean="0"/>
              <a:t>3.</a:t>
            </a:r>
            <a:r>
              <a:rPr lang="en-US" sz="2400" b="1" dirty="0" smtClean="0"/>
              <a:t> </a:t>
            </a:r>
            <a:r>
              <a:rPr lang="ru-RU" sz="2400" b="1" dirty="0" smtClean="0"/>
              <a:t>Отображение данных</a:t>
            </a:r>
          </a:p>
          <a:p>
            <a:r>
              <a:rPr lang="ru-RU" sz="2400" b="1" dirty="0" smtClean="0"/>
              <a:t>4. Изменение данных</a:t>
            </a:r>
            <a:endParaRPr lang="ru-RU" sz="2400" b="1" dirty="0"/>
          </a:p>
          <a:p>
            <a:r>
              <a:rPr lang="ru-RU" sz="2400" b="1" dirty="0"/>
              <a:t>5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Api</a:t>
            </a:r>
            <a:endParaRPr lang="ru-RU" sz="2400" b="1" dirty="0" smtClean="0"/>
          </a:p>
          <a:p>
            <a:r>
              <a:rPr lang="ru-RU" sz="2400" b="1" dirty="0" smtClean="0"/>
              <a:t>6. Покупка</a:t>
            </a:r>
          </a:p>
          <a:p>
            <a:r>
              <a:rPr lang="ru-RU" sz="2400" b="1" dirty="0" smtClean="0"/>
              <a:t>7. Переадресация на страницы</a:t>
            </a:r>
          </a:p>
          <a:p>
            <a:r>
              <a:rPr lang="ru-RU" sz="2400" b="1" dirty="0" smtClean="0"/>
              <a:t>8. </a:t>
            </a:r>
            <a:r>
              <a:rPr lang="en-US" sz="2400" b="1" dirty="0" smtClean="0"/>
              <a:t>login/logout</a:t>
            </a:r>
          </a:p>
          <a:p>
            <a:r>
              <a:rPr lang="ru-RU" sz="2400" b="1" dirty="0"/>
              <a:t>9</a:t>
            </a:r>
            <a:r>
              <a:rPr lang="en-US" sz="2400" b="1" dirty="0" smtClean="0"/>
              <a:t>.</a:t>
            </a:r>
            <a:r>
              <a:rPr lang="ru-RU" sz="2400" b="1" dirty="0" smtClean="0"/>
              <a:t> Ограничение возможностей для неавторизованных пользователей.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48" y="863611"/>
            <a:ext cx="4721583" cy="55467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0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7587" y="863611"/>
            <a:ext cx="8534400" cy="507989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1-4 работа с данными</a:t>
            </a:r>
            <a:endParaRPr lang="ru-RU" sz="2400" dirty="0"/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420443" y="149469"/>
            <a:ext cx="11088689" cy="714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b="1" smtClean="0">
                <a:solidFill>
                  <a:schemeClr val="accent5"/>
                </a:solidFill>
                <a:latin typeface="Forte" panose="03060902040502070203" pitchFamily="66" charset="0"/>
              </a:rPr>
              <a:t>Функционал</a:t>
            </a:r>
            <a:endParaRPr lang="ru-RU" sz="4400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43" y="1577753"/>
            <a:ext cx="604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Я решил объединить эти четыре блока так как в них говорится о данных пользователя</a:t>
            </a:r>
            <a:r>
              <a:rPr lang="ru-RU" dirty="0" smtClean="0">
                <a:solidFill>
                  <a:schemeClr val="accent5"/>
                </a:solidFill>
              </a:rPr>
              <a:t>.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36" y="1577753"/>
            <a:ext cx="5042296" cy="23569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36" y="4029987"/>
            <a:ext cx="5042296" cy="2551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443" y="2224084"/>
            <a:ext cx="585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Сохранение </a:t>
            </a:r>
            <a:r>
              <a:rPr lang="ru-RU" dirty="0" smtClean="0">
                <a:solidFill>
                  <a:schemeClr val="accent6"/>
                </a:solidFill>
              </a:rPr>
              <a:t>данных:</a:t>
            </a:r>
            <a:endParaRPr lang="ru-RU" dirty="0">
              <a:solidFill>
                <a:schemeClr val="accent6"/>
              </a:solidFill>
            </a:endParaRPr>
          </a:p>
          <a:p>
            <a:r>
              <a:rPr lang="ru-RU" dirty="0" smtClean="0">
                <a:solidFill>
                  <a:schemeClr val="accent6"/>
                </a:solidFill>
              </a:rPr>
              <a:t>Что бы создать базу данных, в директории </a:t>
            </a:r>
            <a:r>
              <a:rPr lang="en-US" dirty="0" smtClean="0">
                <a:solidFill>
                  <a:schemeClr val="accent6"/>
                </a:solidFill>
              </a:rPr>
              <a:t>data</a:t>
            </a:r>
            <a:r>
              <a:rPr lang="ru-RU" dirty="0" smtClean="0">
                <a:solidFill>
                  <a:schemeClr val="accent6"/>
                </a:solidFill>
              </a:rPr>
              <a:t> были созданы два </a:t>
            </a:r>
            <a:r>
              <a:rPr lang="en-US" dirty="0" smtClean="0">
                <a:solidFill>
                  <a:schemeClr val="accent6"/>
                </a:solidFill>
              </a:rPr>
              <a:t>ORM </a:t>
            </a:r>
            <a:r>
              <a:rPr lang="ru-RU" dirty="0" smtClean="0">
                <a:solidFill>
                  <a:schemeClr val="accent6"/>
                </a:solidFill>
              </a:rPr>
              <a:t>класса которые создают таблицы пользователей и товаров(они представлены на картинках). И если с данными типа </a:t>
            </a:r>
            <a:r>
              <a:rPr lang="en-US" dirty="0" err="1" smtClean="0">
                <a:solidFill>
                  <a:schemeClr val="accent6"/>
                </a:solidFill>
              </a:rPr>
              <a:t>str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или </a:t>
            </a:r>
            <a:r>
              <a:rPr lang="en-US" dirty="0" smtClean="0">
                <a:solidFill>
                  <a:schemeClr val="accent6"/>
                </a:solidFill>
              </a:rPr>
              <a:t>integer</a:t>
            </a:r>
            <a:r>
              <a:rPr lang="ru-RU" dirty="0" smtClean="0">
                <a:solidFill>
                  <a:schemeClr val="accent6"/>
                </a:solidFill>
              </a:rPr>
              <a:t> всё понятно, они хранятся в базе данных в этих же форматах. То сохранение фотографий сложнее.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31" y="3816756"/>
            <a:ext cx="6515212" cy="20248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31" y="569182"/>
            <a:ext cx="6515212" cy="2885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075" y="361651"/>
            <a:ext cx="531965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6"/>
                </a:solidFill>
              </a:rPr>
              <a:t>Сохранение фотографий:</a:t>
            </a:r>
          </a:p>
          <a:p>
            <a:endParaRPr lang="ru-RU" dirty="0"/>
          </a:p>
          <a:p>
            <a:r>
              <a:rPr lang="ru-RU" dirty="0" smtClean="0"/>
              <a:t>Изначально я пытался сохранить фотографии в 64-битной системе через библиотеку </a:t>
            </a:r>
            <a:r>
              <a:rPr lang="en-US" dirty="0" smtClean="0"/>
              <a:t>base64</a:t>
            </a:r>
            <a:r>
              <a:rPr lang="ru-RU" dirty="0" smtClean="0"/>
              <a:t>. Но прочитав несколько статей в которых описывался тип такого сохранения, я сделал вывод, что если сохранять фотографии на компьютере пользователя, а в базе данных только название файлов, это увеличит скорость загрузки сайта. Так же работает приложения </a:t>
            </a:r>
            <a:r>
              <a:rPr lang="en-US" dirty="0"/>
              <a:t>T</a:t>
            </a:r>
            <a:r>
              <a:rPr lang="en-US" dirty="0" smtClean="0"/>
              <a:t>elegram, </a:t>
            </a:r>
            <a:r>
              <a:rPr lang="en-US" dirty="0" err="1" smtClean="0"/>
              <a:t>WatsApp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  <a:r>
              <a:rPr lang="en-US" dirty="0" smtClean="0"/>
              <a:t>Viber </a:t>
            </a:r>
            <a:r>
              <a:rPr lang="ru-RU" dirty="0" smtClean="0"/>
              <a:t>и другие. Для этого я сделал 2 функции в файле </a:t>
            </a:r>
            <a:r>
              <a:rPr lang="en-US" dirty="0" smtClean="0"/>
              <a:t>utils.py</a:t>
            </a:r>
            <a:r>
              <a:rPr lang="ru-RU" dirty="0" smtClean="0"/>
              <a:t>. Функция </a:t>
            </a:r>
            <a:r>
              <a:rPr lang="en-US" dirty="0" err="1" smtClean="0"/>
              <a:t>save_picture_product</a:t>
            </a:r>
            <a:r>
              <a:rPr lang="en-US" dirty="0" smtClean="0"/>
              <a:t>, </a:t>
            </a:r>
            <a:r>
              <a:rPr lang="ru-RU" dirty="0" smtClean="0"/>
              <a:t>она создаёт имя файла, создаёт директорию для сохранения фотографий, сохраняет фотографию </a:t>
            </a:r>
            <a:r>
              <a:rPr lang="ru-RU" dirty="0"/>
              <a:t>с</a:t>
            </a:r>
            <a:r>
              <a:rPr lang="ru-RU" dirty="0" smtClean="0"/>
              <a:t> заданными параметрами в созданной </a:t>
            </a:r>
            <a:r>
              <a:rPr lang="ru-RU" dirty="0" err="1" smtClean="0"/>
              <a:t>диретории</a:t>
            </a:r>
            <a:r>
              <a:rPr lang="ru-RU" dirty="0" smtClean="0"/>
              <a:t> и возвращает имя файла. В обработчиках мы создаём переменные </a:t>
            </a:r>
            <a:r>
              <a:rPr lang="en-US" dirty="0" err="1" smtClean="0"/>
              <a:t>image_file</a:t>
            </a:r>
            <a:r>
              <a:rPr lang="ru-RU" dirty="0" smtClean="0"/>
              <a:t>, и передаём в них путь до файла и имя 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7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9729"/>
            <a:ext cx="320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/>
                </a:solidFill>
              </a:rPr>
              <a:t>Отображение Данных: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5" y="790575"/>
            <a:ext cx="1086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файле </a:t>
            </a:r>
            <a:r>
              <a:rPr lang="en-US" dirty="0" smtClean="0"/>
              <a:t>‘static/</a:t>
            </a:r>
            <a:r>
              <a:rPr lang="en-US" dirty="0" err="1" smtClean="0"/>
              <a:t>img</a:t>
            </a:r>
            <a:r>
              <a:rPr lang="en-US" dirty="0" smtClean="0"/>
              <a:t>’ </a:t>
            </a:r>
            <a:r>
              <a:rPr lang="ru-RU" dirty="0" smtClean="0"/>
              <a:t>хранятся фотографии (по умолчанию) они </a:t>
            </a:r>
            <a:r>
              <a:rPr lang="ru-RU" dirty="0" err="1" smtClean="0"/>
              <a:t>вставляюся</a:t>
            </a:r>
            <a:r>
              <a:rPr lang="ru-RU" dirty="0" smtClean="0"/>
              <a:t> в место фотографий </a:t>
            </a:r>
            <a:r>
              <a:rPr lang="ru-RU" dirty="0" err="1" smtClean="0"/>
              <a:t>аватарки</a:t>
            </a:r>
            <a:r>
              <a:rPr lang="ru-RU" dirty="0" smtClean="0"/>
              <a:t> и продукта если, пользователь не вставил фотографию.</a:t>
            </a:r>
          </a:p>
          <a:p>
            <a:r>
              <a:rPr lang="ru-RU" dirty="0" smtClean="0"/>
              <a:t>Остальные фотографии вставляются по пути указанном в </a:t>
            </a:r>
            <a:r>
              <a:rPr lang="en-US" dirty="0" err="1" smtClean="0"/>
              <a:t>image_file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00429"/>
            <a:ext cx="294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/>
                </a:solidFill>
              </a:rPr>
              <a:t>Изменение данных: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400539"/>
            <a:ext cx="4829060" cy="3867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1010" y="2400539"/>
            <a:ext cx="694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Подгружается форма, заполняются данные формы, после нажатия на кнопку данные из формы переносятся в базу данных, если добавляется </a:t>
            </a:r>
            <a:r>
              <a:rPr lang="ru-RU" dirty="0"/>
              <a:t>ф</a:t>
            </a:r>
            <a:r>
              <a:rPr lang="ru-RU" dirty="0" smtClean="0"/>
              <a:t>отография, то она проходит через одну из функций файла </a:t>
            </a:r>
            <a:r>
              <a:rPr lang="en-US" dirty="0" smtClean="0"/>
              <a:t>utils.py.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2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09729"/>
            <a:ext cx="10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5. </a:t>
            </a:r>
            <a:r>
              <a:rPr lang="en-US" sz="2000" dirty="0" err="1" smtClean="0">
                <a:solidFill>
                  <a:schemeClr val="accent6"/>
                </a:solidFill>
              </a:rPr>
              <a:t>Api</a:t>
            </a:r>
            <a:r>
              <a:rPr lang="ru-RU" sz="2000" dirty="0" smtClean="0">
                <a:solidFill>
                  <a:schemeClr val="accent6"/>
                </a:solidFill>
              </a:rPr>
              <a:t>: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075" y="609839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файле </a:t>
            </a:r>
            <a:r>
              <a:rPr lang="en-US" dirty="0" smtClean="0"/>
              <a:t>products_api.py </a:t>
            </a:r>
            <a:r>
              <a:rPr lang="ru-RU" dirty="0" err="1" smtClean="0"/>
              <a:t>созданно</a:t>
            </a:r>
            <a:r>
              <a:rPr lang="ru-RU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позволяющее просмотреть все продукты, отдельный продукт по </a:t>
            </a:r>
            <a:r>
              <a:rPr lang="en-US" dirty="0" smtClean="0"/>
              <a:t>id, </a:t>
            </a:r>
            <a:r>
              <a:rPr lang="ru-RU" dirty="0" smtClean="0"/>
              <a:t>удалить новость по </a:t>
            </a:r>
            <a:r>
              <a:rPr lang="en-US" dirty="0" smtClean="0"/>
              <a:t>id, </a:t>
            </a:r>
            <a:r>
              <a:rPr lang="ru-RU" dirty="0" smtClean="0"/>
              <a:t>создать продукт.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56170"/>
            <a:ext cx="18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6. </a:t>
            </a:r>
            <a:r>
              <a:rPr lang="ru-RU" sz="2000" dirty="0" smtClean="0">
                <a:solidFill>
                  <a:schemeClr val="accent6"/>
                </a:solidFill>
              </a:rPr>
              <a:t>Покупка: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75" y="1656280"/>
            <a:ext cx="7388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бы подключить возможность оплаты я подключил тестовое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с сайта </a:t>
            </a:r>
            <a:r>
              <a:rPr lang="en-US" dirty="0" err="1" smtClean="0"/>
              <a:t>Fondy</a:t>
            </a:r>
            <a:r>
              <a:rPr lang="en-US" dirty="0" smtClean="0"/>
              <a:t>, </a:t>
            </a:r>
            <a:r>
              <a:rPr lang="ru-RU" dirty="0" smtClean="0"/>
              <a:t>этот сайт позволяет интернет магазинам, подключить онлайн оплату для своих товаров.</a:t>
            </a:r>
            <a:r>
              <a:rPr lang="en-US" dirty="0" smtClean="0"/>
              <a:t> </a:t>
            </a:r>
            <a:r>
              <a:rPr lang="ru-RU" dirty="0" smtClean="0"/>
              <a:t>Регистрация на сайте стандартная, но что бы получить настоящую версию, требуется, что бы сайт прошёл проверку. Подключение выглядит вот так. Также нужно установить библиотеку </a:t>
            </a:r>
            <a:r>
              <a:rPr lang="en-US" dirty="0" smtClean="0"/>
              <a:t>‘</a:t>
            </a:r>
            <a:r>
              <a:rPr lang="en-US" dirty="0" err="1" smtClean="0"/>
              <a:t>cloudipsp</a:t>
            </a:r>
            <a:r>
              <a:rPr lang="en-US" dirty="0" smtClean="0"/>
              <a:t>’.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35" y="1656280"/>
            <a:ext cx="4044040" cy="3238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074" y="4894778"/>
            <a:ext cx="275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6"/>
                </a:solidFill>
              </a:rPr>
              <a:t>7</a:t>
            </a:r>
            <a:r>
              <a:rPr lang="en-US" sz="2000" dirty="0" smtClean="0">
                <a:solidFill>
                  <a:schemeClr val="accent6"/>
                </a:solidFill>
              </a:rPr>
              <a:t>. </a:t>
            </a:r>
            <a:r>
              <a:rPr lang="ru-RU" sz="2000" dirty="0" smtClean="0">
                <a:solidFill>
                  <a:schemeClr val="accent6"/>
                </a:solidFill>
              </a:rPr>
              <a:t>Переадресация: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5429250"/>
            <a:ext cx="1156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Переадресация проходит </a:t>
            </a:r>
            <a:r>
              <a:rPr lang="en-US" dirty="0" smtClean="0"/>
              <a:t>3</a:t>
            </a:r>
            <a:r>
              <a:rPr lang="ru-RU" dirty="0" smtClean="0"/>
              <a:t> способами:</a:t>
            </a:r>
          </a:p>
          <a:p>
            <a:r>
              <a:rPr lang="ru-RU" dirty="0" smtClean="0"/>
              <a:t>	1. В </a:t>
            </a:r>
            <a:r>
              <a:rPr lang="en-US" dirty="0" smtClean="0"/>
              <a:t>html </a:t>
            </a:r>
            <a:r>
              <a:rPr lang="ru-RU" dirty="0" smtClean="0"/>
              <a:t>через </a:t>
            </a:r>
            <a:r>
              <a:rPr lang="en-US" dirty="0" err="1" smtClean="0"/>
              <a:t>url_for</a:t>
            </a:r>
            <a:r>
              <a:rPr lang="en-US" dirty="0" smtClean="0"/>
              <a:t> </a:t>
            </a:r>
            <a:r>
              <a:rPr lang="ru-RU" dirty="0" smtClean="0"/>
              <a:t>вызывается функция написанная в файле </a:t>
            </a:r>
            <a:r>
              <a:rPr lang="en-US" dirty="0" smtClean="0"/>
              <a:t>main.py.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ru-RU" dirty="0" smtClean="0"/>
              <a:t>В </a:t>
            </a:r>
            <a:r>
              <a:rPr lang="en-US" dirty="0" smtClean="0"/>
              <a:t>html </a:t>
            </a:r>
            <a:r>
              <a:rPr lang="ru-RU" dirty="0" smtClean="0"/>
              <a:t>указываем </a:t>
            </a:r>
            <a:r>
              <a:rPr lang="en-US" dirty="0" err="1" smtClean="0"/>
              <a:t>href</a:t>
            </a:r>
            <a:r>
              <a:rPr lang="en-US" dirty="0" smtClean="0"/>
              <a:t>=‘</a:t>
            </a:r>
            <a:r>
              <a:rPr lang="ru-RU" dirty="0" smtClean="0"/>
              <a:t>ссылка на нужную страницу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r>
              <a:rPr lang="ru-RU" dirty="0"/>
              <a:t>	</a:t>
            </a:r>
            <a:r>
              <a:rPr lang="ru-RU" dirty="0" smtClean="0"/>
              <a:t>3. В обработчике, используем </a:t>
            </a:r>
            <a:r>
              <a:rPr lang="en-US" dirty="0" smtClean="0"/>
              <a:t>redirect(</a:t>
            </a:r>
            <a:r>
              <a:rPr lang="ru-RU" dirty="0" smtClean="0"/>
              <a:t>ссылка на страницу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24" y="256103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8. login/logout</a:t>
            </a:r>
            <a:r>
              <a:rPr lang="ru-RU" sz="2000" dirty="0" smtClean="0">
                <a:solidFill>
                  <a:schemeClr val="accent6"/>
                </a:solidFill>
              </a:rPr>
              <a:t>: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93" y="775137"/>
            <a:ext cx="2366964" cy="1083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775137"/>
            <a:ext cx="3533775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61924" y="1992966"/>
            <a:ext cx="35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Возвращает пользователя под текущим </a:t>
            </a:r>
            <a:r>
              <a:rPr lang="en-US" dirty="0" smtClean="0"/>
              <a:t>id.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4824" y="1987083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Использует функцию </a:t>
            </a:r>
            <a:r>
              <a:rPr lang="en-US" dirty="0" err="1" smtClean="0"/>
              <a:t>logout_user</a:t>
            </a:r>
            <a:r>
              <a:rPr lang="en-US" dirty="0" smtClean="0"/>
              <a:t> </a:t>
            </a:r>
            <a:r>
              <a:rPr lang="ru-RU" dirty="0" smtClean="0"/>
              <a:t>из библиотеки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74" y="201279"/>
            <a:ext cx="3901422" cy="2292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734301" y="2639297"/>
            <a:ext cx="4457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Функция регистрации: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Подгружаем форму, заполняем данные для таблицы в базе данных и добавляем пользователя.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1924" y="4116625"/>
            <a:ext cx="919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6"/>
                </a:solidFill>
              </a:rPr>
              <a:t>9</a:t>
            </a:r>
            <a:r>
              <a:rPr lang="en-US" sz="2000" dirty="0" smtClean="0">
                <a:solidFill>
                  <a:schemeClr val="accent6"/>
                </a:solidFill>
              </a:rPr>
              <a:t>.</a:t>
            </a:r>
            <a:r>
              <a:rPr lang="ru-RU" sz="2000" b="1" dirty="0" smtClean="0"/>
              <a:t> </a:t>
            </a:r>
            <a:r>
              <a:rPr lang="ru-RU" sz="2000" dirty="0">
                <a:solidFill>
                  <a:schemeClr val="accent6"/>
                </a:solidFill>
              </a:rPr>
              <a:t>Ограничение возможностей для неавторизованных пользователей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smtClean="0">
                <a:solidFill>
                  <a:schemeClr val="accent6"/>
                </a:solidFill>
              </a:rPr>
              <a:t>: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93" y="771215"/>
            <a:ext cx="2366964" cy="1083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4314824" y="1983161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Использует функцию </a:t>
            </a:r>
            <a:r>
              <a:rPr lang="en-US" dirty="0" err="1" smtClean="0"/>
              <a:t>logout_user</a:t>
            </a:r>
            <a:r>
              <a:rPr lang="en-US" dirty="0" smtClean="0"/>
              <a:t> </a:t>
            </a:r>
            <a:r>
              <a:rPr lang="ru-RU" dirty="0" smtClean="0"/>
              <a:t>из библиотеки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1924" y="4799617"/>
            <a:ext cx="891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html </a:t>
            </a:r>
            <a:r>
              <a:rPr lang="ru-RU" dirty="0" smtClean="0"/>
              <a:t>шаблоне есть строка проверяющая аутентификацию пользователя </a:t>
            </a:r>
            <a:r>
              <a:rPr lang="en-US" dirty="0" smtClean="0"/>
              <a:t>({% if </a:t>
            </a:r>
            <a:r>
              <a:rPr lang="en-US" dirty="0" err="1" smtClean="0"/>
              <a:t>current_user.is_authentificated</a:t>
            </a:r>
            <a:r>
              <a:rPr lang="en-US" dirty="0" smtClean="0"/>
              <a:t> %})</a:t>
            </a:r>
            <a:r>
              <a:rPr lang="ru-RU" dirty="0" smtClean="0"/>
              <a:t>. Именно она ставит условия (авторизирован пользователь или нет).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1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6856</TotalTime>
  <Words>911</Words>
  <Application>Microsoft Office PowerPoint</Application>
  <PresentationFormat>Широкоэкранный</PresentationFormat>
  <Paragraphs>119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Forte</vt:lpstr>
      <vt:lpstr>Wingdings 3</vt:lpstr>
      <vt:lpstr>Сектор</vt:lpstr>
      <vt:lpstr>Buynet.com</vt:lpstr>
      <vt:lpstr>Идея проекта: создания сайта для свободной торговли доступной каждому физ-лицу.</vt:lpstr>
      <vt:lpstr>Презентация PowerPoint</vt:lpstr>
      <vt:lpstr>Функционал</vt:lpstr>
      <vt:lpstr>1-4 работа с данными</vt:lpstr>
      <vt:lpstr>Презентация PowerPoint</vt:lpstr>
      <vt:lpstr>Презентация PowerPoint</vt:lpstr>
      <vt:lpstr>Презентация PowerPoint</vt:lpstr>
      <vt:lpstr>Презентация PowerPoint</vt:lpstr>
      <vt:lpstr>HTML</vt:lpstr>
      <vt:lpstr>HTML</vt:lpstr>
      <vt:lpstr>Презентация PowerPoint</vt:lpstr>
      <vt:lpstr>Презентация PowerPoint</vt:lpstr>
      <vt:lpstr>css</vt:lpstr>
      <vt:lpstr>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Buynet.com</dc:title>
  <dc:creator>Lenovo</dc:creator>
  <cp:lastModifiedBy>Lenovo</cp:lastModifiedBy>
  <cp:revision>43</cp:revision>
  <dcterms:created xsi:type="dcterms:W3CDTF">2022-04-11T16:14:36Z</dcterms:created>
  <dcterms:modified xsi:type="dcterms:W3CDTF">2022-04-19T10:36:35Z</dcterms:modified>
</cp:coreProperties>
</file>