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9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1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3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3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0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4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3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0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39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03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E3C4-0C5E-478D-BE67-0A0ED66BA3B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CFE3C4-0C5E-478D-BE67-0A0ED66BA3B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E3C4-0C5E-478D-BE67-0A0ED66BA3B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A539C11-7615-4EBA-8D5D-B1033F87C57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TransmashDesktop%20v4.4/bin/Debug/TransmashDesktop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AE0481-6F15-4180-BE49-655DEDE7270F}"/>
              </a:ext>
            </a:extLst>
          </p:cNvPr>
          <p:cNvSpPr txBox="1"/>
          <p:nvPr/>
        </p:nvSpPr>
        <p:spPr>
          <a:xfrm>
            <a:off x="134713" y="0"/>
            <a:ext cx="11867322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Дулёвский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политехнический колледж – филиал ГГТУ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ДП 09.02.07 ИСП.18.2А.09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«Разработка приложения по автоматизации процесса работы с потребителями для АО «НПП «Респиратор»»</a:t>
            </a:r>
          </a:p>
          <a:p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Выполнил: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Маркин Илья Алексеевич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327008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BFE5-6059-47E4-BA4F-DE732B34EB28}"/>
              </a:ext>
            </a:extLst>
          </p:cNvPr>
          <p:cNvSpPr txBox="1"/>
          <p:nvPr/>
        </p:nvSpPr>
        <p:spPr>
          <a:xfrm>
            <a:off x="1451578" y="1853754"/>
            <a:ext cx="9603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Интеграционное тестирование белого ящика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приложение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главном окне нажать двойным щелчком ПКМ, для перехода в окно сведений о рекламации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Передается именно тот объект который был выбран на предыдущем окне: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364625-150A-4812-A019-63A1A083D611}"/>
              </a:ext>
            </a:extLst>
          </p:cNvPr>
          <p:cNvPicPr/>
          <p:nvPr/>
        </p:nvPicPr>
        <p:blipFill rotWithShape="1">
          <a:blip r:embed="rId2"/>
          <a:srcRect l="29818" r="21942"/>
          <a:stretch/>
        </p:blipFill>
        <p:spPr>
          <a:xfrm>
            <a:off x="4013199" y="3792746"/>
            <a:ext cx="4202191" cy="28214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465239-A29A-4BA6-B4F3-521A84C0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3792746"/>
            <a:ext cx="87058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ПО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0F4BF-8FF2-430F-B046-3A4099814EAD}"/>
              </a:ext>
            </a:extLst>
          </p:cNvPr>
          <p:cNvSpPr txBox="1"/>
          <p:nvPr/>
        </p:nvSpPr>
        <p:spPr>
          <a:xfrm>
            <a:off x="1039025" y="4059906"/>
            <a:ext cx="585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открытии окна добавления общей задачи, название остается как для добавления задачи на претензию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BFE5-6059-47E4-BA4F-DE732B34EB28}"/>
              </a:ext>
            </a:extLst>
          </p:cNvPr>
          <p:cNvSpPr txBox="1"/>
          <p:nvPr/>
        </p:nvSpPr>
        <p:spPr>
          <a:xfrm>
            <a:off x="1150393" y="1853754"/>
            <a:ext cx="482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Ячейки в колонке статуса имели нечитаемый вид при выделение строки. Добавлен триггер смены цвета при выборе строки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B479-CA58-4090-B4FA-DFE6331D2C0B}"/>
              </a:ext>
            </a:extLst>
          </p:cNvPr>
          <p:cNvSpPr txBox="1"/>
          <p:nvPr/>
        </p:nvSpPr>
        <p:spPr>
          <a:xfrm>
            <a:off x="6213460" y="1892454"/>
            <a:ext cx="482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кнопки В архив находится слишком близко к краям. Добавлено свойство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59302B-6216-482C-A199-6766CD66E357}"/>
              </a:ext>
            </a:extLst>
          </p:cNvPr>
          <p:cNvPicPr/>
          <p:nvPr/>
        </p:nvPicPr>
        <p:blipFill rotWithShape="1">
          <a:blip r:embed="rId3"/>
          <a:srcRect b="13040"/>
          <a:stretch/>
        </p:blipFill>
        <p:spPr>
          <a:xfrm>
            <a:off x="1451579" y="2738024"/>
            <a:ext cx="1273493" cy="13038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5CCB50B-C7C9-4F03-BB21-33FEFFE171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79814" y="2777083"/>
            <a:ext cx="1708635" cy="122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8707C0-FE0D-4262-8A4F-B5DB5F4AB28A}"/>
              </a:ext>
            </a:extLst>
          </p:cNvPr>
          <p:cNvSpPr txBox="1"/>
          <p:nvPr/>
        </p:nvSpPr>
        <p:spPr>
          <a:xfrm>
            <a:off x="3026258" y="32338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&gt;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B00F204-6CEF-4CF1-97CB-AB7581D2504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325398" y="2672147"/>
            <a:ext cx="1054418" cy="77683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BA021EB-B91E-4E39-AA4B-9DF2923E7CD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273386" y="2697384"/>
            <a:ext cx="1001006" cy="6911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A3B9FC-83A1-43E9-B025-0655B24BF4AF}"/>
              </a:ext>
            </a:extLst>
          </p:cNvPr>
          <p:cNvSpPr txBox="1"/>
          <p:nvPr/>
        </p:nvSpPr>
        <p:spPr>
          <a:xfrm>
            <a:off x="8572910" y="287761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&gt;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66E370D-3AEA-4347-9D4B-A6A72D268266}"/>
              </a:ext>
            </a:extLst>
          </p:cNvPr>
          <p:cNvPicPr/>
          <p:nvPr/>
        </p:nvPicPr>
        <p:blipFill rotWithShape="1">
          <a:blip r:embed="rId7"/>
          <a:srcRect r="12265"/>
          <a:stretch/>
        </p:blipFill>
        <p:spPr bwMode="auto">
          <a:xfrm>
            <a:off x="2159714" y="4763346"/>
            <a:ext cx="2641027" cy="12618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1868CE7-25C3-4A70-9533-7E0EC6F31796}"/>
              </a:ext>
            </a:extLst>
          </p:cNvPr>
          <p:cNvPicPr/>
          <p:nvPr/>
        </p:nvPicPr>
        <p:blipFill rotWithShape="1">
          <a:blip r:embed="rId8"/>
          <a:srcRect r="7407"/>
          <a:stretch/>
        </p:blipFill>
        <p:spPr bwMode="auto">
          <a:xfrm>
            <a:off x="7487374" y="4706237"/>
            <a:ext cx="2625042" cy="12618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DF70BA-BF12-481E-AE72-39FB470D1A65}"/>
              </a:ext>
            </a:extLst>
          </p:cNvPr>
          <p:cNvSpPr txBox="1"/>
          <p:nvPr/>
        </p:nvSpPr>
        <p:spPr>
          <a:xfrm>
            <a:off x="7086691" y="4041857"/>
            <a:ext cx="38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Добавлены проверки активной вкладки при добавлении задачи: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86D35-DAF1-498B-90B3-8878F501E636}"/>
              </a:ext>
            </a:extLst>
          </p:cNvPr>
          <p:cNvSpPr txBox="1"/>
          <p:nvPr/>
        </p:nvSpPr>
        <p:spPr>
          <a:xfrm>
            <a:off x="5917072" y="5152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0485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базовой себестоимости разрабатываемого продукта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4BEEBC5-3C67-4FB1-83CE-FBC166B2F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66832"/>
              </p:ext>
            </p:extLst>
          </p:nvPr>
        </p:nvGraphicFramePr>
        <p:xfrm>
          <a:off x="1451579" y="2167710"/>
          <a:ext cx="9603273" cy="3757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2260">
                  <a:extLst>
                    <a:ext uri="{9D8B030D-6E8A-4147-A177-3AD203B41FA5}">
                      <a16:colId xmlns:a16="http://schemas.microsoft.com/office/drawing/2014/main" val="15783953"/>
                    </a:ext>
                  </a:extLst>
                </a:gridCol>
                <a:gridCol w="2333671">
                  <a:extLst>
                    <a:ext uri="{9D8B030D-6E8A-4147-A177-3AD203B41FA5}">
                      <a16:colId xmlns:a16="http://schemas.microsoft.com/office/drawing/2014/main" val="1073347202"/>
                    </a:ext>
                  </a:extLst>
                </a:gridCol>
                <a:gridCol w="2333671">
                  <a:extLst>
                    <a:ext uri="{9D8B030D-6E8A-4147-A177-3AD203B41FA5}">
                      <a16:colId xmlns:a16="http://schemas.microsoft.com/office/drawing/2014/main" val="4212978069"/>
                    </a:ext>
                  </a:extLst>
                </a:gridCol>
                <a:gridCol w="2333671">
                  <a:extLst>
                    <a:ext uri="{9D8B030D-6E8A-4147-A177-3AD203B41FA5}">
                      <a16:colId xmlns:a16="http://schemas.microsoft.com/office/drawing/2014/main" val="1402099284"/>
                    </a:ext>
                  </a:extLst>
                </a:gridCol>
              </a:tblGrid>
              <a:tr h="12054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Этапы разработки программного продукта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Наименее возможная величина затрат, дни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Наиболее вероятная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величина затрат, дни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Наиболее возможная величина затрат, дни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7298706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поставленной задачи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665472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структуры 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18395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интерфейса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206302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Программирование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80434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и отладка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250342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42631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620598-10A1-41B6-BAE8-CA25F52DD709}"/>
              </a:ext>
            </a:extLst>
          </p:cNvPr>
          <p:cNvSpPr txBox="1"/>
          <p:nvPr/>
        </p:nvSpPr>
        <p:spPr>
          <a:xfrm>
            <a:off x="6253215" y="1806584"/>
            <a:ext cx="482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3365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базовой себестоимости разрабатываемого продукта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209DC23-F00A-4780-8C9C-E5B704049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30430"/>
              </p:ext>
            </p:extLst>
          </p:nvPr>
        </p:nvGraphicFramePr>
        <p:xfrm>
          <a:off x="1451578" y="1950309"/>
          <a:ext cx="7235220" cy="2126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1143">
                  <a:extLst>
                    <a:ext uri="{9D8B030D-6E8A-4147-A177-3AD203B41FA5}">
                      <a16:colId xmlns:a16="http://schemas.microsoft.com/office/drawing/2014/main" val="2129620707"/>
                    </a:ext>
                  </a:extLst>
                </a:gridCol>
                <a:gridCol w="4831106">
                  <a:extLst>
                    <a:ext uri="{9D8B030D-6E8A-4147-A177-3AD203B41FA5}">
                      <a16:colId xmlns:a16="http://schemas.microsoft.com/office/drawing/2014/main" val="2451369935"/>
                    </a:ext>
                  </a:extLst>
                </a:gridCol>
                <a:gridCol w="1952971">
                  <a:extLst>
                    <a:ext uri="{9D8B030D-6E8A-4147-A177-3AD203B41FA5}">
                      <a16:colId xmlns:a16="http://schemas.microsoft.com/office/drawing/2014/main" val="1338879666"/>
                    </a:ext>
                  </a:extLst>
                </a:gridCol>
              </a:tblGrid>
              <a:tr h="4253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Статьи затрат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в рублях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291647"/>
                  </a:ext>
                </a:extLst>
              </a:tr>
              <a:tr h="4253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Фонд оплаты труда (ФОТ)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63 451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3431583"/>
                  </a:ext>
                </a:extLst>
              </a:tr>
              <a:tr h="4253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Косвенные расходы (КР) 10% от ФОТ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6 345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1695966"/>
                  </a:ext>
                </a:extLst>
              </a:tr>
              <a:tr h="4253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продажу (РП) (ФОТ + КР) * 10%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6 980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7989940"/>
                  </a:ext>
                </a:extLst>
              </a:tr>
              <a:tr h="4253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Полная себестоимость (ПС)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76 776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40015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DDE226-0696-4F26-B1B7-9EFAD05E0052}"/>
              </a:ext>
            </a:extLst>
          </p:cNvPr>
          <p:cNvSpPr txBox="1"/>
          <p:nvPr/>
        </p:nvSpPr>
        <p:spPr>
          <a:xfrm>
            <a:off x="1451580" y="4077175"/>
            <a:ext cx="9603274" cy="1422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итогам экономического расчёта полная себестоимость составила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76 776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руб. и можно сделать вывод, что продукт полностью окупает затраты на его разработку, а также предоставляет выгоду от разработки в размере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38 388 рублей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0165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0"/>
            <a:ext cx="9604375" cy="104933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BFE5-6059-47E4-BA4F-DE732B34EB28}"/>
              </a:ext>
            </a:extLst>
          </p:cNvPr>
          <p:cNvSpPr txBox="1"/>
          <p:nvPr/>
        </p:nvSpPr>
        <p:spPr>
          <a:xfrm>
            <a:off x="406399" y="634554"/>
            <a:ext cx="11379200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проведенного исследования разработан проектный модуль для информационной системы «работа с потребителями» для АО «НПП «Респиратор».</a:t>
            </a:r>
          </a:p>
          <a:p>
            <a:pPr algn="just">
              <a:lnSpc>
                <a:spcPct val="9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постановке задачи, спроектирована предметная область и разработана база данных. Разработана схема базы данных.</a:t>
            </a:r>
          </a:p>
          <a:p>
            <a:pPr algn="just">
              <a:lnSpc>
                <a:spcPct val="9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техническим заданием разработан алгоритм работы приложения, спроектированы экранные формы,  также построена диаграмма прецедентов и диаграмма действий.</a:t>
            </a:r>
          </a:p>
          <a:p>
            <a:pPr algn="just">
              <a:lnSpc>
                <a:spcPct val="9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имеющихся на рынке программного обеспечения готовых приложений в соответствии с автоматизированным рабочим местом специалиста данной предметной области. </a:t>
            </a:r>
          </a:p>
          <a:p>
            <a:pPr algn="just">
              <a:lnSpc>
                <a:spcPct val="9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приложения использовались следующие средства: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2019</a:t>
            </a:r>
          </a:p>
        </p:txBody>
      </p:sp>
    </p:spTree>
    <p:extLst>
      <p:ext uri="{BB962C8B-B14F-4D97-AF65-F5344CB8AC3E}">
        <p14:creationId xmlns:p14="http://schemas.microsoft.com/office/powerpoint/2010/main" val="152088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55E736-AACD-478A-A6CC-94EEAFE8E2C1}"/>
              </a:ext>
            </a:extLst>
          </p:cNvPr>
          <p:cNvSpPr txBox="1"/>
          <p:nvPr/>
        </p:nvSpPr>
        <p:spPr>
          <a:xfrm>
            <a:off x="134713" y="0"/>
            <a:ext cx="11867322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Дулёвский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политехнический колледж – филиал ГГТУ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ДП 09.02.07 ИСП.18.2А.09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«Разработка приложения по автоматизации процесса работы с потребителями для АО «НПП «Респиратор»»</a:t>
            </a:r>
          </a:p>
          <a:p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Выполнил: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Маркин Илья Алексеевич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382466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542C4B-4F88-4381-AE80-785A3F60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133" y="2015732"/>
            <a:ext cx="10185400" cy="4139535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рекламации при обращении клиента;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задач для решения несоответствия;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итоговых затрат на устранение несоответствия;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результирующего отчета по устранению несоответствий в рекламации для отправки поставщику;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Визуальное отображение состояния заявок;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статистики задач по исполнителям;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Архивация закрытых претензий;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затрат на устранение несоответствий за период.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5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проектирования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5FE665-F7BF-4CD9-A8DF-45BA32C7FA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0" y="1853754"/>
            <a:ext cx="4828146" cy="3945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A216E1-A39E-430D-8326-81C9616ADCF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"/>
          <a:stretch/>
        </p:blipFill>
        <p:spPr bwMode="auto">
          <a:xfrm>
            <a:off x="7501097" y="143933"/>
            <a:ext cx="4428435" cy="5655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0F4BF-8FF2-430F-B046-3A4099814EAD}"/>
              </a:ext>
            </a:extLst>
          </p:cNvPr>
          <p:cNvSpPr txBox="1"/>
          <p:nvPr/>
        </p:nvSpPr>
        <p:spPr>
          <a:xfrm>
            <a:off x="7501097" y="5799667"/>
            <a:ext cx="44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действий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BFE5-6059-47E4-BA4F-DE732B34EB28}"/>
              </a:ext>
            </a:extLst>
          </p:cNvPr>
          <p:cNvSpPr txBox="1"/>
          <p:nvPr/>
        </p:nvSpPr>
        <p:spPr>
          <a:xfrm>
            <a:off x="1451578" y="5799667"/>
            <a:ext cx="48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</p:txBody>
      </p:sp>
    </p:spTree>
    <p:extLst>
      <p:ext uri="{BB962C8B-B14F-4D97-AF65-F5344CB8AC3E}">
        <p14:creationId xmlns:p14="http://schemas.microsoft.com/office/powerpoint/2010/main" val="38984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Детальное проектирования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0F4BF-8FF2-430F-B046-3A4099814EAD}"/>
              </a:ext>
            </a:extLst>
          </p:cNvPr>
          <p:cNvSpPr txBox="1"/>
          <p:nvPr/>
        </p:nvSpPr>
        <p:spPr>
          <a:xfrm>
            <a:off x="7516909" y="5125484"/>
            <a:ext cx="44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новой рекламации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BFE5-6059-47E4-BA4F-DE732B34EB28}"/>
              </a:ext>
            </a:extLst>
          </p:cNvPr>
          <p:cNvSpPr txBox="1"/>
          <p:nvPr/>
        </p:nvSpPr>
        <p:spPr>
          <a:xfrm>
            <a:off x="1150393" y="3305951"/>
            <a:ext cx="48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и таблица рекламаций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567CE4-CA5E-474B-94C6-065088BF14F3}"/>
              </a:ext>
            </a:extLst>
          </p:cNvPr>
          <p:cNvPicPr/>
          <p:nvPr/>
        </p:nvPicPr>
        <p:blipFill rotWithShape="1">
          <a:blip r:embed="rId2"/>
          <a:srcRect t="-1" b="67744"/>
          <a:stretch/>
        </p:blipFill>
        <p:spPr bwMode="auto">
          <a:xfrm>
            <a:off x="594572" y="2156660"/>
            <a:ext cx="5939790" cy="1079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36348AF-58B0-43AB-A39B-393874ED21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30655" y="1947356"/>
            <a:ext cx="3600944" cy="30865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134C59-EA57-42E8-BCF6-C255B89C923D}"/>
              </a:ext>
            </a:extLst>
          </p:cNvPr>
          <p:cNvPicPr/>
          <p:nvPr/>
        </p:nvPicPr>
        <p:blipFill rotWithShape="1">
          <a:blip r:embed="rId4"/>
          <a:srcRect b="1876"/>
          <a:stretch/>
        </p:blipFill>
        <p:spPr bwMode="auto">
          <a:xfrm>
            <a:off x="594572" y="3893703"/>
            <a:ext cx="5939790" cy="104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37B479-CA58-4090-B4FA-DFE6331D2C0B}"/>
              </a:ext>
            </a:extLst>
          </p:cNvPr>
          <p:cNvSpPr txBox="1"/>
          <p:nvPr/>
        </p:nvSpPr>
        <p:spPr>
          <a:xfrm>
            <a:off x="1150393" y="4940818"/>
            <a:ext cx="48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статистики за период</a:t>
            </a:r>
          </a:p>
        </p:txBody>
      </p:sp>
    </p:spTree>
    <p:extLst>
      <p:ext uri="{BB962C8B-B14F-4D97-AF65-F5344CB8AC3E}">
        <p14:creationId xmlns:p14="http://schemas.microsoft.com/office/powerpoint/2010/main" val="259413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Детальное проектирования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0F4BF-8FF2-430F-B046-3A4099814EAD}"/>
              </a:ext>
            </a:extLst>
          </p:cNvPr>
          <p:cNvSpPr txBox="1"/>
          <p:nvPr/>
        </p:nvSpPr>
        <p:spPr>
          <a:xfrm>
            <a:off x="6718114" y="5789415"/>
            <a:ext cx="44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сведений о рекламации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BFE5-6059-47E4-BA4F-DE732B34EB28}"/>
              </a:ext>
            </a:extLst>
          </p:cNvPr>
          <p:cNvSpPr txBox="1"/>
          <p:nvPr/>
        </p:nvSpPr>
        <p:spPr>
          <a:xfrm>
            <a:off x="2007399" y="2937933"/>
            <a:ext cx="48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задач по исполнителям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41FFEC-A4E1-4478-BFD9-FA26BA844DBD}"/>
              </a:ext>
            </a:extLst>
          </p:cNvPr>
          <p:cNvPicPr/>
          <p:nvPr/>
        </p:nvPicPr>
        <p:blipFill rotWithShape="1">
          <a:blip r:embed="rId2"/>
          <a:srcRect t="3817"/>
          <a:stretch/>
        </p:blipFill>
        <p:spPr>
          <a:xfrm>
            <a:off x="5935131" y="3307264"/>
            <a:ext cx="5994400" cy="258473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51A0AF9-2295-49DD-8A3F-9936AC052BC8}"/>
              </a:ext>
            </a:extLst>
          </p:cNvPr>
          <p:cNvPicPr/>
          <p:nvPr/>
        </p:nvPicPr>
        <p:blipFill rotWithShape="1">
          <a:blip r:embed="rId3"/>
          <a:srcRect t="-1" b="70787"/>
          <a:stretch/>
        </p:blipFill>
        <p:spPr bwMode="auto">
          <a:xfrm>
            <a:off x="1451578" y="1955588"/>
            <a:ext cx="5939790" cy="9823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57D9A04-3D2E-4675-A4BC-755470D815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51578" y="3429000"/>
            <a:ext cx="2833370" cy="22631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5D9CC7-7B8F-45E0-B909-344891BA5D40}"/>
              </a:ext>
            </a:extLst>
          </p:cNvPr>
          <p:cNvSpPr txBox="1"/>
          <p:nvPr/>
        </p:nvSpPr>
        <p:spPr>
          <a:xfrm>
            <a:off x="454189" y="5615001"/>
            <a:ext cx="48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64213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0F4BF-8FF2-430F-B046-3A4099814EAD}"/>
              </a:ext>
            </a:extLst>
          </p:cNvPr>
          <p:cNvSpPr txBox="1"/>
          <p:nvPr/>
        </p:nvSpPr>
        <p:spPr>
          <a:xfrm>
            <a:off x="-8816" y="3798365"/>
            <a:ext cx="44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пользователей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BFE5-6059-47E4-BA4F-DE732B34EB28}"/>
              </a:ext>
            </a:extLst>
          </p:cNvPr>
          <p:cNvSpPr txBox="1"/>
          <p:nvPr/>
        </p:nvSpPr>
        <p:spPr>
          <a:xfrm>
            <a:off x="7214412" y="4433372"/>
            <a:ext cx="48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задач на рекламацию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5D9CC7-7B8F-45E0-B909-344891BA5D40}"/>
              </a:ext>
            </a:extLst>
          </p:cNvPr>
          <p:cNvSpPr txBox="1"/>
          <p:nvPr/>
        </p:nvSpPr>
        <p:spPr>
          <a:xfrm>
            <a:off x="3457739" y="5246786"/>
            <a:ext cx="48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рекламаций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E13964-4261-49A9-A9B6-6CD6F8F18FBF}"/>
              </a:ext>
            </a:extLst>
          </p:cNvPr>
          <p:cNvPicPr/>
          <p:nvPr/>
        </p:nvPicPr>
        <p:blipFill rotWithShape="1">
          <a:blip r:embed="rId2"/>
          <a:srcRect b="14979"/>
          <a:stretch/>
        </p:blipFill>
        <p:spPr bwMode="auto">
          <a:xfrm>
            <a:off x="4045407" y="2426167"/>
            <a:ext cx="3652812" cy="28206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230DA2D-9DDD-42B1-A0D7-FC9968260277}"/>
              </a:ext>
            </a:extLst>
          </p:cNvPr>
          <p:cNvPicPr/>
          <p:nvPr/>
        </p:nvPicPr>
        <p:blipFill rotWithShape="1">
          <a:blip r:embed="rId3"/>
          <a:srcRect b="18519"/>
          <a:stretch/>
        </p:blipFill>
        <p:spPr bwMode="auto">
          <a:xfrm>
            <a:off x="7866903" y="2426167"/>
            <a:ext cx="3523166" cy="2005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4DF89DA-F2BE-4D71-96EC-77ECB594FF47}"/>
              </a:ext>
            </a:extLst>
          </p:cNvPr>
          <p:cNvPicPr/>
          <p:nvPr/>
        </p:nvPicPr>
        <p:blipFill rotWithShape="1">
          <a:blip r:embed="rId4"/>
          <a:srcRect b="22470"/>
          <a:stretch/>
        </p:blipFill>
        <p:spPr bwMode="auto">
          <a:xfrm>
            <a:off x="449740" y="2426167"/>
            <a:ext cx="3511325" cy="13673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FC8705-B01A-41C8-A99D-36393ACFF224}"/>
              </a:ext>
            </a:extLst>
          </p:cNvPr>
          <p:cNvSpPr txBox="1"/>
          <p:nvPr/>
        </p:nvSpPr>
        <p:spPr>
          <a:xfrm>
            <a:off x="3681926" y="5774811"/>
            <a:ext cx="48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B85128F-75C6-451A-AF4B-D2166ACE628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799769" y="0"/>
            <a:ext cx="6144085" cy="577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5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12D1A-7070-4D47-A28D-E7F1BD214299}"/>
              </a:ext>
            </a:extLst>
          </p:cNvPr>
          <p:cNvSpPr txBox="1"/>
          <p:nvPr/>
        </p:nvSpPr>
        <p:spPr>
          <a:xfrm>
            <a:off x="7642913" y="1787982"/>
            <a:ext cx="4337422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проверки возможности сохранения: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bool 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CanSave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 t = false;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tbNote.Text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comp.note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 = t || true;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cbImport.SelectedItem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null)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cbImport.SelectedIndex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+ 1 != 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comp.ImportanceId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 = t || true;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 t;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E2AD43-2E2C-4299-A04F-A083FD38F4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989" y="2273775"/>
            <a:ext cx="2091358" cy="32377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792C5F-7F99-4E6A-9070-CDAB9FED2561}"/>
              </a:ext>
            </a:extLst>
          </p:cNvPr>
          <p:cNvSpPr txBox="1"/>
          <p:nvPr/>
        </p:nvSpPr>
        <p:spPr>
          <a:xfrm>
            <a:off x="-703004" y="5454010"/>
            <a:ext cx="48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 в приложении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0A783-7127-4955-BE29-5BB68C22AA21}"/>
              </a:ext>
            </a:extLst>
          </p:cNvPr>
          <p:cNvSpPr txBox="1"/>
          <p:nvPr/>
        </p:nvSpPr>
        <p:spPr>
          <a:xfrm>
            <a:off x="2586600" y="1897068"/>
            <a:ext cx="464393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Триггер для смены цвета ячейки статуса в таблице: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DataTrigger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Binding="{Binding 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StatusId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}" Value="3"&gt;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&lt;Setter Property="Background"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Value="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LightGreen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 /&gt;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&lt;/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DataTrigger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&gt;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DataTrigger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Binding="{Binding 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StatusId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}"</a:t>
            </a:r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Value="1"&gt;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ru-RU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&lt;Setter Property="Background"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 algn="l"/>
            <a:r>
              <a:rPr lang="ru-RU" sz="1600" dirty="0"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Value="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LightCoral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 /&gt;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&lt;/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DataTrigger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7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</a:p>
        </p:txBody>
      </p:sp>
      <p:sp>
        <p:nvSpPr>
          <p:cNvPr id="3" name="Прямоугольник: скругленные углы 2">
            <a:hlinkClick r:id="rId2" action="ppaction://hlinkfile"/>
            <a:extLst>
              <a:ext uri="{FF2B5EF4-FFF2-40B4-BE49-F238E27FC236}">
                <a16:creationId xmlns:a16="http://schemas.microsoft.com/office/drawing/2014/main" id="{D7EE2451-B2A1-42FE-8A01-124B7C35D6F4}"/>
              </a:ext>
            </a:extLst>
          </p:cNvPr>
          <p:cNvSpPr/>
          <p:nvPr/>
        </p:nvSpPr>
        <p:spPr>
          <a:xfrm>
            <a:off x="5105400" y="5308414"/>
            <a:ext cx="1981200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Запустить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80741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C7AA-B0BF-41BD-88F3-CAE0DEF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BFE5-6059-47E4-BA4F-DE732B34EB28}"/>
              </a:ext>
            </a:extLst>
          </p:cNvPr>
          <p:cNvSpPr txBox="1"/>
          <p:nvPr/>
        </p:nvSpPr>
        <p:spPr>
          <a:xfrm>
            <a:off x="1451578" y="1853754"/>
            <a:ext cx="9603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Черного ящика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приложение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статистики за период открыть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даты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 только те даты, которые находятся в период с 1 января 2021 до 2 января 2022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0AA01E-25E1-42FC-A353-A20DA0222D36}"/>
              </a:ext>
            </a:extLst>
          </p:cNvPr>
          <p:cNvPicPr/>
          <p:nvPr/>
        </p:nvPicPr>
        <p:blipFill rotWithShape="1">
          <a:blip r:embed="rId2"/>
          <a:srcRect t="13182"/>
          <a:stretch/>
        </p:blipFill>
        <p:spPr bwMode="auto">
          <a:xfrm>
            <a:off x="3339514" y="3771872"/>
            <a:ext cx="5512972" cy="2281609"/>
          </a:xfrm>
          <a:prstGeom prst="rect">
            <a:avLst/>
          </a:prstGeom>
          <a:ln w="127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070677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</TotalTime>
  <Words>763</Words>
  <Application>Microsoft Office PowerPoint</Application>
  <PresentationFormat>Широкоэкранный</PresentationFormat>
  <Paragraphs>167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Consolas</vt:lpstr>
      <vt:lpstr>Gill Sans MT</vt:lpstr>
      <vt:lpstr>Times New Roman</vt:lpstr>
      <vt:lpstr>Галерея</vt:lpstr>
      <vt:lpstr>Презентация PowerPoint</vt:lpstr>
      <vt:lpstr>Постановка задачи</vt:lpstr>
      <vt:lpstr>Этапы проектирования</vt:lpstr>
      <vt:lpstr>Детальное проектирования</vt:lpstr>
      <vt:lpstr>Детальное проектирования</vt:lpstr>
      <vt:lpstr>Проектирование базы данных</vt:lpstr>
      <vt:lpstr>Руководство программиста</vt:lpstr>
      <vt:lpstr>Руководство пользователя</vt:lpstr>
      <vt:lpstr>Тестирование ПО</vt:lpstr>
      <vt:lpstr>Тестирование ПО</vt:lpstr>
      <vt:lpstr>Отладка ПО</vt:lpstr>
      <vt:lpstr>Расчет базовой себестоимости разрабатываемого продукта</vt:lpstr>
      <vt:lpstr>Расчет базовой себестоимости разрабатываемого продукта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М.</dc:creator>
  <cp:lastModifiedBy>Илья М.</cp:lastModifiedBy>
  <cp:revision>9</cp:revision>
  <dcterms:created xsi:type="dcterms:W3CDTF">2022-06-17T20:55:14Z</dcterms:created>
  <dcterms:modified xsi:type="dcterms:W3CDTF">2022-06-17T22:14:27Z</dcterms:modified>
</cp:coreProperties>
</file>