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1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E3C4-0C5E-478D-BE67-0A0ED66BA3BE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TransmashDesktop%20v4.4/bin/Debug/TransmashDesktop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E0481-6F15-4180-BE49-655DEDE7270F}"/>
              </a:ext>
            </a:extLst>
          </p:cNvPr>
          <p:cNvSpPr txBox="1"/>
          <p:nvPr/>
        </p:nvSpPr>
        <p:spPr>
          <a:xfrm>
            <a:off x="134713" y="0"/>
            <a:ext cx="1186732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ДП 09.02.07 ИСП.18.2А.09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приложения по автоматизации процесса работы с потребителями для АО «НПП «Респиратор»»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Выполнил: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Маркин Илья Алексеевич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2700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ПО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1039025" y="4059906"/>
            <a:ext cx="585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окна добавления общей задачи, название остается как для добавления задачи на претензию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150393" y="1853754"/>
            <a:ext cx="48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 в колонке статуса имели нечитаемый вид при выделение строки. Добавлен триггер смены цвета при выборе строки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B479-CA58-4090-B4FA-DFE6331D2C0B}"/>
              </a:ext>
            </a:extLst>
          </p:cNvPr>
          <p:cNvSpPr txBox="1"/>
          <p:nvPr/>
        </p:nvSpPr>
        <p:spPr>
          <a:xfrm>
            <a:off x="6213460" y="1892454"/>
            <a:ext cx="482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кнопки В архив находится слишком близко к краям. Добавлено свойство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59302B-6216-482C-A199-6766CD66E357}"/>
              </a:ext>
            </a:extLst>
          </p:cNvPr>
          <p:cNvPicPr/>
          <p:nvPr/>
        </p:nvPicPr>
        <p:blipFill rotWithShape="1">
          <a:blip r:embed="rId2"/>
          <a:srcRect b="13040"/>
          <a:stretch/>
        </p:blipFill>
        <p:spPr>
          <a:xfrm>
            <a:off x="1451579" y="2738024"/>
            <a:ext cx="1273493" cy="13038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CCB50B-C7C9-4F03-BB21-33FEFFE171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9814" y="2777083"/>
            <a:ext cx="1708635" cy="122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707C0-FE0D-4262-8A4F-B5DB5F4AB28A}"/>
              </a:ext>
            </a:extLst>
          </p:cNvPr>
          <p:cNvSpPr txBox="1"/>
          <p:nvPr/>
        </p:nvSpPr>
        <p:spPr>
          <a:xfrm>
            <a:off x="3026258" y="32338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&gt;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00F204-6CEF-4CF1-97CB-AB7581D250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25398" y="2672147"/>
            <a:ext cx="1054418" cy="7768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BA021EB-B91E-4E39-AA4B-9DF2923E7CD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73386" y="2697384"/>
            <a:ext cx="1001006" cy="691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A3B9FC-83A1-43E9-B025-0655B24BF4AF}"/>
              </a:ext>
            </a:extLst>
          </p:cNvPr>
          <p:cNvSpPr txBox="1"/>
          <p:nvPr/>
        </p:nvSpPr>
        <p:spPr>
          <a:xfrm>
            <a:off x="8572910" y="28776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&gt;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66E370D-3AEA-4347-9D4B-A6A72D268266}"/>
              </a:ext>
            </a:extLst>
          </p:cNvPr>
          <p:cNvPicPr/>
          <p:nvPr/>
        </p:nvPicPr>
        <p:blipFill rotWithShape="1">
          <a:blip r:embed="rId6"/>
          <a:srcRect r="12265"/>
          <a:stretch/>
        </p:blipFill>
        <p:spPr bwMode="auto">
          <a:xfrm>
            <a:off x="2159714" y="4763346"/>
            <a:ext cx="2641027" cy="12618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868CE7-25C3-4A70-9533-7E0EC6F31796}"/>
              </a:ext>
            </a:extLst>
          </p:cNvPr>
          <p:cNvPicPr/>
          <p:nvPr/>
        </p:nvPicPr>
        <p:blipFill rotWithShape="1">
          <a:blip r:embed="rId7"/>
          <a:srcRect r="7407"/>
          <a:stretch/>
        </p:blipFill>
        <p:spPr bwMode="auto">
          <a:xfrm>
            <a:off x="7487374" y="4706237"/>
            <a:ext cx="2625042" cy="1261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DF70BA-BF12-481E-AE72-39FB470D1A65}"/>
              </a:ext>
            </a:extLst>
          </p:cNvPr>
          <p:cNvSpPr txBox="1"/>
          <p:nvPr/>
        </p:nvSpPr>
        <p:spPr>
          <a:xfrm>
            <a:off x="7086691" y="4041857"/>
            <a:ext cx="38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 проверки активной вкладки при добавлении задачи: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6D35-DAF1-498B-90B3-8878F501E636}"/>
              </a:ext>
            </a:extLst>
          </p:cNvPr>
          <p:cNvSpPr txBox="1"/>
          <p:nvPr/>
        </p:nvSpPr>
        <p:spPr>
          <a:xfrm>
            <a:off x="5917072" y="5152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485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базовой себестоимости разрабатываемого продукта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4BEEBC5-3C67-4FB1-83CE-FBC166B2F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66832"/>
              </p:ext>
            </p:extLst>
          </p:nvPr>
        </p:nvGraphicFramePr>
        <p:xfrm>
          <a:off x="1451579" y="2167710"/>
          <a:ext cx="9603273" cy="3757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260">
                  <a:extLst>
                    <a:ext uri="{9D8B030D-6E8A-4147-A177-3AD203B41FA5}">
                      <a16:colId xmlns:a16="http://schemas.microsoft.com/office/drawing/2014/main" val="15783953"/>
                    </a:ext>
                  </a:extLst>
                </a:gridCol>
                <a:gridCol w="2333671">
                  <a:extLst>
                    <a:ext uri="{9D8B030D-6E8A-4147-A177-3AD203B41FA5}">
                      <a16:colId xmlns:a16="http://schemas.microsoft.com/office/drawing/2014/main" val="1073347202"/>
                    </a:ext>
                  </a:extLst>
                </a:gridCol>
                <a:gridCol w="2333671">
                  <a:extLst>
                    <a:ext uri="{9D8B030D-6E8A-4147-A177-3AD203B41FA5}">
                      <a16:colId xmlns:a16="http://schemas.microsoft.com/office/drawing/2014/main" val="4212978069"/>
                    </a:ext>
                  </a:extLst>
                </a:gridCol>
                <a:gridCol w="2333671">
                  <a:extLst>
                    <a:ext uri="{9D8B030D-6E8A-4147-A177-3AD203B41FA5}">
                      <a16:colId xmlns:a16="http://schemas.microsoft.com/office/drawing/2014/main" val="1402099284"/>
                    </a:ext>
                  </a:extLst>
                </a:gridCol>
              </a:tblGrid>
              <a:tr h="12054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разработки программного продукта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Наименее возможная величина затрат, дни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Наиболее вероятная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 затрат, дни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Наиболее возможная величина затрат, дни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298706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поставленной задачи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65472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структуры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8395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интерфейса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206302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Программирование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80434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отладка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250342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2631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620598-10A1-41B6-BAE8-CA25F52DD709}"/>
              </a:ext>
            </a:extLst>
          </p:cNvPr>
          <p:cNvSpPr txBox="1"/>
          <p:nvPr/>
        </p:nvSpPr>
        <p:spPr>
          <a:xfrm>
            <a:off x="6253215" y="1806584"/>
            <a:ext cx="482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3365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базовой себестоимости разрабатываемого продукта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209DC23-F00A-4780-8C9C-E5B70404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30430"/>
              </p:ext>
            </p:extLst>
          </p:nvPr>
        </p:nvGraphicFramePr>
        <p:xfrm>
          <a:off x="1451578" y="1950309"/>
          <a:ext cx="7235220" cy="212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143">
                  <a:extLst>
                    <a:ext uri="{9D8B030D-6E8A-4147-A177-3AD203B41FA5}">
                      <a16:colId xmlns:a16="http://schemas.microsoft.com/office/drawing/2014/main" val="2129620707"/>
                    </a:ext>
                  </a:extLst>
                </a:gridCol>
                <a:gridCol w="4831106">
                  <a:extLst>
                    <a:ext uri="{9D8B030D-6E8A-4147-A177-3AD203B41FA5}">
                      <a16:colId xmlns:a16="http://schemas.microsoft.com/office/drawing/2014/main" val="2451369935"/>
                    </a:ext>
                  </a:extLst>
                </a:gridCol>
                <a:gridCol w="1952971">
                  <a:extLst>
                    <a:ext uri="{9D8B030D-6E8A-4147-A177-3AD203B41FA5}">
                      <a16:colId xmlns:a16="http://schemas.microsoft.com/office/drawing/2014/main" val="1338879666"/>
                    </a:ext>
                  </a:extLst>
                </a:gridCol>
              </a:tblGrid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 рублях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291647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оплаты труда (ФОТ)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63 451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431583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Косвенные расходы (КР) 10% от ФОТ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6 345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1695966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продажу (РП) (ФОТ + КР) * 10%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6 980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989940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себестоимость (ПС)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76 776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015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DDE226-0696-4F26-B1B7-9EFAD05E0052}"/>
              </a:ext>
            </a:extLst>
          </p:cNvPr>
          <p:cNvSpPr txBox="1"/>
          <p:nvPr/>
        </p:nvSpPr>
        <p:spPr>
          <a:xfrm>
            <a:off x="1451580" y="4077175"/>
            <a:ext cx="9603274" cy="1422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итогам экономического расчёта полная себестоимость составила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76 776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руб. и можно сделать вывод, что продукт полностью окупает затраты на его разработку, а также предоставляет выгоду от разработки в размере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38 388 рублей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165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0"/>
            <a:ext cx="9604375" cy="104933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406399" y="634554"/>
            <a:ext cx="11379200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проведенного исследования разработан проектный модуль для информационной системы «работа с потребителями» для АО «НПП «Респиратор».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постановке задачи, спроектирована предметная область и разработана база данных. Разработана схема базы данных.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техническим заданием разработан алгоритм работы приложения, спроектированы экранные формы,  также построена диаграмма прецедентов и диаграмма действий.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имеющихся на рынке программного обеспечения готовых приложений в соответствии с автоматизированным рабочим местом специалиста данной предметной области. 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приложения использовались следующие средства: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15208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55E736-AACD-478A-A6CC-94EEAFE8E2C1}"/>
              </a:ext>
            </a:extLst>
          </p:cNvPr>
          <p:cNvSpPr txBox="1"/>
          <p:nvPr/>
        </p:nvSpPr>
        <p:spPr>
          <a:xfrm>
            <a:off x="134713" y="0"/>
            <a:ext cx="1186732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ДП 09.02.07 ИСП.18.2А.09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приложения по автоматизации процесса работы с потребителями для АО «НПП «Респиратор»»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Выполнил: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Маркин Илья Алексеевич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8246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42C4B-4F88-4381-AE80-785A3F60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3" y="2015732"/>
            <a:ext cx="10185400" cy="4139535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рекламации при обращении клиента;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задач для решения несоответствия;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итоговых затрат на устранение несоответствия;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результирующего отчета по устранению несоответствий в рекламации для отправки поставщику;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отображение состояния заявок;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статистики задач по исполнителям;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Архивация закрытых претензий;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затрат на устранение несоответствий за период.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5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5FE665-F7BF-4CD9-A8DF-45BA32C7F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4"/>
            <a:ext cx="4828146" cy="394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A216E1-A39E-430D-8326-81C9616ADC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/>
          <a:stretch/>
        </p:blipFill>
        <p:spPr bwMode="auto">
          <a:xfrm>
            <a:off x="7501097" y="143933"/>
            <a:ext cx="4428435" cy="5655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7501097" y="5799667"/>
            <a:ext cx="44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действий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451578" y="5799667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3898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проектирование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7516908" y="5032796"/>
            <a:ext cx="44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новой рекламации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243527" y="2922417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и таблица рекламаций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567CE4-CA5E-474B-94C6-065088BF14F3}"/>
              </a:ext>
            </a:extLst>
          </p:cNvPr>
          <p:cNvPicPr/>
          <p:nvPr/>
        </p:nvPicPr>
        <p:blipFill rotWithShape="1">
          <a:blip r:embed="rId2"/>
          <a:srcRect t="-1" b="67744"/>
          <a:stretch/>
        </p:blipFill>
        <p:spPr bwMode="auto">
          <a:xfrm>
            <a:off x="594571" y="1882158"/>
            <a:ext cx="5939790" cy="107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6348AF-58B0-43AB-A39B-393874ED21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0654" y="1885738"/>
            <a:ext cx="3600944" cy="3086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7B479-CA58-4090-B4FA-DFE6331D2C0B}"/>
              </a:ext>
            </a:extLst>
          </p:cNvPr>
          <p:cNvSpPr txBox="1"/>
          <p:nvPr/>
        </p:nvSpPr>
        <p:spPr>
          <a:xfrm>
            <a:off x="1150393" y="4940818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статистики за период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A03071-8504-4EB2-B26E-DCF0EBE896C9}"/>
              </a:ext>
            </a:extLst>
          </p:cNvPr>
          <p:cNvPicPr/>
          <p:nvPr/>
        </p:nvPicPr>
        <p:blipFill rotWithShape="1">
          <a:blip r:embed="rId4"/>
          <a:srcRect t="3817"/>
          <a:stretch/>
        </p:blipFill>
        <p:spPr>
          <a:xfrm>
            <a:off x="753324" y="3278412"/>
            <a:ext cx="5994400" cy="25847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C62FC1-C0C5-4165-830D-98148AA077C7}"/>
              </a:ext>
            </a:extLst>
          </p:cNvPr>
          <p:cNvSpPr txBox="1"/>
          <p:nvPr/>
        </p:nvSpPr>
        <p:spPr>
          <a:xfrm>
            <a:off x="1267853" y="5770313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информации о рекламации</a:t>
            </a:r>
          </a:p>
        </p:txBody>
      </p:sp>
    </p:spTree>
    <p:extLst>
      <p:ext uri="{BB962C8B-B14F-4D97-AF65-F5344CB8AC3E}">
        <p14:creationId xmlns:p14="http://schemas.microsoft.com/office/powerpoint/2010/main" val="25941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445" y="787586"/>
            <a:ext cx="9603275" cy="104923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B85128F-75C6-451A-AF4B-D2166ACE62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8936" y="0"/>
            <a:ext cx="7294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2D1A-7070-4D47-A28D-E7F1BD214299}"/>
              </a:ext>
            </a:extLst>
          </p:cNvPr>
          <p:cNvSpPr txBox="1"/>
          <p:nvPr/>
        </p:nvSpPr>
        <p:spPr>
          <a:xfrm>
            <a:off x="7642913" y="1787982"/>
            <a:ext cx="433742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проверки возможности сохранения: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bool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CanSave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 t = false;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tbNote.Text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comp.note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= t || true;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cbImport.SelectedItem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null)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cbImport.SelectedIndex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 !=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comp.ImportanceId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= t || true;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 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E2AD43-2E2C-4299-A04F-A083FD38F4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411" y="2006601"/>
            <a:ext cx="2263936" cy="35048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792C5F-7F99-4E6A-9070-CDAB9FED2561}"/>
              </a:ext>
            </a:extLst>
          </p:cNvPr>
          <p:cNvSpPr txBox="1"/>
          <p:nvPr/>
        </p:nvSpPr>
        <p:spPr>
          <a:xfrm>
            <a:off x="-703004" y="5454010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в приложении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0A783-7127-4955-BE29-5BB68C22AA21}"/>
              </a:ext>
            </a:extLst>
          </p:cNvPr>
          <p:cNvSpPr txBox="1"/>
          <p:nvPr/>
        </p:nvSpPr>
        <p:spPr>
          <a:xfrm>
            <a:off x="2586600" y="1897068"/>
            <a:ext cx="464393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для смены цвета ячейки статуса в таблице: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Binding="{Binding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StatusId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}" Value="3"&gt;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&lt;Setter Property="Background"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Value="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LightGreen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 /&gt;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&lt;/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Binding="{Binding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StatusId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}"</a:t>
            </a:r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Value="1"&gt;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&lt;Setter Property="Background"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Value="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LightCoral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 /&gt;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&lt;/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7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sp>
        <p:nvSpPr>
          <p:cNvPr id="3" name="Прямоугольник: скругленные углы 2">
            <a:hlinkClick r:id="rId2" action="ppaction://hlinkfile"/>
            <a:extLst>
              <a:ext uri="{FF2B5EF4-FFF2-40B4-BE49-F238E27FC236}">
                <a16:creationId xmlns:a16="http://schemas.microsoft.com/office/drawing/2014/main" id="{D7EE2451-B2A1-42FE-8A01-124B7C35D6F4}"/>
              </a:ext>
            </a:extLst>
          </p:cNvPr>
          <p:cNvSpPr/>
          <p:nvPr/>
        </p:nvSpPr>
        <p:spPr>
          <a:xfrm>
            <a:off x="5105400" y="5308414"/>
            <a:ext cx="19812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Запустить 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80AE64-EA00-44EF-8503-10754DD8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1976437"/>
            <a:ext cx="3514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451578" y="1853754"/>
            <a:ext cx="960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Черного ящика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приложение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Двойным щелчком перейти на окно информации о закрытой заявке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Попытаться поменять важность (важность меняться не должна)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– визуально важность меняется, но не фиксируется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6CBF5-2796-4C21-97DD-E29AC427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5" y="3792745"/>
            <a:ext cx="4173945" cy="21593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3AC5B4-C0FF-4550-A6B1-F28351C2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41" y="3792745"/>
            <a:ext cx="3988028" cy="21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0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451578" y="1853754"/>
            <a:ext cx="960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белого ящика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приложение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главном окне нажать двойным щелчком ПКМ, для перехода в окно сведений о рекламации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 именно тот объект который был выбран на предыдущем окне: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64625-150A-4812-A019-63A1A083D611}"/>
              </a:ext>
            </a:extLst>
          </p:cNvPr>
          <p:cNvPicPr/>
          <p:nvPr/>
        </p:nvPicPr>
        <p:blipFill rotWithShape="1">
          <a:blip r:embed="rId2"/>
          <a:srcRect l="29818" r="21942"/>
          <a:stretch/>
        </p:blipFill>
        <p:spPr>
          <a:xfrm>
            <a:off x="4013199" y="3792746"/>
            <a:ext cx="4202191" cy="2821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465239-A29A-4BA6-B4F3-521A84C0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792746"/>
            <a:ext cx="8705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746</Words>
  <Application>Microsoft Office PowerPoint</Application>
  <PresentationFormat>Широкоэкранный</PresentationFormat>
  <Paragraphs>161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Consolas</vt:lpstr>
      <vt:lpstr>Gill Sans MT</vt:lpstr>
      <vt:lpstr>Times New Roman</vt:lpstr>
      <vt:lpstr>Галерея</vt:lpstr>
      <vt:lpstr>Презентация PowerPoint</vt:lpstr>
      <vt:lpstr>Постановка задачи</vt:lpstr>
      <vt:lpstr>Этапы проектирования</vt:lpstr>
      <vt:lpstr>Детальное проектирование</vt:lpstr>
      <vt:lpstr>Проектирование базы данных</vt:lpstr>
      <vt:lpstr>Руководство программиста</vt:lpstr>
      <vt:lpstr>Руководство пользователя</vt:lpstr>
      <vt:lpstr>Тестирование ПО</vt:lpstr>
      <vt:lpstr>Тестирование ПО</vt:lpstr>
      <vt:lpstr>Отладка ПО</vt:lpstr>
      <vt:lpstr>Расчет базовой себестоимости разрабатываемого продукта</vt:lpstr>
      <vt:lpstr>Расчет базовой себестоимости разрабатываемого продукта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М.</dc:creator>
  <cp:lastModifiedBy>Илья М.</cp:lastModifiedBy>
  <cp:revision>14</cp:revision>
  <dcterms:created xsi:type="dcterms:W3CDTF">2022-06-17T20:55:14Z</dcterms:created>
  <dcterms:modified xsi:type="dcterms:W3CDTF">2022-06-23T20:14:13Z</dcterms:modified>
</cp:coreProperties>
</file>