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281381"/>
            <a:ext cx="8051393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303" y="2378709"/>
            <a:ext cx="7884795" cy="320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" y="5978652"/>
            <a:ext cx="365759" cy="384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742" y="1208023"/>
            <a:ext cx="3223260" cy="465963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150495">
              <a:lnSpc>
                <a:spcPct val="102499"/>
              </a:lnSpc>
              <a:spcBef>
                <a:spcPts val="10"/>
              </a:spcBef>
            </a:pPr>
            <a:r>
              <a:rPr dirty="0" sz="2800" spc="-5" b="1">
                <a:latin typeface="Calibri"/>
                <a:cs typeface="Calibri"/>
              </a:rPr>
              <a:t>Лекция 8 : </a:t>
            </a:r>
            <a:r>
              <a:rPr dirty="0" sz="2800" spc="-15" b="1">
                <a:latin typeface="Arial"/>
                <a:cs typeface="Arial"/>
              </a:rPr>
              <a:t>Модель  </a:t>
            </a:r>
            <a:r>
              <a:rPr dirty="0" sz="2800" spc="-40" b="1">
                <a:latin typeface="Arial"/>
                <a:cs typeface="Arial"/>
              </a:rPr>
              <a:t>возбудимой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0"/>
              </a:lnSpc>
              <a:spcBef>
                <a:spcPts val="5"/>
              </a:spcBef>
            </a:pPr>
            <a:r>
              <a:rPr dirty="0" sz="2800" spc="-15" b="1">
                <a:latin typeface="Arial"/>
                <a:cs typeface="Arial"/>
              </a:rPr>
              <a:t>мембраны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0"/>
              </a:lnSpc>
            </a:pPr>
            <a:r>
              <a:rPr dirty="0" sz="2800" spc="-15" b="1">
                <a:latin typeface="Arial"/>
                <a:cs typeface="Arial"/>
              </a:rPr>
              <a:t>Ходжкина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-Хаксли</a:t>
            </a:r>
            <a:endParaRPr sz="2800">
              <a:latin typeface="Arial"/>
              <a:cs typeface="Arial"/>
            </a:endParaRPr>
          </a:p>
          <a:p>
            <a:pPr algn="just" marL="12700" marR="108458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Calibri"/>
                <a:cs typeface="Calibri"/>
              </a:rPr>
              <a:t>- </a:t>
            </a:r>
            <a:r>
              <a:rPr dirty="0" sz="2400" spc="-5" b="1" i="1">
                <a:latin typeface="Calibri"/>
                <a:cs typeface="Calibri"/>
              </a:rPr>
              <a:t>Мембранный  </a:t>
            </a:r>
            <a:r>
              <a:rPr dirty="0" sz="2400" spc="-5" b="1" i="1">
                <a:latin typeface="Calibri"/>
                <a:cs typeface="Calibri"/>
              </a:rPr>
              <a:t>потенциал,</a:t>
            </a:r>
            <a:r>
              <a:rPr dirty="0" sz="2400" spc="-95" b="1" i="1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его  возникновение</a:t>
            </a:r>
            <a:endParaRPr sz="2400">
              <a:latin typeface="Calibri"/>
              <a:cs typeface="Calibri"/>
            </a:endParaRPr>
          </a:p>
          <a:p>
            <a:pPr marL="12700" marR="201930">
              <a:lnSpc>
                <a:spcPct val="99700"/>
              </a:lnSpc>
              <a:spcBef>
                <a:spcPts val="1475"/>
              </a:spcBef>
              <a:tabLst>
                <a:tab pos="281940" algn="l"/>
              </a:tabLst>
            </a:pPr>
            <a:r>
              <a:rPr dirty="0" sz="2400" spc="-5">
                <a:latin typeface="Arial"/>
                <a:cs typeface="Arial"/>
              </a:rPr>
              <a:t>-	</a:t>
            </a:r>
            <a:r>
              <a:rPr dirty="0" sz="2400" spc="-10" b="1" i="1">
                <a:latin typeface="Calibri"/>
                <a:cs typeface="Calibri"/>
              </a:rPr>
              <a:t>Количественное  </a:t>
            </a:r>
            <a:r>
              <a:rPr dirty="0" sz="2400" spc="-5" b="1" i="1">
                <a:latin typeface="Calibri"/>
                <a:cs typeface="Calibri"/>
              </a:rPr>
              <a:t>описание уравнением  </a:t>
            </a:r>
            <a:r>
              <a:rPr dirty="0" sz="2400" spc="-240" b="1" i="1">
                <a:latin typeface="Calibri"/>
                <a:cs typeface="Calibri"/>
              </a:rPr>
              <a:t>Г</a:t>
            </a:r>
            <a:r>
              <a:rPr dirty="0" sz="2400" spc="-35" b="1" i="1">
                <a:latin typeface="Calibri"/>
                <a:cs typeface="Calibri"/>
              </a:rPr>
              <a:t>о</a:t>
            </a:r>
            <a:r>
              <a:rPr dirty="0" sz="2400" spc="-5" b="1" i="1">
                <a:latin typeface="Calibri"/>
                <a:cs typeface="Calibri"/>
              </a:rPr>
              <a:t>льдм</a:t>
            </a:r>
            <a:r>
              <a:rPr dirty="0" sz="2400" b="1" i="1">
                <a:latin typeface="Calibri"/>
                <a:cs typeface="Calibri"/>
              </a:rPr>
              <a:t>а</a:t>
            </a:r>
            <a:r>
              <a:rPr dirty="0" sz="2400" spc="-5" b="1" i="1">
                <a:latin typeface="Calibri"/>
                <a:cs typeface="Calibri"/>
              </a:rPr>
              <a:t>н</a:t>
            </a:r>
            <a:r>
              <a:rPr dirty="0" sz="2400" b="1" i="1">
                <a:latin typeface="Calibri"/>
                <a:cs typeface="Calibri"/>
              </a:rPr>
              <a:t>а</a:t>
            </a:r>
            <a:r>
              <a:rPr dirty="0" sz="2400" spc="-10" b="1" i="1">
                <a:latin typeface="Calibri"/>
                <a:cs typeface="Calibri"/>
              </a:rPr>
              <a:t>-</a:t>
            </a:r>
            <a:r>
              <a:rPr dirty="0" sz="2400" spc="-55" b="1" i="1">
                <a:latin typeface="Calibri"/>
                <a:cs typeface="Calibri"/>
              </a:rPr>
              <a:t>Х</a:t>
            </a:r>
            <a:r>
              <a:rPr dirty="0" sz="2400" spc="-10" b="1" i="1">
                <a:latin typeface="Calibri"/>
                <a:cs typeface="Calibri"/>
              </a:rPr>
              <a:t>оджкин</a:t>
            </a:r>
            <a:r>
              <a:rPr dirty="0" sz="2400" b="1" i="1">
                <a:latin typeface="Calibri"/>
                <a:cs typeface="Calibri"/>
              </a:rPr>
              <a:t>а</a:t>
            </a:r>
            <a:r>
              <a:rPr dirty="0" sz="2400" spc="-5" b="1" i="1">
                <a:latin typeface="Calibri"/>
                <a:cs typeface="Calibri"/>
              </a:rPr>
              <a:t>-  </a:t>
            </a:r>
            <a:r>
              <a:rPr dirty="0" sz="2400" spc="-10" b="1" i="1">
                <a:latin typeface="Calibri"/>
                <a:cs typeface="Calibri"/>
              </a:rPr>
              <a:t>Каца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0200" y="1406461"/>
            <a:ext cx="4895850" cy="5307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281127"/>
            <a:ext cx="682688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Arial"/>
                <a:cs typeface="Arial"/>
              </a:rPr>
              <a:t>Введение </a:t>
            </a:r>
            <a:r>
              <a:rPr dirty="0" sz="3200" b="1">
                <a:latin typeface="Arial"/>
                <a:cs typeface="Arial"/>
              </a:rPr>
              <a:t>в </a:t>
            </a:r>
            <a:r>
              <a:rPr dirty="0" sz="3200" spc="-5" b="1">
                <a:latin typeface="Arial"/>
                <a:cs typeface="Arial"/>
              </a:rPr>
              <a:t>системную</a:t>
            </a:r>
            <a:r>
              <a:rPr dirty="0" sz="3200" spc="-130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биологию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2743" y="6408826"/>
            <a:ext cx="116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15" b="1">
                <a:latin typeface="Arial"/>
                <a:cs typeface="Arial"/>
              </a:rPr>
              <a:t>Уравнение </a:t>
            </a:r>
            <a:r>
              <a:rPr dirty="0" sz="3200" spc="-20" b="1">
                <a:latin typeface="Arial"/>
                <a:cs typeface="Arial"/>
              </a:rPr>
              <a:t>электродиффузии</a:t>
            </a:r>
            <a:r>
              <a:rPr dirty="0" sz="3200" spc="-1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Нернста-  </a:t>
            </a:r>
            <a:r>
              <a:rPr dirty="0" sz="3200" b="1">
                <a:latin typeface="Arial"/>
                <a:cs typeface="Arial"/>
              </a:rPr>
              <a:t>Планка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0080" y="2780931"/>
            <a:ext cx="1872233" cy="8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8540" y="1582673"/>
            <a:ext cx="7785100" cy="432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Arial"/>
                <a:cs typeface="Arial"/>
              </a:rPr>
              <a:t>Поток </a:t>
            </a:r>
            <a:r>
              <a:rPr dirty="0" sz="2400" spc="-5">
                <a:latin typeface="Arial"/>
                <a:cs typeface="Arial"/>
              </a:rPr>
              <a:t>ионов </a:t>
            </a:r>
            <a:r>
              <a:rPr dirty="0" sz="2400" spc="-15">
                <a:latin typeface="Arial"/>
                <a:cs typeface="Arial"/>
              </a:rPr>
              <a:t>через </a:t>
            </a:r>
            <a:r>
              <a:rPr dirty="0" sz="2400" spc="-5">
                <a:latin typeface="Arial"/>
                <a:cs typeface="Arial"/>
              </a:rPr>
              <a:t>мембрану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определяется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градиентом концентраций </a:t>
            </a:r>
            <a:r>
              <a:rPr dirty="0" sz="2400" spc="-10">
                <a:latin typeface="Arial"/>
                <a:cs typeface="Arial"/>
              </a:rPr>
              <a:t>(обыкновенная </a:t>
            </a:r>
            <a:r>
              <a:rPr dirty="0" sz="2400" spc="-5">
                <a:latin typeface="Arial"/>
                <a:cs typeface="Arial"/>
              </a:rPr>
              <a:t>диффузия) </a:t>
            </a:r>
            <a:r>
              <a:rPr dirty="0" sz="2400">
                <a:latin typeface="Arial"/>
                <a:cs typeface="Arial"/>
              </a:rPr>
              <a:t>,  и </a:t>
            </a:r>
            <a:r>
              <a:rPr dirty="0" sz="2400" spc="-5">
                <a:latin typeface="Arial"/>
                <a:cs typeface="Arial"/>
              </a:rPr>
              <a:t>электрическим </a:t>
            </a:r>
            <a:r>
              <a:rPr dirty="0" sz="2400" spc="-15">
                <a:latin typeface="Arial"/>
                <a:cs typeface="Arial"/>
              </a:rPr>
              <a:t>полем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(электродиффузия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2400" spc="-5">
                <a:latin typeface="Arial"/>
                <a:cs typeface="Arial"/>
              </a:rPr>
              <a:t>Диффузия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1-й закон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0">
                <a:latin typeface="Arial"/>
                <a:cs typeface="Arial"/>
              </a:rPr>
              <a:t>Фока</a:t>
            </a:r>
            <a:endParaRPr sz="2400">
              <a:latin typeface="Arial"/>
              <a:cs typeface="Arial"/>
            </a:endParaRPr>
          </a:p>
          <a:p>
            <a:pPr marL="12700" marR="3889375">
              <a:lnSpc>
                <a:spcPct val="300100"/>
              </a:lnSpc>
            </a:pPr>
            <a:r>
              <a:rPr dirty="0" sz="2400">
                <a:latin typeface="Arial"/>
                <a:cs typeface="Arial"/>
              </a:rPr>
              <a:t>Вклад </a:t>
            </a:r>
            <a:r>
              <a:rPr dirty="0" sz="2400" spc="-10">
                <a:latin typeface="Arial"/>
                <a:cs typeface="Arial"/>
              </a:rPr>
              <a:t>электрического </a:t>
            </a:r>
            <a:r>
              <a:rPr dirty="0" sz="2400" spc="-20">
                <a:latin typeface="Arial"/>
                <a:cs typeface="Arial"/>
              </a:rPr>
              <a:t>поля  </a:t>
            </a:r>
            <a:r>
              <a:rPr dirty="0" sz="2400" spc="-15">
                <a:latin typeface="Arial"/>
                <a:cs typeface="Arial"/>
              </a:rPr>
              <a:t>Согласно</a:t>
            </a:r>
            <a:r>
              <a:rPr dirty="0" sz="2400" spc="-10">
                <a:latin typeface="Arial"/>
                <a:cs typeface="Arial"/>
              </a:rPr>
              <a:t> соотношению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Эйнштейна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2484" y="3960982"/>
            <a:ext cx="3106152" cy="841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1566" y="5200394"/>
            <a:ext cx="3878711" cy="87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81381"/>
            <a:ext cx="60382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 b="1">
                <a:latin typeface="Arial"/>
                <a:cs typeface="Arial"/>
              </a:rPr>
              <a:t>Уравнение </a:t>
            </a:r>
            <a:r>
              <a:rPr dirty="0" sz="3200" spc="-5" b="1">
                <a:latin typeface="Arial"/>
                <a:cs typeface="Arial"/>
              </a:rPr>
              <a:t>Нернста </a:t>
            </a:r>
            <a:r>
              <a:rPr dirty="0" sz="3200" spc="0" b="1">
                <a:latin typeface="Arial"/>
                <a:cs typeface="Arial"/>
              </a:rPr>
              <a:t>—</a:t>
            </a:r>
            <a:r>
              <a:rPr dirty="0" sz="3200" spc="-1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Планка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40" y="1199690"/>
            <a:ext cx="4273114" cy="93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370" y="2084577"/>
            <a:ext cx="7622540" cy="319595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1475105" algn="l"/>
                <a:tab pos="3199130" algn="l"/>
              </a:tabLst>
            </a:pPr>
            <a:r>
              <a:rPr dirty="0" sz="2400" b="1" i="1">
                <a:latin typeface="Arial"/>
                <a:cs typeface="Arial"/>
              </a:rPr>
              <a:t>х</a:t>
            </a:r>
            <a:r>
              <a:rPr dirty="0" sz="2400" spc="-10" b="1" i="1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задает	</a:t>
            </a:r>
            <a:r>
              <a:rPr dirty="0" sz="2400" spc="-10">
                <a:latin typeface="Arial"/>
                <a:cs typeface="Arial"/>
              </a:rPr>
              <a:t>положение	</a:t>
            </a:r>
            <a:r>
              <a:rPr dirty="0" sz="2400" spc="-15">
                <a:latin typeface="Arial"/>
                <a:cs typeface="Arial"/>
              </a:rPr>
              <a:t>точки </a:t>
            </a: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20">
                <a:latin typeface="Arial"/>
                <a:cs typeface="Arial"/>
              </a:rPr>
              <a:t>толще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мембраны</a:t>
            </a:r>
            <a:endParaRPr sz="24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960"/>
              </a:spcBef>
              <a:tabLst>
                <a:tab pos="1033780" algn="l"/>
                <a:tab pos="5623560" algn="l"/>
              </a:tabLst>
            </a:pPr>
            <a:r>
              <a:rPr dirty="0" sz="2400" b="1" i="1">
                <a:latin typeface="Arial"/>
                <a:cs typeface="Arial"/>
              </a:rPr>
              <a:t>х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0	</a:t>
            </a:r>
            <a:r>
              <a:rPr dirty="0" sz="2400" spc="-5">
                <a:latin typeface="Arial"/>
                <a:cs typeface="Arial"/>
              </a:rPr>
              <a:t>внутренняя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сторона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мембраны	</a:t>
            </a:r>
            <a:r>
              <a:rPr dirty="0" sz="2400">
                <a:latin typeface="Arial"/>
                <a:cs typeface="Arial"/>
              </a:rPr>
              <a:t>(i),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681605" algn="l"/>
              </a:tabLst>
            </a:pPr>
            <a:r>
              <a:rPr dirty="0" sz="2400" i="1">
                <a:latin typeface="Arial"/>
                <a:cs typeface="Arial"/>
              </a:rPr>
              <a:t>х = </a:t>
            </a:r>
            <a:r>
              <a:rPr dirty="0" sz="2400" spc="-5" i="1">
                <a:latin typeface="Arial"/>
                <a:cs typeface="Arial"/>
              </a:rPr>
              <a:t>L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—</a:t>
            </a:r>
            <a:r>
              <a:rPr dirty="0" sz="2400" spc="-5">
                <a:latin typeface="Arial"/>
                <a:cs typeface="Arial"/>
              </a:rPr>
              <a:t> наружная	(o)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Из </a:t>
            </a:r>
            <a:r>
              <a:rPr dirty="0" sz="2400" spc="-5">
                <a:latin typeface="Arial"/>
                <a:cs typeface="Arial"/>
              </a:rPr>
              <a:t>условия </a:t>
            </a:r>
            <a:r>
              <a:rPr dirty="0" sz="2400" i="1">
                <a:latin typeface="Arial"/>
                <a:cs typeface="Arial"/>
              </a:rPr>
              <a:t>J = </a:t>
            </a:r>
            <a:r>
              <a:rPr dirty="0" sz="2400">
                <a:latin typeface="Arial"/>
                <a:cs typeface="Arial"/>
              </a:rPr>
              <a:t>0 </a:t>
            </a:r>
            <a:r>
              <a:rPr dirty="0" sz="2400" spc="-15">
                <a:latin typeface="Arial"/>
                <a:cs typeface="Arial"/>
              </a:rPr>
              <a:t>получим </a:t>
            </a:r>
            <a:r>
              <a:rPr dirty="0" sz="2400" spc="-10">
                <a:latin typeface="Arial"/>
                <a:cs typeface="Arial"/>
              </a:rPr>
              <a:t>уравнение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Нернста:</a:t>
            </a:r>
            <a:endParaRPr sz="2400">
              <a:latin typeface="Arial"/>
              <a:cs typeface="Arial"/>
            </a:endParaRPr>
          </a:p>
          <a:p>
            <a:pPr marL="4051300" marR="5080">
              <a:lnSpc>
                <a:spcPct val="100000"/>
              </a:lnSpc>
            </a:pPr>
            <a:r>
              <a:rPr dirty="0" sz="2400" spc="-35">
                <a:latin typeface="Arial"/>
                <a:cs typeface="Arial"/>
              </a:rPr>
              <a:t>Разделив </a:t>
            </a:r>
            <a:r>
              <a:rPr dirty="0" sz="2400" spc="-5">
                <a:latin typeface="Arial"/>
                <a:cs typeface="Arial"/>
              </a:rPr>
              <a:t>на </a:t>
            </a:r>
            <a:r>
              <a:rPr dirty="0" sz="2400" spc="-5" i="1">
                <a:latin typeface="Arial"/>
                <a:cs typeface="Arial"/>
              </a:rPr>
              <a:t>D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i="1">
                <a:latin typeface="Arial"/>
                <a:cs typeface="Arial"/>
              </a:rPr>
              <a:t>c,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после  </a:t>
            </a:r>
            <a:r>
              <a:rPr dirty="0" sz="2400" spc="-10">
                <a:latin typeface="Arial"/>
                <a:cs typeface="Arial"/>
              </a:rPr>
              <a:t>интегрирования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получим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Или в </a:t>
            </a:r>
            <a:r>
              <a:rPr dirty="0" sz="2400" spc="-5">
                <a:latin typeface="Arial"/>
                <a:cs typeface="Arial"/>
              </a:rPr>
              <a:t>привычном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виде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532" y="3933075"/>
            <a:ext cx="3456432" cy="1008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8001" y="4683045"/>
            <a:ext cx="3287597" cy="681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0677" y="5434115"/>
            <a:ext cx="2581207" cy="993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833" y="196976"/>
            <a:ext cx="793051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latin typeface="Arial"/>
                <a:cs typeface="Arial"/>
              </a:rPr>
              <a:t>Потенциал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покоя.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20" b="1">
                <a:latin typeface="Arial"/>
                <a:cs typeface="Arial"/>
              </a:rPr>
              <a:t>Уравнение </a:t>
            </a:r>
            <a:r>
              <a:rPr dirty="0" sz="3200" spc="-35" b="1">
                <a:latin typeface="Arial"/>
                <a:cs typeface="Arial"/>
              </a:rPr>
              <a:t>Гольдмана </a:t>
            </a:r>
            <a:r>
              <a:rPr dirty="0" sz="3200" spc="-10" b="1">
                <a:latin typeface="Arial"/>
                <a:cs typeface="Arial"/>
              </a:rPr>
              <a:t>-Ходжкина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5" b="1">
                <a:latin typeface="Arial"/>
                <a:cs typeface="Arial"/>
              </a:rPr>
              <a:t>-Каца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366520"/>
            <a:ext cx="52552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Основные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предположения: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- внутримембранное </a:t>
            </a:r>
            <a:r>
              <a:rPr dirty="0" sz="2400" spc="-20">
                <a:latin typeface="Arial"/>
                <a:cs typeface="Arial"/>
              </a:rPr>
              <a:t>поле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постоянно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927475"/>
            <a:ext cx="735012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8945">
              <a:lnSpc>
                <a:spcPct val="100000"/>
              </a:lnSpc>
              <a:spcBef>
                <a:spcPts val="100"/>
              </a:spcBef>
              <a:buChar char="-"/>
              <a:tabLst>
                <a:tab pos="197485" algn="l"/>
              </a:tabLst>
            </a:pPr>
            <a:r>
              <a:rPr dirty="0" sz="2400" spc="-5">
                <a:latin typeface="Arial"/>
                <a:cs typeface="Arial"/>
              </a:rPr>
              <a:t>примембранные концентрации ионов </a:t>
            </a:r>
            <a:r>
              <a:rPr dirty="0" sz="2400" spc="-10">
                <a:latin typeface="Arial"/>
                <a:cs typeface="Arial"/>
              </a:rPr>
              <a:t>равны </a:t>
            </a:r>
            <a:r>
              <a:rPr dirty="0" sz="2400" spc="-5">
                <a:latin typeface="Arial"/>
                <a:cs typeface="Arial"/>
              </a:rPr>
              <a:t>их  концентрациям в </a:t>
            </a:r>
            <a:r>
              <a:rPr dirty="0" sz="2400" spc="-10">
                <a:latin typeface="Arial"/>
                <a:cs typeface="Arial"/>
              </a:rPr>
              <a:t>глубине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раствора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dirty="0" sz="2400" spc="-5">
                <a:latin typeface="Arial"/>
                <a:cs typeface="Arial"/>
              </a:rPr>
              <a:t>не </a:t>
            </a:r>
            <a:r>
              <a:rPr dirty="0" sz="2400" spc="-10">
                <a:latin typeface="Arial"/>
                <a:cs typeface="Arial"/>
              </a:rPr>
              <a:t>учитываются </a:t>
            </a:r>
            <a:r>
              <a:rPr dirty="0" sz="2400">
                <a:latin typeface="Arial"/>
                <a:cs typeface="Arial"/>
              </a:rPr>
              <a:t>локальные </a:t>
            </a:r>
            <a:r>
              <a:rPr dirty="0" sz="2400" spc="-20">
                <a:latin typeface="Arial"/>
                <a:cs typeface="Arial"/>
              </a:rPr>
              <a:t>отличия </a:t>
            </a:r>
            <a:r>
              <a:rPr dirty="0" sz="2400" spc="-5">
                <a:latin typeface="Arial"/>
                <a:cs typeface="Arial"/>
              </a:rPr>
              <a:t>в </a:t>
            </a:r>
            <a:r>
              <a:rPr dirty="0" sz="2400" spc="-10">
                <a:latin typeface="Arial"/>
                <a:cs typeface="Arial"/>
              </a:rPr>
              <a:t>плотности  заряда </a:t>
            </a:r>
            <a:r>
              <a:rPr dirty="0" sz="2400" spc="-5">
                <a:latin typeface="Arial"/>
                <a:cs typeface="Arial"/>
              </a:rPr>
              <a:t>в мембране в </a:t>
            </a:r>
            <a:r>
              <a:rPr dirty="0" sz="2400" spc="-45">
                <a:latin typeface="Arial"/>
                <a:cs typeface="Arial"/>
              </a:rPr>
              <a:t>результате </a:t>
            </a:r>
            <a:r>
              <a:rPr dirty="0" sz="2400" spc="-5">
                <a:latin typeface="Arial"/>
                <a:cs typeface="Arial"/>
              </a:rPr>
              <a:t>движения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зарядов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78" y="2268989"/>
            <a:ext cx="6082929" cy="1512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601"/>
            <a:ext cx="79305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 b="1">
                <a:latin typeface="Arial"/>
                <a:cs typeface="Arial"/>
              </a:rPr>
              <a:t>Уравнение </a:t>
            </a:r>
            <a:r>
              <a:rPr dirty="0" sz="3200" spc="-35" b="1">
                <a:latin typeface="Arial"/>
                <a:cs typeface="Arial"/>
              </a:rPr>
              <a:t>Гольдмана </a:t>
            </a:r>
            <a:r>
              <a:rPr dirty="0" sz="3200" spc="-10" b="1">
                <a:latin typeface="Arial"/>
                <a:cs typeface="Arial"/>
              </a:rPr>
              <a:t>-Ходжкина</a:t>
            </a:r>
            <a:r>
              <a:rPr dirty="0" sz="3200" spc="-90" b="1">
                <a:latin typeface="Arial"/>
                <a:cs typeface="Arial"/>
              </a:rPr>
              <a:t> </a:t>
            </a:r>
            <a:r>
              <a:rPr dirty="0" sz="3200" spc="5" b="1">
                <a:latin typeface="Arial"/>
                <a:cs typeface="Arial"/>
              </a:rPr>
              <a:t>-Каца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006297"/>
            <a:ext cx="683323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latin typeface="Arial"/>
                <a:cs typeface="Arial"/>
              </a:rPr>
              <a:t>Тогда </a:t>
            </a:r>
            <a:r>
              <a:rPr dirty="0" sz="2400" spc="-10">
                <a:latin typeface="Arial"/>
                <a:cs typeface="Arial"/>
              </a:rPr>
              <a:t>уравнение </a:t>
            </a:r>
            <a:r>
              <a:rPr dirty="0" sz="2400" spc="-5">
                <a:latin typeface="Arial"/>
                <a:cs typeface="Arial"/>
              </a:rPr>
              <a:t>Нернста-Планка</a:t>
            </a:r>
            <a:r>
              <a:rPr dirty="0" sz="2400" spc="12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перепишется: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2835655"/>
            <a:ext cx="7727950" cy="228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Arial"/>
                <a:cs typeface="Arial"/>
              </a:rPr>
              <a:t>Откуда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получим: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latin typeface="Arial"/>
                <a:cs typeface="Arial"/>
              </a:rPr>
              <a:t>Решение </a:t>
            </a:r>
            <a:r>
              <a:rPr dirty="0" sz="2400" spc="-15">
                <a:latin typeface="Arial"/>
                <a:cs typeface="Arial"/>
              </a:rPr>
              <a:t>которого </a:t>
            </a:r>
            <a:r>
              <a:rPr dirty="0" sz="2400" spc="-5">
                <a:latin typeface="Arial"/>
                <a:cs typeface="Arial"/>
              </a:rPr>
              <a:t>для </a:t>
            </a:r>
            <a:r>
              <a:rPr dirty="0" sz="2400" b="1" i="1">
                <a:latin typeface="Arial"/>
                <a:cs typeface="Arial"/>
              </a:rPr>
              <a:t>с </a:t>
            </a:r>
            <a:r>
              <a:rPr dirty="0" sz="2400" spc="-5">
                <a:latin typeface="Arial"/>
                <a:cs typeface="Arial"/>
              </a:rPr>
              <a:t>после </a:t>
            </a:r>
            <a:r>
              <a:rPr dirty="0" sz="2400" spc="-10">
                <a:latin typeface="Arial"/>
                <a:cs typeface="Arial"/>
              </a:rPr>
              <a:t>преобразований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даст: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060950">
              <a:lnSpc>
                <a:spcPct val="100000"/>
              </a:lnSpc>
              <a:tabLst>
                <a:tab pos="6391275" algn="l"/>
              </a:tabLst>
            </a:pPr>
            <a:r>
              <a:rPr dirty="0" sz="2400" spc="-5">
                <a:latin typeface="Arial"/>
                <a:cs typeface="Arial"/>
              </a:rPr>
              <a:t>Здесь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J	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поток</a:t>
            </a:r>
            <a:endParaRPr sz="2400">
              <a:latin typeface="Arial"/>
              <a:cs typeface="Arial"/>
            </a:endParaRPr>
          </a:p>
          <a:p>
            <a:pPr marL="506095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иона, </a:t>
            </a:r>
            <a:r>
              <a:rPr dirty="0" sz="2400" spc="-10">
                <a:latin typeface="Arial"/>
                <a:cs typeface="Arial"/>
              </a:rPr>
              <a:t>моль/см</a:t>
            </a:r>
            <a:r>
              <a:rPr dirty="0" baseline="24305" sz="2400" spc="-15">
                <a:latin typeface="Arial"/>
                <a:cs typeface="Arial"/>
              </a:rPr>
              <a:t>2</a:t>
            </a:r>
            <a:r>
              <a:rPr dirty="0" baseline="24305" sz="2400" spc="1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сек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752" y="1540775"/>
            <a:ext cx="4279274" cy="98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7936" y="2492895"/>
            <a:ext cx="4104513" cy="122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541" y="4005033"/>
            <a:ext cx="5184521" cy="2232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63" rIns="0" bIns="0" rtlCol="0" vert="horz">
            <a:spAutoFit/>
          </a:bodyPr>
          <a:lstStyle/>
          <a:p>
            <a:pPr marL="1905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Чтобы получить ток, умножим </a:t>
            </a:r>
            <a:r>
              <a:rPr dirty="0" spc="-20"/>
              <a:t>поток </a:t>
            </a:r>
            <a:r>
              <a:rPr dirty="0" spc="-10"/>
              <a:t>на заряд </a:t>
            </a:r>
            <a:r>
              <a:rPr dirty="0" spc="-25"/>
              <a:t>одного  </a:t>
            </a:r>
            <a:r>
              <a:rPr dirty="0" spc="-15"/>
              <a:t>моля, </a:t>
            </a:r>
            <a:r>
              <a:rPr dirty="0" spc="-10"/>
              <a:t>то </a:t>
            </a:r>
            <a:r>
              <a:rPr dirty="0" spc="-5"/>
              <a:t>есть </a:t>
            </a:r>
            <a:r>
              <a:rPr dirty="0" b="1">
                <a:latin typeface="Arial"/>
                <a:cs typeface="Arial"/>
              </a:rPr>
              <a:t>zF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172206"/>
            <a:ext cx="7261859" cy="191579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400" spc="-25" b="1">
                <a:latin typeface="Arial"/>
                <a:cs typeface="Arial"/>
              </a:rPr>
              <a:t>Это </a:t>
            </a:r>
            <a:r>
              <a:rPr dirty="0" sz="2400" b="1">
                <a:latin typeface="Arial"/>
                <a:cs typeface="Arial"/>
              </a:rPr>
              <a:t>– </a:t>
            </a:r>
            <a:r>
              <a:rPr dirty="0" sz="2400" spc="-10" b="1">
                <a:latin typeface="Arial"/>
                <a:cs typeface="Arial"/>
              </a:rPr>
              <a:t>основное уравнение</a:t>
            </a:r>
            <a:r>
              <a:rPr dirty="0" sz="2400" spc="5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модели</a:t>
            </a:r>
            <a:r>
              <a:rPr dirty="0" sz="2400" spc="-1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  <a:tabLst>
                <a:tab pos="2112645" algn="l"/>
                <a:tab pos="2961640" algn="l"/>
              </a:tabLst>
            </a:pPr>
            <a:r>
              <a:rPr dirty="0" sz="2400" spc="-20">
                <a:latin typeface="Arial"/>
                <a:cs typeface="Arial"/>
              </a:rPr>
              <a:t>Полагая </a:t>
            </a:r>
            <a:r>
              <a:rPr dirty="0" sz="2400" spc="-10">
                <a:latin typeface="Arial"/>
                <a:cs typeface="Arial"/>
              </a:rPr>
              <a:t>ток </a:t>
            </a:r>
            <a:r>
              <a:rPr dirty="0" sz="2400" spc="-5">
                <a:latin typeface="Arial"/>
                <a:cs typeface="Arial"/>
              </a:rPr>
              <a:t>равным </a:t>
            </a:r>
            <a:r>
              <a:rPr dirty="0" sz="2400" spc="-20">
                <a:latin typeface="Arial"/>
                <a:cs typeface="Arial"/>
              </a:rPr>
              <a:t>нулю </a:t>
            </a:r>
            <a:r>
              <a:rPr dirty="0" sz="2400" spc="-10">
                <a:latin typeface="Arial"/>
                <a:cs typeface="Arial"/>
              </a:rPr>
              <a:t>(равновесие), получим </a:t>
            </a:r>
            <a:r>
              <a:rPr dirty="0" sz="2400">
                <a:latin typeface="Arial"/>
                <a:cs typeface="Arial"/>
              </a:rPr>
              <a:t>в  случае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одного</a:t>
            </a:r>
            <a:r>
              <a:rPr dirty="0" sz="2400">
                <a:latin typeface="Arial"/>
                <a:cs typeface="Arial"/>
              </a:rPr>
              <a:t> иона	</a:t>
            </a:r>
            <a:r>
              <a:rPr dirty="0" sz="2400" spc="-10">
                <a:latin typeface="Arial"/>
                <a:cs typeface="Arial"/>
              </a:rPr>
              <a:t>уравнение Нернста </a:t>
            </a:r>
            <a:r>
              <a:rPr dirty="0" sz="2400" spc="-5">
                <a:latin typeface="Arial"/>
                <a:cs typeface="Arial"/>
              </a:rPr>
              <a:t>для  </a:t>
            </a:r>
            <a:r>
              <a:rPr dirty="0" sz="2400" spc="-15">
                <a:latin typeface="Arial"/>
                <a:cs typeface="Arial"/>
              </a:rPr>
              <a:t>равновесного	потенциала </a:t>
            </a:r>
            <a:r>
              <a:rPr dirty="0" sz="2400" spc="-5">
                <a:latin typeface="Arial"/>
                <a:cs typeface="Arial"/>
              </a:rPr>
              <a:t>на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мембране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1340738"/>
            <a:ext cx="5400548" cy="2160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5657" y="5333895"/>
            <a:ext cx="3301208" cy="99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53695"/>
            <a:ext cx="77095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latin typeface="Arial"/>
                <a:cs typeface="Arial"/>
              </a:rPr>
              <a:t>Уравнение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Гольдмана-Ходжкина-Каца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881888"/>
            <a:ext cx="8029575" cy="313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534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Суммарный электрический ток </a:t>
            </a:r>
            <a:r>
              <a:rPr dirty="0" sz="2400" spc="-15">
                <a:latin typeface="Arial"/>
                <a:cs typeface="Arial"/>
              </a:rPr>
              <a:t>через </a:t>
            </a:r>
            <a:r>
              <a:rPr dirty="0" sz="2400" spc="-5">
                <a:latin typeface="Arial"/>
                <a:cs typeface="Arial"/>
              </a:rPr>
              <a:t>мембрану  принимаем равным </a:t>
            </a:r>
            <a:r>
              <a:rPr dirty="0" sz="2400" spc="-15">
                <a:latin typeface="Arial"/>
                <a:cs typeface="Arial"/>
              </a:rPr>
              <a:t>нулю, несмотря </a:t>
            </a:r>
            <a:r>
              <a:rPr dirty="0" sz="2400" spc="-5">
                <a:latin typeface="Arial"/>
                <a:cs typeface="Arial"/>
              </a:rPr>
              <a:t>на </a:t>
            </a:r>
            <a:r>
              <a:rPr dirty="0" sz="2400" spc="-10">
                <a:latin typeface="Arial"/>
                <a:cs typeface="Arial"/>
              </a:rPr>
              <a:t>то, что </a:t>
            </a:r>
            <a:r>
              <a:rPr dirty="0" sz="2400">
                <a:latin typeface="Arial"/>
                <a:cs typeface="Arial"/>
              </a:rPr>
              <a:t>по  </a:t>
            </a:r>
            <a:r>
              <a:rPr dirty="0" sz="2400" spc="-25">
                <a:latin typeface="Arial"/>
                <a:cs typeface="Arial"/>
              </a:rPr>
              <a:t>отдельности </a:t>
            </a:r>
            <a:r>
              <a:rPr dirty="0" sz="2400" spc="-10">
                <a:latin typeface="Arial"/>
                <a:cs typeface="Arial"/>
              </a:rPr>
              <a:t>токи различных </a:t>
            </a:r>
            <a:r>
              <a:rPr dirty="0" sz="2400" spc="-5">
                <a:latin typeface="Arial"/>
                <a:cs typeface="Arial"/>
              </a:rPr>
              <a:t>ионов </a:t>
            </a:r>
            <a:r>
              <a:rPr dirty="0" sz="2400">
                <a:latin typeface="Arial"/>
                <a:cs typeface="Arial"/>
              </a:rPr>
              <a:t>могут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быть</a:t>
            </a:r>
            <a:endParaRPr sz="2400">
              <a:latin typeface="Arial"/>
              <a:cs typeface="Arial"/>
            </a:endParaRPr>
          </a:p>
          <a:p>
            <a:pPr marL="12700" marR="756285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ненулевыми </a:t>
            </a:r>
            <a:r>
              <a:rPr dirty="0" sz="2400" spc="-5">
                <a:latin typeface="Arial"/>
                <a:cs typeface="Arial"/>
              </a:rPr>
              <a:t>(поскольку </a:t>
            </a:r>
            <a:r>
              <a:rPr dirty="0" sz="2400">
                <a:latin typeface="Arial"/>
                <a:cs typeface="Arial"/>
              </a:rPr>
              <a:t>их </a:t>
            </a:r>
            <a:r>
              <a:rPr dirty="0" sz="2400" spc="-10">
                <a:latin typeface="Arial"/>
                <a:cs typeface="Arial"/>
              </a:rPr>
              <a:t>потенциалы Нернста </a:t>
            </a:r>
            <a:r>
              <a:rPr dirty="0" sz="2400" spc="-5">
                <a:latin typeface="Arial"/>
                <a:cs typeface="Arial"/>
              </a:rPr>
              <a:t>не  </a:t>
            </a:r>
            <a:r>
              <a:rPr dirty="0" sz="2400" spc="-10">
                <a:latin typeface="Arial"/>
                <a:cs typeface="Arial"/>
              </a:rPr>
              <a:t>совпадают </a:t>
            </a:r>
            <a:r>
              <a:rPr dirty="0" sz="2400">
                <a:latin typeface="Arial"/>
                <a:cs typeface="Arial"/>
              </a:rPr>
              <a:t>с </a:t>
            </a:r>
            <a:r>
              <a:rPr dirty="0" sz="2400" spc="-5">
                <a:latin typeface="Arial"/>
                <a:cs typeface="Arial"/>
              </a:rPr>
              <a:t>общим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мембранным).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  <a:tabLst>
                <a:tab pos="4686935" algn="l"/>
              </a:tabLst>
            </a:pPr>
            <a:r>
              <a:rPr dirty="0" sz="2400">
                <a:latin typeface="Arial"/>
                <a:cs typeface="Arial"/>
              </a:rPr>
              <a:t>Из </a:t>
            </a:r>
            <a:r>
              <a:rPr dirty="0" sz="2400" spc="-15">
                <a:latin typeface="Arial"/>
                <a:cs typeface="Arial"/>
              </a:rPr>
              <a:t>основного </a:t>
            </a:r>
            <a:r>
              <a:rPr dirty="0" sz="2400" spc="-10">
                <a:latin typeface="Arial"/>
                <a:cs typeface="Arial"/>
              </a:rPr>
              <a:t>уравнения записываем </a:t>
            </a:r>
            <a:r>
              <a:rPr dirty="0" sz="2400">
                <a:latin typeface="Arial"/>
                <a:cs typeface="Arial"/>
              </a:rPr>
              <a:t>сумму </a:t>
            </a:r>
            <a:r>
              <a:rPr dirty="0" sz="2400" spc="-5">
                <a:latin typeface="Arial"/>
                <a:cs typeface="Arial"/>
              </a:rPr>
              <a:t>токов для  </a:t>
            </a:r>
            <a:r>
              <a:rPr dirty="0" sz="2400" spc="-15">
                <a:latin typeface="Arial"/>
                <a:cs typeface="Arial"/>
              </a:rPr>
              <a:t>одновалентных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положительных	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20">
                <a:latin typeface="Arial"/>
                <a:cs typeface="Arial"/>
              </a:rPr>
              <a:t>отрицательных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ионов  и </a:t>
            </a:r>
            <a:r>
              <a:rPr dirty="0" sz="2400" spc="-10">
                <a:latin typeface="Arial"/>
                <a:cs typeface="Arial"/>
              </a:rPr>
              <a:t>приравниваем </a:t>
            </a:r>
            <a:r>
              <a:rPr dirty="0" sz="2400" spc="-5">
                <a:latin typeface="Arial"/>
                <a:cs typeface="Arial"/>
              </a:rPr>
              <a:t>ее </a:t>
            </a:r>
            <a:r>
              <a:rPr dirty="0" sz="2400">
                <a:latin typeface="Arial"/>
                <a:cs typeface="Arial"/>
              </a:rPr>
              <a:t>к</a:t>
            </a:r>
            <a:r>
              <a:rPr dirty="0" sz="2400" spc="-15">
                <a:latin typeface="Arial"/>
                <a:cs typeface="Arial"/>
              </a:rPr>
              <a:t> нулю: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3367" y="4356833"/>
            <a:ext cx="7173414" cy="1636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1107"/>
            <a:ext cx="77095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latin typeface="Arial"/>
                <a:cs typeface="Arial"/>
              </a:rPr>
              <a:t>Уравнение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Гольдмана-Ходжкина-Каца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934339"/>
            <a:ext cx="795400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После </a:t>
            </a:r>
            <a:r>
              <a:rPr dirty="0" sz="2400" spc="-10">
                <a:latin typeface="Arial"/>
                <a:cs typeface="Arial"/>
              </a:rPr>
              <a:t>преобразований </a:t>
            </a:r>
            <a:r>
              <a:rPr dirty="0" sz="2400" spc="-5">
                <a:latin typeface="Arial"/>
                <a:cs typeface="Arial"/>
              </a:rPr>
              <a:t>можно </a:t>
            </a:r>
            <a:r>
              <a:rPr dirty="0" sz="2400" spc="-10">
                <a:latin typeface="Arial"/>
                <a:cs typeface="Arial"/>
              </a:rPr>
              <a:t>получить </a:t>
            </a:r>
            <a:r>
              <a:rPr dirty="0" sz="2400" spc="-5">
                <a:latin typeface="Arial"/>
                <a:cs typeface="Arial"/>
              </a:rPr>
              <a:t>формулу для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10">
                <a:latin typeface="Arial"/>
                <a:cs typeface="Arial"/>
              </a:rPr>
              <a:t>общем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виде: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129534"/>
            <a:ext cx="66078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Для </a:t>
            </a:r>
            <a:r>
              <a:rPr dirty="0" sz="2400">
                <a:latin typeface="Arial"/>
                <a:cs typeface="Arial"/>
              </a:rPr>
              <a:t>случая </a:t>
            </a:r>
            <a:r>
              <a:rPr dirty="0" sz="2400" spc="-15">
                <a:latin typeface="Arial"/>
                <a:cs typeface="Arial"/>
              </a:rPr>
              <a:t>трех </a:t>
            </a:r>
            <a:r>
              <a:rPr dirty="0" sz="2400" spc="-5">
                <a:latin typeface="Arial"/>
                <a:cs typeface="Arial"/>
              </a:rPr>
              <a:t>основных ионов Na+, K+ </a:t>
            </a:r>
            <a:r>
              <a:rPr dirty="0" sz="2400">
                <a:latin typeface="Arial"/>
                <a:cs typeface="Arial"/>
              </a:rPr>
              <a:t>и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</a:t>
            </a:r>
            <a:r>
              <a:rPr dirty="0" baseline="24305" sz="2400" spc="-7" b="1">
                <a:latin typeface="Arial"/>
                <a:cs typeface="Arial"/>
              </a:rPr>
              <a:t>-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5324652"/>
            <a:ext cx="450977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Соотношение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проницаемостей: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dirty="0" sz="2800" spc="-5" i="1">
                <a:latin typeface="Arial"/>
                <a:cs typeface="Arial"/>
              </a:rPr>
              <a:t>Рк </a:t>
            </a:r>
            <a:r>
              <a:rPr dirty="0" sz="2800" i="1">
                <a:latin typeface="Arial"/>
                <a:cs typeface="Arial"/>
              </a:rPr>
              <a:t>:P</a:t>
            </a:r>
            <a:r>
              <a:rPr dirty="0" baseline="-21021" sz="2775" i="1">
                <a:latin typeface="Arial"/>
                <a:cs typeface="Arial"/>
              </a:rPr>
              <a:t>Na</a:t>
            </a:r>
            <a:r>
              <a:rPr dirty="0" sz="2800" i="1">
                <a:latin typeface="Arial"/>
                <a:cs typeface="Arial"/>
              </a:rPr>
              <a:t>:Р</a:t>
            </a:r>
            <a:r>
              <a:rPr dirty="0" baseline="-21021" sz="2775" i="1">
                <a:latin typeface="Arial"/>
                <a:cs typeface="Arial"/>
              </a:rPr>
              <a:t>Cl </a:t>
            </a:r>
            <a:r>
              <a:rPr dirty="0" sz="2800" spc="-5" i="1">
                <a:latin typeface="Arial"/>
                <a:cs typeface="Arial"/>
              </a:rPr>
              <a:t>=</a:t>
            </a:r>
            <a:r>
              <a:rPr dirty="0" sz="2800" spc="-295" i="1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1:0,04:0,05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021" y="1787277"/>
            <a:ext cx="6652925" cy="1203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7941" y="3919230"/>
            <a:ext cx="6533443" cy="1106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601"/>
            <a:ext cx="7674609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Arial"/>
                <a:cs typeface="Arial"/>
              </a:rPr>
              <a:t>Модель мембраны </a:t>
            </a:r>
            <a:r>
              <a:rPr dirty="0" sz="3200" spc="-5" b="1">
                <a:latin typeface="Arial"/>
                <a:cs typeface="Arial"/>
              </a:rPr>
              <a:t>как</a:t>
            </a:r>
            <a:r>
              <a:rPr dirty="0" sz="3200" spc="-105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электрической  </a:t>
            </a:r>
            <a:r>
              <a:rPr dirty="0" sz="3200" spc="-5" b="1">
                <a:latin typeface="Arial"/>
                <a:cs typeface="Arial"/>
              </a:rPr>
              <a:t>цепи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591" y="2278027"/>
            <a:ext cx="2235708" cy="79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462" y="4686386"/>
            <a:ext cx="3196445" cy="1528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6303" y="1221994"/>
            <a:ext cx="7778115" cy="3399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5080">
              <a:lnSpc>
                <a:spcPct val="100000"/>
              </a:lnSpc>
              <a:spcBef>
                <a:spcPts val="100"/>
              </a:spcBef>
              <a:tabLst>
                <a:tab pos="6351905" algn="l"/>
              </a:tabLst>
            </a:pPr>
            <a:r>
              <a:rPr dirty="0" sz="2400" spc="25">
                <a:latin typeface="Arial"/>
                <a:cs typeface="Arial"/>
              </a:rPr>
              <a:t>М</a:t>
            </a:r>
            <a:r>
              <a:rPr dirty="0" sz="2400" spc="-5">
                <a:latin typeface="Arial"/>
                <a:cs typeface="Arial"/>
              </a:rPr>
              <a:t>е</a:t>
            </a:r>
            <a:r>
              <a:rPr dirty="0" sz="2400" spc="-25">
                <a:latin typeface="Arial"/>
                <a:cs typeface="Arial"/>
              </a:rPr>
              <a:t>м</a:t>
            </a:r>
            <a:r>
              <a:rPr dirty="0" sz="2400">
                <a:latin typeface="Arial"/>
                <a:cs typeface="Arial"/>
              </a:rPr>
              <a:t>брана</a:t>
            </a:r>
            <a:r>
              <a:rPr dirty="0" sz="2400" spc="-10">
                <a:latin typeface="Arial"/>
                <a:cs typeface="Arial"/>
              </a:rPr>
              <a:t> р</a:t>
            </a:r>
            <a:r>
              <a:rPr dirty="0" sz="2400" spc="-30">
                <a:latin typeface="Arial"/>
                <a:cs typeface="Arial"/>
              </a:rPr>
              <a:t>а</a:t>
            </a:r>
            <a:r>
              <a:rPr dirty="0" sz="2400" spc="-45">
                <a:latin typeface="Arial"/>
                <a:cs typeface="Arial"/>
              </a:rPr>
              <a:t>з</a:t>
            </a:r>
            <a:r>
              <a:rPr dirty="0" sz="2400" spc="-5">
                <a:latin typeface="Arial"/>
                <a:cs typeface="Arial"/>
              </a:rPr>
              <a:t>д</a:t>
            </a:r>
            <a:r>
              <a:rPr dirty="0" sz="2400" spc="-85">
                <a:latin typeface="Arial"/>
                <a:cs typeface="Arial"/>
              </a:rPr>
              <a:t>е</a:t>
            </a:r>
            <a:r>
              <a:rPr dirty="0" sz="2400" spc="-5">
                <a:latin typeface="Arial"/>
                <a:cs typeface="Arial"/>
              </a:rPr>
              <a:t>ля</a:t>
            </a:r>
            <a:r>
              <a:rPr dirty="0" sz="2400" spc="-90">
                <a:latin typeface="Arial"/>
                <a:cs typeface="Arial"/>
              </a:rPr>
              <a:t>е</a:t>
            </a:r>
            <a:r>
              <a:rPr dirty="0" sz="2400">
                <a:latin typeface="Arial"/>
                <a:cs typeface="Arial"/>
              </a:rPr>
              <a:t>т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за</a:t>
            </a:r>
            <a:r>
              <a:rPr dirty="0" sz="2400" spc="-30">
                <a:latin typeface="Arial"/>
                <a:cs typeface="Arial"/>
              </a:rPr>
              <a:t>р</a:t>
            </a:r>
            <a:r>
              <a:rPr dirty="0" sz="2400">
                <a:latin typeface="Arial"/>
                <a:cs typeface="Arial"/>
              </a:rPr>
              <a:t>яды,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т</a:t>
            </a:r>
            <a:r>
              <a:rPr dirty="0" sz="2400">
                <a:latin typeface="Arial"/>
                <a:cs typeface="Arial"/>
              </a:rPr>
              <a:t>о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ест</a:t>
            </a:r>
            <a:r>
              <a:rPr dirty="0" sz="2400">
                <a:latin typeface="Arial"/>
                <a:cs typeface="Arial"/>
              </a:rPr>
              <a:t>ь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о</a:t>
            </a:r>
            <a:r>
              <a:rPr dirty="0" sz="2400" spc="-5">
                <a:latin typeface="Arial"/>
                <a:cs typeface="Arial"/>
              </a:rPr>
              <a:t>н</a:t>
            </a:r>
            <a:r>
              <a:rPr dirty="0" sz="2400">
                <a:latin typeface="Arial"/>
                <a:cs typeface="Arial"/>
              </a:rPr>
              <a:t>а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	</a:t>
            </a:r>
            <a:r>
              <a:rPr dirty="0" sz="2400" spc="25">
                <a:latin typeface="Arial"/>
                <a:cs typeface="Arial"/>
              </a:rPr>
              <a:t>к</a:t>
            </a:r>
            <a:r>
              <a:rPr dirty="0" sz="2400" spc="-5">
                <a:latin typeface="Arial"/>
                <a:cs typeface="Arial"/>
              </a:rPr>
              <a:t>о</a:t>
            </a:r>
            <a:r>
              <a:rPr dirty="0" sz="2400" spc="-10">
                <a:latin typeface="Arial"/>
                <a:cs typeface="Arial"/>
              </a:rPr>
              <a:t>н</a:t>
            </a:r>
            <a:r>
              <a:rPr dirty="0" sz="2400" spc="-5">
                <a:latin typeface="Arial"/>
                <a:cs typeface="Arial"/>
              </a:rPr>
              <a:t>денс</a:t>
            </a:r>
            <a:r>
              <a:rPr dirty="0" sz="2400">
                <a:latin typeface="Arial"/>
                <a:cs typeface="Arial"/>
              </a:rPr>
              <a:t>а-  </a:t>
            </a:r>
            <a:r>
              <a:rPr dirty="0" sz="2400" spc="-10">
                <a:latin typeface="Arial"/>
                <a:cs typeface="Arial"/>
              </a:rPr>
              <a:t>тор, </a:t>
            </a:r>
            <a:r>
              <a:rPr dirty="0" sz="2400" spc="-15">
                <a:latin typeface="Arial"/>
                <a:cs typeface="Arial"/>
              </a:rPr>
              <a:t>обладающий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электроемкостью.</a:t>
            </a:r>
            <a:endParaRPr sz="2400">
              <a:latin typeface="Arial"/>
              <a:cs typeface="Arial"/>
            </a:endParaRPr>
          </a:p>
          <a:p>
            <a:pPr marL="2965450">
              <a:lnSpc>
                <a:spcPct val="100000"/>
              </a:lnSpc>
              <a:spcBef>
                <a:spcPts val="1045"/>
              </a:spcBef>
            </a:pPr>
            <a:r>
              <a:rPr dirty="0" sz="2000" i="1">
                <a:latin typeface="Arial"/>
                <a:cs typeface="Arial"/>
              </a:rPr>
              <a:t>S </a:t>
            </a:r>
            <a:r>
              <a:rPr dirty="0" sz="2000">
                <a:latin typeface="Arial"/>
                <a:cs typeface="Arial"/>
              </a:rPr>
              <a:t>— </a:t>
            </a:r>
            <a:r>
              <a:rPr dirty="0" sz="2000" spc="-5">
                <a:latin typeface="Arial"/>
                <a:cs typeface="Arial"/>
              </a:rPr>
              <a:t>площадь </a:t>
            </a:r>
            <a:r>
              <a:rPr dirty="0" sz="2000">
                <a:latin typeface="Arial"/>
                <a:cs typeface="Arial"/>
              </a:rPr>
              <a:t>обкладки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конденсатора</a:t>
            </a:r>
            <a:endParaRPr sz="2000">
              <a:latin typeface="Arial"/>
              <a:cs typeface="Arial"/>
            </a:endParaRPr>
          </a:p>
          <a:p>
            <a:pPr marL="296545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Arial"/>
                <a:cs typeface="Arial"/>
              </a:rPr>
              <a:t>(площадь </a:t>
            </a:r>
            <a:r>
              <a:rPr dirty="0" sz="2000" spc="-10">
                <a:latin typeface="Arial"/>
                <a:cs typeface="Arial"/>
              </a:rPr>
              <a:t>поверхности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клетки);</a:t>
            </a:r>
            <a:endParaRPr sz="2000">
              <a:latin typeface="Arial"/>
              <a:cs typeface="Arial"/>
            </a:endParaRPr>
          </a:p>
          <a:p>
            <a:pPr marL="2965450" marR="60706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d </a:t>
            </a:r>
            <a:r>
              <a:rPr dirty="0" sz="2000">
                <a:latin typeface="Arial"/>
                <a:cs typeface="Arial"/>
              </a:rPr>
              <a:t>— </a:t>
            </a:r>
            <a:r>
              <a:rPr dirty="0" sz="2000" spc="-5">
                <a:latin typeface="Arial"/>
                <a:cs typeface="Arial"/>
              </a:rPr>
              <a:t>расстояние между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обкладками  </a:t>
            </a:r>
            <a:r>
              <a:rPr dirty="0" sz="2000" spc="-15">
                <a:latin typeface="Arial"/>
                <a:cs typeface="Arial"/>
              </a:rPr>
              <a:t>(толщина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мембраны);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>
                <a:latin typeface="Arial"/>
                <a:cs typeface="Arial"/>
              </a:rPr>
              <a:t>ε </a:t>
            </a:r>
            <a:r>
              <a:rPr dirty="0" sz="2000" spc="0">
                <a:latin typeface="Arial"/>
                <a:cs typeface="Arial"/>
              </a:rPr>
              <a:t>— </a:t>
            </a:r>
            <a:r>
              <a:rPr dirty="0" sz="2000" spc="-15">
                <a:latin typeface="Arial"/>
                <a:cs typeface="Arial"/>
              </a:rPr>
              <a:t>относительная </a:t>
            </a:r>
            <a:r>
              <a:rPr dirty="0" sz="2000" spc="-5">
                <a:latin typeface="Arial"/>
                <a:cs typeface="Arial"/>
              </a:rPr>
              <a:t>диэлектрическая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проницаемость;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Q </a:t>
            </a:r>
            <a:r>
              <a:rPr dirty="0" sz="2000">
                <a:latin typeface="Arial"/>
                <a:cs typeface="Arial"/>
              </a:rPr>
              <a:t>— </a:t>
            </a:r>
            <a:r>
              <a:rPr dirty="0" sz="2000" spc="-10">
                <a:latin typeface="Arial"/>
                <a:cs typeface="Arial"/>
              </a:rPr>
              <a:t>заряд </a:t>
            </a:r>
            <a:r>
              <a:rPr dirty="0" sz="2000" spc="-5">
                <a:latin typeface="Arial"/>
                <a:cs typeface="Arial"/>
              </a:rPr>
              <a:t>на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обкладке;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V </a:t>
            </a:r>
            <a:r>
              <a:rPr dirty="0" sz="2000">
                <a:latin typeface="Arial"/>
                <a:cs typeface="Arial"/>
              </a:rPr>
              <a:t>= </a:t>
            </a:r>
            <a:r>
              <a:rPr dirty="0" sz="2000" spc="-25" i="1">
                <a:latin typeface="Arial"/>
                <a:cs typeface="Arial"/>
              </a:rPr>
              <a:t>Vi </a:t>
            </a:r>
            <a:r>
              <a:rPr dirty="0" sz="2000" i="1">
                <a:latin typeface="Arial"/>
                <a:cs typeface="Arial"/>
              </a:rPr>
              <a:t>- </a:t>
            </a:r>
            <a:r>
              <a:rPr dirty="0" sz="2000" spc="-40" i="1">
                <a:latin typeface="Arial"/>
                <a:cs typeface="Arial"/>
              </a:rPr>
              <a:t>Vo </a:t>
            </a:r>
            <a:r>
              <a:rPr dirty="0" sz="2000">
                <a:latin typeface="Arial"/>
                <a:cs typeface="Arial"/>
              </a:rPr>
              <a:t>— </a:t>
            </a:r>
            <a:r>
              <a:rPr dirty="0" sz="2000" spc="-5">
                <a:latin typeface="Arial"/>
                <a:cs typeface="Arial"/>
              </a:rPr>
              <a:t>разность </a:t>
            </a:r>
            <a:r>
              <a:rPr dirty="0" sz="2000" spc="-10">
                <a:latin typeface="Arial"/>
                <a:cs typeface="Arial"/>
              </a:rPr>
              <a:t>потенциалов </a:t>
            </a:r>
            <a:r>
              <a:rPr dirty="0" sz="2000" spc="-5">
                <a:latin typeface="Arial"/>
                <a:cs typeface="Arial"/>
              </a:rPr>
              <a:t>внутри </a:t>
            </a:r>
            <a:r>
              <a:rPr dirty="0" sz="2000">
                <a:latin typeface="Arial"/>
                <a:cs typeface="Arial"/>
              </a:rPr>
              <a:t>и снаружи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клетки</a:t>
            </a:r>
            <a:endParaRPr sz="20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dirty="0" sz="1800" spc="-10" b="1">
                <a:latin typeface="Arial"/>
                <a:cs typeface="Arial"/>
              </a:rPr>
              <a:t>Внутриклеточная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среда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473" y="6193637"/>
            <a:ext cx="325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Arial"/>
                <a:cs typeface="Arial"/>
              </a:rPr>
              <a:t>Внеклеточное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пространство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9076" y="4963386"/>
            <a:ext cx="3218604" cy="936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601"/>
            <a:ext cx="7592059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205480" algn="l"/>
              </a:tabLst>
            </a:pPr>
            <a:r>
              <a:rPr dirty="0" sz="3200" b="1">
                <a:latin typeface="Arial"/>
                <a:cs typeface="Arial"/>
              </a:rPr>
              <a:t>Основное </a:t>
            </a:r>
            <a:r>
              <a:rPr dirty="0" sz="3200" spc="-10" b="1">
                <a:latin typeface="Arial"/>
                <a:cs typeface="Arial"/>
              </a:rPr>
              <a:t>уравнение </a:t>
            </a:r>
            <a:r>
              <a:rPr dirty="0" sz="3200" b="1">
                <a:latin typeface="Arial"/>
                <a:cs typeface="Arial"/>
              </a:rPr>
              <a:t>для</a:t>
            </a:r>
            <a:r>
              <a:rPr dirty="0" sz="3200" spc="-95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электрофи-  зиологических	</a:t>
            </a:r>
            <a:r>
              <a:rPr dirty="0" sz="3200" spc="-20" b="1">
                <a:latin typeface="Arial"/>
                <a:cs typeface="Arial"/>
              </a:rPr>
              <a:t>моделей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94638"/>
            <a:ext cx="786955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Поскольку </a:t>
            </a:r>
            <a:r>
              <a:rPr dirty="0" sz="2400" spc="-35">
                <a:latin typeface="Arial"/>
                <a:cs typeface="Arial"/>
              </a:rPr>
              <a:t>нет </a:t>
            </a:r>
            <a:r>
              <a:rPr dirty="0" sz="2400" spc="-5">
                <a:latin typeface="Arial"/>
                <a:cs typeface="Arial"/>
              </a:rPr>
              <a:t>накопления </a:t>
            </a:r>
            <a:r>
              <a:rPr dirty="0" sz="2400" spc="-10">
                <a:latin typeface="Arial"/>
                <a:cs typeface="Arial"/>
              </a:rPr>
              <a:t>заряда </a:t>
            </a:r>
            <a:r>
              <a:rPr dirty="0" sz="2400" spc="-5">
                <a:latin typeface="Arial"/>
                <a:cs typeface="Arial"/>
              </a:rPr>
              <a:t>на </a:t>
            </a:r>
            <a:r>
              <a:rPr dirty="0" sz="2400" spc="0">
                <a:latin typeface="Arial"/>
                <a:cs typeface="Arial"/>
              </a:rPr>
              <a:t>каждой </a:t>
            </a:r>
            <a:r>
              <a:rPr dirty="0" sz="2400">
                <a:latin typeface="Arial"/>
                <a:cs typeface="Arial"/>
              </a:rPr>
              <a:t>из </a:t>
            </a:r>
            <a:r>
              <a:rPr dirty="0" sz="2400" spc="-10">
                <a:latin typeface="Arial"/>
                <a:cs typeface="Arial"/>
              </a:rPr>
              <a:t>сторон  </a:t>
            </a:r>
            <a:r>
              <a:rPr dirty="0" sz="2400" spc="-5">
                <a:latin typeface="Arial"/>
                <a:cs typeface="Arial"/>
              </a:rPr>
              <a:t>мембраны (или, поскольку </a:t>
            </a:r>
            <a:r>
              <a:rPr dirty="0" sz="2400" spc="-10">
                <a:latin typeface="Arial"/>
                <a:cs typeface="Arial"/>
              </a:rPr>
              <a:t>все </a:t>
            </a:r>
            <a:r>
              <a:rPr dirty="0" sz="2400" spc="-15">
                <a:latin typeface="Arial"/>
                <a:cs typeface="Arial"/>
              </a:rPr>
              <a:t>поле </a:t>
            </a:r>
            <a:r>
              <a:rPr dirty="0" sz="2400" spc="-20">
                <a:latin typeface="Arial"/>
                <a:cs typeface="Arial"/>
              </a:rPr>
              <a:t>сосредоточено </a:t>
            </a:r>
            <a:r>
              <a:rPr dirty="0" sz="2400">
                <a:latin typeface="Arial"/>
                <a:cs typeface="Arial"/>
              </a:rPr>
              <a:t>в  </a:t>
            </a:r>
            <a:r>
              <a:rPr dirty="0" sz="2400" spc="-5">
                <a:latin typeface="Arial"/>
                <a:cs typeface="Arial"/>
              </a:rPr>
              <a:t>мембране, </a:t>
            </a:r>
            <a:r>
              <a:rPr dirty="0" sz="2400" spc="-15">
                <a:latin typeface="Arial"/>
                <a:cs typeface="Arial"/>
              </a:rPr>
              <a:t>во внеклеточной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15">
                <a:latin typeface="Arial"/>
                <a:cs typeface="Arial"/>
              </a:rPr>
              <a:t>внутриклеточной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жидко-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сти </a:t>
            </a:r>
            <a:r>
              <a:rPr dirty="0" sz="2400" spc="-35">
                <a:latin typeface="Arial"/>
                <a:cs typeface="Arial"/>
              </a:rPr>
              <a:t>нет </a:t>
            </a:r>
            <a:r>
              <a:rPr dirty="0" sz="2400" spc="-5">
                <a:latin typeface="Arial"/>
                <a:cs typeface="Arial"/>
              </a:rPr>
              <a:t>ни </a:t>
            </a:r>
            <a:r>
              <a:rPr dirty="0" sz="2400" spc="-15">
                <a:latin typeface="Arial"/>
                <a:cs typeface="Arial"/>
              </a:rPr>
              <a:t>поля, </a:t>
            </a:r>
            <a:r>
              <a:rPr dirty="0" sz="2400" spc="-5">
                <a:latin typeface="Arial"/>
                <a:cs typeface="Arial"/>
              </a:rPr>
              <a:t>ни токов), </a:t>
            </a:r>
            <a:r>
              <a:rPr dirty="0" sz="2400" spc="-10">
                <a:latin typeface="Arial"/>
                <a:cs typeface="Arial"/>
              </a:rPr>
              <a:t>сумма ионного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10">
                <a:latin typeface="Arial"/>
                <a:cs typeface="Arial"/>
              </a:rPr>
              <a:t>емкостного  </a:t>
            </a:r>
            <a:r>
              <a:rPr dirty="0" sz="2400">
                <a:latin typeface="Arial"/>
                <a:cs typeface="Arial"/>
              </a:rPr>
              <a:t>тока </a:t>
            </a:r>
            <a:r>
              <a:rPr dirty="0" sz="2400" spc="-15">
                <a:latin typeface="Arial"/>
                <a:cs typeface="Arial"/>
              </a:rPr>
              <a:t>должна </a:t>
            </a:r>
            <a:r>
              <a:rPr dirty="0" sz="2400" spc="-5">
                <a:latin typeface="Arial"/>
                <a:cs typeface="Arial"/>
              </a:rPr>
              <a:t>быть </a:t>
            </a:r>
            <a:r>
              <a:rPr dirty="0" sz="2400" spc="-10">
                <a:latin typeface="Arial"/>
                <a:cs typeface="Arial"/>
              </a:rPr>
              <a:t>равна </a:t>
            </a:r>
            <a:r>
              <a:rPr dirty="0" sz="2400" spc="-20">
                <a:latin typeface="Arial"/>
                <a:cs typeface="Arial"/>
              </a:rPr>
              <a:t>нулю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855" y="3353800"/>
            <a:ext cx="4317878" cy="711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6808" y="5156026"/>
            <a:ext cx="2011322" cy="72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4370" y="4064634"/>
            <a:ext cx="7308215" cy="209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Arial"/>
                <a:cs typeface="Arial"/>
              </a:rPr>
              <a:t>Отсюда получим </a:t>
            </a:r>
            <a:r>
              <a:rPr dirty="0" sz="2400" spc="-10">
                <a:latin typeface="Arial"/>
                <a:cs typeface="Arial"/>
              </a:rPr>
              <a:t>основное уравнение </a:t>
            </a:r>
            <a:r>
              <a:rPr dirty="0" sz="2400" spc="-5">
                <a:latin typeface="Arial"/>
                <a:cs typeface="Arial"/>
              </a:rPr>
              <a:t>для </a:t>
            </a:r>
            <a:r>
              <a:rPr dirty="0" sz="2400" spc="-25">
                <a:latin typeface="Arial"/>
                <a:cs typeface="Arial"/>
              </a:rPr>
              <a:t>моделей  </a:t>
            </a:r>
            <a:r>
              <a:rPr dirty="0" sz="2400" spc="-10">
                <a:latin typeface="Arial"/>
                <a:cs typeface="Arial"/>
              </a:rPr>
              <a:t>электрофизиологии</a:t>
            </a:r>
            <a:endParaRPr sz="2400">
              <a:latin typeface="Arial"/>
              <a:cs typeface="Arial"/>
            </a:endParaRPr>
          </a:p>
          <a:p>
            <a:pPr marL="2893060">
              <a:lnSpc>
                <a:spcPct val="100000"/>
              </a:lnSpc>
              <a:spcBef>
                <a:spcPts val="1920"/>
              </a:spcBef>
              <a:tabLst>
                <a:tab pos="5460365" algn="l"/>
              </a:tabLst>
            </a:pPr>
            <a:r>
              <a:rPr dirty="0" sz="2400" spc="-10">
                <a:latin typeface="Arial"/>
                <a:cs typeface="Arial"/>
              </a:rPr>
              <a:t>Это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зависимость	</a:t>
            </a:r>
            <a:r>
              <a:rPr dirty="0" sz="2400">
                <a:latin typeface="Arial"/>
                <a:cs typeface="Arial"/>
              </a:rPr>
              <a:t>динамики</a:t>
            </a:r>
            <a:endParaRPr sz="2400">
              <a:latin typeface="Arial"/>
              <a:cs typeface="Arial"/>
            </a:endParaRPr>
          </a:p>
          <a:p>
            <a:pPr marL="2893060" marR="142240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мембранного потенциала </a:t>
            </a:r>
            <a:r>
              <a:rPr dirty="0" sz="2400" spc="-25">
                <a:latin typeface="Arial"/>
                <a:cs typeface="Arial"/>
              </a:rPr>
              <a:t>от  </a:t>
            </a:r>
            <a:r>
              <a:rPr dirty="0" sz="2400" spc="-10">
                <a:latin typeface="Arial"/>
                <a:cs typeface="Arial"/>
              </a:rPr>
              <a:t>ионного </a:t>
            </a:r>
            <a:r>
              <a:rPr dirty="0" sz="2400">
                <a:latin typeface="Arial"/>
                <a:cs typeface="Arial"/>
              </a:rPr>
              <a:t>тока </a:t>
            </a:r>
            <a:r>
              <a:rPr dirty="0" sz="2400" spc="-15">
                <a:latin typeface="Arial"/>
                <a:cs typeface="Arial"/>
              </a:rPr>
              <a:t>через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мембрану.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53695"/>
            <a:ext cx="799401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Ионный </a:t>
            </a:r>
            <a:r>
              <a:rPr dirty="0" sz="3200" spc="-10" b="1">
                <a:latin typeface="Arial"/>
                <a:cs typeface="Arial"/>
              </a:rPr>
              <a:t>ток </a:t>
            </a:r>
            <a:r>
              <a:rPr dirty="0" sz="3200" b="1">
                <a:latin typeface="Arial"/>
                <a:cs typeface="Arial"/>
              </a:rPr>
              <a:t>в </a:t>
            </a:r>
            <a:r>
              <a:rPr dirty="0" sz="3200" spc="-20" b="1">
                <a:latin typeface="Arial"/>
                <a:cs typeface="Arial"/>
              </a:rPr>
              <a:t>зависимости </a:t>
            </a:r>
            <a:r>
              <a:rPr dirty="0" sz="3200" spc="-45" b="1">
                <a:latin typeface="Arial"/>
                <a:cs typeface="Arial"/>
              </a:rPr>
              <a:t>от </a:t>
            </a:r>
            <a:r>
              <a:rPr dirty="0" sz="3200" spc="-5" b="1">
                <a:latin typeface="Arial"/>
                <a:cs typeface="Arial"/>
              </a:rPr>
              <a:t>разности  </a:t>
            </a:r>
            <a:r>
              <a:rPr dirty="0" sz="3200" spc="-15" b="1">
                <a:latin typeface="Arial"/>
                <a:cs typeface="Arial"/>
              </a:rPr>
              <a:t>потенциалов </a:t>
            </a:r>
            <a:r>
              <a:rPr dirty="0" sz="3200" spc="-5" b="1">
                <a:latin typeface="Arial"/>
                <a:cs typeface="Arial"/>
              </a:rPr>
              <a:t>на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мембране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54555"/>
            <a:ext cx="74847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Простое выражение </a:t>
            </a:r>
            <a:r>
              <a:rPr dirty="0" sz="2400" spc="-10">
                <a:latin typeface="Arial"/>
                <a:cs typeface="Arial"/>
              </a:rPr>
              <a:t>можно получить </a:t>
            </a:r>
            <a:r>
              <a:rPr dirty="0" sz="2400">
                <a:latin typeface="Arial"/>
                <a:cs typeface="Arial"/>
              </a:rPr>
              <a:t>из </a:t>
            </a:r>
            <a:r>
              <a:rPr dirty="0" sz="2400" spc="-5">
                <a:latin typeface="Arial"/>
                <a:cs typeface="Arial"/>
              </a:rPr>
              <a:t>закона </a:t>
            </a:r>
            <a:r>
              <a:rPr dirty="0" sz="2400">
                <a:latin typeface="Arial"/>
                <a:cs typeface="Arial"/>
              </a:rPr>
              <a:t>Ома.  В </a:t>
            </a:r>
            <a:r>
              <a:rPr dirty="0" sz="2400" spc="-10">
                <a:latin typeface="Arial"/>
                <a:cs typeface="Arial"/>
              </a:rPr>
              <a:t>общем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случае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965" y="2642449"/>
            <a:ext cx="2225078" cy="636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55340" y="2230882"/>
            <a:ext cx="5340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5340" algn="l"/>
              </a:tabLst>
            </a:pPr>
            <a:r>
              <a:rPr dirty="0" sz="2000" spc="-30">
                <a:latin typeface="Arial"/>
                <a:cs typeface="Arial"/>
              </a:rPr>
              <a:t>где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	</a:t>
            </a:r>
            <a:r>
              <a:rPr dirty="0" sz="2000">
                <a:latin typeface="Arial"/>
                <a:cs typeface="Arial"/>
              </a:rPr>
              <a:t>— </a:t>
            </a:r>
            <a:r>
              <a:rPr dirty="0" sz="2000" spc="-15">
                <a:latin typeface="Arial"/>
                <a:cs typeface="Arial"/>
              </a:rPr>
              <a:t>ток </a:t>
            </a:r>
            <a:r>
              <a:rPr dirty="0" sz="2000" spc="-5">
                <a:latin typeface="Arial"/>
                <a:cs typeface="Arial"/>
              </a:rPr>
              <a:t>стимуляции, </a:t>
            </a:r>
            <a:r>
              <a:rPr dirty="0" sz="2000" spc="-10">
                <a:latin typeface="Arial"/>
                <a:cs typeface="Arial"/>
              </a:rPr>
              <a:t>ток,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пропускаемый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3538" y="3757829"/>
            <a:ext cx="2697103" cy="420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R="934085">
              <a:lnSpc>
                <a:spcPts val="1385"/>
              </a:lnSpc>
              <a:spcBef>
                <a:spcPts val="130"/>
              </a:spcBef>
            </a:pPr>
            <a:r>
              <a:rPr dirty="0" spc="5"/>
              <a:t>stim</a:t>
            </a:r>
          </a:p>
          <a:p>
            <a:pPr marL="2821305">
              <a:lnSpc>
                <a:spcPts val="2225"/>
              </a:lnSpc>
            </a:pPr>
            <a:r>
              <a:rPr dirty="0" sz="2000" spc="-25" i="0">
                <a:latin typeface="Arial"/>
                <a:cs typeface="Arial"/>
              </a:rPr>
              <a:t>от </a:t>
            </a:r>
            <a:r>
              <a:rPr dirty="0" sz="2000" spc="-10" i="0">
                <a:latin typeface="Arial"/>
                <a:cs typeface="Arial"/>
              </a:rPr>
              <a:t>внешнего</a:t>
            </a:r>
            <a:r>
              <a:rPr dirty="0" sz="2000" spc="-45" i="0">
                <a:latin typeface="Arial"/>
                <a:cs typeface="Arial"/>
              </a:rPr>
              <a:t> </a:t>
            </a:r>
            <a:r>
              <a:rPr dirty="0" sz="2000" spc="-5" i="0">
                <a:latin typeface="Arial"/>
                <a:cs typeface="Arial"/>
              </a:rPr>
              <a:t>источника;</a:t>
            </a:r>
            <a:endParaRPr sz="2000">
              <a:latin typeface="Arial"/>
              <a:cs typeface="Arial"/>
            </a:endParaRPr>
          </a:p>
          <a:p>
            <a:pPr marL="2889885">
              <a:lnSpc>
                <a:spcPct val="100000"/>
              </a:lnSpc>
            </a:pPr>
            <a:r>
              <a:rPr dirty="0" sz="2000" spc="0"/>
              <a:t>i</a:t>
            </a:r>
            <a:r>
              <a:rPr dirty="0" baseline="-21367" sz="1950" spc="0"/>
              <a:t>s </a:t>
            </a:r>
            <a:r>
              <a:rPr dirty="0" sz="2000" i="0">
                <a:latin typeface="Arial"/>
                <a:cs typeface="Arial"/>
              </a:rPr>
              <a:t>— </a:t>
            </a:r>
            <a:r>
              <a:rPr dirty="0" sz="2000" spc="-10" i="0">
                <a:latin typeface="Arial"/>
                <a:cs typeface="Arial"/>
              </a:rPr>
              <a:t>токи </a:t>
            </a:r>
            <a:r>
              <a:rPr dirty="0" sz="2000" i="0">
                <a:latin typeface="Arial"/>
                <a:cs typeface="Arial"/>
              </a:rPr>
              <a:t>ионов </a:t>
            </a:r>
            <a:r>
              <a:rPr dirty="0" sz="2000" spc="-15" i="0">
                <a:latin typeface="Arial"/>
                <a:cs typeface="Arial"/>
              </a:rPr>
              <a:t>натрия, </a:t>
            </a:r>
            <a:r>
              <a:rPr dirty="0" sz="2000" spc="0" i="0">
                <a:latin typeface="Arial"/>
                <a:cs typeface="Arial"/>
              </a:rPr>
              <a:t>калия </a:t>
            </a:r>
            <a:r>
              <a:rPr dirty="0" sz="2000" i="0">
                <a:latin typeface="Arial"/>
                <a:cs typeface="Arial"/>
              </a:rPr>
              <a:t>и </a:t>
            </a:r>
            <a:r>
              <a:rPr dirty="0" sz="2000" spc="-114" i="0">
                <a:latin typeface="Arial"/>
                <a:cs typeface="Arial"/>
              </a:rPr>
              <a:t>т. </a:t>
            </a:r>
            <a:r>
              <a:rPr dirty="0" sz="2000" spc="-5" i="0">
                <a:latin typeface="Arial"/>
                <a:cs typeface="Arial"/>
              </a:rPr>
              <a:t>д.</a:t>
            </a:r>
            <a:r>
              <a:rPr dirty="0" sz="2000" spc="-195" i="0">
                <a:latin typeface="Arial"/>
                <a:cs typeface="Arial"/>
              </a:rPr>
              <a:t> </a:t>
            </a:r>
            <a:r>
              <a:rPr dirty="0" sz="2000" spc="-10" i="0">
                <a:latin typeface="Arial"/>
                <a:cs typeface="Arial"/>
              </a:rPr>
              <a:t>через</a:t>
            </a:r>
            <a:endParaRPr sz="2000">
              <a:latin typeface="Arial"/>
              <a:cs typeface="Arial"/>
            </a:endParaRPr>
          </a:p>
          <a:p>
            <a:pPr marL="2821305">
              <a:lnSpc>
                <a:spcPct val="100000"/>
              </a:lnSpc>
              <a:spcBef>
                <a:spcPts val="5"/>
              </a:spcBef>
            </a:pPr>
            <a:r>
              <a:rPr dirty="0" sz="2000" i="0">
                <a:latin typeface="Arial"/>
                <a:cs typeface="Arial"/>
              </a:rPr>
              <a:t>мембранные</a:t>
            </a:r>
            <a:r>
              <a:rPr dirty="0" sz="2000" spc="-60" i="0">
                <a:latin typeface="Arial"/>
                <a:cs typeface="Arial"/>
              </a:rPr>
              <a:t> </a:t>
            </a:r>
            <a:r>
              <a:rPr dirty="0" sz="2000" spc="0" i="0">
                <a:latin typeface="Arial"/>
                <a:cs typeface="Arial"/>
              </a:rPr>
              <a:t>каналы.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i="0">
                <a:latin typeface="Arial"/>
                <a:cs typeface="Arial"/>
              </a:rPr>
              <a:t>По закону Ома </a:t>
            </a:r>
            <a:r>
              <a:rPr dirty="0" sz="2400" spc="-10" i="0">
                <a:latin typeface="Arial"/>
                <a:cs typeface="Arial"/>
              </a:rPr>
              <a:t>ток </a:t>
            </a:r>
            <a:r>
              <a:rPr dirty="0" sz="2400" i="0">
                <a:latin typeface="Arial"/>
                <a:cs typeface="Arial"/>
              </a:rPr>
              <a:t>иона</a:t>
            </a:r>
            <a:r>
              <a:rPr dirty="0" sz="2400" spc="-40" i="0">
                <a:latin typeface="Arial"/>
                <a:cs typeface="Arial"/>
              </a:rPr>
              <a:t> </a:t>
            </a:r>
            <a:r>
              <a:rPr dirty="0" sz="2400"/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i="0">
                <a:latin typeface="Arial"/>
                <a:cs typeface="Arial"/>
              </a:rPr>
              <a:t>пропорционален</a:t>
            </a:r>
            <a:r>
              <a:rPr dirty="0" sz="2400" spc="5" i="0">
                <a:latin typeface="Arial"/>
                <a:cs typeface="Arial"/>
              </a:rPr>
              <a:t> </a:t>
            </a:r>
            <a:r>
              <a:rPr dirty="0" sz="2400" spc="-10" i="0">
                <a:latin typeface="Arial"/>
                <a:cs typeface="Arial"/>
              </a:rPr>
              <a:t>напряжению</a:t>
            </a:r>
            <a:r>
              <a:rPr dirty="0" sz="1800" spc="-10" i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84455" marR="16510">
              <a:lnSpc>
                <a:spcPct val="100000"/>
              </a:lnSpc>
              <a:spcBef>
                <a:spcPts val="1610"/>
              </a:spcBef>
            </a:pPr>
            <a:r>
              <a:rPr dirty="0" sz="2400" spc="-10" i="0">
                <a:latin typeface="Arial"/>
                <a:cs typeface="Arial"/>
              </a:rPr>
              <a:t>Проводимость </a:t>
            </a:r>
            <a:r>
              <a:rPr dirty="0" sz="2400" spc="-5" i="0">
                <a:latin typeface="Arial"/>
                <a:cs typeface="Arial"/>
              </a:rPr>
              <a:t>мембраны </a:t>
            </a:r>
            <a:r>
              <a:rPr dirty="0" sz="2400" i="0">
                <a:latin typeface="Arial"/>
                <a:cs typeface="Arial"/>
              </a:rPr>
              <a:t>в </a:t>
            </a:r>
            <a:r>
              <a:rPr dirty="0" sz="2400" spc="-10" i="0">
                <a:latin typeface="Arial"/>
                <a:cs typeface="Arial"/>
              </a:rPr>
              <a:t>общем </a:t>
            </a:r>
            <a:r>
              <a:rPr dirty="0" sz="2400" i="0">
                <a:latin typeface="Arial"/>
                <a:cs typeface="Arial"/>
              </a:rPr>
              <a:t>случае </a:t>
            </a:r>
            <a:r>
              <a:rPr dirty="0" sz="2400" spc="-5" i="0">
                <a:latin typeface="Arial"/>
                <a:cs typeface="Arial"/>
              </a:rPr>
              <a:t>не </a:t>
            </a:r>
            <a:r>
              <a:rPr dirty="0" sz="2400" spc="-25" i="0">
                <a:latin typeface="Arial"/>
                <a:cs typeface="Arial"/>
              </a:rPr>
              <a:t>является  </a:t>
            </a:r>
            <a:r>
              <a:rPr dirty="0" sz="2400" spc="-5" i="0">
                <a:latin typeface="Arial"/>
                <a:cs typeface="Arial"/>
              </a:rPr>
              <a:t>константой, </a:t>
            </a:r>
            <a:r>
              <a:rPr dirty="0" sz="2400" i="0">
                <a:latin typeface="Arial"/>
                <a:cs typeface="Arial"/>
              </a:rPr>
              <a:t>а </a:t>
            </a:r>
            <a:r>
              <a:rPr dirty="0" sz="2400" spc="-5" i="0">
                <a:latin typeface="Arial"/>
                <a:cs typeface="Arial"/>
              </a:rPr>
              <a:t>зависит </a:t>
            </a:r>
            <a:r>
              <a:rPr dirty="0" sz="2400" spc="-30" i="0">
                <a:latin typeface="Arial"/>
                <a:cs typeface="Arial"/>
              </a:rPr>
              <a:t>от </a:t>
            </a:r>
            <a:r>
              <a:rPr dirty="0" sz="2400" spc="-10" i="0">
                <a:latin typeface="Arial"/>
                <a:cs typeface="Arial"/>
              </a:rPr>
              <a:t>мембранного потенциала,  </a:t>
            </a:r>
            <a:r>
              <a:rPr dirty="0" sz="2400" spc="-5" i="0">
                <a:latin typeface="Arial"/>
                <a:cs typeface="Arial"/>
              </a:rPr>
              <a:t>состояния </a:t>
            </a:r>
            <a:r>
              <a:rPr dirty="0" sz="2400" i="0">
                <a:latin typeface="Arial"/>
                <a:cs typeface="Arial"/>
              </a:rPr>
              <a:t>каналов, </a:t>
            </a:r>
            <a:r>
              <a:rPr dirty="0" sz="2400" spc="-5" i="0">
                <a:latin typeface="Arial"/>
                <a:cs typeface="Arial"/>
              </a:rPr>
              <a:t>ионных</a:t>
            </a:r>
            <a:r>
              <a:rPr dirty="0" sz="2400" spc="-10" i="0">
                <a:latin typeface="Arial"/>
                <a:cs typeface="Arial"/>
              </a:rPr>
              <a:t> </a:t>
            </a:r>
            <a:r>
              <a:rPr dirty="0" sz="2400" spc="-5" i="0">
                <a:latin typeface="Arial"/>
                <a:cs typeface="Arial"/>
              </a:rPr>
              <a:t>концентраций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9459" y="5812380"/>
            <a:ext cx="5167249" cy="480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20" b="1">
                <a:latin typeface="Arial"/>
                <a:cs typeface="Arial"/>
              </a:rPr>
              <a:t>Электрические </a:t>
            </a:r>
            <a:r>
              <a:rPr dirty="0" sz="3200" spc="-15" b="1">
                <a:latin typeface="Arial"/>
                <a:cs typeface="Arial"/>
              </a:rPr>
              <a:t>явления </a:t>
            </a:r>
            <a:r>
              <a:rPr dirty="0" sz="3200" b="1">
                <a:latin typeface="Arial"/>
                <a:cs typeface="Arial"/>
              </a:rPr>
              <a:t>в </a:t>
            </a:r>
            <a:r>
              <a:rPr dirty="0" sz="3200" spc="-5" b="1">
                <a:latin typeface="Arial"/>
                <a:cs typeface="Arial"/>
              </a:rPr>
              <a:t>живых  </a:t>
            </a:r>
            <a:r>
              <a:rPr dirty="0" sz="3200" spc="-15" b="1">
                <a:latin typeface="Arial"/>
                <a:cs typeface="Arial"/>
              </a:rPr>
              <a:t>системах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366520"/>
            <a:ext cx="762889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Arial"/>
                <a:cs typeface="Arial"/>
              </a:rPr>
              <a:t>«Животное </a:t>
            </a:r>
            <a:r>
              <a:rPr dirty="0" sz="2400" spc="-10">
                <a:latin typeface="Arial"/>
                <a:cs typeface="Arial"/>
              </a:rPr>
              <a:t>электричество» </a:t>
            </a:r>
            <a:r>
              <a:rPr dirty="0" sz="2400" spc="-15">
                <a:latin typeface="Arial"/>
                <a:cs typeface="Arial"/>
              </a:rPr>
              <a:t>открыто </a:t>
            </a: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5">
                <a:latin typeface="Arial"/>
                <a:cs typeface="Arial"/>
              </a:rPr>
              <a:t>ХVIII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веке</a:t>
            </a:r>
            <a:endParaRPr sz="24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tabLst>
                <a:tab pos="2966085" algn="l"/>
              </a:tabLst>
            </a:pPr>
            <a:r>
              <a:rPr dirty="0" sz="2400" spc="-5">
                <a:latin typeface="Arial"/>
                <a:cs typeface="Arial"/>
              </a:rPr>
              <a:t>итальянским </a:t>
            </a:r>
            <a:r>
              <a:rPr dirty="0" sz="2400" spc="-15">
                <a:latin typeface="Arial"/>
                <a:cs typeface="Arial"/>
              </a:rPr>
              <a:t>врачом </a:t>
            </a:r>
            <a:r>
              <a:rPr dirty="0" sz="2400" spc="-5">
                <a:latin typeface="Arial"/>
                <a:cs typeface="Arial"/>
              </a:rPr>
              <a:t>Л. </a:t>
            </a:r>
            <a:r>
              <a:rPr dirty="0" sz="2400" spc="-25">
                <a:latin typeface="Arial"/>
                <a:cs typeface="Arial"/>
              </a:rPr>
              <a:t>Гальвани </a:t>
            </a: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5">
                <a:latin typeface="Arial"/>
                <a:cs typeface="Arial"/>
              </a:rPr>
              <a:t>экспериментах на  икроножной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мышце	</a:t>
            </a:r>
            <a:r>
              <a:rPr dirty="0" sz="2400" spc="-5">
                <a:latin typeface="Arial"/>
                <a:cs typeface="Arial"/>
              </a:rPr>
              <a:t>лягушки.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7749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К. </a:t>
            </a:r>
            <a:r>
              <a:rPr dirty="0" sz="2400" spc="-10">
                <a:latin typeface="Arial"/>
                <a:cs typeface="Arial"/>
              </a:rPr>
              <a:t>Маттеучи, </a:t>
            </a:r>
            <a:r>
              <a:rPr dirty="0" sz="2400" spc="-15">
                <a:latin typeface="Arial"/>
                <a:cs typeface="Arial"/>
              </a:rPr>
              <a:t>используя </a:t>
            </a:r>
            <a:r>
              <a:rPr dirty="0" sz="2400" spc="-20">
                <a:latin typeface="Arial"/>
                <a:cs typeface="Arial"/>
              </a:rPr>
              <a:t>гальванометр, </a:t>
            </a:r>
            <a:r>
              <a:rPr dirty="0" sz="2400">
                <a:latin typeface="Arial"/>
                <a:cs typeface="Arial"/>
              </a:rPr>
              <a:t>показал, </a:t>
            </a:r>
            <a:r>
              <a:rPr dirty="0" sz="2400" spc="-10">
                <a:latin typeface="Arial"/>
                <a:cs typeface="Arial"/>
              </a:rPr>
              <a:t>что  </a:t>
            </a:r>
            <a:r>
              <a:rPr dirty="0" sz="2400" spc="-5">
                <a:latin typeface="Arial"/>
                <a:cs typeface="Arial"/>
              </a:rPr>
              <a:t>между </a:t>
            </a:r>
            <a:r>
              <a:rPr dirty="0" sz="2400" spc="-25">
                <a:latin typeface="Arial"/>
                <a:cs typeface="Arial"/>
              </a:rPr>
              <a:t>целым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10">
                <a:latin typeface="Arial"/>
                <a:cs typeface="Arial"/>
              </a:rPr>
              <a:t>поврежденным </a:t>
            </a:r>
            <a:r>
              <a:rPr dirty="0" sz="2400">
                <a:latin typeface="Arial"/>
                <a:cs typeface="Arial"/>
              </a:rPr>
              <a:t>участками мышцы  </a:t>
            </a:r>
            <a:r>
              <a:rPr dirty="0" sz="2400" spc="-20">
                <a:latin typeface="Arial"/>
                <a:cs typeface="Arial"/>
              </a:rPr>
              <a:t>существует </a:t>
            </a:r>
            <a:r>
              <a:rPr dirty="0" sz="2400" spc="-10">
                <a:latin typeface="Arial"/>
                <a:cs typeface="Arial"/>
              </a:rPr>
              <a:t>разность потенциалов, </a:t>
            </a:r>
            <a:r>
              <a:rPr dirty="0" sz="2400" spc="-5">
                <a:latin typeface="Arial"/>
                <a:cs typeface="Arial"/>
              </a:rPr>
              <a:t>при </a:t>
            </a:r>
            <a:r>
              <a:rPr dirty="0" sz="2400" spc="-20">
                <a:latin typeface="Arial"/>
                <a:cs typeface="Arial"/>
              </a:rPr>
              <a:t>этом разрез  </a:t>
            </a:r>
            <a:r>
              <a:rPr dirty="0" sz="2400" spc="-5">
                <a:latin typeface="Arial"/>
                <a:cs typeface="Arial"/>
              </a:rPr>
              <a:t>мышцы </a:t>
            </a:r>
            <a:r>
              <a:rPr dirty="0" sz="2400" spc="-25">
                <a:latin typeface="Arial"/>
                <a:cs typeface="Arial"/>
              </a:rPr>
              <a:t>всегда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отрицателен.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5">
                <a:latin typeface="Arial"/>
                <a:cs typeface="Arial"/>
              </a:rPr>
              <a:t>1939 </a:t>
            </a:r>
            <a:r>
              <a:rPr dirty="0" sz="2400" spc="-145">
                <a:latin typeface="Arial"/>
                <a:cs typeface="Arial"/>
              </a:rPr>
              <a:t>г. </a:t>
            </a:r>
            <a:r>
              <a:rPr dirty="0" sz="2400">
                <a:latin typeface="Arial"/>
                <a:cs typeface="Arial"/>
              </a:rPr>
              <a:t>А.Хаксли и А. </a:t>
            </a:r>
            <a:r>
              <a:rPr dirty="0" sz="2400" spc="-15">
                <a:latin typeface="Arial"/>
                <a:cs typeface="Arial"/>
              </a:rPr>
              <a:t>Ходжкин </a:t>
            </a:r>
            <a:r>
              <a:rPr dirty="0" sz="2400" spc="-10">
                <a:latin typeface="Arial"/>
                <a:cs typeface="Arial"/>
              </a:rPr>
              <a:t>впервые </a:t>
            </a:r>
            <a:r>
              <a:rPr dirty="0" sz="2400">
                <a:latin typeface="Arial"/>
                <a:cs typeface="Arial"/>
              </a:rPr>
              <a:t>измерили  </a:t>
            </a:r>
            <a:r>
              <a:rPr dirty="0" sz="2400" spc="-10">
                <a:latin typeface="Arial"/>
                <a:cs typeface="Arial"/>
              </a:rPr>
              <a:t>разность потенциалов </a:t>
            </a:r>
            <a:r>
              <a:rPr dirty="0" sz="2400" spc="-5">
                <a:latin typeface="Arial"/>
                <a:cs typeface="Arial"/>
              </a:rPr>
              <a:t>на мембране </a:t>
            </a:r>
            <a:r>
              <a:rPr dirty="0" sz="2400" spc="-15">
                <a:latin typeface="Arial"/>
                <a:cs typeface="Arial"/>
              </a:rPr>
              <a:t>гигантского  </a:t>
            </a:r>
            <a:r>
              <a:rPr dirty="0" sz="2400">
                <a:latin typeface="Arial"/>
                <a:cs typeface="Arial"/>
              </a:rPr>
              <a:t>аксона. После </a:t>
            </a:r>
            <a:r>
              <a:rPr dirty="0" sz="2400" spc="-15">
                <a:latin typeface="Arial"/>
                <a:cs typeface="Arial"/>
              </a:rPr>
              <a:t>внедрения </a:t>
            </a: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5">
                <a:latin typeface="Arial"/>
                <a:cs typeface="Arial"/>
              </a:rPr>
              <a:t>1946 </a:t>
            </a:r>
            <a:r>
              <a:rPr dirty="0" sz="2400" spc="-145">
                <a:latin typeface="Arial"/>
                <a:cs typeface="Arial"/>
              </a:rPr>
              <a:t>г. </a:t>
            </a:r>
            <a:r>
              <a:rPr dirty="0" sz="2400" spc="-10">
                <a:latin typeface="Arial"/>
                <a:cs typeface="Arial"/>
              </a:rPr>
              <a:t>микроэлектродной  </a:t>
            </a:r>
            <a:r>
              <a:rPr dirty="0" sz="2400" spc="-15">
                <a:latin typeface="Arial"/>
                <a:cs typeface="Arial"/>
              </a:rPr>
              <a:t>техники </a:t>
            </a:r>
            <a:r>
              <a:rPr dirty="0" sz="2400" spc="-10">
                <a:latin typeface="Arial"/>
                <a:cs typeface="Arial"/>
              </a:rPr>
              <a:t>потенциал </a:t>
            </a:r>
            <a:r>
              <a:rPr dirty="0" sz="2400">
                <a:latin typeface="Arial"/>
                <a:cs typeface="Arial"/>
              </a:rPr>
              <a:t>покоя был </a:t>
            </a:r>
            <a:r>
              <a:rPr dirty="0" sz="2400" spc="-5">
                <a:latin typeface="Arial"/>
                <a:cs typeface="Arial"/>
              </a:rPr>
              <a:t>измерен </a:t>
            </a:r>
            <a:r>
              <a:rPr dirty="0" sz="2400">
                <a:latin typeface="Arial"/>
                <a:cs typeface="Arial"/>
              </a:rPr>
              <a:t>в самых  </a:t>
            </a:r>
            <a:r>
              <a:rPr dirty="0" sz="2400" spc="-10">
                <a:latin typeface="Arial"/>
                <a:cs typeface="Arial"/>
              </a:rPr>
              <a:t>различных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клетках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601"/>
            <a:ext cx="671766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30" b="1">
                <a:latin typeface="Arial"/>
                <a:cs typeface="Arial"/>
              </a:rPr>
              <a:t>Вольт-амперные </a:t>
            </a:r>
            <a:r>
              <a:rPr dirty="0" sz="3200" spc="-5" b="1">
                <a:latin typeface="Arial"/>
                <a:cs typeface="Arial"/>
              </a:rPr>
              <a:t>характеристики  </a:t>
            </a:r>
            <a:r>
              <a:rPr dirty="0" sz="3200" spc="-10" b="1">
                <a:latin typeface="Arial"/>
                <a:cs typeface="Arial"/>
              </a:rPr>
              <a:t>мембраны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396" y="1368758"/>
            <a:ext cx="4746055" cy="161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7582" y="3500970"/>
            <a:ext cx="4778756" cy="230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19927" y="1438402"/>
            <a:ext cx="193865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Arial"/>
                <a:cs typeface="Arial"/>
              </a:rPr>
              <a:t>Разделим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15">
                <a:latin typeface="Arial"/>
                <a:cs typeface="Arial"/>
              </a:rPr>
              <a:t>числитель </a:t>
            </a:r>
            <a:r>
              <a:rPr dirty="0" sz="2400">
                <a:latin typeface="Arial"/>
                <a:cs typeface="Arial"/>
              </a:rPr>
              <a:t>и  </a:t>
            </a:r>
            <a:r>
              <a:rPr dirty="0" sz="2400" spc="-20">
                <a:latin typeface="Arial"/>
                <a:cs typeface="Arial"/>
              </a:rPr>
              <a:t>знаменатель  </a:t>
            </a:r>
            <a:r>
              <a:rPr dirty="0" sz="2400" spc="-10">
                <a:latin typeface="Arial"/>
                <a:cs typeface="Arial"/>
              </a:rPr>
              <a:t>правой </a:t>
            </a:r>
            <a:r>
              <a:rPr dirty="0" sz="2400">
                <a:latin typeface="Arial"/>
                <a:cs typeface="Arial"/>
              </a:rPr>
              <a:t>части  </a:t>
            </a:r>
            <a:r>
              <a:rPr dirty="0" sz="2400" spc="-10">
                <a:latin typeface="Arial"/>
                <a:cs typeface="Arial"/>
              </a:rPr>
              <a:t>уравнения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на  </a:t>
            </a:r>
            <a:r>
              <a:rPr dirty="0" sz="2400">
                <a:latin typeface="Arial"/>
                <a:cs typeface="Arial"/>
              </a:rPr>
              <a:t>экспоненту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25576"/>
            <a:ext cx="672084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30" b="1">
                <a:latin typeface="Arial"/>
                <a:cs typeface="Arial"/>
              </a:rPr>
              <a:t>Вольт-амперные </a:t>
            </a:r>
            <a:r>
              <a:rPr dirty="0" sz="3200" spc="-5" b="1">
                <a:latin typeface="Arial"/>
                <a:cs typeface="Arial"/>
              </a:rPr>
              <a:t>характеристики  </a:t>
            </a:r>
            <a:r>
              <a:rPr dirty="0" sz="3200" spc="-10" b="1">
                <a:latin typeface="Arial"/>
                <a:cs typeface="Arial"/>
              </a:rPr>
              <a:t>мембраны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573" y="1628775"/>
            <a:ext cx="7344791" cy="388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132029"/>
            <a:ext cx="4660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Arial"/>
                <a:cs typeface="Arial"/>
              </a:rPr>
              <a:t>С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281381"/>
            <a:ext cx="53352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 b="1">
                <a:latin typeface="Arial"/>
                <a:cs typeface="Arial"/>
              </a:rPr>
              <a:t>Биологические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мембраны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222324"/>
            <a:ext cx="7658734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3695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Биологические </a:t>
            </a:r>
            <a:r>
              <a:rPr dirty="0" sz="2400" spc="-5">
                <a:latin typeface="Arial"/>
                <a:cs typeface="Arial"/>
              </a:rPr>
              <a:t>мембраны </a:t>
            </a:r>
            <a:r>
              <a:rPr dirty="0" sz="2400" spc="-15">
                <a:latin typeface="Arial"/>
                <a:cs typeface="Arial"/>
              </a:rPr>
              <a:t>образуют </a:t>
            </a:r>
            <a:r>
              <a:rPr dirty="0" sz="2400" spc="-5">
                <a:latin typeface="Arial"/>
                <a:cs typeface="Arial"/>
              </a:rPr>
              <a:t>наружную  </a:t>
            </a:r>
            <a:r>
              <a:rPr dirty="0" sz="2400" spc="-10">
                <a:latin typeface="Arial"/>
                <a:cs typeface="Arial"/>
              </a:rPr>
              <a:t>оболочку </a:t>
            </a:r>
            <a:r>
              <a:rPr dirty="0" sz="2400" spc="-25">
                <a:latin typeface="Arial"/>
                <a:cs typeface="Arial"/>
              </a:rPr>
              <a:t>всех </a:t>
            </a:r>
            <a:r>
              <a:rPr dirty="0" sz="2400" spc="-15">
                <a:latin typeface="Arial"/>
                <a:cs typeface="Arial"/>
              </a:rPr>
              <a:t>клеток, </a:t>
            </a:r>
            <a:r>
              <a:rPr dirty="0" sz="2400" spc="10">
                <a:latin typeface="Arial"/>
                <a:cs typeface="Arial"/>
              </a:rPr>
              <a:t>как </a:t>
            </a:r>
            <a:r>
              <a:rPr dirty="0" sz="2400" spc="-15">
                <a:latin typeface="Arial"/>
                <a:cs typeface="Arial"/>
              </a:rPr>
              <a:t>животных, </a:t>
            </a:r>
            <a:r>
              <a:rPr dirty="0" sz="2400" spc="-10">
                <a:latin typeface="Arial"/>
                <a:cs typeface="Arial"/>
              </a:rPr>
              <a:t>так </a:t>
            </a:r>
            <a:r>
              <a:rPr dirty="0" sz="2400">
                <a:latin typeface="Arial"/>
                <a:cs typeface="Arial"/>
              </a:rPr>
              <a:t>и  </a:t>
            </a:r>
            <a:r>
              <a:rPr dirty="0" sz="2400" spc="-15">
                <a:latin typeface="Arial"/>
                <a:cs typeface="Arial"/>
              </a:rPr>
              <a:t>растительных,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10">
                <a:latin typeface="Arial"/>
                <a:cs typeface="Arial"/>
              </a:rPr>
              <a:t>формируют многочисленные  </a:t>
            </a:r>
            <a:r>
              <a:rPr dirty="0" sz="2400" spc="-15">
                <a:latin typeface="Arial"/>
                <a:cs typeface="Arial"/>
              </a:rPr>
              <a:t>внутриклеточные </a:t>
            </a:r>
            <a:r>
              <a:rPr dirty="0" sz="2400" spc="-20">
                <a:latin typeface="Arial"/>
                <a:cs typeface="Arial"/>
              </a:rPr>
              <a:t>органеллы.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Мембраны </a:t>
            </a:r>
            <a:r>
              <a:rPr dirty="0" sz="2400" spc="-25">
                <a:latin typeface="Arial"/>
                <a:cs typeface="Arial"/>
              </a:rPr>
              <a:t>всегда </a:t>
            </a:r>
            <a:r>
              <a:rPr dirty="0" sz="2400" spc="-15">
                <a:latin typeface="Arial"/>
                <a:cs typeface="Arial"/>
              </a:rPr>
              <a:t>образуют </a:t>
            </a:r>
            <a:r>
              <a:rPr dirty="0" sz="2400" spc="-5">
                <a:latin typeface="Arial"/>
                <a:cs typeface="Arial"/>
              </a:rPr>
              <a:t>замкнутые </a:t>
            </a:r>
            <a:r>
              <a:rPr dirty="0" sz="2400" spc="-10">
                <a:latin typeface="Arial"/>
                <a:cs typeface="Arial"/>
              </a:rPr>
              <a:t>пространства,  </a:t>
            </a:r>
            <a:r>
              <a:rPr dirty="0" sz="2400">
                <a:latin typeface="Arial"/>
                <a:cs typeface="Arial"/>
              </a:rPr>
              <a:t>и такая </a:t>
            </a:r>
            <a:r>
              <a:rPr dirty="0" sz="2400" spc="-5">
                <a:latin typeface="Arial"/>
                <a:cs typeface="Arial"/>
              </a:rPr>
              <a:t>микроструктурная </a:t>
            </a:r>
            <a:r>
              <a:rPr dirty="0" sz="2400" spc="-10">
                <a:latin typeface="Arial"/>
                <a:cs typeface="Arial"/>
              </a:rPr>
              <a:t>организация </a:t>
            </a:r>
            <a:r>
              <a:rPr dirty="0" sz="2400" spc="-30">
                <a:latin typeface="Arial"/>
                <a:cs typeface="Arial"/>
              </a:rPr>
              <a:t>позволяет </a:t>
            </a:r>
            <a:r>
              <a:rPr dirty="0" sz="2400">
                <a:latin typeface="Arial"/>
                <a:cs typeface="Arial"/>
              </a:rPr>
              <a:t>им  </a:t>
            </a:r>
            <a:r>
              <a:rPr dirty="0" sz="2400" spc="-15">
                <a:latin typeface="Arial"/>
                <a:cs typeface="Arial"/>
              </a:rPr>
              <a:t>выполнять </a:t>
            </a:r>
            <a:r>
              <a:rPr dirty="0" sz="2400" spc="-10">
                <a:latin typeface="Arial"/>
                <a:cs typeface="Arial"/>
              </a:rPr>
              <a:t>важнейшие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функции.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353695"/>
            <a:ext cx="5981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Функции </a:t>
            </a:r>
            <a:r>
              <a:rPr dirty="0" sz="3200" spc="-20" b="1">
                <a:latin typeface="Arial"/>
                <a:cs typeface="Arial"/>
              </a:rPr>
              <a:t>клеточных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мембран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947673"/>
            <a:ext cx="7981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  <a:tab pos="2459990" algn="l"/>
                <a:tab pos="4065270" algn="l"/>
                <a:tab pos="5484495" algn="l"/>
                <a:tab pos="6066790" algn="l"/>
              </a:tabLst>
            </a:pPr>
            <a:r>
              <a:rPr dirty="0" sz="2400" spc="-5">
                <a:latin typeface="Calibri"/>
                <a:cs typeface="Calibri"/>
              </a:rPr>
              <a:t>1.	Барьерная	функция:	</a:t>
            </a:r>
            <a:r>
              <a:rPr dirty="0" sz="2400" spc="-10">
                <a:latin typeface="Calibri"/>
                <a:cs typeface="Calibri"/>
              </a:rPr>
              <a:t>создает	</a:t>
            </a:r>
            <a:r>
              <a:rPr dirty="0" sz="2400">
                <a:latin typeface="Calibri"/>
                <a:cs typeface="Calibri"/>
              </a:rPr>
              <a:t>и	</a:t>
            </a:r>
            <a:r>
              <a:rPr dirty="0" sz="2400" spc="-10">
                <a:latin typeface="Calibri"/>
                <a:cs typeface="Calibri"/>
              </a:rPr>
              <a:t>поддерживает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1313434"/>
            <a:ext cx="6353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074545" algn="l"/>
                <a:tab pos="2367280" algn="l"/>
                <a:tab pos="2933065" algn="l"/>
                <a:tab pos="3776979" algn="l"/>
                <a:tab pos="4780280" algn="l"/>
                <a:tab pos="5501005" algn="l"/>
              </a:tabLst>
            </a:pPr>
            <a:r>
              <a:rPr dirty="0" sz="2400" spc="-10">
                <a:latin typeface="Calibri"/>
                <a:cs typeface="Calibri"/>
              </a:rPr>
              <a:t>концентрационные	</a:t>
            </a:r>
            <a:r>
              <a:rPr dirty="0" sz="2400" spc="-5">
                <a:latin typeface="Calibri"/>
                <a:cs typeface="Calibri"/>
              </a:rPr>
              <a:t>градиенты.	</a:t>
            </a:r>
            <a:r>
              <a:rPr dirty="0" sz="2400" spc="-15">
                <a:latin typeface="Calibri"/>
                <a:cs typeface="Calibri"/>
              </a:rPr>
              <a:t>Реализует  </a:t>
            </a:r>
            <a:r>
              <a:rPr dirty="0" sz="2400" spc="-45">
                <a:latin typeface="Calibri"/>
                <a:cs typeface="Calibri"/>
              </a:rPr>
              <a:t>э</a:t>
            </a:r>
            <a:r>
              <a:rPr dirty="0" sz="2400" spc="-5">
                <a:latin typeface="Calibri"/>
                <a:cs typeface="Calibri"/>
              </a:rPr>
              <a:t>ле</a:t>
            </a:r>
            <a:r>
              <a:rPr dirty="0" sz="2400">
                <a:latin typeface="Calibri"/>
                <a:cs typeface="Calibri"/>
              </a:rPr>
              <a:t>к</a:t>
            </a:r>
            <a:r>
              <a:rPr dirty="0" sz="2400" spc="-5">
                <a:latin typeface="Calibri"/>
                <a:cs typeface="Calibri"/>
              </a:rPr>
              <a:t>тр</a:t>
            </a:r>
            <a:r>
              <a:rPr dirty="0" sz="2400" spc="-15">
                <a:latin typeface="Calibri"/>
                <a:cs typeface="Calibri"/>
              </a:rPr>
              <a:t>о</a:t>
            </a:r>
            <a:r>
              <a:rPr dirty="0" sz="2400" spc="-30">
                <a:latin typeface="Calibri"/>
                <a:cs typeface="Calibri"/>
              </a:rPr>
              <a:t>г</a:t>
            </a:r>
            <a:r>
              <a:rPr dirty="0" sz="2400">
                <a:latin typeface="Calibri"/>
                <a:cs typeface="Calibri"/>
              </a:rPr>
              <a:t>ен</a:t>
            </a:r>
            <a:r>
              <a:rPr dirty="0" sz="2400" spc="0">
                <a:latin typeface="Calibri"/>
                <a:cs typeface="Calibri"/>
              </a:rPr>
              <a:t>е</a:t>
            </a:r>
            <a:r>
              <a:rPr dirty="0" sz="2400">
                <a:latin typeface="Calibri"/>
                <a:cs typeface="Calibri"/>
              </a:rPr>
              <a:t>за	-	со</a:t>
            </a:r>
            <a:r>
              <a:rPr dirty="0" sz="2400" spc="-35">
                <a:latin typeface="Calibri"/>
                <a:cs typeface="Calibri"/>
              </a:rPr>
              <a:t>з</a:t>
            </a:r>
            <a:r>
              <a:rPr dirty="0" sz="2400" spc="-10">
                <a:latin typeface="Calibri"/>
                <a:cs typeface="Calibri"/>
              </a:rPr>
              <a:t>д</a:t>
            </a:r>
            <a:r>
              <a:rPr dirty="0" sz="2400">
                <a:latin typeface="Calibri"/>
                <a:cs typeface="Calibri"/>
              </a:rPr>
              <a:t>ание	п</a:t>
            </a:r>
            <a:r>
              <a:rPr dirty="0" sz="2400" spc="-20">
                <a:latin typeface="Calibri"/>
                <a:cs typeface="Calibri"/>
              </a:rPr>
              <a:t>о</a:t>
            </a:r>
            <a:r>
              <a:rPr dirty="0" sz="2400" spc="-30">
                <a:latin typeface="Calibri"/>
                <a:cs typeface="Calibri"/>
              </a:rPr>
              <a:t>т</a:t>
            </a:r>
            <a:r>
              <a:rPr dirty="0" sz="2400">
                <a:latin typeface="Calibri"/>
                <a:cs typeface="Calibri"/>
              </a:rPr>
              <a:t>енциала	по</a:t>
            </a:r>
            <a:r>
              <a:rPr dirty="0" sz="2400" spc="-30">
                <a:latin typeface="Calibri"/>
                <a:cs typeface="Calibri"/>
              </a:rPr>
              <a:t>к</a:t>
            </a:r>
            <a:r>
              <a:rPr dirty="0" sz="2400" spc="-5">
                <a:latin typeface="Calibri"/>
                <a:cs typeface="Calibri"/>
              </a:rPr>
              <a:t>оя,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9755" y="1313434"/>
            <a:ext cx="1526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м</a:t>
            </a:r>
            <a:r>
              <a:rPr dirty="0" sz="2400" spc="-15">
                <a:latin typeface="Calibri"/>
                <a:cs typeface="Calibri"/>
              </a:rPr>
              <a:t>е</a:t>
            </a:r>
            <a:r>
              <a:rPr dirty="0" sz="2400" spc="-5">
                <a:latin typeface="Calibri"/>
                <a:cs typeface="Calibri"/>
              </a:rPr>
              <a:t>хани</a:t>
            </a:r>
            <a:r>
              <a:rPr dirty="0" sz="2400" spc="0">
                <a:latin typeface="Calibri"/>
                <a:cs typeface="Calibri"/>
              </a:rPr>
              <a:t>з</a:t>
            </a:r>
            <a:r>
              <a:rPr dirty="0" sz="2400" spc="-5">
                <a:latin typeface="Calibri"/>
                <a:cs typeface="Calibri"/>
              </a:rPr>
              <a:t>мы  </a:t>
            </a:r>
            <a:r>
              <a:rPr dirty="0" sz="2400" spc="-30">
                <a:latin typeface="Calibri"/>
                <a:cs typeface="Calibri"/>
              </a:rPr>
              <a:t>г</a:t>
            </a:r>
            <a:r>
              <a:rPr dirty="0" sz="2400">
                <a:latin typeface="Calibri"/>
                <a:cs typeface="Calibri"/>
              </a:rPr>
              <a:t>ен</a:t>
            </a:r>
            <a:r>
              <a:rPr dirty="0" sz="2400" spc="0">
                <a:latin typeface="Calibri"/>
                <a:cs typeface="Calibri"/>
              </a:rPr>
              <a:t>е</a:t>
            </a:r>
            <a:r>
              <a:rPr dirty="0" sz="2400" spc="-5">
                <a:latin typeface="Calibri"/>
                <a:cs typeface="Calibri"/>
              </a:rPr>
              <a:t>рац</a:t>
            </a:r>
            <a:r>
              <a:rPr dirty="0" sz="2400">
                <a:latin typeface="Calibri"/>
                <a:cs typeface="Calibri"/>
              </a:rPr>
              <a:t>ию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1923414"/>
            <a:ext cx="797814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  <a:tabLst>
                <a:tab pos="2352040" algn="l"/>
                <a:tab pos="3921760" algn="l"/>
                <a:tab pos="5624830" algn="l"/>
              </a:tabLst>
            </a:pPr>
            <a:r>
              <a:rPr dirty="0" sz="2400" spc="-5">
                <a:latin typeface="Calibri"/>
                <a:cs typeface="Calibri"/>
              </a:rPr>
              <a:t>потенциала действия, </a:t>
            </a:r>
            <a:r>
              <a:rPr dirty="0" sz="2400" spc="-10">
                <a:latin typeface="Calibri"/>
                <a:cs typeface="Calibri"/>
              </a:rPr>
              <a:t>его </a:t>
            </a:r>
            <a:r>
              <a:rPr dirty="0" sz="2400" spc="-5">
                <a:latin typeface="Calibri"/>
                <a:cs typeface="Calibri"/>
              </a:rPr>
              <a:t>распространения по </a:t>
            </a:r>
            <a:r>
              <a:rPr dirty="0" sz="2400" spc="-10">
                <a:latin typeface="Calibri"/>
                <a:cs typeface="Calibri"/>
              </a:rPr>
              <a:t>организму.  </a:t>
            </a:r>
            <a:r>
              <a:rPr dirty="0" sz="2400" spc="-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 spc="-40">
                <a:latin typeface="Calibri"/>
                <a:cs typeface="Calibri"/>
              </a:rPr>
              <a:t>Р</a:t>
            </a:r>
            <a:r>
              <a:rPr dirty="0" sz="2400">
                <a:latin typeface="Calibri"/>
                <a:cs typeface="Calibri"/>
              </a:rPr>
              <a:t>ег</a:t>
            </a:r>
            <a:r>
              <a:rPr dirty="0" sz="2400" spc="-65">
                <a:latin typeface="Calibri"/>
                <a:cs typeface="Calibri"/>
              </a:rPr>
              <a:t>у</a:t>
            </a:r>
            <a:r>
              <a:rPr dirty="0" sz="2400" spc="-5">
                <a:latin typeface="Calibri"/>
                <a:cs typeface="Calibri"/>
              </a:rPr>
              <a:t>ля</a:t>
            </a:r>
            <a:r>
              <a:rPr dirty="0" sz="2400" spc="-30">
                <a:latin typeface="Calibri"/>
                <a:cs typeface="Calibri"/>
              </a:rPr>
              <a:t>т</a:t>
            </a:r>
            <a:r>
              <a:rPr dirty="0" sz="2400" spc="-5">
                <a:latin typeface="Calibri"/>
                <a:cs typeface="Calibri"/>
              </a:rPr>
              <a:t>о</a:t>
            </a:r>
            <a:r>
              <a:rPr dirty="0" sz="2400" spc="-20">
                <a:latin typeface="Calibri"/>
                <a:cs typeface="Calibri"/>
              </a:rPr>
              <a:t>р</a:t>
            </a:r>
            <a:r>
              <a:rPr dirty="0" sz="2400">
                <a:latin typeface="Calibri"/>
                <a:cs typeface="Calibri"/>
              </a:rPr>
              <a:t>ная	</a:t>
            </a:r>
            <a:r>
              <a:rPr dirty="0" sz="2400" spc="-10">
                <a:latin typeface="Calibri"/>
                <a:cs typeface="Calibri"/>
              </a:rPr>
              <a:t>ф</a:t>
            </a:r>
            <a:r>
              <a:rPr dirty="0" sz="2400">
                <a:latin typeface="Calibri"/>
                <a:cs typeface="Calibri"/>
              </a:rPr>
              <a:t>унк</a:t>
            </a:r>
            <a:r>
              <a:rPr dirty="0" sz="2400" spc="-10">
                <a:latin typeface="Calibri"/>
                <a:cs typeface="Calibri"/>
              </a:rPr>
              <a:t>ц</a:t>
            </a:r>
            <a:r>
              <a:rPr dirty="0" sz="2400">
                <a:latin typeface="Calibri"/>
                <a:cs typeface="Calibri"/>
              </a:rPr>
              <a:t>ия:	</a:t>
            </a:r>
            <a:r>
              <a:rPr dirty="0" sz="2400" spc="-5">
                <a:latin typeface="Calibri"/>
                <a:cs typeface="Calibri"/>
              </a:rPr>
              <a:t>рег</a:t>
            </a:r>
            <a:r>
              <a:rPr dirty="0" sz="2400" spc="-80">
                <a:latin typeface="Calibri"/>
                <a:cs typeface="Calibri"/>
              </a:rPr>
              <a:t>у</a:t>
            </a:r>
            <a:r>
              <a:rPr dirty="0" sz="2400" spc="-5">
                <a:latin typeface="Calibri"/>
                <a:cs typeface="Calibri"/>
              </a:rPr>
              <a:t>ляци</a:t>
            </a:r>
            <a:r>
              <a:rPr dirty="0" sz="2400">
                <a:latin typeface="Calibri"/>
                <a:cs typeface="Calibri"/>
              </a:rPr>
              <a:t>я	вну</a:t>
            </a:r>
            <a:r>
              <a:rPr dirty="0" sz="2400" spc="-5">
                <a:latin typeface="Calibri"/>
                <a:cs typeface="Calibri"/>
              </a:rPr>
              <a:t>трикл</a:t>
            </a:r>
            <a:r>
              <a:rPr dirty="0" sz="2400" spc="-15">
                <a:latin typeface="Calibri"/>
                <a:cs typeface="Calibri"/>
              </a:rPr>
              <a:t>е</a:t>
            </a:r>
            <a:r>
              <a:rPr dirty="0" sz="2400" spc="-30">
                <a:latin typeface="Calibri"/>
                <a:cs typeface="Calibri"/>
              </a:rPr>
              <a:t>т</a:t>
            </a:r>
            <a:r>
              <a:rPr dirty="0" sz="2400" spc="-5">
                <a:latin typeface="Calibri"/>
                <a:cs typeface="Calibri"/>
              </a:rPr>
              <a:t>очн</a:t>
            </a:r>
            <a:r>
              <a:rPr dirty="0" sz="2400" spc="-10">
                <a:latin typeface="Calibri"/>
                <a:cs typeface="Calibri"/>
              </a:rPr>
              <a:t>о</a:t>
            </a:r>
            <a:r>
              <a:rPr dirty="0" sz="2400" spc="-30">
                <a:latin typeface="Calibri"/>
                <a:cs typeface="Calibri"/>
              </a:rPr>
              <a:t>г</a:t>
            </a:r>
            <a:r>
              <a:rPr dirty="0" sz="2400">
                <a:latin typeface="Calibri"/>
                <a:cs typeface="Calibri"/>
              </a:rPr>
              <a:t>о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2898775"/>
            <a:ext cx="7980680" cy="319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содержимого </a:t>
            </a:r>
            <a:r>
              <a:rPr dirty="0" sz="2400">
                <a:latin typeface="Calibri"/>
                <a:cs typeface="Calibri"/>
              </a:rPr>
              <a:t>и </a:t>
            </a:r>
            <a:r>
              <a:rPr dirty="0" sz="2400" spc="-5">
                <a:latin typeface="Calibri"/>
                <a:cs typeface="Calibri"/>
              </a:rPr>
              <a:t>внутриклеточных реакций путем рецепции  внеклеточных веществ, </a:t>
            </a:r>
            <a:r>
              <a:rPr dirty="0" sz="2400" spc="-10">
                <a:latin typeface="Calibri"/>
                <a:cs typeface="Calibri"/>
              </a:rPr>
              <a:t>что </a:t>
            </a:r>
            <a:r>
              <a:rPr dirty="0" sz="2400" spc="-15">
                <a:latin typeface="Calibri"/>
                <a:cs typeface="Calibri"/>
              </a:rPr>
              <a:t>приводит </a:t>
            </a:r>
            <a:r>
              <a:rPr dirty="0" sz="2400">
                <a:latin typeface="Calibri"/>
                <a:cs typeface="Calibri"/>
              </a:rPr>
              <a:t>к изменению  активности </a:t>
            </a:r>
            <a:r>
              <a:rPr dirty="0" sz="2400" spc="-5">
                <a:latin typeface="Calibri"/>
                <a:cs typeface="Calibri"/>
              </a:rPr>
              <a:t>ферментных </a:t>
            </a:r>
            <a:r>
              <a:rPr dirty="0" sz="2400" spc="-10">
                <a:latin typeface="Calibri"/>
                <a:cs typeface="Calibri"/>
              </a:rPr>
              <a:t>систем мембраны </a:t>
            </a:r>
            <a:r>
              <a:rPr dirty="0" sz="2400">
                <a:latin typeface="Calibri"/>
                <a:cs typeface="Calibri"/>
              </a:rPr>
              <a:t>и запуску  </a:t>
            </a:r>
            <a:r>
              <a:rPr dirty="0" sz="2400" spc="-10">
                <a:latin typeface="Calibri"/>
                <a:cs typeface="Calibri"/>
              </a:rPr>
              <a:t>механизмов вторичных </a:t>
            </a:r>
            <a:r>
              <a:rPr dirty="0" sz="2400" spc="-5">
                <a:latin typeface="Calibri"/>
                <a:cs typeface="Calibri"/>
              </a:rPr>
              <a:t>«месенджеров»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(«посредников»).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2753360" algn="l"/>
                <a:tab pos="4217670" algn="l"/>
                <a:tab pos="5743575" algn="l"/>
              </a:tabLst>
            </a:pPr>
            <a:r>
              <a:rPr dirty="0" sz="2400" spc="-5">
                <a:latin typeface="Calibri"/>
                <a:cs typeface="Calibri"/>
              </a:rPr>
              <a:t>3.Преобразование	</a:t>
            </a:r>
            <a:r>
              <a:rPr dirty="0" sz="2400">
                <a:latin typeface="Calibri"/>
                <a:cs typeface="Calibri"/>
              </a:rPr>
              <a:t>внешних	</a:t>
            </a:r>
            <a:r>
              <a:rPr dirty="0" sz="2400" spc="-15">
                <a:latin typeface="Calibri"/>
                <a:cs typeface="Calibri"/>
              </a:rPr>
              <a:t>стимулов	</a:t>
            </a:r>
            <a:r>
              <a:rPr dirty="0" sz="2400" spc="-10">
                <a:latin typeface="Calibri"/>
                <a:cs typeface="Calibri"/>
              </a:rPr>
              <a:t>неэлектрической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природы </a:t>
            </a:r>
            <a:r>
              <a:rPr dirty="0" sz="2400">
                <a:latin typeface="Calibri"/>
                <a:cs typeface="Calibri"/>
              </a:rPr>
              <a:t>в </a:t>
            </a:r>
            <a:r>
              <a:rPr dirty="0" sz="2400" spc="-10">
                <a:latin typeface="Calibri"/>
                <a:cs typeface="Calibri"/>
              </a:rPr>
              <a:t>электрические </a:t>
            </a:r>
            <a:r>
              <a:rPr dirty="0" sz="2400">
                <a:latin typeface="Calibri"/>
                <a:cs typeface="Calibri"/>
              </a:rPr>
              <a:t>сигналы (в</a:t>
            </a:r>
            <a:r>
              <a:rPr dirty="0" sz="2400" spc="-10">
                <a:latin typeface="Calibri"/>
                <a:cs typeface="Calibri"/>
              </a:rPr>
              <a:t> рецепторах).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930"/>
              </a:spcBef>
              <a:tabLst>
                <a:tab pos="2763520" algn="l"/>
                <a:tab pos="5527040" algn="l"/>
                <a:tab pos="6061075" algn="l"/>
              </a:tabLst>
            </a:pPr>
            <a:r>
              <a:rPr dirty="0" sz="2400" spc="-5">
                <a:latin typeface="Calibri"/>
                <a:cs typeface="Calibri"/>
              </a:rPr>
              <a:t>4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Высв</a:t>
            </a:r>
            <a:r>
              <a:rPr dirty="0" sz="2400" spc="-20">
                <a:latin typeface="Calibri"/>
                <a:cs typeface="Calibri"/>
              </a:rPr>
              <a:t>о</a:t>
            </a:r>
            <a:r>
              <a:rPr dirty="0" sz="2400">
                <a:latin typeface="Calibri"/>
                <a:cs typeface="Calibri"/>
              </a:rPr>
              <a:t>б</a:t>
            </a:r>
            <a:r>
              <a:rPr dirty="0" sz="2400" spc="-25">
                <a:latin typeface="Calibri"/>
                <a:cs typeface="Calibri"/>
              </a:rPr>
              <a:t>о</a:t>
            </a:r>
            <a:r>
              <a:rPr dirty="0" sz="2400">
                <a:latin typeface="Calibri"/>
                <a:cs typeface="Calibri"/>
              </a:rPr>
              <a:t>ж</a:t>
            </a:r>
            <a:r>
              <a:rPr dirty="0" sz="2400" spc="-20">
                <a:latin typeface="Calibri"/>
                <a:cs typeface="Calibri"/>
              </a:rPr>
              <a:t>д</a:t>
            </a:r>
            <a:r>
              <a:rPr dirty="0" sz="2400">
                <a:latin typeface="Calibri"/>
                <a:cs typeface="Calibri"/>
              </a:rPr>
              <a:t>ение	нейро</a:t>
            </a:r>
            <a:r>
              <a:rPr dirty="0" sz="2400" spc="0">
                <a:latin typeface="Calibri"/>
                <a:cs typeface="Calibri"/>
              </a:rPr>
              <a:t>м</a:t>
            </a:r>
            <a:r>
              <a:rPr dirty="0" sz="2400" spc="-35">
                <a:latin typeface="Calibri"/>
                <a:cs typeface="Calibri"/>
              </a:rPr>
              <a:t>е</a:t>
            </a:r>
            <a:r>
              <a:rPr dirty="0" sz="2400" spc="-5">
                <a:latin typeface="Calibri"/>
                <a:cs typeface="Calibri"/>
              </a:rPr>
              <a:t>диа</a:t>
            </a:r>
            <a:r>
              <a:rPr dirty="0" sz="2400" spc="-40">
                <a:latin typeface="Calibri"/>
                <a:cs typeface="Calibri"/>
              </a:rPr>
              <a:t>т</a:t>
            </a:r>
            <a:r>
              <a:rPr dirty="0" sz="2400" spc="-5">
                <a:latin typeface="Calibri"/>
                <a:cs typeface="Calibri"/>
              </a:rPr>
              <a:t>ор</a:t>
            </a:r>
            <a:r>
              <a:rPr dirty="0" sz="2400" spc="-15">
                <a:latin typeface="Calibri"/>
                <a:cs typeface="Calibri"/>
              </a:rPr>
              <a:t>о</a:t>
            </a:r>
            <a:r>
              <a:rPr dirty="0" sz="2400">
                <a:latin typeface="Calibri"/>
                <a:cs typeface="Calibri"/>
              </a:rPr>
              <a:t>в	в	синаптиче</a:t>
            </a:r>
            <a:r>
              <a:rPr dirty="0" sz="2400" spc="0">
                <a:latin typeface="Calibri"/>
                <a:cs typeface="Calibri"/>
              </a:rPr>
              <a:t>с</a:t>
            </a:r>
            <a:r>
              <a:rPr dirty="0" sz="2400">
                <a:latin typeface="Calibri"/>
                <a:cs typeface="Calibri"/>
              </a:rPr>
              <a:t>ких  </a:t>
            </a:r>
            <a:r>
              <a:rPr dirty="0" sz="2400" spc="-5">
                <a:latin typeface="Calibri"/>
                <a:cs typeface="Calibri"/>
              </a:rPr>
              <a:t>окончаниях.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81381"/>
            <a:ext cx="69989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Электрические </a:t>
            </a:r>
            <a:r>
              <a:rPr dirty="0" sz="3200" spc="-15"/>
              <a:t>явления </a:t>
            </a:r>
            <a:r>
              <a:rPr dirty="0" sz="3200"/>
              <a:t>в</a:t>
            </a:r>
            <a:r>
              <a:rPr dirty="0" sz="3200" spc="-55"/>
              <a:t> </a:t>
            </a:r>
            <a:r>
              <a:rPr dirty="0" sz="3200" spc="-10"/>
              <a:t>мембране.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8540" y="974216"/>
            <a:ext cx="7987665" cy="5391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41020">
              <a:lnSpc>
                <a:spcPct val="100000"/>
              </a:lnSpc>
              <a:spcBef>
                <a:spcPts val="105"/>
              </a:spcBef>
              <a:tabLst>
                <a:tab pos="2046605" algn="l"/>
              </a:tabLst>
            </a:pPr>
            <a:r>
              <a:rPr dirty="0" sz="2000" spc="-5">
                <a:latin typeface="Arial"/>
                <a:cs typeface="Arial"/>
              </a:rPr>
              <a:t>Мембрана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0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это	</a:t>
            </a:r>
            <a:r>
              <a:rPr dirty="0" sz="2000">
                <a:latin typeface="Arial"/>
                <a:cs typeface="Arial"/>
              </a:rPr>
              <a:t>пленка </a:t>
            </a:r>
            <a:r>
              <a:rPr dirty="0" sz="2000" spc="-5">
                <a:latin typeface="Arial"/>
                <a:cs typeface="Arial"/>
              </a:rPr>
              <a:t>диэлектрика, </a:t>
            </a:r>
            <a:r>
              <a:rPr dirty="0" sz="2000" spc="-15">
                <a:latin typeface="Arial"/>
                <a:cs typeface="Arial"/>
              </a:rPr>
              <a:t>изолятора, </a:t>
            </a:r>
            <a:r>
              <a:rPr dirty="0" sz="2000" spc="-5">
                <a:latin typeface="Arial"/>
                <a:cs typeface="Arial"/>
              </a:rPr>
              <a:t>по </a:t>
            </a:r>
            <a:r>
              <a:rPr dirty="0" sz="2000" spc="-10">
                <a:latin typeface="Arial"/>
                <a:cs typeface="Arial"/>
              </a:rPr>
              <a:t>обеим  </a:t>
            </a:r>
            <a:r>
              <a:rPr dirty="0" sz="2000" spc="-5">
                <a:latin typeface="Arial"/>
                <a:cs typeface="Arial"/>
              </a:rPr>
              <a:t>сторонам </a:t>
            </a:r>
            <a:r>
              <a:rPr dirty="0" sz="2000" spc="-15">
                <a:latin typeface="Arial"/>
                <a:cs typeface="Arial"/>
              </a:rPr>
              <a:t>которой находится </a:t>
            </a:r>
            <a:r>
              <a:rPr dirty="0" sz="2000" spc="-5">
                <a:latin typeface="Arial"/>
                <a:cs typeface="Arial"/>
              </a:rPr>
              <a:t>электрический </a:t>
            </a:r>
            <a:r>
              <a:rPr dirty="0" sz="2000" spc="-10">
                <a:latin typeface="Arial"/>
                <a:cs typeface="Arial"/>
              </a:rPr>
              <a:t>заряд, создающий  </a:t>
            </a:r>
            <a:r>
              <a:rPr dirty="0" sz="2000" spc="-5">
                <a:latin typeface="Arial"/>
                <a:cs typeface="Arial"/>
              </a:rPr>
              <a:t>внутри нее электрическое </a:t>
            </a:r>
            <a:r>
              <a:rPr dirty="0" sz="2000" spc="-15">
                <a:latin typeface="Arial"/>
                <a:cs typeface="Arial"/>
              </a:rPr>
              <a:t>поле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tabLst>
                <a:tab pos="2178050" algn="l"/>
              </a:tabLst>
            </a:pPr>
            <a:r>
              <a:rPr dirty="0" sz="2000" spc="-5">
                <a:latin typeface="Arial"/>
                <a:cs typeface="Arial"/>
              </a:rPr>
              <a:t>Мембрана тонкая, </a:t>
            </a:r>
            <a:r>
              <a:rPr dirty="0" sz="2000" spc="-15">
                <a:latin typeface="Arial"/>
                <a:cs typeface="Arial"/>
              </a:rPr>
              <a:t>поэтому величина поля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5">
                <a:latin typeface="Arial"/>
                <a:cs typeface="Arial"/>
              </a:rPr>
              <a:t>ней </a:t>
            </a:r>
            <a:r>
              <a:rPr dirty="0" sz="2000" spc="-10">
                <a:latin typeface="Arial"/>
                <a:cs typeface="Arial"/>
              </a:rPr>
              <a:t>очень велика, </a:t>
            </a:r>
            <a:r>
              <a:rPr dirty="0" sz="2000">
                <a:latin typeface="Arial"/>
                <a:cs typeface="Arial"/>
              </a:rPr>
              <a:t>и </a:t>
            </a:r>
            <a:r>
              <a:rPr dirty="0" sz="2000" spc="-5">
                <a:latin typeface="Arial"/>
                <a:cs typeface="Arial"/>
              </a:rPr>
              <a:t>на  </a:t>
            </a:r>
            <a:r>
              <a:rPr dirty="0" sz="2000" spc="-10">
                <a:latin typeface="Arial"/>
                <a:cs typeface="Arial"/>
              </a:rPr>
              <a:t>единицу </a:t>
            </a:r>
            <a:r>
              <a:rPr dirty="0" sz="2000">
                <a:latin typeface="Arial"/>
                <a:cs typeface="Arial"/>
              </a:rPr>
              <a:t>площади </a:t>
            </a:r>
            <a:r>
              <a:rPr dirty="0" sz="2000" spc="-5">
                <a:latin typeface="Arial"/>
                <a:cs typeface="Arial"/>
              </a:rPr>
              <a:t>мембраны </a:t>
            </a:r>
            <a:r>
              <a:rPr dirty="0" sz="2000" spc="-15">
                <a:latin typeface="Arial"/>
                <a:cs typeface="Arial"/>
              </a:rPr>
              <a:t>приходится значительная </a:t>
            </a:r>
            <a:r>
              <a:rPr dirty="0" sz="2000" spc="-5">
                <a:latin typeface="Arial"/>
                <a:cs typeface="Arial"/>
              </a:rPr>
              <a:t>энергия </a:t>
            </a:r>
            <a:r>
              <a:rPr dirty="0" sz="2000">
                <a:latin typeface="Arial"/>
                <a:cs typeface="Arial"/>
              </a:rPr>
              <a:t>-  </a:t>
            </a:r>
            <a:r>
              <a:rPr dirty="0" sz="2000" spc="-5">
                <a:latin typeface="Arial"/>
                <a:cs typeface="Arial"/>
              </a:rPr>
              <a:t>порядка </a:t>
            </a:r>
            <a:r>
              <a:rPr dirty="0" sz="2000">
                <a:latin typeface="Arial"/>
                <a:cs typeface="Arial"/>
              </a:rPr>
              <a:t>десятка	кДж </a:t>
            </a:r>
            <a:r>
              <a:rPr dirty="0" sz="2000" spc="-10">
                <a:latin typeface="Arial"/>
                <a:cs typeface="Arial"/>
              </a:rPr>
              <a:t>/моль </a:t>
            </a:r>
            <a:r>
              <a:rPr dirty="0" sz="2000" spc="-5">
                <a:latin typeface="Arial"/>
                <a:cs typeface="Arial"/>
              </a:rPr>
              <a:t>(на перенос </a:t>
            </a:r>
            <a:r>
              <a:rPr dirty="0" sz="2000" spc="-10">
                <a:latin typeface="Arial"/>
                <a:cs typeface="Arial"/>
              </a:rPr>
              <a:t>одновалентных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ионов).</a:t>
            </a:r>
            <a:endParaRPr sz="2000">
              <a:latin typeface="Arial"/>
              <a:cs typeface="Arial"/>
            </a:endParaRPr>
          </a:p>
          <a:p>
            <a:pPr marL="12700" marR="231140">
              <a:lnSpc>
                <a:spcPct val="100000"/>
              </a:lnSpc>
              <a:spcBef>
                <a:spcPts val="960"/>
              </a:spcBef>
              <a:tabLst>
                <a:tab pos="4778375" algn="l"/>
                <a:tab pos="6604000" algn="l"/>
              </a:tabLst>
            </a:pPr>
            <a:r>
              <a:rPr dirty="0" sz="2000" spc="0">
                <a:latin typeface="Arial"/>
                <a:cs typeface="Arial"/>
              </a:rPr>
              <a:t>Высокая </a:t>
            </a:r>
            <a:r>
              <a:rPr dirty="0" sz="2000" spc="-5">
                <a:latin typeface="Arial"/>
                <a:cs typeface="Arial"/>
              </a:rPr>
              <a:t>напряженность </a:t>
            </a:r>
            <a:r>
              <a:rPr dirty="0" sz="2000" spc="-15">
                <a:latin typeface="Arial"/>
                <a:cs typeface="Arial"/>
              </a:rPr>
              <a:t>поля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5">
                <a:latin typeface="Arial"/>
                <a:cs typeface="Arial"/>
              </a:rPr>
              <a:t>мембране </a:t>
            </a:r>
            <a:r>
              <a:rPr dirty="0" sz="2000" spc="-20">
                <a:latin typeface="Arial"/>
                <a:cs typeface="Arial"/>
              </a:rPr>
              <a:t>может </a:t>
            </a:r>
            <a:r>
              <a:rPr dirty="0" sz="2000">
                <a:latin typeface="Arial"/>
                <a:cs typeface="Arial"/>
              </a:rPr>
              <a:t>изменить  </a:t>
            </a:r>
            <a:r>
              <a:rPr dirty="0" sz="2000" spc="-5">
                <a:latin typeface="Arial"/>
                <a:cs typeface="Arial"/>
              </a:rPr>
              <a:t>конформацию </a:t>
            </a:r>
            <a:r>
              <a:rPr dirty="0" sz="2000" spc="-15">
                <a:latin typeface="Arial"/>
                <a:cs typeface="Arial"/>
              </a:rPr>
              <a:t>белковых молекул, </a:t>
            </a:r>
            <a:r>
              <a:rPr dirty="0" sz="2000" spc="-5">
                <a:latin typeface="Arial"/>
                <a:cs typeface="Arial"/>
              </a:rPr>
              <a:t>внутри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мембраны,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и	</a:t>
            </a:r>
            <a:r>
              <a:rPr dirty="0" sz="2000" spc="-15">
                <a:latin typeface="Arial"/>
                <a:cs typeface="Arial"/>
              </a:rPr>
              <a:t>вызвать  </a:t>
            </a:r>
            <a:r>
              <a:rPr dirty="0" sz="2000" spc="-10">
                <a:latin typeface="Arial"/>
                <a:cs typeface="Arial"/>
              </a:rPr>
              <a:t>различные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внутриклеточные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эффекты,	</a:t>
            </a:r>
            <a:r>
              <a:rPr dirty="0" sz="2000" spc="-15">
                <a:latin typeface="Arial"/>
                <a:cs typeface="Arial"/>
              </a:rPr>
              <a:t>через </a:t>
            </a:r>
            <a:r>
              <a:rPr dirty="0" sz="2000" spc="5">
                <a:latin typeface="Arial"/>
                <a:cs typeface="Arial"/>
              </a:rPr>
              <a:t>каскад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сигнальных  </a:t>
            </a:r>
            <a:r>
              <a:rPr dirty="0" sz="2000" spc="-5">
                <a:latin typeface="Arial"/>
                <a:cs typeface="Arial"/>
              </a:rPr>
              <a:t>реакций.</a:t>
            </a:r>
            <a:endParaRPr sz="2000">
              <a:latin typeface="Arial"/>
              <a:cs typeface="Arial"/>
            </a:endParaRPr>
          </a:p>
          <a:p>
            <a:pPr marL="12700" marR="70485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Arial"/>
                <a:cs typeface="Arial"/>
              </a:rPr>
              <a:t>Энергия, </a:t>
            </a:r>
            <a:r>
              <a:rPr dirty="0" sz="2000" spc="-5">
                <a:latin typeface="Arial"/>
                <a:cs typeface="Arial"/>
              </a:rPr>
              <a:t>запасенная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15">
                <a:latin typeface="Arial"/>
                <a:cs typeface="Arial"/>
              </a:rPr>
              <a:t>поле, </a:t>
            </a:r>
            <a:r>
              <a:rPr dirty="0" sz="2000" spc="-10">
                <a:latin typeface="Arial"/>
                <a:cs typeface="Arial"/>
              </a:rPr>
              <a:t>принимает </a:t>
            </a:r>
            <a:r>
              <a:rPr dirty="0" sz="2000" spc="-5">
                <a:latin typeface="Arial"/>
                <a:cs typeface="Arial"/>
              </a:rPr>
              <a:t>участие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5">
                <a:latin typeface="Arial"/>
                <a:cs typeface="Arial"/>
              </a:rPr>
              <a:t>трансформации  </a:t>
            </a:r>
            <a:r>
              <a:rPr dirty="0" sz="2000" spc="-15">
                <a:latin typeface="Arial"/>
                <a:cs typeface="Arial"/>
              </a:rPr>
              <a:t>внутриклеточной </a:t>
            </a:r>
            <a:r>
              <a:rPr dirty="0" sz="2000" spc="-5">
                <a:latin typeface="Arial"/>
                <a:cs typeface="Arial"/>
              </a:rPr>
              <a:t>энергии,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20">
                <a:latin typeface="Arial"/>
                <a:cs typeface="Arial"/>
              </a:rPr>
              <a:t>переходе </a:t>
            </a:r>
            <a:r>
              <a:rPr dirty="0" sz="2000" spc="-5">
                <a:latin typeface="Arial"/>
                <a:cs typeface="Arial"/>
              </a:rPr>
              <a:t>ее </a:t>
            </a:r>
            <a:r>
              <a:rPr dirty="0" sz="2000">
                <a:latin typeface="Arial"/>
                <a:cs typeface="Arial"/>
              </a:rPr>
              <a:t>в химическую </a:t>
            </a:r>
            <a:r>
              <a:rPr dirty="0" sz="2000" spc="0">
                <a:latin typeface="Arial"/>
                <a:cs typeface="Arial"/>
              </a:rPr>
              <a:t>форму </a:t>
            </a:r>
            <a:r>
              <a:rPr dirty="0" sz="2000">
                <a:latin typeface="Arial"/>
                <a:cs typeface="Arial"/>
              </a:rPr>
              <a:t>в  </a:t>
            </a:r>
            <a:r>
              <a:rPr dirty="0" sz="2000" spc="-20">
                <a:latin typeface="Arial"/>
                <a:cs typeface="Arial"/>
              </a:rPr>
              <a:t>ходе </a:t>
            </a:r>
            <a:r>
              <a:rPr dirty="0" sz="2000" spc="-25">
                <a:latin typeface="Arial"/>
                <a:cs typeface="Arial"/>
              </a:rPr>
              <a:t>АТФ-синтазной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реакции.</a:t>
            </a:r>
            <a:endParaRPr sz="2000">
              <a:latin typeface="Arial"/>
              <a:cs typeface="Arial"/>
            </a:endParaRPr>
          </a:p>
          <a:p>
            <a:pPr marL="12700" marR="69342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Arial"/>
                <a:cs typeface="Arial"/>
              </a:rPr>
              <a:t>Изменения электрических характеристик </a:t>
            </a:r>
            <a:r>
              <a:rPr dirty="0" sz="2000" spc="-20">
                <a:latin typeface="Arial"/>
                <a:cs typeface="Arial"/>
              </a:rPr>
              <a:t>клеточных </a:t>
            </a:r>
            <a:r>
              <a:rPr dirty="0" sz="2000" spc="-5">
                <a:latin typeface="Arial"/>
                <a:cs typeface="Arial"/>
              </a:rPr>
              <a:t>мембран  </a:t>
            </a:r>
            <a:r>
              <a:rPr dirty="0" sz="2000" spc="-10">
                <a:latin typeface="Arial"/>
                <a:cs typeface="Arial"/>
              </a:rPr>
              <a:t>играют </a:t>
            </a:r>
            <a:r>
              <a:rPr dirty="0" sz="2000" spc="-5">
                <a:latin typeface="Arial"/>
                <a:cs typeface="Arial"/>
              </a:rPr>
              <a:t>решающая </a:t>
            </a:r>
            <a:r>
              <a:rPr dirty="0" sz="2000" spc="-15">
                <a:latin typeface="Arial"/>
                <a:cs typeface="Arial"/>
              </a:rPr>
              <a:t>роль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15">
                <a:latin typeface="Arial"/>
                <a:cs typeface="Arial"/>
              </a:rPr>
              <a:t>работе мозга,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10">
                <a:latin typeface="Arial"/>
                <a:cs typeface="Arial"/>
              </a:rPr>
              <a:t>генерации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распространении </a:t>
            </a:r>
            <a:r>
              <a:rPr dirty="0" sz="2000" spc="-10">
                <a:latin typeface="Arial"/>
                <a:cs typeface="Arial"/>
              </a:rPr>
              <a:t>нервного импульса, </a:t>
            </a:r>
            <a:r>
              <a:rPr dirty="0" sz="2000">
                <a:latin typeface="Arial"/>
                <a:cs typeface="Arial"/>
              </a:rPr>
              <a:t>в </a:t>
            </a:r>
            <a:r>
              <a:rPr dirty="0" sz="2000" spc="-10">
                <a:latin typeface="Arial"/>
                <a:cs typeface="Arial"/>
              </a:rPr>
              <a:t>мышечных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сокращениях.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53695"/>
            <a:ext cx="64128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Arial"/>
                <a:cs typeface="Arial"/>
              </a:rPr>
              <a:t>Строение </a:t>
            </a:r>
            <a:r>
              <a:rPr dirty="0" sz="3200" spc="-20" b="1">
                <a:latin typeface="Arial"/>
                <a:cs typeface="Arial"/>
              </a:rPr>
              <a:t>клеточной</a:t>
            </a:r>
            <a:r>
              <a:rPr dirty="0" sz="3200" spc="-13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мембраны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7622" y="1268755"/>
            <a:ext cx="5160619" cy="4867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53695"/>
            <a:ext cx="82302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latin typeface="Arial"/>
                <a:cs typeface="Arial"/>
              </a:rPr>
              <a:t>Электрические </a:t>
            </a:r>
            <a:r>
              <a:rPr dirty="0" sz="3200" spc="-5" b="1">
                <a:latin typeface="Arial"/>
                <a:cs typeface="Arial"/>
              </a:rPr>
              <a:t>характеристики</a:t>
            </a:r>
            <a:r>
              <a:rPr dirty="0" sz="3200" spc="-8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мембран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150365"/>
            <a:ext cx="8192134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68705">
              <a:lnSpc>
                <a:spcPct val="100000"/>
              </a:lnSpc>
              <a:spcBef>
                <a:spcPts val="100"/>
              </a:spcBef>
              <a:tabLst>
                <a:tab pos="2459355" algn="l"/>
              </a:tabLst>
            </a:pPr>
            <a:r>
              <a:rPr dirty="0" sz="2400" spc="-15">
                <a:latin typeface="Arial"/>
                <a:cs typeface="Arial"/>
              </a:rPr>
              <a:t>Соли </a:t>
            </a:r>
            <a:r>
              <a:rPr dirty="0" sz="2400">
                <a:latin typeface="Arial"/>
                <a:cs typeface="Arial"/>
              </a:rPr>
              <a:t>в </a:t>
            </a:r>
            <a:r>
              <a:rPr dirty="0" sz="2400" spc="-15">
                <a:latin typeface="Arial"/>
                <a:cs typeface="Arial"/>
              </a:rPr>
              <a:t>водном </a:t>
            </a:r>
            <a:r>
              <a:rPr dirty="0" sz="2400" spc="-10">
                <a:latin typeface="Arial"/>
                <a:cs typeface="Arial"/>
              </a:rPr>
              <a:t>растворе </a:t>
            </a:r>
            <a:r>
              <a:rPr dirty="0" sz="2400" spc="-5">
                <a:latin typeface="Arial"/>
                <a:cs typeface="Arial"/>
              </a:rPr>
              <a:t>диссоциируют на ионы,  </a:t>
            </a:r>
            <a:r>
              <a:rPr dirty="0" sz="2400" spc="-15">
                <a:latin typeface="Arial"/>
                <a:cs typeface="Arial"/>
              </a:rPr>
              <a:t>обладающие положительными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20">
                <a:latin typeface="Arial"/>
                <a:cs typeface="Arial"/>
              </a:rPr>
              <a:t>отрицательными  </a:t>
            </a:r>
            <a:r>
              <a:rPr dirty="0" sz="2400" spc="-5">
                <a:latin typeface="Arial"/>
                <a:cs typeface="Arial"/>
              </a:rPr>
              <a:t>электрическими	зарядами.</a:t>
            </a:r>
            <a:endParaRPr sz="2400">
              <a:latin typeface="Arial"/>
              <a:cs typeface="Arial"/>
            </a:endParaRPr>
          </a:p>
          <a:p>
            <a:pPr marL="12700" marR="69215">
              <a:lnSpc>
                <a:spcPct val="100000"/>
              </a:lnSpc>
              <a:spcBef>
                <a:spcPts val="960"/>
              </a:spcBef>
            </a:pPr>
            <a:r>
              <a:rPr dirty="0" sz="2400" spc="-5">
                <a:latin typeface="Arial"/>
                <a:cs typeface="Arial"/>
              </a:rPr>
              <a:t>Мембрана </a:t>
            </a:r>
            <a:r>
              <a:rPr dirty="0" sz="2400">
                <a:latin typeface="Arial"/>
                <a:cs typeface="Arial"/>
              </a:rPr>
              <a:t>– плоский </a:t>
            </a:r>
            <a:r>
              <a:rPr dirty="0" sz="2400" spc="-10">
                <a:latin typeface="Arial"/>
                <a:cs typeface="Arial"/>
              </a:rPr>
              <a:t>конденсатор, </a:t>
            </a:r>
            <a:r>
              <a:rPr dirty="0" sz="2400">
                <a:latin typeface="Arial"/>
                <a:cs typeface="Arial"/>
              </a:rPr>
              <a:t>емкостные </a:t>
            </a:r>
            <a:r>
              <a:rPr dirty="0" sz="2400" spc="-10">
                <a:latin typeface="Arial"/>
                <a:cs typeface="Arial"/>
              </a:rPr>
              <a:t>свойства  </a:t>
            </a:r>
            <a:r>
              <a:rPr dirty="0" sz="2400" spc="-20">
                <a:latin typeface="Arial"/>
                <a:cs typeface="Arial"/>
              </a:rPr>
              <a:t>определяются </a:t>
            </a:r>
            <a:r>
              <a:rPr dirty="0" sz="2400" spc="-5">
                <a:latin typeface="Arial"/>
                <a:cs typeface="Arial"/>
              </a:rPr>
              <a:t>фосфолипидным </a:t>
            </a:r>
            <a:r>
              <a:rPr dirty="0" sz="2400">
                <a:latin typeface="Arial"/>
                <a:cs typeface="Arial"/>
              </a:rPr>
              <a:t>бислоем, </a:t>
            </a:r>
            <a:r>
              <a:rPr dirty="0" sz="2400" spc="-10">
                <a:latin typeface="Arial"/>
                <a:cs typeface="Arial"/>
              </a:rPr>
              <a:t>который  </a:t>
            </a:r>
            <a:r>
              <a:rPr dirty="0" sz="2400" spc="-20">
                <a:latin typeface="Arial"/>
                <a:cs typeface="Arial"/>
              </a:rPr>
              <a:t>обеспечивает </a:t>
            </a:r>
            <a:r>
              <a:rPr dirty="0" sz="2400">
                <a:latin typeface="Arial"/>
                <a:cs typeface="Arial"/>
              </a:rPr>
              <a:t>эффективное </a:t>
            </a:r>
            <a:r>
              <a:rPr dirty="0" sz="2400" spc="-20">
                <a:latin typeface="Arial"/>
                <a:cs typeface="Arial"/>
              </a:rPr>
              <a:t>разделение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5">
                <a:latin typeface="Arial"/>
                <a:cs typeface="Arial"/>
              </a:rPr>
              <a:t>накопление  зарядов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10">
                <a:latin typeface="Arial"/>
                <a:cs typeface="Arial"/>
              </a:rPr>
              <a:t>электростатическое взаимодействие </a:t>
            </a:r>
            <a:r>
              <a:rPr dirty="0" sz="2400" spc="-5">
                <a:latin typeface="Arial"/>
                <a:cs typeface="Arial"/>
              </a:rPr>
              <a:t>катионов 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5">
                <a:latin typeface="Arial"/>
                <a:cs typeface="Arial"/>
              </a:rPr>
              <a:t>анионов </a:t>
            </a:r>
            <a:r>
              <a:rPr dirty="0" sz="2400" spc="-10">
                <a:latin typeface="Arial"/>
                <a:cs typeface="Arial"/>
              </a:rPr>
              <a:t>посредством </a:t>
            </a:r>
            <a:r>
              <a:rPr dirty="0" sz="2400" spc="-5">
                <a:latin typeface="Arial"/>
                <a:cs typeface="Arial"/>
              </a:rPr>
              <a:t>электрического</a:t>
            </a:r>
            <a:r>
              <a:rPr dirty="0" sz="2400" spc="-10">
                <a:latin typeface="Arial"/>
                <a:cs typeface="Arial"/>
              </a:rPr>
              <a:t> поля.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dirty="0" sz="2400" spc="-10">
                <a:latin typeface="Arial"/>
                <a:cs typeface="Arial"/>
              </a:rPr>
              <a:t>Проводимость (g) </a:t>
            </a:r>
            <a:r>
              <a:rPr dirty="0" sz="2400" spc="-5">
                <a:latin typeface="Arial"/>
                <a:cs typeface="Arial"/>
              </a:rPr>
              <a:t>— </a:t>
            </a:r>
            <a:r>
              <a:rPr dirty="0" sz="2400" spc="-15">
                <a:latin typeface="Arial"/>
                <a:cs typeface="Arial"/>
              </a:rPr>
              <a:t>величина, обратная </a:t>
            </a:r>
            <a:r>
              <a:rPr dirty="0" sz="2400">
                <a:latin typeface="Arial"/>
                <a:cs typeface="Arial"/>
              </a:rPr>
              <a:t>электрическому  </a:t>
            </a:r>
            <a:r>
              <a:rPr dirty="0" sz="2400" spc="-15">
                <a:latin typeface="Arial"/>
                <a:cs typeface="Arial"/>
              </a:rPr>
              <a:t>сопротивлению, </a:t>
            </a:r>
            <a:r>
              <a:rPr dirty="0" sz="2400" spc="-10">
                <a:latin typeface="Arial"/>
                <a:cs typeface="Arial"/>
              </a:rPr>
              <a:t>равна отношению </a:t>
            </a:r>
            <a:r>
              <a:rPr dirty="0" sz="2400" spc="-20">
                <a:latin typeface="Arial"/>
                <a:cs typeface="Arial"/>
              </a:rPr>
              <a:t>величины  </a:t>
            </a:r>
            <a:r>
              <a:rPr dirty="0" sz="2400" spc="-10">
                <a:latin typeface="Arial"/>
                <a:cs typeface="Arial"/>
              </a:rPr>
              <a:t>трансмембранного </a:t>
            </a:r>
            <a:r>
              <a:rPr dirty="0" sz="2400">
                <a:latin typeface="Arial"/>
                <a:cs typeface="Arial"/>
              </a:rPr>
              <a:t>тока, </a:t>
            </a:r>
            <a:r>
              <a:rPr dirty="0" sz="2400" spc="-15">
                <a:latin typeface="Arial"/>
                <a:cs typeface="Arial"/>
              </a:rPr>
              <a:t>создаваемого </a:t>
            </a:r>
            <a:r>
              <a:rPr dirty="0" sz="2400" spc="-5">
                <a:latin typeface="Arial"/>
                <a:cs typeface="Arial"/>
              </a:rPr>
              <a:t>ионами,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к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latin typeface="Arial"/>
                <a:cs typeface="Arial"/>
              </a:rPr>
              <a:t>величине, </a:t>
            </a:r>
            <a:r>
              <a:rPr dirty="0" sz="2400" spc="-10">
                <a:latin typeface="Arial"/>
                <a:cs typeface="Arial"/>
              </a:rPr>
              <a:t>обусловившей </a:t>
            </a:r>
            <a:r>
              <a:rPr dirty="0" sz="2400" spc="-20">
                <a:latin typeface="Arial"/>
                <a:cs typeface="Arial"/>
              </a:rPr>
              <a:t>его </a:t>
            </a:r>
            <a:r>
              <a:rPr dirty="0" sz="2400" spc="-5">
                <a:latin typeface="Arial"/>
                <a:cs typeface="Arial"/>
              </a:rPr>
              <a:t>трансмембранной</a:t>
            </a:r>
            <a:r>
              <a:rPr dirty="0" sz="2400" spc="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разности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потенциалов </a:t>
            </a:r>
            <a:r>
              <a:rPr dirty="0" sz="2400">
                <a:latin typeface="Arial"/>
                <a:cs typeface="Arial"/>
              </a:rPr>
              <a:t>(закон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Ома).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09550"/>
            <a:ext cx="72542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latin typeface="Arial"/>
                <a:cs typeface="Arial"/>
              </a:rPr>
              <a:t>Мембранная </a:t>
            </a:r>
            <a:r>
              <a:rPr dirty="0" sz="3200" spc="-5" b="1">
                <a:latin typeface="Arial"/>
                <a:cs typeface="Arial"/>
              </a:rPr>
              <a:t>разность</a:t>
            </a:r>
            <a:r>
              <a:rPr dirty="0" sz="3200" spc="-110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потенциалов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006297"/>
            <a:ext cx="824230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302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Arial"/>
                <a:cs typeface="Arial"/>
              </a:rPr>
              <a:t>Разность </a:t>
            </a:r>
            <a:r>
              <a:rPr dirty="0" sz="2400" spc="-10">
                <a:latin typeface="Arial"/>
                <a:cs typeface="Arial"/>
              </a:rPr>
              <a:t>потенциалов </a:t>
            </a:r>
            <a:r>
              <a:rPr dirty="0" sz="2400" spc="-5">
                <a:latin typeface="Arial"/>
                <a:cs typeface="Arial"/>
              </a:rPr>
              <a:t>между </a:t>
            </a:r>
            <a:r>
              <a:rPr dirty="0" sz="2400" spc="-15">
                <a:latin typeface="Arial"/>
                <a:cs typeface="Arial"/>
              </a:rPr>
              <a:t>двумя </a:t>
            </a:r>
            <a:r>
              <a:rPr dirty="0" sz="2400" spc="-10">
                <a:latin typeface="Arial"/>
                <a:cs typeface="Arial"/>
              </a:rPr>
              <a:t>точками электричес-  кого </a:t>
            </a:r>
            <a:r>
              <a:rPr dirty="0" sz="2400" spc="-15">
                <a:latin typeface="Arial"/>
                <a:cs typeface="Arial"/>
              </a:rPr>
              <a:t>поля </a:t>
            </a:r>
            <a:r>
              <a:rPr dirty="0" sz="2400">
                <a:latin typeface="Arial"/>
                <a:cs typeface="Arial"/>
              </a:rPr>
              <a:t>- </a:t>
            </a:r>
            <a:r>
              <a:rPr dirty="0" sz="2400" spc="-20">
                <a:latin typeface="Arial"/>
                <a:cs typeface="Arial"/>
              </a:rPr>
              <a:t>величина </a:t>
            </a:r>
            <a:r>
              <a:rPr dirty="0" sz="2400" spc="-15">
                <a:latin typeface="Arial"/>
                <a:cs typeface="Arial"/>
              </a:rPr>
              <a:t>работы </a:t>
            </a:r>
            <a:r>
              <a:rPr dirty="0" sz="2400" spc="-10">
                <a:latin typeface="Arial"/>
                <a:cs typeface="Arial"/>
              </a:rPr>
              <a:t>при </a:t>
            </a:r>
            <a:r>
              <a:rPr dirty="0" sz="2400" spc="-5">
                <a:latin typeface="Arial"/>
                <a:cs typeface="Arial"/>
              </a:rPr>
              <a:t>переносе </a:t>
            </a:r>
            <a:r>
              <a:rPr dirty="0" sz="2400" spc="-20">
                <a:latin typeface="Arial"/>
                <a:cs typeface="Arial"/>
              </a:rPr>
              <a:t>положитель-  ного </a:t>
            </a:r>
            <a:r>
              <a:rPr dirty="0" sz="2400" spc="-15">
                <a:latin typeface="Arial"/>
                <a:cs typeface="Arial"/>
              </a:rPr>
              <a:t>единичного </a:t>
            </a:r>
            <a:r>
              <a:rPr dirty="0" sz="2400" spc="-10">
                <a:latin typeface="Arial"/>
                <a:cs typeface="Arial"/>
              </a:rPr>
              <a:t>заряда </a:t>
            </a:r>
            <a:r>
              <a:rPr dirty="0" sz="2400" spc="-5">
                <a:latin typeface="Arial"/>
                <a:cs typeface="Arial"/>
              </a:rPr>
              <a:t>между </a:t>
            </a:r>
            <a:r>
              <a:rPr dirty="0" sz="2400" spc="-15">
                <a:latin typeface="Arial"/>
                <a:cs typeface="Arial"/>
              </a:rPr>
              <a:t>этими </a:t>
            </a:r>
            <a:r>
              <a:rPr dirty="0" sz="2400" spc="-10">
                <a:latin typeface="Arial"/>
                <a:cs typeface="Arial"/>
              </a:rPr>
              <a:t>точками.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29032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Arial"/>
                <a:cs typeface="Arial"/>
              </a:rPr>
              <a:t>Все </a:t>
            </a:r>
            <a:r>
              <a:rPr dirty="0" sz="2400" spc="-15">
                <a:latin typeface="Arial"/>
                <a:cs typeface="Arial"/>
              </a:rPr>
              <a:t>клетки </a:t>
            </a:r>
            <a:r>
              <a:rPr dirty="0" sz="2400" spc="-20">
                <a:latin typeface="Arial"/>
                <a:cs typeface="Arial"/>
              </a:rPr>
              <a:t>делятся </a:t>
            </a:r>
            <a:r>
              <a:rPr dirty="0" sz="2400" spc="-5">
                <a:latin typeface="Arial"/>
                <a:cs typeface="Arial"/>
              </a:rPr>
              <a:t>на </a:t>
            </a:r>
            <a:r>
              <a:rPr dirty="0" sz="2400" spc="-10">
                <a:latin typeface="Arial"/>
                <a:cs typeface="Arial"/>
              </a:rPr>
              <a:t>два </a:t>
            </a:r>
            <a:r>
              <a:rPr dirty="0" sz="2400" spc="-5">
                <a:latin typeface="Arial"/>
                <a:cs typeface="Arial"/>
              </a:rPr>
              <a:t>типа </a:t>
            </a:r>
            <a:r>
              <a:rPr dirty="0" sz="2400">
                <a:latin typeface="Arial"/>
                <a:cs typeface="Arial"/>
              </a:rPr>
              <a:t>— </a:t>
            </a:r>
            <a:r>
              <a:rPr dirty="0" sz="2400" spc="-25">
                <a:latin typeface="Arial"/>
                <a:cs typeface="Arial"/>
              </a:rPr>
              <a:t>возбудимые </a:t>
            </a:r>
            <a:r>
              <a:rPr dirty="0" sz="2400">
                <a:latin typeface="Arial"/>
                <a:cs typeface="Arial"/>
              </a:rPr>
              <a:t>и  </a:t>
            </a:r>
            <a:r>
              <a:rPr dirty="0" sz="2400" spc="-20">
                <a:latin typeface="Arial"/>
                <a:cs typeface="Arial"/>
              </a:rPr>
              <a:t>невозбудимые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131185" algn="l"/>
                <a:tab pos="3877310" algn="l"/>
              </a:tabLst>
            </a:pPr>
            <a:r>
              <a:rPr dirty="0" sz="2400" spc="-20">
                <a:latin typeface="Arial"/>
                <a:cs typeface="Arial"/>
              </a:rPr>
              <a:t>Возбудимые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клетки</a:t>
            </a:r>
            <a:r>
              <a:rPr dirty="0" sz="2400">
                <a:latin typeface="Arial"/>
                <a:cs typeface="Arial"/>
              </a:rPr>
              <a:t> -	</a:t>
            </a:r>
            <a:r>
              <a:rPr dirty="0" sz="2400" spc="-10">
                <a:latin typeface="Arial"/>
                <a:cs typeface="Arial"/>
              </a:rPr>
              <a:t>нервные, </a:t>
            </a:r>
            <a:r>
              <a:rPr dirty="0" sz="2400" spc="-15">
                <a:latin typeface="Arial"/>
                <a:cs typeface="Arial"/>
              </a:rPr>
              <a:t>мышечные </a:t>
            </a:r>
            <a:r>
              <a:rPr dirty="0" sz="2400">
                <a:latin typeface="Arial"/>
                <a:cs typeface="Arial"/>
              </a:rPr>
              <a:t>и </a:t>
            </a:r>
            <a:r>
              <a:rPr dirty="0" sz="2400" spc="-15">
                <a:latin typeface="Arial"/>
                <a:cs typeface="Arial"/>
              </a:rPr>
              <a:t>секреторные  клетки </a:t>
            </a:r>
            <a:r>
              <a:rPr dirty="0" sz="2400">
                <a:latin typeface="Arial"/>
                <a:cs typeface="Arial"/>
              </a:rPr>
              <a:t>у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животных,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клетки	</a:t>
            </a:r>
            <a:r>
              <a:rPr dirty="0" sz="2400" spc="-10">
                <a:latin typeface="Arial"/>
                <a:cs typeface="Arial"/>
              </a:rPr>
              <a:t>некоторых </a:t>
            </a:r>
            <a:r>
              <a:rPr dirty="0" sz="2400" spc="-15">
                <a:latin typeface="Arial"/>
                <a:cs typeface="Arial"/>
              </a:rPr>
              <a:t>водорослей </a:t>
            </a:r>
            <a:r>
              <a:rPr dirty="0" sz="2400">
                <a:latin typeface="Arial"/>
                <a:cs typeface="Arial"/>
              </a:rPr>
              <a:t>и  </a:t>
            </a:r>
            <a:r>
              <a:rPr dirty="0" sz="2400" spc="-10">
                <a:latin typeface="Arial"/>
                <a:cs typeface="Arial"/>
              </a:rPr>
              <a:t>некоторых </a:t>
            </a:r>
            <a:r>
              <a:rPr dirty="0" sz="2400" spc="0">
                <a:latin typeface="Arial"/>
                <a:cs typeface="Arial"/>
              </a:rPr>
              <a:t>тканей </a:t>
            </a:r>
            <a:r>
              <a:rPr dirty="0" sz="2400" spc="-5">
                <a:latin typeface="Arial"/>
                <a:cs typeface="Arial"/>
              </a:rPr>
              <a:t>высших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растений.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Остальные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невозбудимые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080" y="353695"/>
            <a:ext cx="39890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latin typeface="Arial"/>
                <a:cs typeface="Arial"/>
              </a:rPr>
              <a:t>Потенциал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Нернста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235" y="1196809"/>
            <a:ext cx="5040197" cy="4447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92190" y="1582673"/>
            <a:ext cx="21882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dirty="0" sz="2400" i="1">
                <a:latin typeface="Arial"/>
                <a:cs typeface="Arial"/>
              </a:rPr>
              <a:t>S	</a:t>
            </a:r>
            <a:r>
              <a:rPr dirty="0" sz="2400">
                <a:latin typeface="Arial"/>
                <a:cs typeface="Arial"/>
              </a:rPr>
              <a:t>— ионы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</a:t>
            </a:r>
            <a:r>
              <a:rPr dirty="0" baseline="24305" sz="2400" spc="-7">
                <a:latin typeface="Arial"/>
                <a:cs typeface="Arial"/>
              </a:rPr>
              <a:t>+</a:t>
            </a:r>
            <a:r>
              <a:rPr dirty="0" sz="2400" spc="-5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algn="ctr" marR="88265">
              <a:lnSpc>
                <a:spcPct val="100000"/>
              </a:lnSpc>
            </a:pPr>
            <a:r>
              <a:rPr dirty="0" sz="2400" i="1">
                <a:latin typeface="Arial"/>
                <a:cs typeface="Arial"/>
              </a:rPr>
              <a:t>S' </a:t>
            </a:r>
            <a:r>
              <a:rPr dirty="0" sz="2400">
                <a:latin typeface="Arial"/>
                <a:cs typeface="Arial"/>
              </a:rPr>
              <a:t>— ионы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Сl</a:t>
            </a:r>
            <a:r>
              <a:rPr dirty="0" baseline="24305" sz="2400" spc="-15">
                <a:latin typeface="Arial"/>
                <a:cs typeface="Arial"/>
              </a:rPr>
              <a:t>-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8071" y="3068954"/>
            <a:ext cx="3816477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vdemid</dc:creator>
  <dc:title>Slide 1</dc:title>
  <dcterms:created xsi:type="dcterms:W3CDTF">2017-10-18T09:11:30Z</dcterms:created>
  <dcterms:modified xsi:type="dcterms:W3CDTF">2017-10-18T09:11:30Z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2017-10-18T00:00:00Z</vt:filetime>
  </property>
</Properties>
</file>