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6858000" type="screen4x3"/>
  <p:notesSz cx="9144000" cy="6858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614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614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614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614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614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5729" y="646810"/>
            <a:ext cx="8492540" cy="11258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60349" y="1287145"/>
            <a:ext cx="8223300" cy="27412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365743" y="6444259"/>
            <a:ext cx="255270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614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4191" y="353567"/>
            <a:ext cx="6648450" cy="584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spc="-15" dirty="0">
                <a:latin typeface="Calibri"/>
                <a:cs typeface="Calibri"/>
              </a:rPr>
              <a:t>Введение </a:t>
            </a:r>
            <a:r>
              <a:rPr sz="3600" b="1" dirty="0">
                <a:latin typeface="Calibri"/>
                <a:cs typeface="Calibri"/>
              </a:rPr>
              <a:t>в </a:t>
            </a:r>
            <a:r>
              <a:rPr sz="3600" b="1" spc="-5" dirty="0">
                <a:latin typeface="Calibri"/>
                <a:cs typeface="Calibri"/>
              </a:rPr>
              <a:t>системную</a:t>
            </a:r>
            <a:r>
              <a:rPr sz="3600" b="1" spc="-90" dirty="0">
                <a:latin typeface="Calibri"/>
                <a:cs typeface="Calibri"/>
              </a:rPr>
              <a:t> </a:t>
            </a:r>
            <a:r>
              <a:rPr sz="3600" b="1" spc="-10" dirty="0">
                <a:latin typeface="Calibri"/>
                <a:cs typeface="Calibri"/>
              </a:rPr>
              <a:t>биологию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2436" y="4746497"/>
            <a:ext cx="8065415" cy="12926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ru-RU" sz="2800" spc="-15" dirty="0">
                <a:cs typeface="Calibri"/>
              </a:rPr>
              <a:t>Николаев Григорий Игоревич</a:t>
            </a:r>
          </a:p>
          <a:p>
            <a:pPr marL="12700">
              <a:lnSpc>
                <a:spcPct val="100000"/>
              </a:lnSpc>
            </a:pPr>
            <a:r>
              <a:rPr lang="ru-RU" sz="2800" spc="-15" dirty="0">
                <a:cs typeface="Calibri"/>
              </a:rPr>
              <a:t>Ассистент кафедры биомедицинской информатики</a:t>
            </a:r>
            <a:endParaRPr lang="ru-RU" sz="2800" dirty="0">
              <a:cs typeface="Calibri"/>
            </a:endParaRPr>
          </a:p>
          <a:p>
            <a:pPr marL="12700">
              <a:lnSpc>
                <a:spcPct val="100000"/>
              </a:lnSpc>
            </a:pPr>
            <a:endParaRPr sz="28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99591" y="1268730"/>
            <a:ext cx="7722869" cy="30243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467852" y="6444259"/>
            <a:ext cx="15367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14"/>
              </a:lnSpc>
            </a:pPr>
            <a:fld id="{81D60167-4931-47E6-BA6A-407CBD079E47}" type="slidenum">
              <a:rPr sz="1600" spc="-5" dirty="0">
                <a:solidFill>
                  <a:srgbClr val="888888"/>
                </a:solidFill>
                <a:latin typeface="Calibri"/>
                <a:cs typeface="Calibri"/>
              </a:rPr>
              <a:t>1</a:t>
            </a:fld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378443" y="6444259"/>
            <a:ext cx="22987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14"/>
              </a:lnSpc>
            </a:pPr>
            <a:r>
              <a:rPr sz="1600" spc="-10" dirty="0">
                <a:solidFill>
                  <a:srgbClr val="888888"/>
                </a:solidFill>
                <a:latin typeface="Calibri"/>
                <a:cs typeface="Calibri"/>
              </a:rPr>
              <a:t>10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74370" y="643254"/>
            <a:ext cx="7399655" cy="4725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81025" algn="l"/>
              </a:tabLst>
            </a:pPr>
            <a:r>
              <a:rPr sz="2800" spc="-5" dirty="0">
                <a:latin typeface="Calibri"/>
                <a:cs typeface="Calibri"/>
              </a:rPr>
              <a:t>По	Берталанфи </a:t>
            </a:r>
            <a:r>
              <a:rPr sz="2800" spc="-10" dirty="0">
                <a:latin typeface="Calibri"/>
                <a:cs typeface="Calibri"/>
              </a:rPr>
              <a:t>система </a:t>
            </a:r>
            <a:r>
              <a:rPr sz="2800" spc="-5" dirty="0">
                <a:latin typeface="Calibri"/>
                <a:cs typeface="Calibri"/>
              </a:rPr>
              <a:t>– </a:t>
            </a:r>
            <a:r>
              <a:rPr sz="2800" spc="-30" dirty="0">
                <a:latin typeface="Calibri"/>
                <a:cs typeface="Calibri"/>
              </a:rPr>
              <a:t>это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комплекс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800" spc="-10" dirty="0">
                <a:latin typeface="Calibri"/>
                <a:cs typeface="Calibri"/>
              </a:rPr>
              <a:t>взаимодействующих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элементов</a:t>
            </a:r>
            <a:r>
              <a:rPr sz="2800" spc="-15" dirty="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b="1" spc="-20" dirty="0">
                <a:latin typeface="Calibri"/>
                <a:cs typeface="Calibri"/>
              </a:rPr>
              <a:t>Элемент </a:t>
            </a:r>
            <a:r>
              <a:rPr sz="2800" spc="-5" dirty="0">
                <a:latin typeface="Calibri"/>
                <a:cs typeface="Calibri"/>
              </a:rPr>
              <a:t>– </a:t>
            </a:r>
            <a:r>
              <a:rPr sz="2800" spc="-30" dirty="0">
                <a:latin typeface="Calibri"/>
                <a:cs typeface="Calibri"/>
              </a:rPr>
              <a:t>это </a:t>
            </a:r>
            <a:r>
              <a:rPr sz="2800" spc="-5" dirty="0">
                <a:latin typeface="Calibri"/>
                <a:cs typeface="Calibri"/>
              </a:rPr>
              <a:t>далее </a:t>
            </a:r>
            <a:r>
              <a:rPr sz="2800" spc="-10" dirty="0">
                <a:latin typeface="Calibri"/>
                <a:cs typeface="Calibri"/>
              </a:rPr>
              <a:t>неразложимый</a:t>
            </a:r>
            <a:r>
              <a:rPr sz="2800" spc="1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компонент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800" spc="-10" dirty="0">
                <a:latin typeface="Calibri"/>
                <a:cs typeface="Calibri"/>
              </a:rPr>
              <a:t>системы при </a:t>
            </a:r>
            <a:r>
              <a:rPr sz="2800" dirty="0">
                <a:latin typeface="Calibri"/>
                <a:cs typeface="Calibri"/>
              </a:rPr>
              <a:t>данном </a:t>
            </a:r>
            <a:r>
              <a:rPr sz="2800" spc="-5" dirty="0">
                <a:latin typeface="Calibri"/>
                <a:cs typeface="Calibri"/>
              </a:rPr>
              <a:t>способе </a:t>
            </a:r>
            <a:r>
              <a:rPr sz="2800" dirty="0">
                <a:latin typeface="Calibri"/>
                <a:cs typeface="Calibri"/>
              </a:rPr>
              <a:t>её</a:t>
            </a:r>
            <a:r>
              <a:rPr sz="2800" spc="-5" dirty="0">
                <a:latin typeface="Calibri"/>
                <a:cs typeface="Calibri"/>
              </a:rPr>
              <a:t> рассмотрения.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b="1" spc="-10" dirty="0">
                <a:latin typeface="Calibri"/>
                <a:cs typeface="Calibri"/>
              </a:rPr>
              <a:t>Структура </a:t>
            </a:r>
            <a:r>
              <a:rPr sz="2800" spc="-5" dirty="0">
                <a:latin typeface="Calibri"/>
                <a:cs typeface="Calibri"/>
              </a:rPr>
              <a:t>– </a:t>
            </a:r>
            <a:r>
              <a:rPr sz="2800" spc="-30" dirty="0">
                <a:latin typeface="Calibri"/>
                <a:cs typeface="Calibri"/>
              </a:rPr>
              <a:t>это </a:t>
            </a:r>
            <a:r>
              <a:rPr sz="2800" spc="-5" dirty="0">
                <a:latin typeface="Calibri"/>
                <a:cs typeface="Calibri"/>
              </a:rPr>
              <a:t>совокупность </a:t>
            </a:r>
            <a:r>
              <a:rPr sz="2800" spc="-10" dirty="0">
                <a:latin typeface="Calibri"/>
                <a:cs typeface="Calibri"/>
              </a:rPr>
              <a:t>устойчивых</a:t>
            </a:r>
            <a:r>
              <a:rPr sz="2800" spc="1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связей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800" spc="-15" dirty="0">
                <a:latin typeface="Calibri"/>
                <a:cs typeface="Calibri"/>
              </a:rPr>
              <a:t>между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элементами.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latin typeface="Calibri"/>
                <a:cs typeface="Calibri"/>
              </a:rPr>
              <a:t>Понятие </a:t>
            </a:r>
            <a:r>
              <a:rPr sz="2800" b="1" spc="-5" dirty="0">
                <a:latin typeface="Calibri"/>
                <a:cs typeface="Calibri"/>
              </a:rPr>
              <a:t>организация </a:t>
            </a:r>
            <a:r>
              <a:rPr sz="2800" spc="-10" dirty="0">
                <a:latin typeface="Calibri"/>
                <a:cs typeface="Calibri"/>
              </a:rPr>
              <a:t>характеризует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уровень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latin typeface="Calibri"/>
                <a:cs typeface="Calibri"/>
              </a:rPr>
              <a:t>упорядоченности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элементов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14"/>
              </a:lnSpc>
            </a:pPr>
            <a:fld id="{81D60167-4931-47E6-BA6A-407CBD079E47}" type="slidenum">
              <a:rPr spc="-5" dirty="0"/>
              <a:t>11</a:t>
            </a:fld>
            <a:endParaRPr spc="-5" dirty="0"/>
          </a:p>
        </p:txBody>
      </p:sp>
      <p:sp>
        <p:nvSpPr>
          <p:cNvPr id="2" name="object 2"/>
          <p:cNvSpPr txBox="1"/>
          <p:nvPr/>
        </p:nvSpPr>
        <p:spPr>
          <a:xfrm>
            <a:off x="474370" y="646810"/>
            <a:ext cx="8385809" cy="56680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391920">
              <a:lnSpc>
                <a:spcPct val="100000"/>
              </a:lnSpc>
            </a:pPr>
            <a:r>
              <a:rPr sz="2400" spc="-15" dirty="0">
                <a:latin typeface="Calibri"/>
                <a:cs typeface="Calibri"/>
              </a:rPr>
              <a:t>Согласно </a:t>
            </a:r>
            <a:r>
              <a:rPr sz="2400" dirty="0">
                <a:latin typeface="Calibri"/>
                <a:cs typeface="Calibri"/>
              </a:rPr>
              <a:t>Берталанфи </a:t>
            </a:r>
            <a:r>
              <a:rPr sz="2400" spc="-5" dirty="0">
                <a:latin typeface="Calibri"/>
                <a:cs typeface="Calibri"/>
              </a:rPr>
              <a:t>организм </a:t>
            </a:r>
            <a:r>
              <a:rPr sz="2400" spc="-15" dirty="0">
                <a:latin typeface="Calibri"/>
                <a:cs typeface="Calibri"/>
              </a:rPr>
              <a:t>как </a:t>
            </a:r>
            <a:r>
              <a:rPr sz="2400" spc="-10" dirty="0">
                <a:latin typeface="Calibri"/>
                <a:cs typeface="Calibri"/>
              </a:rPr>
              <a:t>система обладает  </a:t>
            </a:r>
            <a:r>
              <a:rPr sz="2400" spc="-5" dirty="0">
                <a:latin typeface="Calibri"/>
                <a:cs typeface="Calibri"/>
              </a:rPr>
              <a:t>следующими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признаками:</a:t>
            </a:r>
            <a:endParaRPr sz="2400">
              <a:latin typeface="Calibri"/>
              <a:cs typeface="Calibri"/>
            </a:endParaRPr>
          </a:p>
          <a:p>
            <a:pPr marL="12700" marR="19685">
              <a:lnSpc>
                <a:spcPct val="100000"/>
              </a:lnSpc>
              <a:spcBef>
                <a:spcPts val="1200"/>
              </a:spcBef>
            </a:pPr>
            <a:r>
              <a:rPr sz="2400" spc="-10" dirty="0">
                <a:latin typeface="Calibri"/>
                <a:cs typeface="Calibri"/>
              </a:rPr>
              <a:t>Целостность, </a:t>
            </a:r>
            <a:r>
              <a:rPr sz="2400" spc="-30" dirty="0">
                <a:latin typeface="Calibri"/>
                <a:cs typeface="Calibri"/>
              </a:rPr>
              <a:t>т.е. </a:t>
            </a:r>
            <a:r>
              <a:rPr sz="2400" spc="-10" dirty="0">
                <a:latin typeface="Calibri"/>
                <a:cs typeface="Calibri"/>
              </a:rPr>
              <a:t>такой </a:t>
            </a:r>
            <a:r>
              <a:rPr sz="2400" dirty="0">
                <a:latin typeface="Calibri"/>
                <a:cs typeface="Calibri"/>
              </a:rPr>
              <a:t>высокий уровень </a:t>
            </a:r>
            <a:r>
              <a:rPr sz="2400" spc="-5" dirty="0">
                <a:latin typeface="Calibri"/>
                <a:cs typeface="Calibri"/>
              </a:rPr>
              <a:t>организованности, при  </a:t>
            </a:r>
            <a:r>
              <a:rPr sz="2400" spc="-15" dirty="0">
                <a:latin typeface="Calibri"/>
                <a:cs typeface="Calibri"/>
              </a:rPr>
              <a:t>котором </a:t>
            </a:r>
            <a:r>
              <a:rPr sz="2400" dirty="0">
                <a:latin typeface="Calibri"/>
                <a:cs typeface="Calibri"/>
              </a:rPr>
              <a:t>свойства </a:t>
            </a:r>
            <a:r>
              <a:rPr sz="2400" spc="-10" dirty="0">
                <a:latin typeface="Calibri"/>
                <a:cs typeface="Calibri"/>
              </a:rPr>
              <a:t>системы </a:t>
            </a:r>
            <a:r>
              <a:rPr sz="2400" dirty="0">
                <a:latin typeface="Calibri"/>
                <a:cs typeface="Calibri"/>
              </a:rPr>
              <a:t>не </a:t>
            </a:r>
            <a:r>
              <a:rPr sz="2400" spc="-15" dirty="0">
                <a:latin typeface="Calibri"/>
                <a:cs typeface="Calibri"/>
              </a:rPr>
              <a:t>сводятся </a:t>
            </a:r>
            <a:r>
              <a:rPr sz="2400" dirty="0">
                <a:latin typeface="Calibri"/>
                <a:cs typeface="Calibri"/>
              </a:rPr>
              <a:t>к </a:t>
            </a:r>
            <a:r>
              <a:rPr sz="2400" spc="-5" dirty="0">
                <a:latin typeface="Calibri"/>
                <a:cs typeface="Calibri"/>
              </a:rPr>
              <a:t>сумме </a:t>
            </a:r>
            <a:r>
              <a:rPr sz="2400" dirty="0">
                <a:latin typeface="Calibri"/>
                <a:cs typeface="Calibri"/>
              </a:rPr>
              <a:t>свойств  </a:t>
            </a:r>
            <a:r>
              <a:rPr sz="2400" spc="-10" dirty="0">
                <a:latin typeface="Calibri"/>
                <a:cs typeface="Calibri"/>
              </a:rPr>
              <a:t>элементов.</a:t>
            </a:r>
            <a:endParaRPr sz="24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1200"/>
              </a:spcBef>
            </a:pPr>
            <a:r>
              <a:rPr sz="2400" spc="-5" dirty="0">
                <a:latin typeface="Calibri"/>
                <a:cs typeface="Calibri"/>
              </a:rPr>
              <a:t>Открытость, </a:t>
            </a:r>
            <a:r>
              <a:rPr sz="2400" spc="-30" dirty="0">
                <a:latin typeface="Calibri"/>
                <a:cs typeface="Calibri"/>
              </a:rPr>
              <a:t>т.е. </a:t>
            </a:r>
            <a:r>
              <a:rPr sz="2400" spc="-5" dirty="0">
                <a:latin typeface="Calibri"/>
                <a:cs typeface="Calibri"/>
              </a:rPr>
              <a:t>интенсивный </a:t>
            </a:r>
            <a:r>
              <a:rPr sz="2400" dirty="0">
                <a:latin typeface="Calibri"/>
                <a:cs typeface="Calibri"/>
              </a:rPr>
              <a:t>обмен </a:t>
            </a:r>
            <a:r>
              <a:rPr sz="2400" spc="-5" dirty="0">
                <a:latin typeface="Calibri"/>
                <a:cs typeface="Calibri"/>
              </a:rPr>
              <a:t>веществом, </a:t>
            </a:r>
            <a:r>
              <a:rPr sz="2400" dirty="0">
                <a:latin typeface="Calibri"/>
                <a:cs typeface="Calibri"/>
              </a:rPr>
              <a:t>энергией,  </a:t>
            </a:r>
            <a:r>
              <a:rPr sz="2400" spc="-5" dirty="0">
                <a:latin typeface="Calibri"/>
                <a:cs typeface="Calibri"/>
              </a:rPr>
              <a:t>информацией </a:t>
            </a:r>
            <a:r>
              <a:rPr sz="2400" spc="-15" dirty="0">
                <a:latin typeface="Calibri"/>
                <a:cs typeface="Calibri"/>
              </a:rPr>
              <a:t>между </a:t>
            </a:r>
            <a:r>
              <a:rPr sz="2400" spc="-5" dirty="0">
                <a:latin typeface="Calibri"/>
                <a:cs typeface="Calibri"/>
              </a:rPr>
              <a:t>системой </a:t>
            </a:r>
            <a:r>
              <a:rPr sz="2400" dirty="0">
                <a:latin typeface="Calibri"/>
                <a:cs typeface="Calibri"/>
              </a:rPr>
              <a:t>и внешней </a:t>
            </a:r>
            <a:r>
              <a:rPr sz="2400" spc="-10" dirty="0">
                <a:latin typeface="Calibri"/>
                <a:cs typeface="Calibri"/>
              </a:rPr>
              <a:t>средой</a:t>
            </a:r>
            <a:endParaRPr sz="24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1200"/>
              </a:spcBef>
            </a:pPr>
            <a:r>
              <a:rPr sz="2400" dirty="0">
                <a:latin typeface="Calibri"/>
                <a:cs typeface="Calibri"/>
              </a:rPr>
              <a:t>Динамичность, </a:t>
            </a:r>
            <a:r>
              <a:rPr sz="2400" spc="-30" dirty="0">
                <a:latin typeface="Calibri"/>
                <a:cs typeface="Calibri"/>
              </a:rPr>
              <a:t>т.е. </a:t>
            </a:r>
            <a:r>
              <a:rPr sz="2400" spc="-5" dirty="0">
                <a:latin typeface="Calibri"/>
                <a:cs typeface="Calibri"/>
              </a:rPr>
              <a:t>постоянное обновление </a:t>
            </a:r>
            <a:r>
              <a:rPr sz="2400" spc="-10" dirty="0">
                <a:latin typeface="Calibri"/>
                <a:cs typeface="Calibri"/>
              </a:rPr>
              <a:t>элементов </a:t>
            </a:r>
            <a:r>
              <a:rPr sz="2400" spc="-5" dirty="0">
                <a:latin typeface="Calibri"/>
                <a:cs typeface="Calibri"/>
              </a:rPr>
              <a:t>системы,  </a:t>
            </a:r>
            <a:r>
              <a:rPr sz="2400" dirty="0">
                <a:latin typeface="Calibri"/>
                <a:cs typeface="Calibri"/>
              </a:rPr>
              <a:t>при </a:t>
            </a:r>
            <a:r>
              <a:rPr sz="2400" spc="-5" dirty="0">
                <a:latin typeface="Calibri"/>
                <a:cs typeface="Calibri"/>
              </a:rPr>
              <a:t>сохранении </a:t>
            </a:r>
            <a:r>
              <a:rPr sz="2400" spc="-10" dirty="0">
                <a:latin typeface="Calibri"/>
                <a:cs typeface="Calibri"/>
              </a:rPr>
              <a:t>общего </a:t>
            </a:r>
            <a:r>
              <a:rPr sz="2400" dirty="0">
                <a:latin typeface="Calibri"/>
                <a:cs typeface="Calibri"/>
              </a:rPr>
              <a:t>равновесия и </a:t>
            </a:r>
            <a:r>
              <a:rPr sz="2400" spc="-5" dirty="0">
                <a:latin typeface="Calibri"/>
                <a:cs typeface="Calibri"/>
              </a:rPr>
              <a:t>устойчивой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структуры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Активность, </a:t>
            </a:r>
            <a:r>
              <a:rPr sz="2400" spc="-30" dirty="0">
                <a:latin typeface="Calibri"/>
                <a:cs typeface="Calibri"/>
              </a:rPr>
              <a:t>т.е. </a:t>
            </a:r>
            <a:r>
              <a:rPr sz="2400" spc="-5" dirty="0">
                <a:latin typeface="Calibri"/>
                <a:cs typeface="Calibri"/>
              </a:rPr>
              <a:t>существенное </a:t>
            </a:r>
            <a:r>
              <a:rPr sz="2400" dirty="0">
                <a:latin typeface="Calibri"/>
                <a:cs typeface="Calibri"/>
              </a:rPr>
              <a:t>преобразование внешней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среды.</a:t>
            </a:r>
            <a:endParaRPr sz="2400">
              <a:latin typeface="Calibri"/>
              <a:cs typeface="Calibri"/>
            </a:endParaRPr>
          </a:p>
          <a:p>
            <a:pPr marL="12700" marR="224790">
              <a:lnSpc>
                <a:spcPct val="100000"/>
              </a:lnSpc>
              <a:spcBef>
                <a:spcPts val="1200"/>
              </a:spcBef>
            </a:pPr>
            <a:r>
              <a:rPr sz="2400" dirty="0">
                <a:latin typeface="Calibri"/>
                <a:cs typeface="Calibri"/>
              </a:rPr>
              <a:t>Эквифинальность, </a:t>
            </a:r>
            <a:r>
              <a:rPr sz="2400" spc="-30" dirty="0">
                <a:latin typeface="Calibri"/>
                <a:cs typeface="Calibri"/>
              </a:rPr>
              <a:t>т.е. </a:t>
            </a:r>
            <a:r>
              <a:rPr sz="2400" dirty="0">
                <a:latin typeface="Calibri"/>
                <a:cs typeface="Calibri"/>
              </a:rPr>
              <a:t>способность </a:t>
            </a:r>
            <a:r>
              <a:rPr sz="2400" spc="-15" dirty="0">
                <a:latin typeface="Calibri"/>
                <a:cs typeface="Calibri"/>
              </a:rPr>
              <a:t>приходить </a:t>
            </a:r>
            <a:r>
              <a:rPr sz="2400" dirty="0">
                <a:latin typeface="Calibri"/>
                <a:cs typeface="Calibri"/>
              </a:rPr>
              <a:t>к </a:t>
            </a:r>
            <a:r>
              <a:rPr sz="2400" spc="-20" dirty="0">
                <a:latin typeface="Calibri"/>
                <a:cs typeface="Calibri"/>
              </a:rPr>
              <a:t>одному </a:t>
            </a:r>
            <a:r>
              <a:rPr sz="2400" dirty="0">
                <a:latin typeface="Calibri"/>
                <a:cs typeface="Calibri"/>
              </a:rPr>
              <a:t>и </a:t>
            </a:r>
            <a:r>
              <a:rPr sz="2400" spc="-20" dirty="0">
                <a:latin typeface="Calibri"/>
                <a:cs typeface="Calibri"/>
              </a:rPr>
              <a:t>тому  </a:t>
            </a:r>
            <a:r>
              <a:rPr sz="2400" spc="-15" dirty="0">
                <a:latin typeface="Calibri"/>
                <a:cs typeface="Calibri"/>
              </a:rPr>
              <a:t>же </a:t>
            </a:r>
            <a:r>
              <a:rPr sz="2400" spc="-20" dirty="0">
                <a:latin typeface="Calibri"/>
                <a:cs typeface="Calibri"/>
              </a:rPr>
              <a:t>результату </a:t>
            </a:r>
            <a:r>
              <a:rPr sz="2400" dirty="0">
                <a:latin typeface="Calibri"/>
                <a:cs typeface="Calibri"/>
              </a:rPr>
              <a:t>разными путями, из разных начальных  </a:t>
            </a:r>
            <a:r>
              <a:rPr sz="2400" spc="-5" dirty="0">
                <a:latin typeface="Calibri"/>
                <a:cs typeface="Calibri"/>
              </a:rPr>
              <a:t>состояний.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14"/>
              </a:lnSpc>
            </a:pPr>
            <a:fld id="{81D60167-4931-47E6-BA6A-407CBD079E47}" type="slidenum">
              <a:rPr spc="-5" dirty="0"/>
              <a:t>12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370" y="643254"/>
            <a:ext cx="8359775" cy="854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20" dirty="0"/>
              <a:t>Сегодня </a:t>
            </a:r>
            <a:r>
              <a:rPr sz="2800" spc="-10" dirty="0"/>
              <a:t>системный </a:t>
            </a:r>
            <a:r>
              <a:rPr sz="2800" spc="-35" dirty="0"/>
              <a:t>подход </a:t>
            </a:r>
            <a:r>
              <a:rPr sz="2800" spc="-10" dirty="0"/>
              <a:t>позволил </a:t>
            </a:r>
            <a:r>
              <a:rPr sz="2800" spc="-15" dirty="0"/>
              <a:t>выделить</a:t>
            </a:r>
            <a:r>
              <a:rPr sz="2800" spc="75" dirty="0"/>
              <a:t> </a:t>
            </a:r>
            <a:r>
              <a:rPr sz="2800" spc="-5" dirty="0"/>
              <a:t>уровни</a:t>
            </a:r>
            <a:endParaRPr sz="2800"/>
          </a:p>
          <a:p>
            <a:pPr marL="12700">
              <a:lnSpc>
                <a:spcPct val="100000"/>
              </a:lnSpc>
            </a:pPr>
            <a:r>
              <a:rPr sz="2800" spc="-10" dirty="0"/>
              <a:t>структурной </a:t>
            </a:r>
            <a:r>
              <a:rPr sz="2800" spc="-5" dirty="0"/>
              <a:t>организации</a:t>
            </a:r>
            <a:r>
              <a:rPr sz="2800" spc="15" dirty="0"/>
              <a:t> </a:t>
            </a:r>
            <a:r>
              <a:rPr sz="2800" spc="-5" dirty="0"/>
              <a:t>материи</a:t>
            </a:r>
            <a:r>
              <a:rPr sz="1800" spc="-5" dirty="0"/>
              <a:t>.</a:t>
            </a:r>
            <a:endParaRPr sz="1800"/>
          </a:p>
        </p:txBody>
      </p:sp>
      <p:sp>
        <p:nvSpPr>
          <p:cNvPr id="3" name="object 3"/>
          <p:cNvSpPr txBox="1"/>
          <p:nvPr/>
        </p:nvSpPr>
        <p:spPr>
          <a:xfrm>
            <a:off x="474370" y="1774825"/>
            <a:ext cx="8333740" cy="4418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805815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В </a:t>
            </a:r>
            <a:r>
              <a:rPr sz="2400" spc="-10" dirty="0">
                <a:latin typeface="Calibri"/>
                <a:cs typeface="Calibri"/>
              </a:rPr>
              <a:t>биологии </a:t>
            </a:r>
            <a:r>
              <a:rPr sz="2400" dirty="0">
                <a:latin typeface="Calibri"/>
                <a:cs typeface="Calibri"/>
              </a:rPr>
              <a:t>такими уровнями </a:t>
            </a:r>
            <a:r>
              <a:rPr sz="2400" spc="-10" dirty="0">
                <a:latin typeface="Calibri"/>
                <a:cs typeface="Calibri"/>
              </a:rPr>
              <a:t>являются </a:t>
            </a:r>
            <a:r>
              <a:rPr sz="2400" spc="-5" dirty="0">
                <a:latin typeface="Calibri"/>
                <a:cs typeface="Calibri"/>
              </a:rPr>
              <a:t>органические  </a:t>
            </a:r>
            <a:r>
              <a:rPr sz="2400" spc="-10" dirty="0">
                <a:latin typeface="Calibri"/>
                <a:cs typeface="Calibri"/>
              </a:rPr>
              <a:t>макромолекулы, </a:t>
            </a:r>
            <a:r>
              <a:rPr sz="2400" spc="-5" dirty="0">
                <a:latin typeface="Calibri"/>
                <a:cs typeface="Calibri"/>
              </a:rPr>
              <a:t>клетки, </a:t>
            </a:r>
            <a:r>
              <a:rPr sz="2400" spc="-10" dirty="0">
                <a:latin typeface="Calibri"/>
                <a:cs typeface="Calibri"/>
              </a:rPr>
              <a:t>ткани, </a:t>
            </a:r>
            <a:r>
              <a:rPr sz="2400" spc="-5" dirty="0">
                <a:latin typeface="Calibri"/>
                <a:cs typeface="Calibri"/>
              </a:rPr>
              <a:t>органы, системы органов,  организмы, </a:t>
            </a:r>
            <a:r>
              <a:rPr sz="2400" spc="-10" dirty="0">
                <a:latin typeface="Calibri"/>
                <a:cs typeface="Calibri"/>
              </a:rPr>
              <a:t>популяции, </a:t>
            </a:r>
            <a:r>
              <a:rPr sz="2400" spc="-5" dirty="0">
                <a:latin typeface="Calibri"/>
                <a:cs typeface="Calibri"/>
              </a:rPr>
              <a:t>биоценозы </a:t>
            </a:r>
            <a:r>
              <a:rPr sz="2400" dirty="0">
                <a:latin typeface="Calibri"/>
                <a:cs typeface="Calibri"/>
              </a:rPr>
              <a:t>и биосфера в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целом.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 marR="138430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Каждый </a:t>
            </a:r>
            <a:r>
              <a:rPr sz="2400" dirty="0">
                <a:latin typeface="Calibri"/>
                <a:cs typeface="Calibri"/>
              </a:rPr>
              <a:t>уровень </a:t>
            </a:r>
            <a:r>
              <a:rPr sz="2400" spc="-10" dirty="0">
                <a:latin typeface="Calibri"/>
                <a:cs typeface="Calibri"/>
              </a:rPr>
              <a:t>изучается </a:t>
            </a:r>
            <a:r>
              <a:rPr sz="2400" spc="-5" dirty="0">
                <a:latin typeface="Calibri"/>
                <a:cs typeface="Calibri"/>
              </a:rPr>
              <a:t>соответствующими науками </a:t>
            </a:r>
            <a:r>
              <a:rPr sz="2400" dirty="0">
                <a:latin typeface="Calibri"/>
                <a:cs typeface="Calibri"/>
              </a:rPr>
              <a:t>в  составе </a:t>
            </a:r>
            <a:r>
              <a:rPr sz="2400" spc="-10" dirty="0">
                <a:latin typeface="Calibri"/>
                <a:cs typeface="Calibri"/>
              </a:rPr>
              <a:t>биологии. </a:t>
            </a:r>
            <a:r>
              <a:rPr sz="2400" dirty="0">
                <a:latin typeface="Calibri"/>
                <a:cs typeface="Calibri"/>
              </a:rPr>
              <a:t>В </a:t>
            </a:r>
            <a:r>
              <a:rPr sz="2400" spc="-25" dirty="0">
                <a:latin typeface="Calibri"/>
                <a:cs typeface="Calibri"/>
              </a:rPr>
              <a:t>тоже </a:t>
            </a:r>
            <a:r>
              <a:rPr sz="2400" spc="-5" dirty="0">
                <a:latin typeface="Calibri"/>
                <a:cs typeface="Calibri"/>
              </a:rPr>
              <a:t>время, системы </a:t>
            </a:r>
            <a:r>
              <a:rPr sz="2400" dirty="0">
                <a:latin typeface="Calibri"/>
                <a:cs typeface="Calibri"/>
              </a:rPr>
              <a:t>разных уровней  </a:t>
            </a:r>
            <a:r>
              <a:rPr sz="2400" spc="-5" dirty="0">
                <a:latin typeface="Calibri"/>
                <a:cs typeface="Calibri"/>
              </a:rPr>
              <a:t>взаимосвязаны </a:t>
            </a:r>
            <a:r>
              <a:rPr sz="2400" dirty="0">
                <a:latin typeface="Calibri"/>
                <a:cs typeface="Calibri"/>
              </a:rPr>
              <a:t>и не </a:t>
            </a:r>
            <a:r>
              <a:rPr sz="2400" spc="-5" dirty="0">
                <a:latin typeface="Calibri"/>
                <a:cs typeface="Calibri"/>
              </a:rPr>
              <a:t>могут быть поняты </a:t>
            </a:r>
            <a:r>
              <a:rPr sz="2400" dirty="0">
                <a:latin typeface="Calibri"/>
                <a:cs typeface="Calibri"/>
              </a:rPr>
              <a:t>в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отдельности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tabLst>
                <a:tab pos="4269740" algn="l"/>
              </a:tabLst>
            </a:pPr>
            <a:r>
              <a:rPr sz="2400" spc="-5" dirty="0">
                <a:latin typeface="Calibri"/>
                <a:cs typeface="Calibri"/>
              </a:rPr>
              <a:t>Системный </a:t>
            </a:r>
            <a:r>
              <a:rPr sz="2400" spc="-35" dirty="0">
                <a:latin typeface="Calibri"/>
                <a:cs typeface="Calibri"/>
              </a:rPr>
              <a:t>подход </a:t>
            </a:r>
            <a:r>
              <a:rPr sz="2400" dirty="0">
                <a:latin typeface="Calibri"/>
                <a:cs typeface="Calibri"/>
              </a:rPr>
              <a:t>–</a:t>
            </a:r>
            <a:r>
              <a:rPr sz="2400" spc="4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это </a:t>
            </a:r>
            <a:r>
              <a:rPr sz="2400" dirty="0">
                <a:latin typeface="Calibri"/>
                <a:cs typeface="Calibri"/>
              </a:rPr>
              <a:t>способ	</a:t>
            </a:r>
            <a:r>
              <a:rPr sz="2400" spc="-5" dirty="0">
                <a:latin typeface="Calibri"/>
                <a:cs typeface="Calibri"/>
              </a:rPr>
              <a:t>организации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наших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действий,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который </a:t>
            </a:r>
            <a:r>
              <a:rPr sz="2400" spc="-5" dirty="0">
                <a:latin typeface="Calibri"/>
                <a:cs typeface="Calibri"/>
              </a:rPr>
              <a:t>охватывает любой </a:t>
            </a:r>
            <a:r>
              <a:rPr sz="2400" spc="-30" dirty="0">
                <a:latin typeface="Calibri"/>
                <a:cs typeface="Calibri"/>
              </a:rPr>
              <a:t>род </a:t>
            </a:r>
            <a:r>
              <a:rPr sz="2400" spc="-10" dirty="0">
                <a:latin typeface="Calibri"/>
                <a:cs typeface="Calibri"/>
              </a:rPr>
              <a:t>деятельности, </a:t>
            </a:r>
            <a:r>
              <a:rPr sz="2400" spc="-5" dirty="0">
                <a:latin typeface="Calibri"/>
                <a:cs typeface="Calibri"/>
              </a:rPr>
              <a:t>выявляя  закономерности </a:t>
            </a:r>
            <a:r>
              <a:rPr sz="2400" dirty="0">
                <a:latin typeface="Calibri"/>
                <a:cs typeface="Calibri"/>
              </a:rPr>
              <a:t>и </a:t>
            </a:r>
            <a:r>
              <a:rPr sz="2400" spc="-5" dirty="0">
                <a:latin typeface="Calibri"/>
                <a:cs typeface="Calibri"/>
              </a:rPr>
              <a:t>взаимосвязи </a:t>
            </a:r>
            <a:r>
              <a:rPr sz="2400" dirty="0">
                <a:latin typeface="Calibri"/>
                <a:cs typeface="Calibri"/>
              </a:rPr>
              <a:t>с </a:t>
            </a:r>
            <a:r>
              <a:rPr sz="2400" spc="-15" dirty="0">
                <a:latin typeface="Calibri"/>
                <a:cs typeface="Calibri"/>
              </a:rPr>
              <a:t>целью </a:t>
            </a:r>
            <a:r>
              <a:rPr sz="2400" spc="-5" dirty="0">
                <a:latin typeface="Calibri"/>
                <a:cs typeface="Calibri"/>
              </a:rPr>
              <a:t>их </a:t>
            </a:r>
            <a:r>
              <a:rPr sz="2400" spc="-15" dirty="0">
                <a:latin typeface="Calibri"/>
                <a:cs typeface="Calibri"/>
              </a:rPr>
              <a:t>более </a:t>
            </a:r>
            <a:r>
              <a:rPr sz="2400" spc="-5" dirty="0">
                <a:latin typeface="Calibri"/>
                <a:cs typeface="Calibri"/>
              </a:rPr>
              <a:t>эффективного  использования.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14"/>
              </a:lnSpc>
            </a:pPr>
            <a:fld id="{81D60167-4931-47E6-BA6A-407CBD079E47}" type="slidenum">
              <a:rPr spc="-5" dirty="0"/>
              <a:t>13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8613" y="499364"/>
            <a:ext cx="6515734" cy="426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5" dirty="0">
                <a:latin typeface="Calibri"/>
                <a:cs typeface="Calibri"/>
              </a:rPr>
              <a:t>Основные принципы </a:t>
            </a:r>
            <a:r>
              <a:rPr sz="2800" b="1" spc="-10" dirty="0">
                <a:latin typeface="Calibri"/>
                <a:cs typeface="Calibri"/>
              </a:rPr>
              <a:t>системного</a:t>
            </a:r>
            <a:r>
              <a:rPr sz="2800" b="1" spc="15" dirty="0">
                <a:latin typeface="Calibri"/>
                <a:cs typeface="Calibri"/>
              </a:rPr>
              <a:t> </a:t>
            </a:r>
            <a:r>
              <a:rPr sz="2800" b="1" spc="-35" dirty="0">
                <a:latin typeface="Calibri"/>
                <a:cs typeface="Calibri"/>
              </a:rPr>
              <a:t>подхода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2437" y="929640"/>
            <a:ext cx="8328025" cy="5365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  <a:buChar char="-"/>
              <a:tabLst>
                <a:tab pos="172720" algn="l"/>
              </a:tabLst>
            </a:pPr>
            <a:r>
              <a:rPr sz="2400" spc="-10" dirty="0">
                <a:latin typeface="Calibri"/>
                <a:cs typeface="Calibri"/>
              </a:rPr>
              <a:t>Целостность, позволяющая </a:t>
            </a:r>
            <a:r>
              <a:rPr sz="2400" spc="-5" dirty="0">
                <a:latin typeface="Calibri"/>
                <a:cs typeface="Calibri"/>
              </a:rPr>
              <a:t>рассматривать </a:t>
            </a:r>
            <a:r>
              <a:rPr sz="2400" spc="-10" dirty="0">
                <a:latin typeface="Calibri"/>
                <a:cs typeface="Calibri"/>
              </a:rPr>
              <a:t>одновременно  систему </a:t>
            </a:r>
            <a:r>
              <a:rPr sz="2400" spc="-15" dirty="0">
                <a:latin typeface="Calibri"/>
                <a:cs typeface="Calibri"/>
              </a:rPr>
              <a:t>как целое </a:t>
            </a:r>
            <a:r>
              <a:rPr sz="2400" dirty="0">
                <a:latin typeface="Calibri"/>
                <a:cs typeface="Calibri"/>
              </a:rPr>
              <a:t>и </a:t>
            </a:r>
            <a:r>
              <a:rPr sz="2400" spc="-15" dirty="0">
                <a:latin typeface="Calibri"/>
                <a:cs typeface="Calibri"/>
              </a:rPr>
              <a:t>как </a:t>
            </a:r>
            <a:r>
              <a:rPr sz="2400" spc="-20" dirty="0">
                <a:latin typeface="Calibri"/>
                <a:cs typeface="Calibri"/>
              </a:rPr>
              <a:t>подсистему </a:t>
            </a:r>
            <a:r>
              <a:rPr sz="2400" spc="-5" dirty="0">
                <a:latin typeface="Calibri"/>
                <a:cs typeface="Calibri"/>
              </a:rPr>
              <a:t>для вышестоящих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уровней.</a:t>
            </a:r>
            <a:endParaRPr sz="2400">
              <a:latin typeface="Calibri"/>
              <a:cs typeface="Calibri"/>
            </a:endParaRPr>
          </a:p>
          <a:p>
            <a:pPr marL="12700" marR="257175">
              <a:lnSpc>
                <a:spcPct val="100000"/>
              </a:lnSpc>
              <a:spcBef>
                <a:spcPts val="1200"/>
              </a:spcBef>
              <a:buChar char="-"/>
              <a:tabLst>
                <a:tab pos="172720" algn="l"/>
              </a:tabLst>
            </a:pPr>
            <a:r>
              <a:rPr sz="2400" spc="-5" dirty="0">
                <a:latin typeface="Calibri"/>
                <a:cs typeface="Calibri"/>
              </a:rPr>
              <a:t>Иерархичность </a:t>
            </a:r>
            <a:r>
              <a:rPr sz="2400" dirty="0">
                <a:latin typeface="Calibri"/>
                <a:cs typeface="Calibri"/>
              </a:rPr>
              <a:t>строения, </a:t>
            </a:r>
            <a:r>
              <a:rPr sz="2400" spc="-20" dirty="0">
                <a:latin typeface="Calibri"/>
                <a:cs typeface="Calibri"/>
              </a:rPr>
              <a:t>то </a:t>
            </a:r>
            <a:r>
              <a:rPr sz="2400" dirty="0">
                <a:latin typeface="Calibri"/>
                <a:cs typeface="Calibri"/>
              </a:rPr>
              <a:t>есть наличие </a:t>
            </a:r>
            <a:r>
              <a:rPr sz="2400" spc="-10" dirty="0">
                <a:latin typeface="Calibri"/>
                <a:cs typeface="Calibri"/>
              </a:rPr>
              <a:t>множества  элементов, расположенных </a:t>
            </a:r>
            <a:r>
              <a:rPr sz="2400" dirty="0">
                <a:latin typeface="Calibri"/>
                <a:cs typeface="Calibri"/>
              </a:rPr>
              <a:t>на основе </a:t>
            </a:r>
            <a:r>
              <a:rPr sz="2400" spc="-10" dirty="0">
                <a:latin typeface="Calibri"/>
                <a:cs typeface="Calibri"/>
              </a:rPr>
              <a:t>подчинения элементов  </a:t>
            </a:r>
            <a:r>
              <a:rPr sz="2400" spc="-5" dirty="0">
                <a:latin typeface="Calibri"/>
                <a:cs typeface="Calibri"/>
              </a:rPr>
              <a:t>низшего </a:t>
            </a:r>
            <a:r>
              <a:rPr sz="2400" dirty="0">
                <a:latin typeface="Calibri"/>
                <a:cs typeface="Calibri"/>
              </a:rPr>
              <a:t>уровня </a:t>
            </a:r>
            <a:r>
              <a:rPr sz="2400" spc="-10" dirty="0">
                <a:latin typeface="Calibri"/>
                <a:cs typeface="Calibri"/>
              </a:rPr>
              <a:t>элементам </a:t>
            </a:r>
            <a:r>
              <a:rPr sz="2400" spc="-5" dirty="0">
                <a:latin typeface="Calibri"/>
                <a:cs typeface="Calibri"/>
              </a:rPr>
              <a:t>высшего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уровня</a:t>
            </a:r>
            <a:endParaRPr sz="2400">
              <a:latin typeface="Calibri"/>
              <a:cs typeface="Calibri"/>
            </a:endParaRPr>
          </a:p>
          <a:p>
            <a:pPr marL="12700" marR="125095">
              <a:lnSpc>
                <a:spcPct val="100000"/>
              </a:lnSpc>
              <a:spcBef>
                <a:spcPts val="1200"/>
              </a:spcBef>
              <a:buChar char="-"/>
              <a:tabLst>
                <a:tab pos="172720" algn="l"/>
              </a:tabLst>
            </a:pPr>
            <a:r>
              <a:rPr sz="2400" dirty="0">
                <a:latin typeface="Calibri"/>
                <a:cs typeface="Calibri"/>
              </a:rPr>
              <a:t>Структуризация, </a:t>
            </a:r>
            <a:r>
              <a:rPr sz="2400" spc="-5" dirty="0">
                <a:latin typeface="Calibri"/>
                <a:cs typeface="Calibri"/>
              </a:rPr>
              <a:t>позволяющая анализировать </a:t>
            </a:r>
            <a:r>
              <a:rPr sz="2400" spc="-10" dirty="0">
                <a:latin typeface="Calibri"/>
                <a:cs typeface="Calibri"/>
              </a:rPr>
              <a:t>элементы </a:t>
            </a:r>
            <a:r>
              <a:rPr sz="2400" dirty="0">
                <a:latin typeface="Calibri"/>
                <a:cs typeface="Calibri"/>
              </a:rPr>
              <a:t>сис-  </a:t>
            </a:r>
            <a:r>
              <a:rPr sz="2400" spc="-10" dirty="0">
                <a:latin typeface="Calibri"/>
                <a:cs typeface="Calibri"/>
              </a:rPr>
              <a:t>темы </a:t>
            </a:r>
            <a:r>
              <a:rPr sz="2400" dirty="0">
                <a:latin typeface="Calibri"/>
                <a:cs typeface="Calibri"/>
              </a:rPr>
              <a:t>и </a:t>
            </a:r>
            <a:r>
              <a:rPr sz="2400" spc="-5" dirty="0">
                <a:latin typeface="Calibri"/>
                <a:cs typeface="Calibri"/>
              </a:rPr>
              <a:t>их взаимосвязи </a:t>
            </a:r>
            <a:r>
              <a:rPr sz="2400" dirty="0">
                <a:latin typeface="Calibri"/>
                <a:cs typeface="Calibri"/>
              </a:rPr>
              <a:t>в </a:t>
            </a:r>
            <a:r>
              <a:rPr sz="2400" spc="-10" dirty="0">
                <a:latin typeface="Calibri"/>
                <a:cs typeface="Calibri"/>
              </a:rPr>
              <a:t>рамках конкретной </a:t>
            </a:r>
            <a:r>
              <a:rPr sz="2400" spc="-5" dirty="0">
                <a:latin typeface="Calibri"/>
                <a:cs typeface="Calibri"/>
              </a:rPr>
              <a:t>организационной  структуры.</a:t>
            </a:r>
            <a:endParaRPr sz="2400">
              <a:latin typeface="Calibri"/>
              <a:cs typeface="Calibri"/>
            </a:endParaRPr>
          </a:p>
          <a:p>
            <a:pPr marL="12700" marR="307975">
              <a:lnSpc>
                <a:spcPct val="100000"/>
              </a:lnSpc>
              <a:spcBef>
                <a:spcPts val="1200"/>
              </a:spcBef>
            </a:pPr>
            <a:r>
              <a:rPr sz="2400" spc="-5" dirty="0">
                <a:latin typeface="Calibri"/>
                <a:cs typeface="Calibri"/>
              </a:rPr>
              <a:t>-Множественность, </a:t>
            </a:r>
            <a:r>
              <a:rPr sz="2400" spc="-10" dirty="0">
                <a:latin typeface="Calibri"/>
                <a:cs typeface="Calibri"/>
              </a:rPr>
              <a:t>позволяющая использовать множество  </a:t>
            </a:r>
            <a:r>
              <a:rPr sz="2400" dirty="0">
                <a:latin typeface="Calibri"/>
                <a:cs typeface="Calibri"/>
              </a:rPr>
              <a:t>кибернетических, </a:t>
            </a:r>
            <a:r>
              <a:rPr sz="2400" spc="-5" dirty="0">
                <a:latin typeface="Calibri"/>
                <a:cs typeface="Calibri"/>
              </a:rPr>
              <a:t>экономических </a:t>
            </a:r>
            <a:r>
              <a:rPr sz="2400" dirty="0">
                <a:latin typeface="Calibri"/>
                <a:cs typeface="Calibri"/>
              </a:rPr>
              <a:t>и </a:t>
            </a:r>
            <a:r>
              <a:rPr sz="2400" spc="-5" dirty="0">
                <a:latin typeface="Calibri"/>
                <a:cs typeface="Calibri"/>
              </a:rPr>
              <a:t>математических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моделей  </a:t>
            </a:r>
            <a:r>
              <a:rPr sz="2400" spc="-5" dirty="0">
                <a:latin typeface="Calibri"/>
                <a:cs typeface="Calibri"/>
              </a:rPr>
              <a:t>для описания </a:t>
            </a:r>
            <a:r>
              <a:rPr sz="2400" spc="-25" dirty="0">
                <a:latin typeface="Calibri"/>
                <a:cs typeface="Calibri"/>
              </a:rPr>
              <a:t>отдельных </a:t>
            </a:r>
            <a:r>
              <a:rPr sz="2400" spc="-10" dirty="0">
                <a:latin typeface="Calibri"/>
                <a:cs typeface="Calibri"/>
              </a:rPr>
              <a:t>элементов </a:t>
            </a:r>
            <a:r>
              <a:rPr sz="2400" dirty="0">
                <a:latin typeface="Calibri"/>
                <a:cs typeface="Calibri"/>
              </a:rPr>
              <a:t>и </a:t>
            </a:r>
            <a:r>
              <a:rPr sz="2400" spc="-10" dirty="0">
                <a:latin typeface="Calibri"/>
                <a:cs typeface="Calibri"/>
              </a:rPr>
              <a:t>системы </a:t>
            </a:r>
            <a:r>
              <a:rPr sz="2400" dirty="0">
                <a:latin typeface="Calibri"/>
                <a:cs typeface="Calibri"/>
              </a:rPr>
              <a:t>в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целом.</a:t>
            </a:r>
            <a:endParaRPr sz="2400">
              <a:latin typeface="Calibri"/>
              <a:cs typeface="Calibri"/>
            </a:endParaRPr>
          </a:p>
          <a:p>
            <a:pPr marL="12700" marR="259715">
              <a:lnSpc>
                <a:spcPct val="100000"/>
              </a:lnSpc>
              <a:spcBef>
                <a:spcPts val="1200"/>
              </a:spcBef>
              <a:buChar char="-"/>
              <a:tabLst>
                <a:tab pos="240665" algn="l"/>
                <a:tab pos="241300" algn="l"/>
              </a:tabLst>
            </a:pPr>
            <a:r>
              <a:rPr sz="2400" spc="-5" dirty="0">
                <a:latin typeface="Calibri"/>
                <a:cs typeface="Calibri"/>
              </a:rPr>
              <a:t>Системность, </a:t>
            </a:r>
            <a:r>
              <a:rPr sz="2400" dirty="0">
                <a:latin typeface="Calibri"/>
                <a:cs typeface="Calibri"/>
              </a:rPr>
              <a:t>свойство объекта </a:t>
            </a:r>
            <a:r>
              <a:rPr sz="2400" spc="-10" dirty="0">
                <a:latin typeface="Calibri"/>
                <a:cs typeface="Calibri"/>
              </a:rPr>
              <a:t>обладать </a:t>
            </a:r>
            <a:r>
              <a:rPr sz="2400" spc="-5" dirty="0">
                <a:latin typeface="Calibri"/>
                <a:cs typeface="Calibri"/>
              </a:rPr>
              <a:t>всеми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признаками  системы.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14"/>
              </a:lnSpc>
            </a:pPr>
            <a:fld id="{81D60167-4931-47E6-BA6A-407CBD079E47}" type="slidenum">
              <a:rPr spc="-5" dirty="0"/>
              <a:t>14</a:t>
            </a:fld>
            <a:endParaRPr spc="-5" dirty="0"/>
          </a:p>
        </p:txBody>
      </p:sp>
      <p:sp>
        <p:nvSpPr>
          <p:cNvPr id="2" name="object 2"/>
          <p:cNvSpPr txBox="1"/>
          <p:nvPr/>
        </p:nvSpPr>
        <p:spPr>
          <a:xfrm>
            <a:off x="474370" y="646810"/>
            <a:ext cx="8376920" cy="5759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400" spc="-10" dirty="0">
                <a:latin typeface="Calibri"/>
                <a:cs typeface="Calibri"/>
              </a:rPr>
              <a:t>Система </a:t>
            </a:r>
            <a:r>
              <a:rPr sz="2400" dirty="0">
                <a:latin typeface="Calibri"/>
                <a:cs typeface="Calibri"/>
              </a:rPr>
              <a:t>- совокупность </a:t>
            </a:r>
            <a:r>
              <a:rPr sz="2400" b="1" spc="-5" dirty="0">
                <a:latin typeface="Calibri"/>
                <a:cs typeface="Calibri"/>
              </a:rPr>
              <a:t>взаимосвязанных </a:t>
            </a:r>
            <a:r>
              <a:rPr sz="2400" spc="-10" dirty="0">
                <a:latin typeface="Calibri"/>
                <a:cs typeface="Calibri"/>
              </a:rPr>
              <a:t>элементов, </a:t>
            </a:r>
            <a:r>
              <a:rPr sz="2400" spc="-5" dirty="0">
                <a:latin typeface="Calibri"/>
                <a:cs typeface="Calibri"/>
              </a:rPr>
              <a:t>имеющая  </a:t>
            </a:r>
            <a:r>
              <a:rPr sz="2400" spc="-25" dirty="0">
                <a:latin typeface="Calibri"/>
                <a:cs typeface="Calibri"/>
              </a:rPr>
              <a:t>выход </a:t>
            </a:r>
            <a:r>
              <a:rPr sz="2400" spc="-10" dirty="0">
                <a:latin typeface="Calibri"/>
                <a:cs typeface="Calibri"/>
              </a:rPr>
              <a:t>(цель), </a:t>
            </a:r>
            <a:r>
              <a:rPr sz="2400" spc="-35" dirty="0">
                <a:latin typeface="Calibri"/>
                <a:cs typeface="Calibri"/>
              </a:rPr>
              <a:t>вход </a:t>
            </a:r>
            <a:r>
              <a:rPr sz="2400" dirty="0">
                <a:latin typeface="Calibri"/>
                <a:cs typeface="Calibri"/>
              </a:rPr>
              <a:t>(ресурсы), </a:t>
            </a:r>
            <a:r>
              <a:rPr sz="2400" b="1" spc="-5" dirty="0">
                <a:latin typeface="Calibri"/>
                <a:cs typeface="Calibri"/>
              </a:rPr>
              <a:t>связь </a:t>
            </a:r>
            <a:r>
              <a:rPr sz="2400" dirty="0">
                <a:latin typeface="Calibri"/>
                <a:cs typeface="Calibri"/>
              </a:rPr>
              <a:t>с внешней </a:t>
            </a:r>
            <a:r>
              <a:rPr sz="2400" spc="-10" dirty="0">
                <a:latin typeface="Calibri"/>
                <a:cs typeface="Calibri"/>
              </a:rPr>
              <a:t>средой,  </a:t>
            </a:r>
            <a:r>
              <a:rPr sz="2400" b="1" spc="-5" dirty="0">
                <a:latin typeface="Calibri"/>
                <a:cs typeface="Calibri"/>
              </a:rPr>
              <a:t>обратные</a:t>
            </a:r>
            <a:r>
              <a:rPr sz="2400" b="1" spc="-8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связи</a:t>
            </a:r>
            <a:r>
              <a:rPr sz="2400" spc="-5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12700" marR="53340">
              <a:lnSpc>
                <a:spcPct val="100000"/>
              </a:lnSpc>
              <a:spcBef>
                <a:spcPts val="1200"/>
              </a:spcBef>
            </a:pPr>
            <a:r>
              <a:rPr sz="2400" spc="-5" dirty="0">
                <a:latin typeface="Calibri"/>
                <a:cs typeface="Calibri"/>
              </a:rPr>
              <a:t>Обратная связь </a:t>
            </a:r>
            <a:r>
              <a:rPr sz="2400" dirty="0">
                <a:latin typeface="Calibri"/>
                <a:cs typeface="Calibri"/>
              </a:rPr>
              <a:t>- </a:t>
            </a:r>
            <a:r>
              <a:rPr sz="2400" spc="-15" dirty="0">
                <a:latin typeface="Calibri"/>
                <a:cs typeface="Calibri"/>
              </a:rPr>
              <a:t>это </a:t>
            </a:r>
            <a:r>
              <a:rPr sz="2400" spc="-5" dirty="0">
                <a:latin typeface="Calibri"/>
                <a:cs typeface="Calibri"/>
              </a:rPr>
              <a:t>процесс, </a:t>
            </a:r>
            <a:r>
              <a:rPr sz="2400" spc="-10" dirty="0">
                <a:latin typeface="Calibri"/>
                <a:cs typeface="Calibri"/>
              </a:rPr>
              <a:t>приводящий </a:t>
            </a:r>
            <a:r>
              <a:rPr sz="2400" dirty="0">
                <a:latin typeface="Calibri"/>
                <a:cs typeface="Calibri"/>
              </a:rPr>
              <a:t>к </a:t>
            </a:r>
            <a:r>
              <a:rPr sz="2400" spc="-25" dirty="0">
                <a:latin typeface="Calibri"/>
                <a:cs typeface="Calibri"/>
              </a:rPr>
              <a:t>тому, </a:t>
            </a:r>
            <a:r>
              <a:rPr sz="2400" spc="-15" dirty="0">
                <a:latin typeface="Calibri"/>
                <a:cs typeface="Calibri"/>
              </a:rPr>
              <a:t>что </a:t>
            </a:r>
            <a:r>
              <a:rPr sz="2400" spc="-25" dirty="0">
                <a:latin typeface="Calibri"/>
                <a:cs typeface="Calibri"/>
              </a:rPr>
              <a:t>результат  </a:t>
            </a:r>
            <a:r>
              <a:rPr sz="2400" spc="-5" dirty="0">
                <a:latin typeface="Calibri"/>
                <a:cs typeface="Calibri"/>
              </a:rPr>
              <a:t>функционирования системы </a:t>
            </a:r>
            <a:r>
              <a:rPr sz="2400" spc="-10" dirty="0">
                <a:latin typeface="Calibri"/>
                <a:cs typeface="Calibri"/>
              </a:rPr>
              <a:t>влияет </a:t>
            </a:r>
            <a:r>
              <a:rPr sz="2400" spc="-5" dirty="0">
                <a:latin typeface="Calibri"/>
                <a:cs typeface="Calibri"/>
              </a:rPr>
              <a:t>на параметры, </a:t>
            </a:r>
            <a:r>
              <a:rPr sz="2400" spc="-10" dirty="0">
                <a:latin typeface="Calibri"/>
                <a:cs typeface="Calibri"/>
              </a:rPr>
              <a:t>от </a:t>
            </a:r>
            <a:r>
              <a:rPr sz="2400" spc="-20" dirty="0">
                <a:latin typeface="Calibri"/>
                <a:cs typeface="Calibri"/>
              </a:rPr>
              <a:t>которых  </a:t>
            </a:r>
            <a:r>
              <a:rPr sz="2400" dirty="0">
                <a:latin typeface="Calibri"/>
                <a:cs typeface="Calibri"/>
              </a:rPr>
              <a:t>зависит </a:t>
            </a:r>
            <a:r>
              <a:rPr sz="2400" spc="-5" dirty="0">
                <a:latin typeface="Calibri"/>
                <a:cs typeface="Calibri"/>
              </a:rPr>
              <a:t>функционирование </a:t>
            </a:r>
            <a:r>
              <a:rPr sz="2400" spc="-10" dirty="0">
                <a:latin typeface="Calibri"/>
                <a:cs typeface="Calibri"/>
              </a:rPr>
              <a:t>этой </a:t>
            </a:r>
            <a:r>
              <a:rPr sz="2400" spc="-5" dirty="0">
                <a:latin typeface="Calibri"/>
                <a:cs typeface="Calibri"/>
              </a:rPr>
              <a:t>системы: </a:t>
            </a:r>
            <a:r>
              <a:rPr sz="2400" dirty="0">
                <a:latin typeface="Calibri"/>
                <a:cs typeface="Calibri"/>
              </a:rPr>
              <a:t>на </a:t>
            </a:r>
            <a:r>
              <a:rPr sz="2400" spc="-35" dirty="0">
                <a:latin typeface="Calibri"/>
                <a:cs typeface="Calibri"/>
              </a:rPr>
              <a:t>вход </a:t>
            </a:r>
            <a:r>
              <a:rPr sz="2400" spc="-5" dirty="0">
                <a:latin typeface="Calibri"/>
                <a:cs typeface="Calibri"/>
              </a:rPr>
              <a:t>системы  </a:t>
            </a:r>
            <a:r>
              <a:rPr sz="2400" spc="-15" dirty="0">
                <a:latin typeface="Calibri"/>
                <a:cs typeface="Calibri"/>
              </a:rPr>
              <a:t>подаётся </a:t>
            </a:r>
            <a:r>
              <a:rPr sz="2400" dirty="0">
                <a:latin typeface="Calibri"/>
                <a:cs typeface="Calibri"/>
              </a:rPr>
              <a:t>сигнал, </a:t>
            </a:r>
            <a:r>
              <a:rPr sz="2400" spc="-5" dirty="0">
                <a:latin typeface="Calibri"/>
                <a:cs typeface="Calibri"/>
              </a:rPr>
              <a:t>пропорциональный </a:t>
            </a:r>
            <a:r>
              <a:rPr sz="2400" dirty="0">
                <a:latin typeface="Calibri"/>
                <a:cs typeface="Calibri"/>
              </a:rPr>
              <a:t>её </a:t>
            </a:r>
            <a:r>
              <a:rPr sz="2400" spc="-15" dirty="0">
                <a:latin typeface="Calibri"/>
                <a:cs typeface="Calibri"/>
              </a:rPr>
              <a:t>выходному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сигналу.</a:t>
            </a:r>
            <a:endParaRPr sz="2400">
              <a:latin typeface="Calibri"/>
              <a:cs typeface="Calibri"/>
            </a:endParaRPr>
          </a:p>
          <a:p>
            <a:pPr marL="12700" marR="140970">
              <a:lnSpc>
                <a:spcPct val="100000"/>
              </a:lnSpc>
              <a:spcBef>
                <a:spcPts val="1200"/>
              </a:spcBef>
              <a:tabLst>
                <a:tab pos="1233170" algn="l"/>
              </a:tabLst>
            </a:pPr>
            <a:r>
              <a:rPr sz="2400" spc="-10" dirty="0">
                <a:latin typeface="Calibri"/>
                <a:cs typeface="Calibri"/>
              </a:rPr>
              <a:t>Отрицательная </a:t>
            </a:r>
            <a:r>
              <a:rPr sz="2400" spc="-5" dirty="0">
                <a:latin typeface="Calibri"/>
                <a:cs typeface="Calibri"/>
              </a:rPr>
              <a:t>обратная связь </a:t>
            </a:r>
            <a:r>
              <a:rPr sz="2400" dirty="0">
                <a:latin typeface="Calibri"/>
                <a:cs typeface="Calibri"/>
              </a:rPr>
              <a:t>изменяет </a:t>
            </a:r>
            <a:r>
              <a:rPr sz="2400" spc="-20" dirty="0">
                <a:latin typeface="Calibri"/>
                <a:cs typeface="Calibri"/>
              </a:rPr>
              <a:t>входной </a:t>
            </a:r>
            <a:r>
              <a:rPr sz="2400" dirty="0">
                <a:latin typeface="Calibri"/>
                <a:cs typeface="Calibri"/>
              </a:rPr>
              <a:t>сигнал </a:t>
            </a:r>
            <a:r>
              <a:rPr sz="2400" spc="-5" dirty="0">
                <a:latin typeface="Calibri"/>
                <a:cs typeface="Calibri"/>
              </a:rPr>
              <a:t>таким  образом, чтобы </a:t>
            </a:r>
            <a:r>
              <a:rPr sz="2400" spc="-10" dirty="0">
                <a:latin typeface="Calibri"/>
                <a:cs typeface="Calibri"/>
              </a:rPr>
              <a:t>противодействовать </a:t>
            </a:r>
            <a:r>
              <a:rPr sz="2400" dirty="0">
                <a:latin typeface="Calibri"/>
                <a:cs typeface="Calibri"/>
              </a:rPr>
              <a:t>изменению </a:t>
            </a:r>
            <a:r>
              <a:rPr sz="2400" spc="-20" dirty="0">
                <a:latin typeface="Calibri"/>
                <a:cs typeface="Calibri"/>
              </a:rPr>
              <a:t>выходного  </a:t>
            </a:r>
            <a:r>
              <a:rPr sz="2400" dirty="0">
                <a:latin typeface="Calibri"/>
                <a:cs typeface="Calibri"/>
              </a:rPr>
              <a:t>сигнала.	</a:t>
            </a:r>
            <a:r>
              <a:rPr sz="2400" spc="-15" dirty="0">
                <a:latin typeface="Calibri"/>
                <a:cs typeface="Calibri"/>
              </a:rPr>
              <a:t>Устойчивость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повышается.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400" spc="-15" dirty="0">
                <a:latin typeface="Calibri"/>
                <a:cs typeface="Calibri"/>
              </a:rPr>
              <a:t>Положительная </a:t>
            </a:r>
            <a:r>
              <a:rPr sz="2400" spc="-5" dirty="0">
                <a:latin typeface="Calibri"/>
                <a:cs typeface="Calibri"/>
              </a:rPr>
              <a:t>обратная связь усиливает </a:t>
            </a:r>
            <a:r>
              <a:rPr sz="2400" dirty="0">
                <a:latin typeface="Calibri"/>
                <a:cs typeface="Calibri"/>
              </a:rPr>
              <a:t>изменение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выходно-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1564640" algn="l"/>
                <a:tab pos="2774315" algn="l"/>
              </a:tabLst>
            </a:pPr>
            <a:r>
              <a:rPr sz="2400" spc="-15" dirty="0">
                <a:latin typeface="Calibri"/>
                <a:cs typeface="Calibri"/>
              </a:rPr>
              <a:t>го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сигнала.	</a:t>
            </a:r>
            <a:r>
              <a:rPr sz="2400" spc="-5" dirty="0">
                <a:latin typeface="Calibri"/>
                <a:cs typeface="Calibri"/>
              </a:rPr>
              <a:t>Система	неустойчива, могут возникать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колебания.</a:t>
            </a:r>
            <a:endParaRPr sz="2400">
              <a:latin typeface="Calibri"/>
              <a:cs typeface="Calibri"/>
            </a:endParaRPr>
          </a:p>
          <a:p>
            <a:pPr marL="12700" marR="128270">
              <a:lnSpc>
                <a:spcPct val="100000"/>
              </a:lnSpc>
              <a:spcBef>
                <a:spcPts val="1200"/>
              </a:spcBef>
            </a:pPr>
            <a:r>
              <a:rPr sz="2400" spc="-5" dirty="0">
                <a:latin typeface="Calibri"/>
                <a:cs typeface="Calibri"/>
              </a:rPr>
              <a:t>Пример </a:t>
            </a:r>
            <a:r>
              <a:rPr sz="2400" dirty="0">
                <a:latin typeface="Calibri"/>
                <a:cs typeface="Calibri"/>
              </a:rPr>
              <a:t>– </a:t>
            </a:r>
            <a:r>
              <a:rPr sz="2400" spc="-5" dirty="0">
                <a:latin typeface="Calibri"/>
                <a:cs typeface="Calibri"/>
              </a:rPr>
              <a:t>генерация нервного </a:t>
            </a:r>
            <a:r>
              <a:rPr sz="2400" spc="-15" dirty="0">
                <a:latin typeface="Calibri"/>
                <a:cs typeface="Calibri"/>
              </a:rPr>
              <a:t>импульса </a:t>
            </a:r>
            <a:r>
              <a:rPr sz="2400" dirty="0">
                <a:latin typeface="Calibri"/>
                <a:cs typeface="Calibri"/>
              </a:rPr>
              <a:t>на </a:t>
            </a:r>
            <a:r>
              <a:rPr sz="2400" spc="-5" dirty="0">
                <a:latin typeface="Calibri"/>
                <a:cs typeface="Calibri"/>
              </a:rPr>
              <a:t>мембране </a:t>
            </a:r>
            <a:r>
              <a:rPr sz="2400" dirty="0">
                <a:latin typeface="Calibri"/>
                <a:cs typeface="Calibri"/>
              </a:rPr>
              <a:t>нервных  </a:t>
            </a:r>
            <a:r>
              <a:rPr sz="2400" spc="-10" dirty="0">
                <a:latin typeface="Calibri"/>
                <a:cs typeface="Calibri"/>
              </a:rPr>
              <a:t>клеток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14"/>
              </a:lnSpc>
            </a:pPr>
            <a:fld id="{81D60167-4931-47E6-BA6A-407CBD079E47}" type="slidenum">
              <a:rPr spc="-5" dirty="0"/>
              <a:t>15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49655">
              <a:lnSpc>
                <a:spcPct val="100000"/>
              </a:lnSpc>
            </a:pPr>
            <a:r>
              <a:rPr dirty="0"/>
              <a:t>Особенности </a:t>
            </a:r>
            <a:r>
              <a:rPr spc="-5" dirty="0"/>
              <a:t>биологических</a:t>
            </a:r>
            <a:r>
              <a:rPr spc="-114" dirty="0"/>
              <a:t> </a:t>
            </a:r>
            <a:r>
              <a:rPr spc="-10" dirty="0"/>
              <a:t>систем.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6303" y="1438909"/>
            <a:ext cx="8180070" cy="4784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58115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Классифицируя </a:t>
            </a:r>
            <a:r>
              <a:rPr sz="2400" dirty="0">
                <a:latin typeface="Calibri"/>
                <a:cs typeface="Calibri"/>
              </a:rPr>
              <a:t>в </a:t>
            </a:r>
            <a:r>
              <a:rPr sz="2400" spc="-5" dirty="0">
                <a:latin typeface="Calibri"/>
                <a:cs typeface="Calibri"/>
              </a:rPr>
              <a:t>самом </a:t>
            </a:r>
            <a:r>
              <a:rPr sz="2400" spc="-10" dirty="0">
                <a:latin typeface="Calibri"/>
                <a:cs typeface="Calibri"/>
              </a:rPr>
              <a:t>общем виде наиболее  </a:t>
            </a:r>
            <a:r>
              <a:rPr sz="2400" spc="-5" dirty="0">
                <a:latin typeface="Calibri"/>
                <a:cs typeface="Calibri"/>
              </a:rPr>
              <a:t>распространенные биологические системы, </a:t>
            </a:r>
            <a:r>
              <a:rPr sz="2400" spc="-10" dirty="0">
                <a:latin typeface="Calibri"/>
                <a:cs typeface="Calibri"/>
              </a:rPr>
              <a:t>можно выделить  </a:t>
            </a:r>
            <a:r>
              <a:rPr sz="2400" dirty="0">
                <a:latin typeface="Calibri"/>
                <a:cs typeface="Calibri"/>
              </a:rPr>
              <a:t>два крайних типа: первый </a:t>
            </a:r>
            <a:r>
              <a:rPr sz="2400" spc="-10" dirty="0">
                <a:latin typeface="Calibri"/>
                <a:cs typeface="Calibri"/>
              </a:rPr>
              <a:t>можно </a:t>
            </a:r>
            <a:r>
              <a:rPr sz="2400" spc="-5" dirty="0">
                <a:latin typeface="Calibri"/>
                <a:cs typeface="Calibri"/>
              </a:rPr>
              <a:t>назвать дискретным, или  </a:t>
            </a:r>
            <a:r>
              <a:rPr sz="2400" spc="-10" dirty="0">
                <a:latin typeface="Calibri"/>
                <a:cs typeface="Calibri"/>
              </a:rPr>
              <a:t>корпускулярным, </a:t>
            </a:r>
            <a:r>
              <a:rPr sz="2400" dirty="0">
                <a:latin typeface="Calibri"/>
                <a:cs typeface="Calibri"/>
              </a:rPr>
              <a:t>а </a:t>
            </a:r>
            <a:r>
              <a:rPr sz="2400" spc="-10" dirty="0">
                <a:latin typeface="Calibri"/>
                <a:cs typeface="Calibri"/>
              </a:rPr>
              <a:t>второй </a:t>
            </a:r>
            <a:r>
              <a:rPr sz="2400" spc="-5" dirty="0">
                <a:latin typeface="Calibri"/>
                <a:cs typeface="Calibri"/>
              </a:rPr>
              <a:t>—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жесткофиксированным.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 marR="274320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Дискретный: Системы, состоящие </a:t>
            </a:r>
            <a:r>
              <a:rPr sz="2400" dirty="0">
                <a:latin typeface="Calibri"/>
                <a:cs typeface="Calibri"/>
              </a:rPr>
              <a:t>из </a:t>
            </a:r>
            <a:r>
              <a:rPr sz="2400" spc="-10" dirty="0">
                <a:latin typeface="Calibri"/>
                <a:cs typeface="Calibri"/>
              </a:rPr>
              <a:t>однотипных, более </a:t>
            </a:r>
            <a:r>
              <a:rPr sz="2400" dirty="0">
                <a:latin typeface="Calibri"/>
                <a:cs typeface="Calibri"/>
              </a:rPr>
              <a:t>или  менее взаимно заменимых слабо </a:t>
            </a:r>
            <a:r>
              <a:rPr sz="2400" spc="-5" dirty="0">
                <a:latin typeface="Calibri"/>
                <a:cs typeface="Calibri"/>
              </a:rPr>
              <a:t>связанных единиц  (эритроциты,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популяции)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tabLst>
                <a:tab pos="5995670" algn="l"/>
              </a:tabLst>
            </a:pPr>
            <a:r>
              <a:rPr sz="2400" spc="-5" dirty="0">
                <a:latin typeface="Calibri"/>
                <a:cs typeface="Calibri"/>
              </a:rPr>
              <a:t>Жесткофиксированный: </a:t>
            </a:r>
            <a:r>
              <a:rPr sz="2400" spc="-10" dirty="0">
                <a:latin typeface="Calibri"/>
                <a:cs typeface="Calibri"/>
              </a:rPr>
              <a:t>жестко </a:t>
            </a:r>
            <a:r>
              <a:rPr sz="2400" spc="-5" dirty="0">
                <a:latin typeface="Calibri"/>
                <a:cs typeface="Calibri"/>
              </a:rPr>
              <a:t>фиксированные связи  составляющих </a:t>
            </a:r>
            <a:r>
              <a:rPr sz="2400" dirty="0">
                <a:latin typeface="Calibri"/>
                <a:cs typeface="Calibri"/>
              </a:rPr>
              <a:t>их </a:t>
            </a:r>
            <a:r>
              <a:rPr sz="2400" spc="-10" dirty="0">
                <a:latin typeface="Calibri"/>
                <a:cs typeface="Calibri"/>
              </a:rPr>
              <a:t>элементов, </a:t>
            </a:r>
            <a:r>
              <a:rPr sz="2400" dirty="0">
                <a:latin typeface="Calibri"/>
                <a:cs typeface="Calibri"/>
              </a:rPr>
              <a:t>наличие или функция </a:t>
            </a:r>
            <a:r>
              <a:rPr sz="2400" spc="-20" dirty="0">
                <a:latin typeface="Calibri"/>
                <a:cs typeface="Calibri"/>
              </a:rPr>
              <a:t>каждого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из  </a:t>
            </a:r>
            <a:r>
              <a:rPr sz="2400" spc="-15" dirty="0">
                <a:latin typeface="Calibri"/>
                <a:cs typeface="Calibri"/>
              </a:rPr>
              <a:t>которых </a:t>
            </a:r>
            <a:r>
              <a:rPr sz="2400" spc="-10" dirty="0">
                <a:latin typeface="Calibri"/>
                <a:cs typeface="Calibri"/>
              </a:rPr>
              <a:t>является </a:t>
            </a:r>
            <a:r>
              <a:rPr sz="2400" spc="-15" dirty="0">
                <a:latin typeface="Calibri"/>
                <a:cs typeface="Calibri"/>
              </a:rPr>
              <a:t>необходимым </a:t>
            </a:r>
            <a:r>
              <a:rPr sz="2400" spc="-5" dirty="0">
                <a:latin typeface="Calibri"/>
                <a:cs typeface="Calibri"/>
              </a:rPr>
              <a:t>условием функционирования  </a:t>
            </a:r>
            <a:r>
              <a:rPr sz="2400" dirty="0">
                <a:latin typeface="Calibri"/>
                <a:cs typeface="Calibri"/>
              </a:rPr>
              <a:t>всей </a:t>
            </a:r>
            <a:r>
              <a:rPr sz="2400" spc="-10" dirty="0">
                <a:latin typeface="Calibri"/>
                <a:cs typeface="Calibri"/>
              </a:rPr>
              <a:t>системы </a:t>
            </a:r>
            <a:r>
              <a:rPr sz="2400" spc="-20" dirty="0">
                <a:latin typeface="Calibri"/>
                <a:cs typeface="Calibri"/>
              </a:rPr>
              <a:t>(глаз, </a:t>
            </a:r>
            <a:r>
              <a:rPr sz="2400" spc="-10" dirty="0">
                <a:latin typeface="Calibri"/>
                <a:cs typeface="Calibri"/>
              </a:rPr>
              <a:t>система</a:t>
            </a:r>
            <a:r>
              <a:rPr sz="2400" spc="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размножения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из	</a:t>
            </a:r>
            <a:r>
              <a:rPr sz="2400" spc="-5" dirty="0">
                <a:latin typeface="Calibri"/>
                <a:cs typeface="Calibri"/>
              </a:rPr>
              <a:t>двух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полов)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14"/>
              </a:lnSpc>
            </a:pPr>
            <a:fld id="{81D60167-4931-47E6-BA6A-407CBD079E47}" type="slidenum">
              <a:rPr spc="-5" dirty="0"/>
              <a:t>16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1290">
              <a:lnSpc>
                <a:spcPct val="100000"/>
              </a:lnSpc>
            </a:pPr>
            <a:r>
              <a:rPr dirty="0"/>
              <a:t>Основные свойства живых</a:t>
            </a:r>
            <a:r>
              <a:rPr spc="-85" dirty="0"/>
              <a:t> </a:t>
            </a:r>
            <a:r>
              <a:rPr spc="-10" dirty="0"/>
              <a:t>систем: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670" marR="575310">
              <a:lnSpc>
                <a:spcPct val="100000"/>
              </a:lnSpc>
              <a:buAutoNum type="arabicPeriod"/>
              <a:tabLst>
                <a:tab pos="323850" algn="l"/>
              </a:tabLst>
            </a:pPr>
            <a:r>
              <a:rPr dirty="0"/>
              <a:t>Обмен </a:t>
            </a:r>
            <a:r>
              <a:rPr spc="-5" dirty="0"/>
              <a:t>веществ. Любая </a:t>
            </a:r>
            <a:r>
              <a:rPr spc="-10" dirty="0"/>
              <a:t>биологическая </a:t>
            </a:r>
            <a:r>
              <a:rPr spc="-5" dirty="0"/>
              <a:t>система </a:t>
            </a:r>
            <a:r>
              <a:rPr spc="-10" dirty="0"/>
              <a:t>является  открытой системой. </a:t>
            </a:r>
            <a:r>
              <a:rPr spc="-15" dirty="0"/>
              <a:t>Это означает, что </a:t>
            </a:r>
            <a:r>
              <a:rPr dirty="0"/>
              <a:t>она не </a:t>
            </a:r>
            <a:r>
              <a:rPr spc="-15" dirty="0"/>
              <a:t>может  </a:t>
            </a:r>
            <a:r>
              <a:rPr spc="-5" dirty="0"/>
              <a:t>существовать </a:t>
            </a:r>
            <a:r>
              <a:rPr dirty="0"/>
              <a:t>без обмена с внешней </a:t>
            </a:r>
            <a:r>
              <a:rPr spc="-10" dirty="0"/>
              <a:t>средой </a:t>
            </a:r>
            <a:r>
              <a:rPr dirty="0"/>
              <a:t>химическим  </a:t>
            </a:r>
            <a:r>
              <a:rPr spc="-5" dirty="0"/>
              <a:t>веществом, </a:t>
            </a:r>
            <a:r>
              <a:rPr dirty="0"/>
              <a:t>энергией и</a:t>
            </a:r>
            <a:r>
              <a:rPr spc="-55" dirty="0"/>
              <a:t> </a:t>
            </a:r>
            <a:r>
              <a:rPr spc="-5" dirty="0"/>
              <a:t>информацией.</a:t>
            </a:r>
          </a:p>
          <a:p>
            <a:pPr marL="13970">
              <a:lnSpc>
                <a:spcPct val="100000"/>
              </a:lnSpc>
              <a:buFont typeface="Calibri"/>
              <a:buAutoNum type="arabicPeriod"/>
            </a:pPr>
            <a:endParaRPr sz="3550">
              <a:latin typeface="Times New Roman"/>
              <a:cs typeface="Times New Roman"/>
            </a:endParaRPr>
          </a:p>
          <a:p>
            <a:pPr marL="26670" marR="5080">
              <a:lnSpc>
                <a:spcPct val="100000"/>
              </a:lnSpc>
              <a:buAutoNum type="arabicPeriod"/>
              <a:tabLst>
                <a:tab pos="323850" algn="l"/>
              </a:tabLst>
            </a:pPr>
            <a:r>
              <a:rPr spc="-5" dirty="0"/>
              <a:t>Самовоспроизведение </a:t>
            </a:r>
            <a:r>
              <a:rPr dirty="0"/>
              <a:t>с </a:t>
            </a:r>
            <a:r>
              <a:rPr spc="-5" dirty="0"/>
              <a:t>изменением. </a:t>
            </a:r>
            <a:r>
              <a:rPr dirty="0"/>
              <a:t>Любая </a:t>
            </a:r>
            <a:r>
              <a:rPr spc="-10" dirty="0"/>
              <a:t>биологическая  система </a:t>
            </a:r>
            <a:r>
              <a:rPr dirty="0"/>
              <a:t>способна </a:t>
            </a:r>
            <a:r>
              <a:rPr spc="-10" dirty="0"/>
              <a:t>воспроизводить </a:t>
            </a:r>
            <a:r>
              <a:rPr dirty="0"/>
              <a:t>себе</a:t>
            </a:r>
            <a:r>
              <a:rPr spc="-10" dirty="0"/>
              <a:t> </a:t>
            </a:r>
            <a:r>
              <a:rPr spc="-15" dirty="0"/>
              <a:t>подобную.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14"/>
              </a:lnSpc>
            </a:pPr>
            <a:fld id="{81D60167-4931-47E6-BA6A-407CBD079E47}" type="slidenum">
              <a:rPr spc="-5" dirty="0"/>
              <a:t>17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1290">
              <a:lnSpc>
                <a:spcPct val="100000"/>
              </a:lnSpc>
            </a:pPr>
            <a:r>
              <a:rPr dirty="0"/>
              <a:t>Признаки </a:t>
            </a:r>
            <a:r>
              <a:rPr spc="-5" dirty="0"/>
              <a:t>биологических</a:t>
            </a:r>
            <a:r>
              <a:rPr spc="-80" dirty="0"/>
              <a:t> </a:t>
            </a:r>
            <a:r>
              <a:rPr spc="-10" dirty="0"/>
              <a:t>систем: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4370" y="1134490"/>
            <a:ext cx="8355330" cy="5213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13664">
              <a:lnSpc>
                <a:spcPct val="100000"/>
              </a:lnSpc>
              <a:buAutoNum type="arabicPeriod"/>
              <a:tabLst>
                <a:tab pos="309880" algn="l"/>
              </a:tabLst>
            </a:pPr>
            <a:r>
              <a:rPr sz="2400" dirty="0">
                <a:latin typeface="Calibri"/>
                <a:cs typeface="Calibri"/>
              </a:rPr>
              <a:t>Особенности </a:t>
            </a:r>
            <a:r>
              <a:rPr sz="2400" spc="-10" dirty="0">
                <a:latin typeface="Calibri"/>
                <a:cs typeface="Calibri"/>
              </a:rPr>
              <a:t>химического </a:t>
            </a:r>
            <a:r>
              <a:rPr sz="2400" spc="-5" dirty="0">
                <a:latin typeface="Calibri"/>
                <a:cs typeface="Calibri"/>
              </a:rPr>
              <a:t>состава. Биологические </a:t>
            </a:r>
            <a:r>
              <a:rPr sz="2400" spc="-20" dirty="0">
                <a:latin typeface="Calibri"/>
                <a:cs typeface="Calibri"/>
              </a:rPr>
              <a:t>молекулы  </a:t>
            </a:r>
            <a:r>
              <a:rPr sz="2400" dirty="0">
                <a:latin typeface="Calibri"/>
                <a:cs typeface="Calibri"/>
              </a:rPr>
              <a:t>в </a:t>
            </a:r>
            <a:r>
              <a:rPr sz="2400" spc="-5" dirty="0">
                <a:latin typeface="Calibri"/>
                <a:cs typeface="Calibri"/>
              </a:rPr>
              <a:t>неживой </a:t>
            </a:r>
            <a:r>
              <a:rPr sz="2400" spc="-15" dirty="0">
                <a:latin typeface="Calibri"/>
                <a:cs typeface="Calibri"/>
              </a:rPr>
              <a:t>природе </a:t>
            </a:r>
            <a:r>
              <a:rPr sz="2400" dirty="0">
                <a:latin typeface="Calibri"/>
                <a:cs typeface="Calibri"/>
              </a:rPr>
              <a:t>не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обнаруживаются.</a:t>
            </a:r>
            <a:endParaRPr sz="2400">
              <a:latin typeface="Calibri"/>
              <a:cs typeface="Calibri"/>
            </a:endParaRPr>
          </a:p>
          <a:p>
            <a:pPr marL="12700" marR="699135">
              <a:lnSpc>
                <a:spcPct val="100000"/>
              </a:lnSpc>
              <a:spcBef>
                <a:spcPts val="1200"/>
              </a:spcBef>
              <a:buAutoNum type="arabicPeriod"/>
              <a:tabLst>
                <a:tab pos="309880" algn="l"/>
              </a:tabLst>
            </a:pPr>
            <a:r>
              <a:rPr sz="2400" spc="-5" dirty="0">
                <a:latin typeface="Calibri"/>
                <a:cs typeface="Calibri"/>
              </a:rPr>
              <a:t>Биологические </a:t>
            </a:r>
            <a:r>
              <a:rPr sz="2400" spc="-10" dirty="0">
                <a:latin typeface="Calibri"/>
                <a:cs typeface="Calibri"/>
              </a:rPr>
              <a:t>системы характеризуются такой высокой  </a:t>
            </a:r>
            <a:r>
              <a:rPr sz="2400" spc="-5" dirty="0">
                <a:latin typeface="Calibri"/>
                <a:cs typeface="Calibri"/>
              </a:rPr>
              <a:t>степенью упорядоченности, </a:t>
            </a:r>
            <a:r>
              <a:rPr sz="2400" dirty="0">
                <a:latin typeface="Calibri"/>
                <a:cs typeface="Calibri"/>
              </a:rPr>
              <a:t>и </a:t>
            </a:r>
            <a:r>
              <a:rPr sz="2400" spc="-10" dirty="0">
                <a:latin typeface="Calibri"/>
                <a:cs typeface="Calibri"/>
              </a:rPr>
              <a:t>строгой </a:t>
            </a:r>
            <a:r>
              <a:rPr sz="2400" spc="-5" dirty="0">
                <a:latin typeface="Calibri"/>
                <a:cs typeface="Calibri"/>
              </a:rPr>
              <a:t>иерархичностью,  </a:t>
            </a:r>
            <a:r>
              <a:rPr sz="2400" spc="-15" dirty="0">
                <a:latin typeface="Calibri"/>
                <a:cs typeface="Calibri"/>
              </a:rPr>
              <a:t>которые </a:t>
            </a:r>
            <a:r>
              <a:rPr sz="2400" spc="-25" dirty="0">
                <a:latin typeface="Calibri"/>
                <a:cs typeface="Calibri"/>
              </a:rPr>
              <a:t>никогда </a:t>
            </a:r>
            <a:r>
              <a:rPr sz="2400" dirty="0">
                <a:latin typeface="Calibri"/>
                <a:cs typeface="Calibri"/>
              </a:rPr>
              <a:t>не </a:t>
            </a:r>
            <a:r>
              <a:rPr sz="2400" spc="-5" dirty="0">
                <a:latin typeface="Calibri"/>
                <a:cs typeface="Calibri"/>
              </a:rPr>
              <a:t>встречаются </a:t>
            </a:r>
            <a:r>
              <a:rPr sz="2400" dirty="0">
                <a:latin typeface="Calibri"/>
                <a:cs typeface="Calibri"/>
              </a:rPr>
              <a:t>в </a:t>
            </a:r>
            <a:r>
              <a:rPr sz="2400" spc="-5" dirty="0">
                <a:latin typeface="Calibri"/>
                <a:cs typeface="Calibri"/>
              </a:rPr>
              <a:t>неживой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природе.</a:t>
            </a:r>
            <a:endParaRPr sz="2400">
              <a:latin typeface="Calibri"/>
              <a:cs typeface="Calibri"/>
            </a:endParaRPr>
          </a:p>
          <a:p>
            <a:pPr marL="12700" marR="596265">
              <a:lnSpc>
                <a:spcPct val="100000"/>
              </a:lnSpc>
              <a:spcBef>
                <a:spcPts val="1200"/>
              </a:spcBef>
              <a:buAutoNum type="arabicPeriod"/>
              <a:tabLst>
                <a:tab pos="309880" algn="l"/>
              </a:tabLst>
            </a:pPr>
            <a:r>
              <a:rPr sz="2400" spc="-5" dirty="0">
                <a:latin typeface="Calibri"/>
                <a:cs typeface="Calibri"/>
              </a:rPr>
              <a:t>Биологические </a:t>
            </a:r>
            <a:r>
              <a:rPr sz="2400" spc="-10" dirty="0">
                <a:latin typeface="Calibri"/>
                <a:cs typeface="Calibri"/>
              </a:rPr>
              <a:t>системы представляют </a:t>
            </a:r>
            <a:r>
              <a:rPr sz="2400" spc="-5" dirty="0">
                <a:latin typeface="Calibri"/>
                <a:cs typeface="Calibri"/>
              </a:rPr>
              <a:t>собой </a:t>
            </a:r>
            <a:r>
              <a:rPr sz="2400" spc="-15" dirty="0">
                <a:latin typeface="Calibri"/>
                <a:cs typeface="Calibri"/>
              </a:rPr>
              <a:t>продукт  </a:t>
            </a:r>
            <a:r>
              <a:rPr sz="2400" dirty="0">
                <a:latin typeface="Calibri"/>
                <a:cs typeface="Calibri"/>
              </a:rPr>
              <a:t>реализации </a:t>
            </a:r>
            <a:r>
              <a:rPr sz="2400" spc="-10" dirty="0">
                <a:latin typeface="Calibri"/>
                <a:cs typeface="Calibri"/>
              </a:rPr>
              <a:t>генетической </a:t>
            </a:r>
            <a:r>
              <a:rPr sz="2400" spc="-5" dirty="0">
                <a:latin typeface="Calibri"/>
                <a:cs typeface="Calibri"/>
              </a:rPr>
              <a:t>программы </a:t>
            </a:r>
            <a:r>
              <a:rPr sz="2400" dirty="0">
                <a:latin typeface="Calibri"/>
                <a:cs typeface="Calibri"/>
              </a:rPr>
              <a:t>строения, </a:t>
            </a:r>
            <a:r>
              <a:rPr sz="2400" spc="-5" dirty="0">
                <a:latin typeface="Calibri"/>
                <a:cs typeface="Calibri"/>
              </a:rPr>
              <a:t>развития </a:t>
            </a:r>
            <a:r>
              <a:rPr sz="2400" dirty="0">
                <a:latin typeface="Calibri"/>
                <a:cs typeface="Calibri"/>
              </a:rPr>
              <a:t>и  </a:t>
            </a:r>
            <a:r>
              <a:rPr sz="2400" spc="-5" dirty="0">
                <a:latin typeface="Calibri"/>
                <a:cs typeface="Calibri"/>
              </a:rPr>
              <a:t>функционирования.</a:t>
            </a:r>
            <a:endParaRPr sz="24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1200"/>
              </a:spcBef>
              <a:buAutoNum type="arabicPeriod"/>
              <a:tabLst>
                <a:tab pos="309880" algn="l"/>
              </a:tabLst>
            </a:pPr>
            <a:r>
              <a:rPr sz="2400" spc="-5" dirty="0">
                <a:latin typeface="Calibri"/>
                <a:cs typeface="Calibri"/>
              </a:rPr>
              <a:t>Биологические </a:t>
            </a:r>
            <a:r>
              <a:rPr sz="2400" spc="-10" dirty="0">
                <a:latin typeface="Calibri"/>
                <a:cs typeface="Calibri"/>
              </a:rPr>
              <a:t>системы </a:t>
            </a:r>
            <a:r>
              <a:rPr sz="2400" spc="-15" dirty="0">
                <a:latin typeface="Calibri"/>
                <a:cs typeface="Calibri"/>
              </a:rPr>
              <a:t>поглощают </a:t>
            </a:r>
            <a:r>
              <a:rPr sz="2400" spc="-5" dirty="0">
                <a:latin typeface="Calibri"/>
                <a:cs typeface="Calibri"/>
              </a:rPr>
              <a:t>высокоорганизованную  </a:t>
            </a:r>
            <a:r>
              <a:rPr sz="2400" dirty="0">
                <a:latin typeface="Calibri"/>
                <a:cs typeface="Calibri"/>
              </a:rPr>
              <a:t>энергию </a:t>
            </a:r>
            <a:r>
              <a:rPr sz="2400" spc="-5" dirty="0">
                <a:latin typeface="Calibri"/>
                <a:cs typeface="Calibri"/>
              </a:rPr>
              <a:t>(в виде химической </a:t>
            </a:r>
            <a:r>
              <a:rPr sz="2400" dirty="0">
                <a:latin typeface="Calibri"/>
                <a:cs typeface="Calibri"/>
              </a:rPr>
              <a:t>или </a:t>
            </a:r>
            <a:r>
              <a:rPr sz="2400" spc="-5" dirty="0">
                <a:latin typeface="Calibri"/>
                <a:cs typeface="Calibri"/>
              </a:rPr>
              <a:t>световой энергии) </a:t>
            </a:r>
            <a:r>
              <a:rPr sz="2400" dirty="0">
                <a:latin typeface="Calibri"/>
                <a:cs typeface="Calibri"/>
              </a:rPr>
              <a:t>и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выделяют  </a:t>
            </a:r>
            <a:r>
              <a:rPr sz="2400" spc="-5" dirty="0">
                <a:latin typeface="Calibri"/>
                <a:cs typeface="Calibri"/>
              </a:rPr>
              <a:t>низкоорганизованную (в виде тепла). </a:t>
            </a:r>
            <a:r>
              <a:rPr sz="2400" dirty="0">
                <a:latin typeface="Calibri"/>
                <a:cs typeface="Calibri"/>
              </a:rPr>
              <a:t>Разность в уровне  </a:t>
            </a:r>
            <a:r>
              <a:rPr sz="2400" spc="-5" dirty="0">
                <a:latin typeface="Calibri"/>
                <a:cs typeface="Calibri"/>
              </a:rPr>
              <a:t>организации </a:t>
            </a:r>
            <a:r>
              <a:rPr sz="2400" dirty="0">
                <a:latin typeface="Calibri"/>
                <a:cs typeface="Calibri"/>
              </a:rPr>
              <a:t>энергии </a:t>
            </a:r>
            <a:r>
              <a:rPr sz="2400" spc="-15" dirty="0">
                <a:latin typeface="Calibri"/>
                <a:cs typeface="Calibri"/>
              </a:rPr>
              <a:t>используется </a:t>
            </a:r>
            <a:r>
              <a:rPr sz="2400" spc="-5" dirty="0">
                <a:latin typeface="Calibri"/>
                <a:cs typeface="Calibri"/>
              </a:rPr>
              <a:t>для повышения </a:t>
            </a:r>
            <a:r>
              <a:rPr sz="2400" dirty="0">
                <a:latin typeface="Calibri"/>
                <a:cs typeface="Calibri"/>
              </a:rPr>
              <a:t>уровня  </a:t>
            </a:r>
            <a:r>
              <a:rPr sz="2400" spc="-5" dirty="0">
                <a:latin typeface="Calibri"/>
                <a:cs typeface="Calibri"/>
              </a:rPr>
              <a:t>организации биологических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структур.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14"/>
              </a:lnSpc>
            </a:pPr>
            <a:fld id="{81D60167-4931-47E6-BA6A-407CBD079E47}" type="slidenum">
              <a:rPr spc="-5" dirty="0"/>
              <a:t>18</a:t>
            </a:fld>
            <a:endParaRPr spc="-5" dirty="0"/>
          </a:p>
        </p:txBody>
      </p:sp>
      <p:sp>
        <p:nvSpPr>
          <p:cNvPr id="2" name="object 2"/>
          <p:cNvSpPr txBox="1"/>
          <p:nvPr/>
        </p:nvSpPr>
        <p:spPr>
          <a:xfrm>
            <a:off x="474370" y="646810"/>
            <a:ext cx="8357870" cy="5515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71755">
              <a:lnSpc>
                <a:spcPct val="100000"/>
              </a:lnSpc>
              <a:buAutoNum type="arabicPeriod" startAt="5"/>
              <a:tabLst>
                <a:tab pos="309880" algn="l"/>
                <a:tab pos="2181225" algn="l"/>
              </a:tabLst>
            </a:pPr>
            <a:r>
              <a:rPr sz="2400" spc="-5" dirty="0">
                <a:latin typeface="Calibri"/>
                <a:cs typeface="Calibri"/>
              </a:rPr>
              <a:t>Биологические </a:t>
            </a:r>
            <a:r>
              <a:rPr sz="2400" spc="-10" dirty="0">
                <a:latin typeface="Calibri"/>
                <a:cs typeface="Calibri"/>
              </a:rPr>
              <a:t>системы </a:t>
            </a:r>
            <a:r>
              <a:rPr sz="2400" dirty="0">
                <a:latin typeface="Calibri"/>
                <a:cs typeface="Calibri"/>
              </a:rPr>
              <a:t>– </a:t>
            </a:r>
            <a:r>
              <a:rPr sz="2400" spc="-15" dirty="0">
                <a:latin typeface="Calibri"/>
                <a:cs typeface="Calibri"/>
              </a:rPr>
              <a:t>это </a:t>
            </a:r>
            <a:r>
              <a:rPr sz="2400" spc="-5" dirty="0">
                <a:latin typeface="Calibri"/>
                <a:cs typeface="Calibri"/>
              </a:rPr>
              <a:t>саморегулирующиеся системы,  </a:t>
            </a:r>
            <a:r>
              <a:rPr sz="2400" dirty="0">
                <a:latin typeface="Calibri"/>
                <a:cs typeface="Calibri"/>
              </a:rPr>
              <a:t>способные </a:t>
            </a:r>
            <a:r>
              <a:rPr sz="2400" spc="-5" dirty="0">
                <a:latin typeface="Calibri"/>
                <a:cs typeface="Calibri"/>
              </a:rPr>
              <a:t>поддерживать </a:t>
            </a:r>
            <a:r>
              <a:rPr sz="2400" dirty="0">
                <a:latin typeface="Calibri"/>
                <a:cs typeface="Calibri"/>
              </a:rPr>
              <a:t>свою </a:t>
            </a:r>
            <a:r>
              <a:rPr sz="2400" spc="-5" dirty="0">
                <a:latin typeface="Calibri"/>
                <a:cs typeface="Calibri"/>
              </a:rPr>
              <a:t>структуру </a:t>
            </a:r>
            <a:r>
              <a:rPr sz="2400" dirty="0">
                <a:latin typeface="Calibri"/>
                <a:cs typeface="Calibri"/>
              </a:rPr>
              <a:t>в </a:t>
            </a:r>
            <a:r>
              <a:rPr sz="2400" spc="-5" dirty="0">
                <a:latin typeface="Calibri"/>
                <a:cs typeface="Calibri"/>
              </a:rPr>
              <a:t>условиях </a:t>
            </a:r>
            <a:r>
              <a:rPr sz="2400" dirty="0">
                <a:latin typeface="Calibri"/>
                <a:cs typeface="Calibri"/>
              </a:rPr>
              <a:t>изменя-  </a:t>
            </a:r>
            <a:r>
              <a:rPr sz="2400" spc="-5" dirty="0">
                <a:latin typeface="Calibri"/>
                <a:cs typeface="Calibri"/>
              </a:rPr>
              <a:t>ющейся </a:t>
            </a:r>
            <a:r>
              <a:rPr sz="2400" dirty="0">
                <a:latin typeface="Calibri"/>
                <a:cs typeface="Calibri"/>
              </a:rPr>
              <a:t>внешней </a:t>
            </a:r>
            <a:r>
              <a:rPr sz="2400" spc="-10" dirty="0">
                <a:latin typeface="Calibri"/>
                <a:cs typeface="Calibri"/>
              </a:rPr>
              <a:t>среды. Саморегуляция </a:t>
            </a:r>
            <a:r>
              <a:rPr sz="2400" spc="-5" dirty="0">
                <a:latin typeface="Calibri"/>
                <a:cs typeface="Calibri"/>
              </a:rPr>
              <a:t>биологических систем  </a:t>
            </a:r>
            <a:r>
              <a:rPr sz="2400" spc="-10" dirty="0">
                <a:latin typeface="Calibri"/>
                <a:cs typeface="Calibri"/>
              </a:rPr>
              <a:t>осуществляется	</a:t>
            </a:r>
            <a:r>
              <a:rPr sz="2400" spc="-5" dirty="0">
                <a:latin typeface="Calibri"/>
                <a:cs typeface="Calibri"/>
              </a:rPr>
              <a:t>обратных связями </a:t>
            </a:r>
            <a:r>
              <a:rPr sz="2400" spc="-15" dirty="0">
                <a:latin typeface="Calibri"/>
                <a:cs typeface="Calibri"/>
              </a:rPr>
              <a:t>между </a:t>
            </a:r>
            <a:r>
              <a:rPr sz="2400" dirty="0">
                <a:latin typeface="Calibri"/>
                <a:cs typeface="Calibri"/>
              </a:rPr>
              <a:t>их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элементами.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Calibri"/>
              <a:buAutoNum type="arabicPeriod" startAt="5"/>
            </a:pPr>
            <a:endParaRPr sz="2500">
              <a:latin typeface="Times New Roman"/>
              <a:cs typeface="Times New Roman"/>
            </a:endParaRPr>
          </a:p>
          <a:p>
            <a:pPr marL="12700" marR="59690">
              <a:lnSpc>
                <a:spcPct val="100000"/>
              </a:lnSpc>
              <a:buAutoNum type="arabicPeriod" startAt="5"/>
              <a:tabLst>
                <a:tab pos="309880" algn="l"/>
              </a:tabLst>
            </a:pPr>
            <a:r>
              <a:rPr sz="2400" spc="-15" dirty="0">
                <a:latin typeface="Calibri"/>
                <a:cs typeface="Calibri"/>
              </a:rPr>
              <a:t>Рост </a:t>
            </a:r>
            <a:r>
              <a:rPr sz="2400" dirty="0">
                <a:latin typeface="Calibri"/>
                <a:cs typeface="Calibri"/>
              </a:rPr>
              <a:t>и развитие. </a:t>
            </a:r>
            <a:r>
              <a:rPr sz="2400" spc="-15" dirty="0">
                <a:latin typeface="Calibri"/>
                <a:cs typeface="Calibri"/>
              </a:rPr>
              <a:t>Рост </a:t>
            </a:r>
            <a:r>
              <a:rPr sz="2400" dirty="0">
                <a:latin typeface="Calibri"/>
                <a:cs typeface="Calibri"/>
              </a:rPr>
              <a:t>- </a:t>
            </a:r>
            <a:r>
              <a:rPr sz="2400" spc="-5" dirty="0">
                <a:latin typeface="Calibri"/>
                <a:cs typeface="Calibri"/>
              </a:rPr>
              <a:t>накопление </a:t>
            </a:r>
            <a:r>
              <a:rPr sz="2400" spc="-10" dirty="0">
                <a:latin typeface="Calibri"/>
                <a:cs typeface="Calibri"/>
              </a:rPr>
              <a:t>количественных  </a:t>
            </a:r>
            <a:r>
              <a:rPr sz="2400" dirty="0">
                <a:latin typeface="Calibri"/>
                <a:cs typeface="Calibri"/>
              </a:rPr>
              <a:t>изменений </a:t>
            </a:r>
            <a:r>
              <a:rPr sz="2400" spc="-5" dirty="0">
                <a:latin typeface="Calibri"/>
                <a:cs typeface="Calibri"/>
              </a:rPr>
              <a:t>(увеличение объема, массы, </a:t>
            </a:r>
            <a:r>
              <a:rPr sz="2400" dirty="0">
                <a:latin typeface="Calibri"/>
                <a:cs typeface="Calibri"/>
              </a:rPr>
              <a:t>числа </a:t>
            </a:r>
            <a:r>
              <a:rPr sz="2400" spc="-5" dirty="0">
                <a:latin typeface="Calibri"/>
                <a:cs typeface="Calibri"/>
              </a:rPr>
              <a:t>клеток).  </a:t>
            </a:r>
            <a:r>
              <a:rPr sz="2400" dirty="0">
                <a:latin typeface="Calibri"/>
                <a:cs typeface="Calibri"/>
              </a:rPr>
              <a:t>Развитие - </a:t>
            </a:r>
            <a:r>
              <a:rPr sz="2400" spc="-20" dirty="0">
                <a:latin typeface="Calibri"/>
                <a:cs typeface="Calibri"/>
              </a:rPr>
              <a:t>переход </a:t>
            </a:r>
            <a:r>
              <a:rPr sz="2400" spc="-10" dirty="0">
                <a:latin typeface="Calibri"/>
                <a:cs typeface="Calibri"/>
              </a:rPr>
              <a:t>количественных </a:t>
            </a:r>
            <a:r>
              <a:rPr sz="2400" dirty="0">
                <a:latin typeface="Calibri"/>
                <a:cs typeface="Calibri"/>
              </a:rPr>
              <a:t>изменений в </a:t>
            </a:r>
            <a:r>
              <a:rPr sz="2400" spc="-5" dirty="0">
                <a:latin typeface="Calibri"/>
                <a:cs typeface="Calibri"/>
              </a:rPr>
              <a:t>качественные  (появление </a:t>
            </a:r>
            <a:r>
              <a:rPr sz="2400" dirty="0">
                <a:latin typeface="Calibri"/>
                <a:cs typeface="Calibri"/>
              </a:rPr>
              <a:t>новых </a:t>
            </a:r>
            <a:r>
              <a:rPr sz="2400" spc="-5" dirty="0">
                <a:latin typeface="Calibri"/>
                <a:cs typeface="Calibri"/>
              </a:rPr>
              <a:t>органов </a:t>
            </a:r>
            <a:r>
              <a:rPr sz="2400" dirty="0">
                <a:latin typeface="Calibri"/>
                <a:cs typeface="Calibri"/>
              </a:rPr>
              <a:t>и </a:t>
            </a:r>
            <a:r>
              <a:rPr sz="2400" spc="-5" dirty="0">
                <a:latin typeface="Calibri"/>
                <a:cs typeface="Calibri"/>
              </a:rPr>
              <a:t>новых функций)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Calibri"/>
              <a:buAutoNum type="arabicPeriod" startAt="5"/>
            </a:pPr>
            <a:endParaRPr sz="25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buAutoNum type="arabicPeriod" startAt="5"/>
              <a:tabLst>
                <a:tab pos="309880" algn="l"/>
              </a:tabLst>
            </a:pPr>
            <a:r>
              <a:rPr sz="2400" spc="-10" dirty="0">
                <a:latin typeface="Calibri"/>
                <a:cs typeface="Calibri"/>
              </a:rPr>
              <a:t>Целостность </a:t>
            </a:r>
            <a:r>
              <a:rPr sz="2400" dirty="0">
                <a:latin typeface="Calibri"/>
                <a:cs typeface="Calibri"/>
              </a:rPr>
              <a:t>и </a:t>
            </a:r>
            <a:r>
              <a:rPr sz="2400" spc="-5" dirty="0">
                <a:latin typeface="Calibri"/>
                <a:cs typeface="Calibri"/>
              </a:rPr>
              <a:t>дискретность. </a:t>
            </a:r>
            <a:r>
              <a:rPr sz="2400" dirty="0">
                <a:latin typeface="Calibri"/>
                <a:cs typeface="Calibri"/>
              </a:rPr>
              <a:t>Любая </a:t>
            </a:r>
            <a:r>
              <a:rPr sz="2400" spc="-10" dirty="0">
                <a:latin typeface="Calibri"/>
                <a:cs typeface="Calibri"/>
              </a:rPr>
              <a:t>биологическая система  является целостной системой, </a:t>
            </a:r>
            <a:r>
              <a:rPr sz="2400" spc="-5" dirty="0">
                <a:latin typeface="Calibri"/>
                <a:cs typeface="Calibri"/>
              </a:rPr>
              <a:t>реагирующей </a:t>
            </a:r>
            <a:r>
              <a:rPr sz="2400" dirty="0">
                <a:latin typeface="Calibri"/>
                <a:cs typeface="Calibri"/>
              </a:rPr>
              <a:t>на </a:t>
            </a:r>
            <a:r>
              <a:rPr sz="2400" spc="-5" dirty="0">
                <a:latin typeface="Calibri"/>
                <a:cs typeface="Calibri"/>
              </a:rPr>
              <a:t>воздействия </a:t>
            </a:r>
            <a:r>
              <a:rPr sz="2400" spc="-15" dirty="0">
                <a:latin typeface="Calibri"/>
                <a:cs typeface="Calibri"/>
              </a:rPr>
              <a:t>как  </a:t>
            </a:r>
            <a:r>
              <a:rPr sz="2400" spc="-10" dirty="0">
                <a:latin typeface="Calibri"/>
                <a:cs typeface="Calibri"/>
              </a:rPr>
              <a:t>единое </a:t>
            </a:r>
            <a:r>
              <a:rPr sz="2400" spc="-15" dirty="0">
                <a:latin typeface="Calibri"/>
                <a:cs typeface="Calibri"/>
              </a:rPr>
              <a:t>целое. </a:t>
            </a:r>
            <a:r>
              <a:rPr sz="2400" dirty="0">
                <a:latin typeface="Calibri"/>
                <a:cs typeface="Calibri"/>
              </a:rPr>
              <a:t>В </a:t>
            </a:r>
            <a:r>
              <a:rPr sz="2400" spc="-15" dirty="0">
                <a:latin typeface="Calibri"/>
                <a:cs typeface="Calibri"/>
              </a:rPr>
              <a:t>то же </a:t>
            </a:r>
            <a:r>
              <a:rPr sz="2400" spc="-5" dirty="0">
                <a:latin typeface="Calibri"/>
                <a:cs typeface="Calibri"/>
              </a:rPr>
              <a:t>время, биологические системы </a:t>
            </a:r>
            <a:r>
              <a:rPr sz="2400" spc="-20" dirty="0">
                <a:latin typeface="Calibri"/>
                <a:cs typeface="Calibri"/>
              </a:rPr>
              <a:t>одного  </a:t>
            </a:r>
            <a:r>
              <a:rPr sz="2400" dirty="0">
                <a:latin typeface="Calibri"/>
                <a:cs typeface="Calibri"/>
              </a:rPr>
              <a:t>уровня </a:t>
            </a:r>
            <a:r>
              <a:rPr sz="2400" spc="-5" dirty="0">
                <a:latin typeface="Calibri"/>
                <a:cs typeface="Calibri"/>
              </a:rPr>
              <a:t>дискретны, </a:t>
            </a:r>
            <a:r>
              <a:rPr sz="2400" spc="-20" dirty="0">
                <a:latin typeface="Calibri"/>
                <a:cs typeface="Calibri"/>
              </a:rPr>
              <a:t>то </a:t>
            </a:r>
            <a:r>
              <a:rPr sz="2400" dirty="0">
                <a:latin typeface="Calibri"/>
                <a:cs typeface="Calibri"/>
              </a:rPr>
              <a:t>есть </a:t>
            </a:r>
            <a:r>
              <a:rPr sz="2400" spc="-10" dirty="0">
                <a:latin typeface="Calibri"/>
                <a:cs typeface="Calibri"/>
              </a:rPr>
              <a:t>более </a:t>
            </a:r>
            <a:r>
              <a:rPr sz="2400" dirty="0">
                <a:latin typeface="Calibri"/>
                <a:cs typeface="Calibri"/>
              </a:rPr>
              <a:t>или менее </a:t>
            </a:r>
            <a:r>
              <a:rPr sz="2400" spc="-5" dirty="0">
                <a:latin typeface="Calibri"/>
                <a:cs typeface="Calibri"/>
              </a:rPr>
              <a:t>отграничены друг  </a:t>
            </a:r>
            <a:r>
              <a:rPr sz="2400" spc="-15" dirty="0">
                <a:latin typeface="Calibri"/>
                <a:cs typeface="Calibri"/>
              </a:rPr>
              <a:t>от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друга.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14"/>
              </a:lnSpc>
            </a:pPr>
            <a:fld id="{81D60167-4931-47E6-BA6A-407CBD079E47}" type="slidenum">
              <a:rPr spc="-5" dirty="0"/>
              <a:t>19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370" y="281178"/>
            <a:ext cx="3975735" cy="5213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Классификация</a:t>
            </a:r>
            <a:r>
              <a:rPr spc="-110" dirty="0"/>
              <a:t> </a:t>
            </a:r>
            <a:r>
              <a:rPr spc="-10" dirty="0"/>
              <a:t>систем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61187" y="849883"/>
          <a:ext cx="8208974" cy="556611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8080"/>
                <a:gridCol w="6021400"/>
                <a:gridCol w="1539494"/>
              </a:tblGrid>
              <a:tr h="658367">
                <a:tc>
                  <a:txBody>
                    <a:bodyPr/>
                    <a:lstStyle/>
                    <a:p>
                      <a:pPr marL="152400" indent="31750">
                        <a:lnSpc>
                          <a:spcPts val="1390"/>
                        </a:lnSpc>
                      </a:pPr>
                      <a:r>
                        <a:rPr sz="1800" spc="-45" dirty="0">
                          <a:latin typeface="Calibri"/>
                          <a:cs typeface="Calibri"/>
                        </a:rPr>
                        <a:t>Тип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142875" marR="64769" indent="8890">
                        <a:lnSpc>
                          <a:spcPct val="80000"/>
                        </a:lnSpc>
                        <a:spcBef>
                          <a:spcPts val="21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с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и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с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т 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е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мы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660" algn="ctr">
                        <a:lnSpc>
                          <a:spcPct val="100000"/>
                        </a:lnSpc>
                        <a:spcBef>
                          <a:spcPts val="117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Уровень</a:t>
                      </a:r>
                      <a:r>
                        <a:rPr sz="1800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сложности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1625">
                        <a:lnSpc>
                          <a:spcPct val="100000"/>
                        </a:lnSpc>
                        <a:spcBef>
                          <a:spcPts val="117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Примеры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1343">
                <a:tc rowSpan="3">
                  <a:txBody>
                    <a:bodyPr/>
                    <a:lstStyle/>
                    <a:p>
                      <a:pPr marL="100965">
                        <a:lnSpc>
                          <a:spcPts val="2120"/>
                        </a:lnSpc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Н</a:t>
                      </a:r>
                      <a:r>
                        <a:rPr sz="2400" spc="-30" dirty="0">
                          <a:latin typeface="Calibri"/>
                          <a:cs typeface="Calibri"/>
                        </a:rPr>
                        <a:t>е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живые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100965">
                        <a:lnSpc>
                          <a:spcPts val="2590"/>
                        </a:lnSpc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сис</a:t>
                      </a:r>
                      <a:r>
                        <a:rPr sz="2400" spc="-30" dirty="0">
                          <a:latin typeface="Calibri"/>
                          <a:cs typeface="Calibri"/>
                        </a:rPr>
                        <a:t>т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е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м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ы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 vert="vert2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0">
                        <a:lnSpc>
                          <a:spcPts val="211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статические структуры</a:t>
                      </a:r>
                      <a:r>
                        <a:rPr sz="1800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(остовы)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2870">
                        <a:lnSpc>
                          <a:spcPts val="211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кристаллы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6268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vert2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0" marR="505459">
                        <a:lnSpc>
                          <a:spcPts val="1939"/>
                        </a:lnSpc>
                        <a:spcBef>
                          <a:spcPts val="53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простые динамические структуры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с заданным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законом  поведения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2870" marR="80645">
                        <a:lnSpc>
                          <a:spcPts val="1939"/>
                        </a:lnSpc>
                        <a:spcBef>
                          <a:spcPts val="530"/>
                        </a:spcBef>
                      </a:pPr>
                      <a:r>
                        <a:rPr sz="1800" spc="-15" dirty="0">
                          <a:solidFill>
                            <a:srgbClr val="303C41"/>
                          </a:solidFill>
                          <a:latin typeface="Calibri"/>
                          <a:cs typeface="Calibri"/>
                        </a:rPr>
                        <a:t>Река,</a:t>
                      </a:r>
                      <a:r>
                        <a:rPr sz="1800" spc="-65" dirty="0">
                          <a:solidFill>
                            <a:srgbClr val="303C4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часовой  механизм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707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vert2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0">
                        <a:lnSpc>
                          <a:spcPts val="1685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кибернетические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системы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с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управляемыми</a:t>
                      </a:r>
                      <a:r>
                        <a:rPr sz="1800" spc="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циклами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101600">
                        <a:lnSpc>
                          <a:spcPts val="205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обратной</a:t>
                      </a:r>
                      <a:r>
                        <a:rPr sz="1800" spc="-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связи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2870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термостат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828293">
                <a:tc rowSpan="6">
                  <a:txBody>
                    <a:bodyPr/>
                    <a:lstStyle/>
                    <a:p>
                      <a:pPr marL="69215" algn="ctr">
                        <a:lnSpc>
                          <a:spcPts val="2120"/>
                        </a:lnSpc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Ж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и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вые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67945" algn="ctr">
                        <a:lnSpc>
                          <a:spcPts val="2590"/>
                        </a:lnSpc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сис</a:t>
                      </a:r>
                      <a:r>
                        <a:rPr sz="2400" spc="-30" dirty="0">
                          <a:latin typeface="Calibri"/>
                          <a:cs typeface="Calibri"/>
                        </a:rPr>
                        <a:t>т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е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м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ы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 vert="vert2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0" marR="187960">
                        <a:lnSpc>
                          <a:spcPts val="1939"/>
                        </a:lnSpc>
                        <a:spcBef>
                          <a:spcPts val="21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открытые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системы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с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самосохраняемой структурой (первая  ступень,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на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которой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возможно разделение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на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живое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и 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неживое)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L="10287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клетки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707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vert2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0">
                        <a:lnSpc>
                          <a:spcPts val="1685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живые организмы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с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низкой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способностью</a:t>
                      </a:r>
                      <a:r>
                        <a:rPr sz="1800" spc="1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воспринимать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101600">
                        <a:lnSpc>
                          <a:spcPts val="2055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информацию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2870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растения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4066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vert2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0">
                        <a:lnSpc>
                          <a:spcPts val="1675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живые организмы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с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более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развитой</a:t>
                      </a:r>
                      <a:r>
                        <a:rPr sz="1800" spc="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способностью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101600">
                        <a:lnSpc>
                          <a:spcPts val="1945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воспринимать информацию,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но не</a:t>
                      </a:r>
                      <a:r>
                        <a:rPr sz="1800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обладающие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101600">
                        <a:lnSpc>
                          <a:spcPts val="2055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самосознанием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2870">
                        <a:lnSpc>
                          <a:spcPct val="100000"/>
                        </a:lnSpc>
                        <a:spcBef>
                          <a:spcPts val="156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животные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707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vert2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0">
                        <a:lnSpc>
                          <a:spcPts val="1689"/>
                        </a:lnSpc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системы,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характеризующиеся самосознанием,</a:t>
                      </a:r>
                      <a:r>
                        <a:rPr sz="1800" spc="10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мышлением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101600">
                        <a:lnSpc>
                          <a:spcPts val="205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и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нетривиальным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поведением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2870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люди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59752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vert2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социальные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системы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287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организации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3776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vert2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0">
                        <a:lnSpc>
                          <a:spcPts val="1675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трансцендентные системы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или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системы,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лежащие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в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101600">
                        <a:lnSpc>
                          <a:spcPts val="2055"/>
                        </a:lnSpc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настоящий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момент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вне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нашего</a:t>
                      </a:r>
                      <a:r>
                        <a:rPr sz="180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познания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2870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-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467852" y="6444259"/>
            <a:ext cx="15367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14"/>
              </a:lnSpc>
            </a:pPr>
            <a:fld id="{81D60167-4931-47E6-BA6A-407CBD079E47}" type="slidenum">
              <a:rPr sz="1600" spc="-5" dirty="0">
                <a:solidFill>
                  <a:srgbClr val="888888"/>
                </a:solidFill>
                <a:latin typeface="Calibri"/>
                <a:cs typeface="Calibri"/>
              </a:rPr>
              <a:t>2</a:t>
            </a:fld>
            <a:endParaRPr sz="16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1290">
              <a:lnSpc>
                <a:spcPct val="100000"/>
              </a:lnSpc>
            </a:pPr>
            <a:r>
              <a:rPr sz="3600" b="1" spc="-10" dirty="0">
                <a:latin typeface="Calibri"/>
                <a:cs typeface="Calibri"/>
              </a:rPr>
              <a:t>Предмет системной биологии</a:t>
            </a:r>
            <a:r>
              <a:rPr sz="3600" b="1" spc="-65" dirty="0">
                <a:latin typeface="Calibri"/>
                <a:cs typeface="Calibri"/>
              </a:rPr>
              <a:t> </a:t>
            </a:r>
            <a:r>
              <a:rPr sz="3600" b="1" dirty="0">
                <a:latin typeface="Calibri"/>
                <a:cs typeface="Calibri"/>
              </a:rPr>
              <a:t>–</a:t>
            </a:r>
            <a:endParaRPr sz="3600">
              <a:latin typeface="Calibri"/>
              <a:cs typeface="Calibri"/>
            </a:endParaRPr>
          </a:p>
          <a:p>
            <a:pPr marL="161290">
              <a:lnSpc>
                <a:spcPct val="100000"/>
              </a:lnSpc>
            </a:pPr>
            <a:r>
              <a:rPr sz="3600" b="1" spc="-10" dirty="0">
                <a:latin typeface="Calibri"/>
                <a:cs typeface="Calibri"/>
              </a:rPr>
              <a:t>биологические</a:t>
            </a:r>
            <a:r>
              <a:rPr sz="3600" b="1" spc="-40" dirty="0">
                <a:latin typeface="Calibri"/>
                <a:cs typeface="Calibri"/>
              </a:rPr>
              <a:t> </a:t>
            </a:r>
            <a:r>
              <a:rPr sz="3600" b="1" spc="-10" dirty="0">
                <a:latin typeface="Calibri"/>
                <a:cs typeface="Calibri"/>
              </a:rPr>
              <a:t>системы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4370" y="2167509"/>
            <a:ext cx="7138034" cy="3445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15" dirty="0">
                <a:latin typeface="Calibri"/>
                <a:cs typeface="Calibri"/>
              </a:rPr>
              <a:t>Определение </a:t>
            </a:r>
            <a:r>
              <a:rPr sz="2800" spc="-10" dirty="0">
                <a:latin typeface="Calibri"/>
                <a:cs typeface="Calibri"/>
              </a:rPr>
              <a:t>системы, </a:t>
            </a:r>
            <a:r>
              <a:rPr sz="2800" spc="-5" dirty="0">
                <a:latin typeface="Calibri"/>
                <a:cs typeface="Calibri"/>
              </a:rPr>
              <a:t>классификация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систем: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latin typeface="Calibri"/>
                <a:cs typeface="Calibri"/>
              </a:rPr>
              <a:t>линейные-нелинейные,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живые-неживые.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spc="-10" dirty="0">
                <a:latin typeface="Calibri"/>
                <a:cs typeface="Calibri"/>
              </a:rPr>
              <a:t>Системный </a:t>
            </a:r>
            <a:r>
              <a:rPr sz="2800" spc="-35" dirty="0">
                <a:latin typeface="Calibri"/>
                <a:cs typeface="Calibri"/>
              </a:rPr>
              <a:t>подход </a:t>
            </a:r>
            <a:r>
              <a:rPr sz="2800" spc="-5" dirty="0">
                <a:latin typeface="Calibri"/>
                <a:cs typeface="Calibri"/>
              </a:rPr>
              <a:t>в </a:t>
            </a:r>
            <a:r>
              <a:rPr sz="2800" spc="-10" dirty="0">
                <a:latin typeface="Calibri"/>
                <a:cs typeface="Calibri"/>
              </a:rPr>
              <a:t>биологии,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биологические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latin typeface="Calibri"/>
                <a:cs typeface="Calibri"/>
              </a:rPr>
              <a:t>системы, их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особенности.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spc="-15" dirty="0">
                <a:latin typeface="Calibri"/>
                <a:cs typeface="Calibri"/>
              </a:rPr>
              <a:t>Корпускулярные </a:t>
            </a:r>
            <a:r>
              <a:rPr sz="2800" spc="-5" dirty="0">
                <a:latin typeface="Calibri"/>
                <a:cs typeface="Calibri"/>
              </a:rPr>
              <a:t>и </a:t>
            </a:r>
            <a:r>
              <a:rPr sz="2800" spc="-10" dirty="0">
                <a:latin typeface="Calibri"/>
                <a:cs typeface="Calibri"/>
              </a:rPr>
              <a:t>жесткие системы,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уровни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latin typeface="Calibri"/>
                <a:cs typeface="Calibri"/>
              </a:rPr>
              <a:t>организации.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378443" y="6444259"/>
            <a:ext cx="22987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14"/>
              </a:lnSpc>
            </a:pPr>
            <a:r>
              <a:rPr sz="1600" spc="-10" dirty="0">
                <a:solidFill>
                  <a:srgbClr val="888888"/>
                </a:solidFill>
                <a:latin typeface="Calibri"/>
                <a:cs typeface="Calibri"/>
              </a:rPr>
              <a:t>20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36549" y="1223136"/>
            <a:ext cx="8262620" cy="5121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155565">
              <a:lnSpc>
                <a:spcPct val="100000"/>
              </a:lnSpc>
            </a:pPr>
            <a:r>
              <a:rPr sz="2400" spc="-10" dirty="0">
                <a:latin typeface="Calibri"/>
                <a:cs typeface="Calibri"/>
              </a:rPr>
              <a:t>молекулярный,  </a:t>
            </a:r>
            <a:r>
              <a:rPr sz="2400" spc="-5" dirty="0">
                <a:latin typeface="Calibri"/>
                <a:cs typeface="Calibri"/>
              </a:rPr>
              <a:t>организменный,  </a:t>
            </a:r>
            <a:r>
              <a:rPr sz="2400" spc="-10" dirty="0">
                <a:latin typeface="Calibri"/>
                <a:cs typeface="Calibri"/>
              </a:rPr>
              <a:t>популяционно-видовой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биогеоценотический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(биосферный</a:t>
            </a:r>
            <a:r>
              <a:rPr sz="1800" spc="-5" dirty="0">
                <a:latin typeface="Calibri"/>
                <a:cs typeface="Calibri"/>
              </a:rPr>
              <a:t>).</a:t>
            </a:r>
            <a:endParaRPr sz="1800">
              <a:latin typeface="Calibri"/>
              <a:cs typeface="Calibri"/>
            </a:endParaRPr>
          </a:p>
          <a:p>
            <a:pPr marL="12700" marR="669925">
              <a:lnSpc>
                <a:spcPct val="100000"/>
              </a:lnSpc>
              <a:spcBef>
                <a:spcPts val="960"/>
              </a:spcBef>
              <a:tabLst>
                <a:tab pos="6372225" algn="l"/>
              </a:tabLst>
            </a:pPr>
            <a:r>
              <a:rPr sz="2400" dirty="0">
                <a:latin typeface="Calibri"/>
                <a:cs typeface="Calibri"/>
              </a:rPr>
              <a:t>Б</a:t>
            </a:r>
            <a:r>
              <a:rPr sz="2400" spc="-50" dirty="0">
                <a:latin typeface="Calibri"/>
                <a:cs typeface="Calibri"/>
              </a:rPr>
              <a:t>о</a:t>
            </a:r>
            <a:r>
              <a:rPr sz="2400" dirty="0">
                <a:latin typeface="Calibri"/>
                <a:cs typeface="Calibri"/>
              </a:rPr>
              <a:t>лее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д</a:t>
            </a:r>
            <a:r>
              <a:rPr sz="2400" dirty="0">
                <a:latin typeface="Calibri"/>
                <a:cs typeface="Calibri"/>
              </a:rPr>
              <a:t>е</a:t>
            </a:r>
            <a:r>
              <a:rPr sz="2400" spc="-15" dirty="0">
                <a:latin typeface="Calibri"/>
                <a:cs typeface="Calibri"/>
              </a:rPr>
              <a:t>т</a:t>
            </a:r>
            <a:r>
              <a:rPr sz="2400" dirty="0">
                <a:latin typeface="Calibri"/>
                <a:cs typeface="Calibri"/>
              </a:rPr>
              <a:t>ализированная</a:t>
            </a:r>
            <a:r>
              <a:rPr sz="2400" spc="-5" dirty="0">
                <a:latin typeface="Calibri"/>
                <a:cs typeface="Calibri"/>
              </a:rPr>
              <a:t> кл</a:t>
            </a:r>
            <a:r>
              <a:rPr sz="2400" dirty="0">
                <a:latin typeface="Calibri"/>
                <a:cs typeface="Calibri"/>
              </a:rPr>
              <a:t>а</a:t>
            </a:r>
            <a:r>
              <a:rPr sz="2400" spc="-10" dirty="0">
                <a:latin typeface="Calibri"/>
                <a:cs typeface="Calibri"/>
              </a:rPr>
              <a:t>с</a:t>
            </a:r>
            <a:r>
              <a:rPr sz="2400" dirty="0">
                <a:latin typeface="Calibri"/>
                <a:cs typeface="Calibri"/>
              </a:rPr>
              <a:t>сифи</a:t>
            </a:r>
            <a:r>
              <a:rPr sz="2400" spc="-35" dirty="0">
                <a:latin typeface="Calibri"/>
                <a:cs typeface="Calibri"/>
              </a:rPr>
              <a:t>к</a:t>
            </a:r>
            <a:r>
              <a:rPr sz="2400" dirty="0">
                <a:latin typeface="Calibri"/>
                <a:cs typeface="Calibri"/>
              </a:rPr>
              <a:t>ация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м</a:t>
            </a:r>
            <a:r>
              <a:rPr sz="2400" spc="-40" dirty="0">
                <a:latin typeface="Calibri"/>
                <a:cs typeface="Calibri"/>
              </a:rPr>
              <a:t>о</a:t>
            </a:r>
            <a:r>
              <a:rPr sz="2400" spc="-25" dirty="0">
                <a:latin typeface="Calibri"/>
                <a:cs typeface="Calibri"/>
              </a:rPr>
              <a:t>ж</a:t>
            </a:r>
            <a:r>
              <a:rPr sz="2400" dirty="0">
                <a:latin typeface="Calibri"/>
                <a:cs typeface="Calibri"/>
              </a:rPr>
              <a:t>ет	включ</a:t>
            </a:r>
            <a:r>
              <a:rPr sz="2400" spc="-15" dirty="0">
                <a:latin typeface="Calibri"/>
                <a:cs typeface="Calibri"/>
              </a:rPr>
              <a:t>а</a:t>
            </a:r>
            <a:r>
              <a:rPr sz="2400" dirty="0">
                <a:latin typeface="Calibri"/>
                <a:cs typeface="Calibri"/>
              </a:rPr>
              <a:t>ть  </a:t>
            </a:r>
            <a:r>
              <a:rPr sz="2400" spc="-5" dirty="0">
                <a:latin typeface="Calibri"/>
                <a:cs typeface="Calibri"/>
              </a:rPr>
              <a:t>клеточный, тканевый </a:t>
            </a:r>
            <a:r>
              <a:rPr sz="2400" dirty="0">
                <a:latin typeface="Calibri"/>
                <a:cs typeface="Calibri"/>
              </a:rPr>
              <a:t>и </a:t>
            </a:r>
            <a:r>
              <a:rPr sz="2400" spc="-5" dirty="0">
                <a:latin typeface="Calibri"/>
                <a:cs typeface="Calibri"/>
              </a:rPr>
              <a:t>другие </a:t>
            </a:r>
            <a:r>
              <a:rPr sz="2400" dirty="0">
                <a:latin typeface="Calibri"/>
                <a:cs typeface="Calibri"/>
              </a:rPr>
              <a:t>уровни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организации.</a:t>
            </a:r>
            <a:endParaRPr sz="2400">
              <a:latin typeface="Calibri"/>
              <a:cs typeface="Calibri"/>
            </a:endParaRPr>
          </a:p>
          <a:p>
            <a:pPr marL="12700" marR="75565">
              <a:lnSpc>
                <a:spcPct val="100000"/>
              </a:lnSpc>
              <a:spcBef>
                <a:spcPts val="960"/>
              </a:spcBef>
            </a:pPr>
            <a:r>
              <a:rPr sz="2400" dirty="0">
                <a:latin typeface="Calibri"/>
                <a:cs typeface="Calibri"/>
              </a:rPr>
              <a:t>За </a:t>
            </a:r>
            <a:r>
              <a:rPr sz="2400" spc="-10" dirty="0">
                <a:latin typeface="Calibri"/>
                <a:cs typeface="Calibri"/>
              </a:rPr>
              <a:t>пределами биологии </a:t>
            </a:r>
            <a:r>
              <a:rPr sz="2400" spc="-5" dirty="0">
                <a:latin typeface="Calibri"/>
                <a:cs typeface="Calibri"/>
              </a:rPr>
              <a:t>существуют </a:t>
            </a:r>
            <a:r>
              <a:rPr sz="2400" dirty="0">
                <a:latin typeface="Calibri"/>
                <a:cs typeface="Calibri"/>
              </a:rPr>
              <a:t>уровни </a:t>
            </a:r>
            <a:r>
              <a:rPr sz="2400" spc="-15" dirty="0">
                <a:latin typeface="Calibri"/>
                <a:cs typeface="Calibri"/>
              </a:rPr>
              <a:t>более </a:t>
            </a:r>
            <a:r>
              <a:rPr sz="2400" dirty="0">
                <a:latin typeface="Calibri"/>
                <a:cs typeface="Calibri"/>
              </a:rPr>
              <a:t>низкие,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чем  </a:t>
            </a:r>
            <a:r>
              <a:rPr sz="2400" spc="-15" dirty="0">
                <a:latin typeface="Calibri"/>
                <a:cs typeface="Calibri"/>
              </a:rPr>
              <a:t>молекулы, </a:t>
            </a:r>
            <a:r>
              <a:rPr sz="2400" dirty="0">
                <a:latin typeface="Calibri"/>
                <a:cs typeface="Calibri"/>
              </a:rPr>
              <a:t>– </a:t>
            </a:r>
            <a:r>
              <a:rPr sz="2400" spc="-10" dirty="0">
                <a:latin typeface="Calibri"/>
                <a:cs typeface="Calibri"/>
              </a:rPr>
              <a:t>атомы, электроны, протоны </a:t>
            </a:r>
            <a:r>
              <a:rPr sz="2400" dirty="0">
                <a:latin typeface="Calibri"/>
                <a:cs typeface="Calibri"/>
              </a:rPr>
              <a:t>и </a:t>
            </a:r>
            <a:r>
              <a:rPr sz="2400" spc="-5" dirty="0">
                <a:latin typeface="Calibri"/>
                <a:cs typeface="Calibri"/>
              </a:rPr>
              <a:t>др. ядерные  частицы, </a:t>
            </a:r>
            <a:r>
              <a:rPr sz="2400" dirty="0">
                <a:latin typeface="Calibri"/>
                <a:cs typeface="Calibri"/>
              </a:rPr>
              <a:t>а </a:t>
            </a:r>
            <a:r>
              <a:rPr sz="2400" spc="-5" dirty="0">
                <a:latin typeface="Calibri"/>
                <a:cs typeface="Calibri"/>
              </a:rPr>
              <a:t>также </a:t>
            </a:r>
            <a:r>
              <a:rPr sz="2400" spc="-10" dirty="0">
                <a:latin typeface="Calibri"/>
                <a:cs typeface="Calibri"/>
              </a:rPr>
              <a:t>более </a:t>
            </a:r>
            <a:r>
              <a:rPr sz="2400" dirty="0">
                <a:latin typeface="Calibri"/>
                <a:cs typeface="Calibri"/>
              </a:rPr>
              <a:t>высокие, чем биосфера, </a:t>
            </a:r>
            <a:r>
              <a:rPr sz="2400" spc="-5" dirty="0">
                <a:latin typeface="Calibri"/>
                <a:cs typeface="Calibri"/>
              </a:rPr>
              <a:t>– </a:t>
            </a:r>
            <a:r>
              <a:rPr sz="2400" dirty="0">
                <a:latin typeface="Calibri"/>
                <a:cs typeface="Calibri"/>
              </a:rPr>
              <a:t>Земля,  небесные </a:t>
            </a:r>
            <a:r>
              <a:rPr sz="2400" spc="-15" dirty="0">
                <a:latin typeface="Calibri"/>
                <a:cs typeface="Calibri"/>
              </a:rPr>
              <a:t>тела,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космос.</a:t>
            </a:r>
            <a:endParaRPr sz="24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960"/>
              </a:spcBef>
            </a:pPr>
            <a:r>
              <a:rPr sz="2400" dirty="0">
                <a:latin typeface="Calibri"/>
                <a:cs typeface="Calibri"/>
              </a:rPr>
              <a:t>При </a:t>
            </a:r>
            <a:r>
              <a:rPr sz="2400" spc="-5" dirty="0">
                <a:latin typeface="Calibri"/>
                <a:cs typeface="Calibri"/>
              </a:rPr>
              <a:t>усложнении организации </a:t>
            </a:r>
            <a:r>
              <a:rPr sz="2400" spc="-10" dirty="0">
                <a:latin typeface="Calibri"/>
                <a:cs typeface="Calibri"/>
              </a:rPr>
              <a:t>система </a:t>
            </a:r>
            <a:r>
              <a:rPr sz="2400" spc="-5" dirty="0">
                <a:latin typeface="Calibri"/>
                <a:cs typeface="Calibri"/>
              </a:rPr>
              <a:t>низшего </a:t>
            </a:r>
            <a:r>
              <a:rPr sz="2400" dirty="0">
                <a:latin typeface="Calibri"/>
                <a:cs typeface="Calibri"/>
              </a:rPr>
              <a:t>уровня  </a:t>
            </a:r>
            <a:r>
              <a:rPr sz="2400" spc="-5" dirty="0">
                <a:latin typeface="Calibri"/>
                <a:cs typeface="Calibri"/>
              </a:rPr>
              <a:t>организации </a:t>
            </a:r>
            <a:r>
              <a:rPr sz="2400" spc="-25" dirty="0">
                <a:latin typeface="Calibri"/>
                <a:cs typeface="Calibri"/>
              </a:rPr>
              <a:t>входит </a:t>
            </a:r>
            <a:r>
              <a:rPr sz="2400" dirty="0">
                <a:latin typeface="Calibri"/>
                <a:cs typeface="Calibri"/>
              </a:rPr>
              <a:t>в </a:t>
            </a:r>
            <a:r>
              <a:rPr sz="2400" spc="-15" dirty="0">
                <a:latin typeface="Calibri"/>
                <a:cs typeface="Calibri"/>
              </a:rPr>
              <a:t>систему, </a:t>
            </a:r>
            <a:r>
              <a:rPr sz="2400" spc="-10" dirty="0">
                <a:latin typeface="Calibri"/>
                <a:cs typeface="Calibri"/>
              </a:rPr>
              <a:t>следующую </a:t>
            </a:r>
            <a:r>
              <a:rPr sz="2400" dirty="0">
                <a:latin typeface="Calibri"/>
                <a:cs typeface="Calibri"/>
              </a:rPr>
              <a:t>за ней, </a:t>
            </a:r>
            <a:r>
              <a:rPr sz="2400" spc="-5" dirty="0">
                <a:latin typeface="Calibri"/>
                <a:cs typeface="Calibri"/>
              </a:rPr>
              <a:t>последняя </a:t>
            </a:r>
            <a:r>
              <a:rPr sz="2400" dirty="0">
                <a:latin typeface="Calibri"/>
                <a:cs typeface="Calibri"/>
              </a:rPr>
              <a:t>–  в </a:t>
            </a:r>
            <a:r>
              <a:rPr sz="2400" spc="-10" dirty="0">
                <a:latin typeface="Calibri"/>
                <a:cs typeface="Calibri"/>
              </a:rPr>
              <a:t>ещё </a:t>
            </a:r>
            <a:r>
              <a:rPr sz="2400" spc="-15" dirty="0">
                <a:latin typeface="Calibri"/>
                <a:cs typeface="Calibri"/>
              </a:rPr>
              <a:t>более </a:t>
            </a:r>
            <a:r>
              <a:rPr sz="2400" dirty="0">
                <a:latin typeface="Calibri"/>
                <a:cs typeface="Calibri"/>
              </a:rPr>
              <a:t>высокую – </a:t>
            </a:r>
            <a:r>
              <a:rPr sz="2400" spc="-15" dirty="0">
                <a:latin typeface="Calibri"/>
                <a:cs typeface="Calibri"/>
              </a:rPr>
              <a:t>это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иерархия.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6549" y="283209"/>
            <a:ext cx="7071995" cy="853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225">
              <a:lnSpc>
                <a:spcPct val="100000"/>
              </a:lnSpc>
            </a:pPr>
            <a:r>
              <a:rPr sz="2800" b="1" spc="-5" dirty="0">
                <a:latin typeface="Calibri"/>
                <a:cs typeface="Calibri"/>
              </a:rPr>
              <a:t>Живые </a:t>
            </a:r>
            <a:r>
              <a:rPr sz="2800" b="1" spc="-10" dirty="0">
                <a:latin typeface="Calibri"/>
                <a:cs typeface="Calibri"/>
              </a:rPr>
              <a:t>системы </a:t>
            </a:r>
            <a:r>
              <a:rPr sz="2800" b="1" spc="-20" dirty="0">
                <a:latin typeface="Calibri"/>
                <a:cs typeface="Calibri"/>
              </a:rPr>
              <a:t>подразделяются </a:t>
            </a:r>
            <a:r>
              <a:rPr sz="2800" b="1" spc="-5" dirty="0">
                <a:latin typeface="Calibri"/>
                <a:cs typeface="Calibri"/>
              </a:rPr>
              <a:t>по</a:t>
            </a:r>
            <a:r>
              <a:rPr sz="2800" b="1" spc="9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уровням</a:t>
            </a:r>
            <a:endParaRPr sz="2800">
              <a:latin typeface="Calibri"/>
              <a:cs typeface="Calibri"/>
            </a:endParaRPr>
          </a:p>
          <a:p>
            <a:pPr marL="22225">
              <a:lnSpc>
                <a:spcPct val="100000"/>
              </a:lnSpc>
            </a:pPr>
            <a:r>
              <a:rPr sz="2800" b="1" spc="-5" dirty="0">
                <a:latin typeface="Calibri"/>
                <a:cs typeface="Calibri"/>
              </a:rPr>
              <a:t>организации: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14"/>
              </a:lnSpc>
            </a:pPr>
            <a:fld id="{81D60167-4931-47E6-BA6A-407CBD079E47}" type="slidenum">
              <a:rPr spc="-5" dirty="0"/>
              <a:t>21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437" y="499364"/>
            <a:ext cx="7562215" cy="426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/>
              <a:t>. </a:t>
            </a:r>
            <a:r>
              <a:rPr sz="2800" b="1" dirty="0">
                <a:latin typeface="Calibri"/>
                <a:cs typeface="Calibri"/>
              </a:rPr>
              <a:t>Два </a:t>
            </a:r>
            <a:r>
              <a:rPr sz="2800" b="1" spc="-5" dirty="0">
                <a:latin typeface="Calibri"/>
                <a:cs typeface="Calibri"/>
              </a:rPr>
              <a:t>важных уровня организации живых</a:t>
            </a:r>
            <a:r>
              <a:rPr sz="2800" b="1" spc="5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систем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6303" y="1150873"/>
            <a:ext cx="7889875" cy="4418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727710">
              <a:lnSpc>
                <a:spcPct val="100000"/>
              </a:lnSpc>
            </a:pPr>
            <a:r>
              <a:rPr sz="2400" b="1" spc="-5" dirty="0">
                <a:latin typeface="Calibri"/>
                <a:cs typeface="Calibri"/>
              </a:rPr>
              <a:t>Онтогенетический </a:t>
            </a:r>
            <a:r>
              <a:rPr sz="2400" b="1" dirty="0">
                <a:latin typeface="Calibri"/>
                <a:cs typeface="Calibri"/>
              </a:rPr>
              <a:t>уровень </a:t>
            </a:r>
            <a:r>
              <a:rPr sz="2400" spc="-5" dirty="0">
                <a:latin typeface="Calibri"/>
                <a:cs typeface="Calibri"/>
              </a:rPr>
              <a:t>организации </a:t>
            </a:r>
            <a:r>
              <a:rPr sz="2400" spc="-10" dirty="0">
                <a:latin typeface="Calibri"/>
                <a:cs typeface="Calibri"/>
              </a:rPr>
              <a:t>относится </a:t>
            </a:r>
            <a:r>
              <a:rPr sz="2400" dirty="0">
                <a:latin typeface="Calibri"/>
                <a:cs typeface="Calibri"/>
              </a:rPr>
              <a:t>к  </a:t>
            </a:r>
            <a:r>
              <a:rPr sz="2400" spc="-25" dirty="0">
                <a:latin typeface="Calibri"/>
                <a:cs typeface="Calibri"/>
              </a:rPr>
              <a:t>отдельным </a:t>
            </a:r>
            <a:r>
              <a:rPr sz="2400" dirty="0">
                <a:latin typeface="Calibri"/>
                <a:cs typeface="Calibri"/>
              </a:rPr>
              <a:t>живым </a:t>
            </a:r>
            <a:r>
              <a:rPr sz="2400" spc="-5" dirty="0">
                <a:latin typeface="Calibri"/>
                <a:cs typeface="Calibri"/>
              </a:rPr>
              <a:t>организмам </a:t>
            </a:r>
            <a:r>
              <a:rPr sz="2400" dirty="0">
                <a:latin typeface="Calibri"/>
                <a:cs typeface="Calibri"/>
              </a:rPr>
              <a:t>— </a:t>
            </a:r>
            <a:r>
              <a:rPr sz="2400" spc="-10" dirty="0">
                <a:latin typeface="Calibri"/>
                <a:cs typeface="Calibri"/>
              </a:rPr>
              <a:t>одноклеточным </a:t>
            </a:r>
            <a:r>
              <a:rPr sz="2400" dirty="0">
                <a:latin typeface="Calibri"/>
                <a:cs typeface="Calibri"/>
              </a:rPr>
              <a:t>и  </a:t>
            </a:r>
            <a:r>
              <a:rPr sz="2400" spc="-10" dirty="0">
                <a:latin typeface="Calibri"/>
                <a:cs typeface="Calibri"/>
              </a:rPr>
              <a:t>многоклеточным. </a:t>
            </a:r>
            <a:r>
              <a:rPr sz="2400" spc="-15" dirty="0">
                <a:latin typeface="Calibri"/>
                <a:cs typeface="Calibri"/>
              </a:rPr>
              <a:t>Его </a:t>
            </a:r>
            <a:r>
              <a:rPr sz="2400" spc="-5" dirty="0">
                <a:latin typeface="Calibri"/>
                <a:cs typeface="Calibri"/>
              </a:rPr>
              <a:t>называют также организменным  </a:t>
            </a:r>
            <a:r>
              <a:rPr sz="2400" dirty="0">
                <a:latin typeface="Calibri"/>
                <a:cs typeface="Calibri"/>
              </a:rPr>
              <a:t>уровнем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tabLst>
                <a:tab pos="4893945" algn="l"/>
              </a:tabLst>
            </a:pPr>
            <a:r>
              <a:rPr sz="2400" b="1" spc="-10" dirty="0">
                <a:latin typeface="Calibri"/>
                <a:cs typeface="Calibri"/>
              </a:rPr>
              <a:t>Популяционный </a:t>
            </a:r>
            <a:r>
              <a:rPr sz="2400" b="1" dirty="0">
                <a:latin typeface="Calibri"/>
                <a:cs typeface="Calibri"/>
              </a:rPr>
              <a:t>уровень </a:t>
            </a:r>
            <a:r>
              <a:rPr sz="2400" spc="-5" dirty="0">
                <a:latin typeface="Calibri"/>
                <a:cs typeface="Calibri"/>
              </a:rPr>
              <a:t>начинается </a:t>
            </a:r>
            <a:r>
              <a:rPr sz="2400" dirty="0">
                <a:latin typeface="Calibri"/>
                <a:cs typeface="Calibri"/>
              </a:rPr>
              <a:t>с изучения  </a:t>
            </a:r>
            <a:r>
              <a:rPr sz="2400" spc="-5" dirty="0">
                <a:latin typeface="Calibri"/>
                <a:cs typeface="Calibri"/>
              </a:rPr>
              <a:t>взаимосвязи </a:t>
            </a:r>
            <a:r>
              <a:rPr sz="2400" dirty="0">
                <a:latin typeface="Calibri"/>
                <a:cs typeface="Calibri"/>
              </a:rPr>
              <a:t>и </a:t>
            </a:r>
            <a:r>
              <a:rPr sz="2400" spc="-10" dirty="0">
                <a:latin typeface="Calibri"/>
                <a:cs typeface="Calibri"/>
              </a:rPr>
              <a:t>взаимодействия </a:t>
            </a:r>
            <a:r>
              <a:rPr sz="2400" spc="-15" dirty="0">
                <a:latin typeface="Calibri"/>
                <a:cs typeface="Calibri"/>
              </a:rPr>
              <a:t>между </a:t>
            </a:r>
            <a:r>
              <a:rPr sz="2400" dirty="0">
                <a:latin typeface="Calibri"/>
                <a:cs typeface="Calibri"/>
              </a:rPr>
              <a:t>совокупностями  особей </a:t>
            </a:r>
            <a:r>
              <a:rPr sz="2400" spc="-20" dirty="0">
                <a:latin typeface="Calibri"/>
                <a:cs typeface="Calibri"/>
              </a:rPr>
              <a:t>одного </a:t>
            </a:r>
            <a:r>
              <a:rPr sz="2400" spc="-5" dirty="0">
                <a:latin typeface="Calibri"/>
                <a:cs typeface="Calibri"/>
              </a:rPr>
              <a:t>вида, </a:t>
            </a:r>
            <a:r>
              <a:rPr sz="2400" spc="-15" dirty="0">
                <a:latin typeface="Calibri"/>
                <a:cs typeface="Calibri"/>
              </a:rPr>
              <a:t>которые </a:t>
            </a:r>
            <a:r>
              <a:rPr sz="2400" spc="-5" dirty="0">
                <a:latin typeface="Calibri"/>
                <a:cs typeface="Calibri"/>
              </a:rPr>
              <a:t>имеют </a:t>
            </a:r>
            <a:r>
              <a:rPr sz="2400" spc="-10" dirty="0">
                <a:latin typeface="Calibri"/>
                <a:cs typeface="Calibri"/>
              </a:rPr>
              <a:t>единый </a:t>
            </a:r>
            <a:r>
              <a:rPr sz="2400" spc="-5" dirty="0">
                <a:latin typeface="Calibri"/>
                <a:cs typeface="Calibri"/>
              </a:rPr>
              <a:t>генофонд </a:t>
            </a:r>
            <a:r>
              <a:rPr sz="2400" dirty="0">
                <a:latin typeface="Calibri"/>
                <a:cs typeface="Calibri"/>
              </a:rPr>
              <a:t>и  </a:t>
            </a:r>
            <a:r>
              <a:rPr sz="2400" spc="-5" dirty="0">
                <a:latin typeface="Calibri"/>
                <a:cs typeface="Calibri"/>
              </a:rPr>
              <a:t>занимают единую </a:t>
            </a:r>
            <a:r>
              <a:rPr sz="2400" spc="-10" dirty="0">
                <a:latin typeface="Calibri"/>
                <a:cs typeface="Calibri"/>
              </a:rPr>
              <a:t>территорию. </a:t>
            </a:r>
            <a:r>
              <a:rPr sz="2400" spc="-35" dirty="0">
                <a:latin typeface="Calibri"/>
                <a:cs typeface="Calibri"/>
              </a:rPr>
              <a:t>Такие </a:t>
            </a:r>
            <a:r>
              <a:rPr sz="2400" spc="-5" dirty="0">
                <a:latin typeface="Calibri"/>
                <a:cs typeface="Calibri"/>
              </a:rPr>
              <a:t>системы живых  организмов,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составляют</a:t>
            </a:r>
            <a:r>
              <a:rPr sz="2400" spc="-10" dirty="0">
                <a:latin typeface="Calibri"/>
                <a:cs typeface="Calibri"/>
              </a:rPr>
              <a:t> популяцию.	Популяционный  </a:t>
            </a:r>
            <a:r>
              <a:rPr sz="2400" dirty="0">
                <a:latin typeface="Calibri"/>
                <a:cs typeface="Calibri"/>
              </a:rPr>
              <a:t>уровень </a:t>
            </a:r>
            <a:r>
              <a:rPr sz="2400" spc="-20" dirty="0">
                <a:latin typeface="Calibri"/>
                <a:cs typeface="Calibri"/>
              </a:rPr>
              <a:t>выходит </a:t>
            </a:r>
            <a:r>
              <a:rPr sz="2400" dirty="0">
                <a:latin typeface="Calibri"/>
                <a:cs typeface="Calibri"/>
              </a:rPr>
              <a:t>за рамки </a:t>
            </a:r>
            <a:r>
              <a:rPr sz="2400" spc="-25" dirty="0">
                <a:latin typeface="Calibri"/>
                <a:cs typeface="Calibri"/>
              </a:rPr>
              <a:t>отдельного </a:t>
            </a:r>
            <a:r>
              <a:rPr sz="2400" spc="-5" dirty="0">
                <a:latin typeface="Calibri"/>
                <a:cs typeface="Calibri"/>
              </a:rPr>
              <a:t>организма, </a:t>
            </a:r>
            <a:r>
              <a:rPr sz="2400" dirty="0">
                <a:latin typeface="Calibri"/>
                <a:cs typeface="Calibri"/>
              </a:rPr>
              <a:t>и </a:t>
            </a:r>
            <a:r>
              <a:rPr sz="2400" spc="-15" dirty="0">
                <a:latin typeface="Calibri"/>
                <a:cs typeface="Calibri"/>
              </a:rPr>
              <a:t>поэтому  </a:t>
            </a:r>
            <a:r>
              <a:rPr sz="2400" spc="-10" dirty="0">
                <a:latin typeface="Calibri"/>
                <a:cs typeface="Calibri"/>
              </a:rPr>
              <a:t>его </a:t>
            </a:r>
            <a:r>
              <a:rPr sz="2400" spc="-5" dirty="0">
                <a:latin typeface="Calibri"/>
                <a:cs typeface="Calibri"/>
              </a:rPr>
              <a:t>называют надорганизменным </a:t>
            </a:r>
            <a:r>
              <a:rPr sz="2400" dirty="0">
                <a:latin typeface="Calibri"/>
                <a:cs typeface="Calibri"/>
              </a:rPr>
              <a:t>уровнем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организации.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14"/>
              </a:lnSpc>
            </a:pPr>
            <a:fld id="{81D60167-4931-47E6-BA6A-407CBD079E47}" type="slidenum">
              <a:rPr spc="-5" dirty="0"/>
              <a:t>22</a:t>
            </a:fld>
            <a:endParaRPr spc="-5" dirty="0"/>
          </a:p>
        </p:txBody>
      </p:sp>
      <p:sp>
        <p:nvSpPr>
          <p:cNvPr id="2" name="object 2"/>
          <p:cNvSpPr txBox="1"/>
          <p:nvPr/>
        </p:nvSpPr>
        <p:spPr>
          <a:xfrm>
            <a:off x="474370" y="646810"/>
            <a:ext cx="8402955" cy="4784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38760">
              <a:lnSpc>
                <a:spcPct val="100000"/>
              </a:lnSpc>
            </a:pPr>
            <a:r>
              <a:rPr sz="2400" b="1" spc="-10" dirty="0">
                <a:latin typeface="Calibri"/>
                <a:cs typeface="Calibri"/>
              </a:rPr>
              <a:t>Второй </a:t>
            </a:r>
            <a:r>
              <a:rPr sz="2400" b="1" spc="-5" dirty="0">
                <a:latin typeface="Calibri"/>
                <a:cs typeface="Calibri"/>
              </a:rPr>
              <a:t>надорганизменный </a:t>
            </a:r>
            <a:r>
              <a:rPr sz="2400" b="1" dirty="0">
                <a:latin typeface="Calibri"/>
                <a:cs typeface="Calibri"/>
              </a:rPr>
              <a:t>уровень </a:t>
            </a:r>
            <a:r>
              <a:rPr sz="2400" spc="-5" dirty="0">
                <a:latin typeface="Calibri"/>
                <a:cs typeface="Calibri"/>
              </a:rPr>
              <a:t>организации живого  составляют различные системы </a:t>
            </a:r>
            <a:r>
              <a:rPr sz="2400" spc="-10" dirty="0">
                <a:latin typeface="Calibri"/>
                <a:cs typeface="Calibri"/>
              </a:rPr>
              <a:t>популяций, </a:t>
            </a:r>
            <a:r>
              <a:rPr sz="2400" spc="-15" dirty="0">
                <a:latin typeface="Calibri"/>
                <a:cs typeface="Calibri"/>
              </a:rPr>
              <a:t>которые </a:t>
            </a:r>
            <a:r>
              <a:rPr sz="2400" spc="-5" dirty="0">
                <a:latin typeface="Calibri"/>
                <a:cs typeface="Calibri"/>
              </a:rPr>
              <a:t>называют  </a:t>
            </a:r>
            <a:r>
              <a:rPr sz="2400" b="1" spc="-5" dirty="0">
                <a:latin typeface="Calibri"/>
                <a:cs typeface="Calibri"/>
              </a:rPr>
              <a:t>биоценозами</a:t>
            </a:r>
            <a:r>
              <a:rPr sz="2400" spc="-5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 marR="336550">
              <a:lnSpc>
                <a:spcPct val="100000"/>
              </a:lnSpc>
            </a:pPr>
            <a:r>
              <a:rPr sz="2400" b="1" spc="-25" dirty="0">
                <a:latin typeface="Calibri"/>
                <a:cs typeface="Calibri"/>
              </a:rPr>
              <a:t>Третий </a:t>
            </a:r>
            <a:r>
              <a:rPr sz="2400" b="1" spc="-5" dirty="0">
                <a:latin typeface="Calibri"/>
                <a:cs typeface="Calibri"/>
              </a:rPr>
              <a:t>надорганизменный </a:t>
            </a:r>
            <a:r>
              <a:rPr sz="2400" b="1" dirty="0">
                <a:latin typeface="Calibri"/>
                <a:cs typeface="Calibri"/>
              </a:rPr>
              <a:t>уровень </a:t>
            </a:r>
            <a:r>
              <a:rPr sz="2400" spc="-5" dirty="0">
                <a:latin typeface="Calibri"/>
                <a:cs typeface="Calibri"/>
              </a:rPr>
              <a:t>организации </a:t>
            </a:r>
            <a:r>
              <a:rPr sz="2400" spc="-15" dirty="0">
                <a:latin typeface="Calibri"/>
                <a:cs typeface="Calibri"/>
              </a:rPr>
              <a:t>содержит </a:t>
            </a:r>
            <a:r>
              <a:rPr sz="2400" dirty="0">
                <a:latin typeface="Calibri"/>
                <a:cs typeface="Calibri"/>
              </a:rPr>
              <a:t>в  </a:t>
            </a:r>
            <a:r>
              <a:rPr sz="2400" spc="-5" dirty="0">
                <a:latin typeface="Calibri"/>
                <a:cs typeface="Calibri"/>
              </a:rPr>
              <a:t>качестве </a:t>
            </a:r>
            <a:r>
              <a:rPr sz="2400" spc="-10" dirty="0">
                <a:latin typeface="Calibri"/>
                <a:cs typeface="Calibri"/>
              </a:rPr>
              <a:t>элементов </a:t>
            </a:r>
            <a:r>
              <a:rPr sz="2400" dirty="0">
                <a:latin typeface="Calibri"/>
                <a:cs typeface="Calibri"/>
              </a:rPr>
              <a:t>разные </a:t>
            </a:r>
            <a:r>
              <a:rPr sz="2400" spc="-5" dirty="0">
                <a:latin typeface="Calibri"/>
                <a:cs typeface="Calibri"/>
              </a:rPr>
              <a:t>биоценозы </a:t>
            </a:r>
            <a:r>
              <a:rPr sz="2400" dirty="0">
                <a:latin typeface="Calibri"/>
                <a:cs typeface="Calibri"/>
              </a:rPr>
              <a:t>и в </a:t>
            </a:r>
            <a:r>
              <a:rPr sz="2400" spc="-5" dirty="0">
                <a:latin typeface="Calibri"/>
                <a:cs typeface="Calibri"/>
              </a:rPr>
              <a:t>еще </a:t>
            </a:r>
            <a:r>
              <a:rPr sz="2400" spc="-10" dirty="0">
                <a:latin typeface="Calibri"/>
                <a:cs typeface="Calibri"/>
              </a:rPr>
              <a:t>большей  </a:t>
            </a:r>
            <a:r>
              <a:rPr sz="2400" spc="-5" dirty="0">
                <a:latin typeface="Calibri"/>
                <a:cs typeface="Calibri"/>
              </a:rPr>
              <a:t>степени </a:t>
            </a:r>
            <a:r>
              <a:rPr sz="2400" spc="-10" dirty="0">
                <a:latin typeface="Calibri"/>
                <a:cs typeface="Calibri"/>
              </a:rPr>
              <a:t>характеризуется </a:t>
            </a:r>
            <a:r>
              <a:rPr sz="2400" spc="-5" dirty="0">
                <a:latin typeface="Calibri"/>
                <a:cs typeface="Calibri"/>
              </a:rPr>
              <a:t>зависимостью </a:t>
            </a:r>
            <a:r>
              <a:rPr sz="2400" spc="-15" dirty="0">
                <a:latin typeface="Calibri"/>
                <a:cs typeface="Calibri"/>
              </a:rPr>
              <a:t>от </a:t>
            </a:r>
            <a:r>
              <a:rPr sz="2400" spc="-5" dirty="0">
                <a:latin typeface="Calibri"/>
                <a:cs typeface="Calibri"/>
              </a:rPr>
              <a:t>многочисленных  </a:t>
            </a:r>
            <a:r>
              <a:rPr sz="2400" dirty="0">
                <a:latin typeface="Calibri"/>
                <a:cs typeface="Calibri"/>
              </a:rPr>
              <a:t>земных и </a:t>
            </a:r>
            <a:r>
              <a:rPr sz="2400" spc="-5" dirty="0">
                <a:latin typeface="Calibri"/>
                <a:cs typeface="Calibri"/>
              </a:rPr>
              <a:t>абиотических условий своего существования </a:t>
            </a:r>
            <a:r>
              <a:rPr sz="2400" spc="-10" dirty="0">
                <a:latin typeface="Calibri"/>
                <a:cs typeface="Calibri"/>
              </a:rPr>
              <a:t>Это  </a:t>
            </a:r>
            <a:r>
              <a:rPr sz="2400" spc="-5" dirty="0">
                <a:latin typeface="Calibri"/>
                <a:cs typeface="Calibri"/>
              </a:rPr>
              <a:t>биогеоценоз.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</a:pPr>
            <a:r>
              <a:rPr sz="2400" b="1" dirty="0">
                <a:latin typeface="Calibri"/>
                <a:cs typeface="Calibri"/>
              </a:rPr>
              <a:t>Четвертый </a:t>
            </a:r>
            <a:r>
              <a:rPr sz="2400" b="1" spc="-5" dirty="0">
                <a:latin typeface="Calibri"/>
                <a:cs typeface="Calibri"/>
              </a:rPr>
              <a:t>надорганизменный </a:t>
            </a:r>
            <a:r>
              <a:rPr sz="2400" dirty="0">
                <a:latin typeface="Calibri"/>
                <a:cs typeface="Calibri"/>
              </a:rPr>
              <a:t>уровень </a:t>
            </a:r>
            <a:r>
              <a:rPr sz="2400" spc="-5" dirty="0">
                <a:latin typeface="Calibri"/>
                <a:cs typeface="Calibri"/>
              </a:rPr>
              <a:t>организации возникает  </a:t>
            </a:r>
            <a:r>
              <a:rPr sz="2400" dirty="0">
                <a:latin typeface="Calibri"/>
                <a:cs typeface="Calibri"/>
              </a:rPr>
              <a:t>из </a:t>
            </a:r>
            <a:r>
              <a:rPr sz="2400" spc="-5" dirty="0">
                <a:latin typeface="Calibri"/>
                <a:cs typeface="Calibri"/>
              </a:rPr>
              <a:t>объединения </a:t>
            </a:r>
            <a:r>
              <a:rPr sz="2400" dirty="0">
                <a:latin typeface="Calibri"/>
                <a:cs typeface="Calibri"/>
              </a:rPr>
              <a:t>самых </a:t>
            </a:r>
            <a:r>
              <a:rPr sz="2400" spc="-5" dirty="0">
                <a:latin typeface="Calibri"/>
                <a:cs typeface="Calibri"/>
              </a:rPr>
              <a:t>разнообразных биогеоценозов </a:t>
            </a:r>
            <a:r>
              <a:rPr sz="2400" dirty="0">
                <a:latin typeface="Calibri"/>
                <a:cs typeface="Calibri"/>
              </a:rPr>
              <a:t>и </a:t>
            </a:r>
            <a:r>
              <a:rPr sz="2400" spc="-10" dirty="0">
                <a:latin typeface="Calibri"/>
                <a:cs typeface="Calibri"/>
              </a:rPr>
              <a:t>теперь  </a:t>
            </a:r>
            <a:r>
              <a:rPr sz="2400" dirty="0">
                <a:latin typeface="Calibri"/>
                <a:cs typeface="Calibri"/>
              </a:rPr>
              <a:t>обычно </a:t>
            </a:r>
            <a:r>
              <a:rPr sz="2400" spc="-5" dirty="0">
                <a:latin typeface="Calibri"/>
                <a:cs typeface="Calibri"/>
              </a:rPr>
              <a:t>называется</a:t>
            </a:r>
            <a:r>
              <a:rPr sz="2400" spc="-1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биосферой.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4370" y="651383"/>
            <a:ext cx="83185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47622" y="476719"/>
            <a:ext cx="6048629" cy="59766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14"/>
              </a:lnSpc>
            </a:pPr>
            <a:fld id="{81D60167-4931-47E6-BA6A-407CBD079E47}" type="slidenum">
              <a:rPr spc="-5" dirty="0"/>
              <a:t>23</a:t>
            </a:fld>
            <a:endParaRPr spc="-5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14"/>
              </a:lnSpc>
            </a:pPr>
            <a:fld id="{81D60167-4931-47E6-BA6A-407CBD079E47}" type="slidenum">
              <a:rPr spc="-5" dirty="0"/>
              <a:t>24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370" y="211073"/>
            <a:ext cx="715137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10" dirty="0">
                <a:latin typeface="Calibri"/>
                <a:cs typeface="Calibri"/>
              </a:rPr>
              <a:t>Характеристика </a:t>
            </a:r>
            <a:r>
              <a:rPr sz="2800" b="1" spc="-5" dirty="0">
                <a:latin typeface="Calibri"/>
                <a:cs typeface="Calibri"/>
              </a:rPr>
              <a:t>уровней организации</a:t>
            </a:r>
            <a:r>
              <a:rPr sz="2800" b="1" spc="8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живого</a:t>
            </a:r>
            <a:endParaRPr sz="2800">
              <a:latin typeface="Calibri"/>
              <a:cs typeface="Calibri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89191" y="904875"/>
          <a:ext cx="8280971" cy="5398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8062"/>
                <a:gridCol w="7272909"/>
              </a:tblGrid>
              <a:tr h="262509">
                <a:tc>
                  <a:txBody>
                    <a:bodyPr/>
                    <a:lstStyle/>
                    <a:p>
                      <a:pPr marR="29209" algn="r">
                        <a:lnSpc>
                          <a:spcPts val="1910"/>
                        </a:lnSpc>
                      </a:pPr>
                      <a:r>
                        <a:rPr sz="1800" b="1" spc="-75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У</a:t>
                      </a:r>
                      <a:r>
                        <a:rPr sz="1800" b="1" spc="5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ро</a:t>
                      </a:r>
                      <a:r>
                        <a:rPr sz="1800" b="1" spc="-30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в</a:t>
                      </a:r>
                      <a:r>
                        <a:rPr sz="1800" b="1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ень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808080"/>
                      </a:solidFill>
                      <a:prstDash val="solid"/>
                    </a:lnL>
                    <a:lnR w="12700">
                      <a:solidFill>
                        <a:srgbClr val="808080"/>
                      </a:solidFill>
                      <a:prstDash val="solid"/>
                    </a:lnR>
                    <a:lnT w="1270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0">
                        <a:lnSpc>
                          <a:spcPts val="1850"/>
                        </a:lnSpc>
                      </a:pPr>
                      <a:r>
                        <a:rPr sz="1800" b="1" spc="-10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Краткая</a:t>
                      </a:r>
                      <a:r>
                        <a:rPr sz="1800" b="1" spc="-35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характеристика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808080"/>
                      </a:solidFill>
                      <a:prstDash val="solid"/>
                    </a:lnL>
                    <a:lnR w="12700">
                      <a:solidFill>
                        <a:srgbClr val="808080"/>
                      </a:solidFill>
                      <a:prstDash val="solid"/>
                    </a:lnR>
                    <a:lnT w="1270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808080"/>
                      </a:solidFill>
                      <a:prstDash val="solid"/>
                    </a:lnB>
                  </a:tcPr>
                </a:tc>
              </a:tr>
              <a:tr h="1249933">
                <a:tc>
                  <a:txBody>
                    <a:bodyPr/>
                    <a:lstStyle/>
                    <a:p>
                      <a:pPr marL="109855">
                        <a:lnSpc>
                          <a:spcPts val="1800"/>
                        </a:lnSpc>
                      </a:pPr>
                      <a:r>
                        <a:rPr sz="1800" spc="-5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Молеку-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09855">
                        <a:lnSpc>
                          <a:spcPts val="2050"/>
                        </a:lnSpc>
                      </a:pPr>
                      <a:r>
                        <a:rPr sz="1800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лярный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808080"/>
                      </a:solidFill>
                      <a:prstDash val="solid"/>
                    </a:lnL>
                    <a:lnR w="12700">
                      <a:solidFill>
                        <a:srgbClr val="808080"/>
                      </a:solidFill>
                      <a:prstDash val="solid"/>
                    </a:lnR>
                    <a:lnT w="1270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 algn="just">
                        <a:lnSpc>
                          <a:spcPts val="1800"/>
                        </a:lnSpc>
                      </a:pPr>
                      <a:r>
                        <a:rPr sz="1800" spc="-10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Однообразие единиц организации. Наследственная </a:t>
                      </a:r>
                      <a:r>
                        <a:rPr sz="1800" spc="-5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информация</a:t>
                      </a:r>
                      <a:r>
                        <a:rPr sz="1800" spc="445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у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73025" algn="just">
                        <a:lnSpc>
                          <a:spcPts val="1939"/>
                        </a:lnSpc>
                        <a:spcBef>
                          <a:spcPts val="140"/>
                        </a:spcBef>
                        <a:tabLst>
                          <a:tab pos="3863975" algn="l"/>
                        </a:tabLst>
                      </a:pPr>
                      <a:r>
                        <a:rPr sz="1800" spc="-15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всех </a:t>
                      </a:r>
                      <a:r>
                        <a:rPr sz="1800" spc="-5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организмов заложена в </a:t>
                      </a:r>
                      <a:r>
                        <a:rPr sz="1800" spc="-10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молекулах </a:t>
                      </a:r>
                      <a:r>
                        <a:rPr sz="1800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ДНК, </a:t>
                      </a:r>
                      <a:r>
                        <a:rPr sz="1800" spc="-5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состоящих </a:t>
                      </a:r>
                      <a:r>
                        <a:rPr sz="1800" spc="-15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всего </a:t>
                      </a:r>
                      <a:r>
                        <a:rPr sz="1800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из </a:t>
                      </a:r>
                      <a:r>
                        <a:rPr sz="1800" spc="-5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4  </a:t>
                      </a:r>
                      <a:r>
                        <a:rPr sz="1800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видов </a:t>
                      </a:r>
                      <a:r>
                        <a:rPr sz="1800" spc="-5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нуклеотидов. </a:t>
                      </a:r>
                      <a:r>
                        <a:rPr sz="1800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Все </a:t>
                      </a:r>
                      <a:r>
                        <a:rPr sz="1800" spc="-20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белки </a:t>
                      </a:r>
                      <a:r>
                        <a:rPr sz="1800" spc="-5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состоят </a:t>
                      </a:r>
                      <a:r>
                        <a:rPr sz="1800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из </a:t>
                      </a:r>
                      <a:r>
                        <a:rPr sz="1800" spc="-5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20 </a:t>
                      </a:r>
                      <a:r>
                        <a:rPr sz="1800" spc="-20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аминокислот.  </a:t>
                      </a:r>
                      <a:r>
                        <a:rPr sz="1800" spc="-10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Энергетические    </a:t>
                      </a:r>
                      <a:r>
                        <a:rPr sz="1800" spc="380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процессы	связаны      </a:t>
                      </a:r>
                      <a:r>
                        <a:rPr sz="1800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с    </a:t>
                      </a:r>
                      <a:r>
                        <a:rPr sz="1800" spc="120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универсальным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73025" algn="just">
                        <a:lnSpc>
                          <a:spcPts val="1914"/>
                        </a:lnSpc>
                      </a:pPr>
                      <a:r>
                        <a:rPr sz="1800" spc="-10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«энергоносителем» </a:t>
                      </a:r>
                      <a:r>
                        <a:rPr sz="1800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—</a:t>
                      </a:r>
                      <a:r>
                        <a:rPr sz="1800" spc="-65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0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АТФ.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808080"/>
                      </a:solidFill>
                      <a:prstDash val="solid"/>
                    </a:lnL>
                    <a:lnR w="12700">
                      <a:solidFill>
                        <a:srgbClr val="808080"/>
                      </a:solidFill>
                      <a:prstDash val="solid"/>
                    </a:lnR>
                    <a:lnT w="1270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808080"/>
                      </a:solidFill>
                      <a:prstDash val="solid"/>
                    </a:lnB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109855" marR="3810">
                        <a:lnSpc>
                          <a:spcPts val="1939"/>
                        </a:lnSpc>
                      </a:pPr>
                      <a:r>
                        <a:rPr sz="1800" spc="5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С</a:t>
                      </a:r>
                      <a:r>
                        <a:rPr sz="1800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уб</a:t>
                      </a:r>
                      <a:r>
                        <a:rPr sz="1800" spc="25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к</a:t>
                      </a:r>
                      <a:r>
                        <a:rPr sz="1800" spc="5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л</a:t>
                      </a:r>
                      <a:r>
                        <a:rPr sz="1800" spc="-65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е</a:t>
                      </a:r>
                      <a:r>
                        <a:rPr sz="1800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т  </a:t>
                      </a:r>
                      <a:r>
                        <a:rPr sz="1800" spc="-10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очный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808080"/>
                      </a:solidFill>
                      <a:prstDash val="solid"/>
                    </a:lnL>
                    <a:lnR w="12700">
                      <a:solidFill>
                        <a:srgbClr val="808080"/>
                      </a:solidFill>
                      <a:prstDash val="solid"/>
                    </a:lnR>
                    <a:lnT w="1270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939"/>
                        </a:lnSpc>
                      </a:pPr>
                      <a:r>
                        <a:rPr sz="1800" spc="-10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Сравнительно невелико </a:t>
                      </a:r>
                      <a:r>
                        <a:rPr sz="1800" spc="-5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(несколько </a:t>
                      </a:r>
                      <a:r>
                        <a:rPr sz="1800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десятков) основных </a:t>
                      </a:r>
                      <a:r>
                        <a:rPr sz="1800" spc="-15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клеточных  </a:t>
                      </a:r>
                      <a:r>
                        <a:rPr sz="1800" spc="-5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компонентов в про- </a:t>
                      </a:r>
                      <a:r>
                        <a:rPr sz="1800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и </a:t>
                      </a:r>
                      <a:r>
                        <a:rPr sz="1800" spc="-5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эукариотных</a:t>
                      </a:r>
                      <a:r>
                        <a:rPr sz="1800" spc="25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клетках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808080"/>
                      </a:solidFill>
                      <a:prstDash val="solid"/>
                    </a:lnL>
                    <a:lnR w="12700">
                      <a:solidFill>
                        <a:srgbClr val="808080"/>
                      </a:solidFill>
                      <a:prstDash val="solid"/>
                    </a:lnR>
                    <a:lnT w="1270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808080"/>
                      </a:solidFill>
                      <a:prstDash val="solid"/>
                    </a:lnB>
                  </a:tcPr>
                </a:tc>
              </a:tr>
              <a:tr h="1249934">
                <a:tc>
                  <a:txBody>
                    <a:bodyPr/>
                    <a:lstStyle/>
                    <a:p>
                      <a:pPr marL="109855">
                        <a:lnSpc>
                          <a:spcPts val="1805"/>
                        </a:lnSpc>
                      </a:pPr>
                      <a:r>
                        <a:rPr sz="1800" spc="-20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Клеточ-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09855">
                        <a:lnSpc>
                          <a:spcPts val="2050"/>
                        </a:lnSpc>
                      </a:pPr>
                      <a:r>
                        <a:rPr sz="1800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ный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808080"/>
                      </a:solidFill>
                      <a:prstDash val="solid"/>
                    </a:lnL>
                    <a:lnR w="12700">
                      <a:solidFill>
                        <a:srgbClr val="808080"/>
                      </a:solidFill>
                      <a:prstDash val="solid"/>
                    </a:lnR>
                    <a:lnT w="1270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 algn="just">
                        <a:lnSpc>
                          <a:spcPts val="1939"/>
                        </a:lnSpc>
                      </a:pPr>
                      <a:r>
                        <a:rPr sz="1800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Все </a:t>
                      </a:r>
                      <a:r>
                        <a:rPr sz="1800" spc="-5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множество живых </a:t>
                      </a:r>
                      <a:r>
                        <a:rPr sz="1800" spc="-10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существ </a:t>
                      </a:r>
                      <a:r>
                        <a:rPr sz="1800" spc="-20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подразделяется </a:t>
                      </a:r>
                      <a:r>
                        <a:rPr sz="1800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на </a:t>
                      </a:r>
                      <a:r>
                        <a:rPr sz="1800" spc="-10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две </a:t>
                      </a:r>
                      <a:r>
                        <a:rPr sz="1800" spc="-5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группы </a:t>
                      </a:r>
                      <a:r>
                        <a:rPr sz="1800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—  </a:t>
                      </a:r>
                      <a:r>
                        <a:rPr sz="1800" spc="-5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прокариотические </a:t>
                      </a:r>
                      <a:r>
                        <a:rPr sz="1800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и </a:t>
                      </a:r>
                      <a:r>
                        <a:rPr sz="1800" spc="-5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эукариотические организмы. </a:t>
                      </a:r>
                      <a:r>
                        <a:rPr sz="1800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В </a:t>
                      </a:r>
                      <a:r>
                        <a:rPr sz="1800" spc="-10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основе </a:t>
                      </a:r>
                      <a:r>
                        <a:rPr sz="1800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-  </a:t>
                      </a:r>
                      <a:r>
                        <a:rPr sz="1800" spc="-5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критерий принципиальной </a:t>
                      </a:r>
                      <a:r>
                        <a:rPr sz="1800" spc="-10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схемы </a:t>
                      </a:r>
                      <a:r>
                        <a:rPr sz="1800" spc="-5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строения </a:t>
                      </a:r>
                      <a:r>
                        <a:rPr sz="1800" spc="-10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клеток </a:t>
                      </a:r>
                      <a:r>
                        <a:rPr sz="1800" spc="-15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двух </a:t>
                      </a:r>
                      <a:r>
                        <a:rPr sz="1800" spc="-5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типов.  </a:t>
                      </a:r>
                      <a:r>
                        <a:rPr sz="1800" spc="-15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Различия клеток </a:t>
                      </a:r>
                      <a:r>
                        <a:rPr sz="1800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у </a:t>
                      </a:r>
                      <a:r>
                        <a:rPr sz="1800" spc="-5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разных организмов не </a:t>
                      </a:r>
                      <a:r>
                        <a:rPr sz="1800" spc="-10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выходят </a:t>
                      </a:r>
                      <a:r>
                        <a:rPr sz="1800" spc="-5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за </a:t>
                      </a:r>
                      <a:r>
                        <a:rPr sz="1800" spc="-15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пределы этих  двух </a:t>
                      </a:r>
                      <a:r>
                        <a:rPr sz="1800" spc="-5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типов </a:t>
                      </a:r>
                      <a:r>
                        <a:rPr sz="1800" spc="-15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клеточной</a:t>
                      </a:r>
                      <a:r>
                        <a:rPr sz="1800" spc="-5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 организации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808080"/>
                      </a:solidFill>
                      <a:prstDash val="solid"/>
                    </a:lnL>
                    <a:lnR w="12700">
                      <a:solidFill>
                        <a:srgbClr val="808080"/>
                      </a:solidFill>
                      <a:prstDash val="solid"/>
                    </a:lnR>
                    <a:lnT w="1270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808080"/>
                      </a:solidFill>
                      <a:prstDash val="solid"/>
                    </a:lnB>
                  </a:tcPr>
                </a:tc>
              </a:tr>
              <a:tr h="1250061">
                <a:tc>
                  <a:txBody>
                    <a:bodyPr/>
                    <a:lstStyle/>
                    <a:p>
                      <a:pPr marL="109855">
                        <a:lnSpc>
                          <a:spcPts val="1810"/>
                        </a:lnSpc>
                      </a:pPr>
                      <a:r>
                        <a:rPr sz="1800" spc="-10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Органо-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09855">
                        <a:lnSpc>
                          <a:spcPts val="1945"/>
                        </a:lnSpc>
                      </a:pPr>
                      <a:r>
                        <a:rPr sz="1800" spc="5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ткане-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09855">
                        <a:lnSpc>
                          <a:spcPts val="2050"/>
                        </a:lnSpc>
                      </a:pPr>
                      <a:r>
                        <a:rPr sz="1800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вый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808080"/>
                      </a:solidFill>
                      <a:prstDash val="solid"/>
                    </a:lnL>
                    <a:lnR w="12700">
                      <a:solidFill>
                        <a:srgbClr val="808080"/>
                      </a:solidFill>
                      <a:prstDash val="solid"/>
                    </a:lnR>
                    <a:lnT w="1270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 algn="just">
                        <a:lnSpc>
                          <a:spcPts val="1810"/>
                        </a:lnSpc>
                      </a:pPr>
                      <a:r>
                        <a:rPr sz="1800" spc="-5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Совокупность   </a:t>
                      </a:r>
                      <a:r>
                        <a:rPr sz="1800" spc="-10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клеток,   </a:t>
                      </a:r>
                      <a:r>
                        <a:rPr sz="1800" spc="-5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идентичных   по   строению   </a:t>
                      </a:r>
                      <a:r>
                        <a:rPr sz="1800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и  </a:t>
                      </a:r>
                      <a:r>
                        <a:rPr sz="1800" spc="290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функциям,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73025" algn="just">
                        <a:lnSpc>
                          <a:spcPts val="1939"/>
                        </a:lnSpc>
                        <a:spcBef>
                          <a:spcPts val="140"/>
                        </a:spcBef>
                      </a:pPr>
                      <a:r>
                        <a:rPr sz="1800" spc="-15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составляет </a:t>
                      </a:r>
                      <a:r>
                        <a:rPr sz="1800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ткань. У </a:t>
                      </a:r>
                      <a:r>
                        <a:rPr sz="1800" spc="-15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многоклеточных </a:t>
                      </a:r>
                      <a:r>
                        <a:rPr sz="1800" spc="-10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животных выделяют </a:t>
                      </a:r>
                      <a:r>
                        <a:rPr sz="1800" spc="-15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всего  четыре </a:t>
                      </a:r>
                      <a:r>
                        <a:rPr sz="1800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основные </a:t>
                      </a:r>
                      <a:r>
                        <a:rPr sz="1800" spc="5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ткани </a:t>
                      </a:r>
                      <a:r>
                        <a:rPr sz="1800" spc="-10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(эпителиальные, соединительные,  </a:t>
                      </a:r>
                      <a:r>
                        <a:rPr sz="1800" spc="-5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нервная, </a:t>
                      </a:r>
                      <a:r>
                        <a:rPr sz="1800" spc="-10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мышечная), </a:t>
                      </a:r>
                      <a:r>
                        <a:rPr sz="1800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у </a:t>
                      </a:r>
                      <a:r>
                        <a:rPr sz="1800" spc="-5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растений </a:t>
                      </a:r>
                      <a:r>
                        <a:rPr sz="1800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их </a:t>
                      </a:r>
                      <a:r>
                        <a:rPr sz="1800" spc="-5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шесть (покровные, основные,  </a:t>
                      </a:r>
                      <a:r>
                        <a:rPr sz="1800" spc="-10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механические, проводящие, выделительные,</a:t>
                      </a:r>
                      <a:r>
                        <a:rPr sz="1800" spc="10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5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образовательные)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808080"/>
                      </a:solidFill>
                      <a:prstDash val="solid"/>
                    </a:lnL>
                    <a:lnR w="12700">
                      <a:solidFill>
                        <a:srgbClr val="808080"/>
                      </a:solidFill>
                      <a:prstDash val="solid"/>
                    </a:lnR>
                    <a:lnT w="1270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808080"/>
                      </a:solidFill>
                      <a:prstDash val="solid"/>
                    </a:lnB>
                  </a:tcPr>
                </a:tc>
              </a:tr>
              <a:tr h="509269">
                <a:tc>
                  <a:txBody>
                    <a:bodyPr/>
                    <a:lstStyle/>
                    <a:p>
                      <a:pPr marL="109855">
                        <a:lnSpc>
                          <a:spcPts val="1810"/>
                        </a:lnSpc>
                      </a:pPr>
                      <a:r>
                        <a:rPr sz="1800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Ор</a:t>
                      </a:r>
                      <a:r>
                        <a:rPr sz="1800" spc="-40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г</a:t>
                      </a:r>
                      <a:r>
                        <a:rPr sz="1800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ан</a:t>
                      </a:r>
                      <a:r>
                        <a:rPr sz="1800" spc="5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и</a:t>
                      </a:r>
                      <a:r>
                        <a:rPr sz="1800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з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09855">
                        <a:lnSpc>
                          <a:spcPts val="2055"/>
                        </a:lnSpc>
                      </a:pPr>
                      <a:r>
                        <a:rPr sz="1800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менный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808080"/>
                      </a:solidFill>
                      <a:prstDash val="solid"/>
                    </a:lnL>
                    <a:lnR w="12700">
                      <a:solidFill>
                        <a:srgbClr val="808080"/>
                      </a:solidFill>
                      <a:prstDash val="solid"/>
                    </a:lnR>
                    <a:lnT w="1270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9855">
                        <a:lnSpc>
                          <a:spcPts val="1914"/>
                        </a:lnSpc>
                      </a:pPr>
                      <a:r>
                        <a:rPr sz="1800" spc="-15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Характеризуется </a:t>
                      </a:r>
                      <a:r>
                        <a:rPr sz="1800" spc="-10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большим разнообразием</a:t>
                      </a:r>
                      <a:r>
                        <a:rPr sz="1800" spc="80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форм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808080"/>
                      </a:solidFill>
                      <a:prstDash val="solid"/>
                    </a:lnL>
                    <a:lnR w="12700">
                      <a:solidFill>
                        <a:srgbClr val="808080"/>
                      </a:solidFill>
                      <a:prstDash val="solid"/>
                    </a:lnR>
                    <a:lnT w="1270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808080"/>
                      </a:solidFill>
                      <a:prstDash val="solid"/>
                    </a:lnB>
                  </a:tcPr>
                </a:tc>
              </a:tr>
              <a:tr h="367118">
                <a:tc>
                  <a:txBody>
                    <a:bodyPr/>
                    <a:lstStyle/>
                    <a:p>
                      <a:pPr marR="33655" algn="r">
                        <a:lnSpc>
                          <a:spcPts val="1920"/>
                        </a:lnSpc>
                      </a:pPr>
                      <a:r>
                        <a:rPr sz="1800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Ви</a:t>
                      </a:r>
                      <a:r>
                        <a:rPr sz="1800" spc="5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д</a:t>
                      </a:r>
                      <a:r>
                        <a:rPr sz="1800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о</a:t>
                      </a:r>
                      <a:r>
                        <a:rPr sz="1800" spc="-20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в</a:t>
                      </a:r>
                      <a:r>
                        <a:rPr sz="1800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ой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808080"/>
                      </a:solidFill>
                      <a:prstDash val="solid"/>
                    </a:lnL>
                    <a:lnR w="12700">
                      <a:solidFill>
                        <a:srgbClr val="808080"/>
                      </a:solidFill>
                      <a:prstDash val="solid"/>
                    </a:lnR>
                    <a:lnT w="1270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9855">
                        <a:lnSpc>
                          <a:spcPts val="1920"/>
                        </a:lnSpc>
                      </a:pPr>
                      <a:r>
                        <a:rPr sz="1800" spc="-15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Сегодня </a:t>
                      </a:r>
                      <a:r>
                        <a:rPr sz="1800" spc="-5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наукой описано </a:t>
                      </a:r>
                      <a:r>
                        <a:rPr sz="1800" spc="-10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более </a:t>
                      </a:r>
                      <a:r>
                        <a:rPr sz="1800" spc="-5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2 </a:t>
                      </a:r>
                      <a:r>
                        <a:rPr sz="1800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млн. видов живых</a:t>
                      </a:r>
                      <a:r>
                        <a:rPr sz="1800" spc="15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организмов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808080"/>
                      </a:solidFill>
                      <a:prstDash val="solid"/>
                    </a:lnL>
                    <a:lnR w="12700">
                      <a:solidFill>
                        <a:srgbClr val="808080"/>
                      </a:solidFill>
                      <a:prstDash val="solid"/>
                    </a:lnR>
                    <a:lnT w="1270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80808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14"/>
              </a:lnSpc>
            </a:pPr>
            <a:fld id="{81D60167-4931-47E6-BA6A-407CBD079E47}" type="slidenum">
              <a:rPr spc="-5" dirty="0"/>
              <a:t>25</a:t>
            </a:fld>
            <a:endParaRPr spc="-5" dirty="0"/>
          </a:p>
        </p:txBody>
      </p:sp>
      <p:sp>
        <p:nvSpPr>
          <p:cNvPr id="2" name="object 2"/>
          <p:cNvSpPr txBox="1"/>
          <p:nvPr/>
        </p:nvSpPr>
        <p:spPr>
          <a:xfrm>
            <a:off x="474370" y="651383"/>
            <a:ext cx="83185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74008" y="176784"/>
            <a:ext cx="632460" cy="6598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966971" y="176784"/>
            <a:ext cx="665988" cy="6598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093464" y="176784"/>
            <a:ext cx="3337560" cy="6598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891528" y="176784"/>
            <a:ext cx="630935" cy="6598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5175" y="678180"/>
            <a:ext cx="556260" cy="58216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74065" y="280923"/>
            <a:ext cx="6684009" cy="5213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spc="-5" dirty="0">
                <a:solidFill>
                  <a:srgbClr val="FF0000"/>
                </a:solidFill>
                <a:latin typeface="Calibri"/>
                <a:cs typeface="Calibri"/>
              </a:rPr>
              <a:t>Системная биология </a:t>
            </a:r>
            <a:r>
              <a:rPr b="1" spc="-20" dirty="0">
                <a:latin typeface="Calibri"/>
                <a:cs typeface="Calibri"/>
              </a:rPr>
              <a:t>(systems</a:t>
            </a:r>
            <a:r>
              <a:rPr b="1" spc="-5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biology)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427211" y="6465214"/>
            <a:ext cx="1809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26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467852" y="6444259"/>
            <a:ext cx="15367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14"/>
              </a:lnSpc>
            </a:pPr>
            <a:fld id="{81D60167-4931-47E6-BA6A-407CBD079E47}" type="slidenum">
              <a:rPr sz="1600" spc="-5" dirty="0">
                <a:solidFill>
                  <a:srgbClr val="888888"/>
                </a:solidFill>
                <a:latin typeface="Calibri"/>
                <a:cs typeface="Calibri"/>
              </a:rPr>
              <a:t>3</a:t>
            </a:fld>
            <a:endParaRPr sz="16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74370" y="646810"/>
            <a:ext cx="8313420" cy="4784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52400">
              <a:lnSpc>
                <a:spcPct val="100000"/>
              </a:lnSpc>
            </a:pPr>
            <a:r>
              <a:rPr sz="2400" spc="-10" dirty="0">
                <a:latin typeface="Calibri"/>
                <a:cs typeface="Calibri"/>
              </a:rPr>
              <a:t>Большое количество </a:t>
            </a:r>
            <a:r>
              <a:rPr sz="2400" spc="-5" dirty="0">
                <a:latin typeface="Calibri"/>
                <a:cs typeface="Calibri"/>
              </a:rPr>
              <a:t>объектов </a:t>
            </a:r>
            <a:r>
              <a:rPr sz="2400" spc="-10" dirty="0">
                <a:latin typeface="Calibri"/>
                <a:cs typeface="Calibri"/>
              </a:rPr>
              <a:t>окружающего </a:t>
            </a:r>
            <a:r>
              <a:rPr sz="2400" spc="-5" dirty="0">
                <a:latin typeface="Calibri"/>
                <a:cs typeface="Calibri"/>
              </a:rPr>
              <a:t>мира, сложных,  состоящих </a:t>
            </a:r>
            <a:r>
              <a:rPr sz="2400" dirty="0">
                <a:latin typeface="Calibri"/>
                <a:cs typeface="Calibri"/>
              </a:rPr>
              <a:t>из составных </a:t>
            </a:r>
            <a:r>
              <a:rPr sz="2400" spc="-5" dirty="0">
                <a:latin typeface="Calibri"/>
                <a:cs typeface="Calibri"/>
              </a:rPr>
              <a:t>частей, имеют </a:t>
            </a:r>
            <a:r>
              <a:rPr sz="2400" dirty="0">
                <a:latin typeface="Calibri"/>
                <a:cs typeface="Calibri"/>
              </a:rPr>
              <a:t>в </a:t>
            </a:r>
            <a:r>
              <a:rPr sz="2400" spc="-5" dirty="0">
                <a:latin typeface="Calibri"/>
                <a:cs typeface="Calibri"/>
              </a:rPr>
              <a:t>общем </a:t>
            </a:r>
            <a:r>
              <a:rPr sz="2400" dirty="0">
                <a:latin typeface="Calibri"/>
                <a:cs typeface="Calibri"/>
              </a:rPr>
              <a:t>смысле </a:t>
            </a:r>
            <a:r>
              <a:rPr sz="2400" spc="-10" dirty="0">
                <a:latin typeface="Calibri"/>
                <a:cs typeface="Calibri"/>
              </a:rPr>
              <a:t>нечто  </a:t>
            </a:r>
            <a:r>
              <a:rPr sz="2400" spc="-15" dirty="0">
                <a:latin typeface="Calibri"/>
                <a:cs typeface="Calibri"/>
              </a:rPr>
              <a:t>сходное, </a:t>
            </a:r>
            <a:r>
              <a:rPr sz="2400" dirty="0">
                <a:latin typeface="Calibri"/>
                <a:cs typeface="Calibri"/>
              </a:rPr>
              <a:t>независимо </a:t>
            </a:r>
            <a:r>
              <a:rPr sz="2400" spc="-15" dirty="0">
                <a:latin typeface="Calibri"/>
                <a:cs typeface="Calibri"/>
              </a:rPr>
              <a:t>от </a:t>
            </a:r>
            <a:r>
              <a:rPr sz="2400" spc="-5" dirty="0">
                <a:latin typeface="Calibri"/>
                <a:cs typeface="Calibri"/>
              </a:rPr>
              <a:t>их </a:t>
            </a:r>
            <a:r>
              <a:rPr sz="2400" spc="-10" dirty="0">
                <a:latin typeface="Calibri"/>
                <a:cs typeface="Calibri"/>
              </a:rPr>
              <a:t>онтологической, </a:t>
            </a:r>
            <a:r>
              <a:rPr sz="2400" spc="-30" dirty="0">
                <a:latin typeface="Calibri"/>
                <a:cs typeface="Calibri"/>
              </a:rPr>
              <a:t>т.е. </a:t>
            </a:r>
            <a:r>
              <a:rPr sz="2400" spc="-5" dirty="0">
                <a:latin typeface="Calibri"/>
                <a:cs typeface="Calibri"/>
              </a:rPr>
              <a:t>существенной,  </a:t>
            </a:r>
            <a:r>
              <a:rPr sz="2400" dirty="0">
                <a:latin typeface="Calibri"/>
                <a:cs typeface="Calibri"/>
              </a:rPr>
              <a:t>специфики.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10" dirty="0">
                <a:latin typeface="Calibri"/>
                <a:cs typeface="Calibri"/>
              </a:rPr>
              <a:t>Это </a:t>
            </a:r>
            <a:r>
              <a:rPr sz="2400" spc="-20" dirty="0">
                <a:latin typeface="Calibri"/>
                <a:cs typeface="Calibri"/>
              </a:rPr>
              <a:t>сходства </a:t>
            </a:r>
            <a:r>
              <a:rPr sz="2400" dirty="0">
                <a:latin typeface="Calibri"/>
                <a:cs typeface="Calibri"/>
              </a:rPr>
              <a:t>было </a:t>
            </a:r>
            <a:r>
              <a:rPr sz="2400" spc="-10" dirty="0">
                <a:latin typeface="Calibri"/>
                <a:cs typeface="Calibri"/>
              </a:rPr>
              <a:t>отражено </a:t>
            </a:r>
            <a:r>
              <a:rPr sz="2400" dirty="0">
                <a:latin typeface="Calibri"/>
                <a:cs typeface="Calibri"/>
              </a:rPr>
              <a:t>в </a:t>
            </a:r>
            <a:r>
              <a:rPr sz="2400" spc="-5" dirty="0">
                <a:latin typeface="Calibri"/>
                <a:cs typeface="Calibri"/>
              </a:rPr>
              <a:t>понятии «</a:t>
            </a:r>
            <a:r>
              <a:rPr sz="2400" b="1" spc="-5" dirty="0">
                <a:latin typeface="Calibri"/>
                <a:cs typeface="Calibri"/>
              </a:rPr>
              <a:t>система</a:t>
            </a:r>
            <a:r>
              <a:rPr sz="2400" spc="-5" dirty="0">
                <a:latin typeface="Calibri"/>
                <a:cs typeface="Calibri"/>
              </a:rPr>
              <a:t>», </a:t>
            </a:r>
            <a:r>
              <a:rPr sz="2400" spc="-10" dirty="0">
                <a:latin typeface="Calibri"/>
                <a:cs typeface="Calibri"/>
              </a:rPr>
              <a:t>что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означает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состоящий </a:t>
            </a:r>
            <a:r>
              <a:rPr sz="2400" dirty="0">
                <a:latin typeface="Calibri"/>
                <a:cs typeface="Calibri"/>
              </a:rPr>
              <a:t>из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частей.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 marR="1017905">
              <a:lnSpc>
                <a:spcPct val="100000"/>
              </a:lnSpc>
              <a:tabLst>
                <a:tab pos="1445260" algn="l"/>
                <a:tab pos="4548505" algn="l"/>
              </a:tabLst>
            </a:pPr>
            <a:r>
              <a:rPr sz="2400" spc="-10" dirty="0">
                <a:latin typeface="Calibri"/>
                <a:cs typeface="Calibri"/>
              </a:rPr>
              <a:t>Это </a:t>
            </a:r>
            <a:r>
              <a:rPr sz="2400" spc="-5" dirty="0">
                <a:latin typeface="Calibri"/>
                <a:cs typeface="Calibri"/>
              </a:rPr>
              <a:t>общее </a:t>
            </a:r>
            <a:r>
              <a:rPr sz="2400" dirty="0">
                <a:latin typeface="Calibri"/>
                <a:cs typeface="Calibri"/>
              </a:rPr>
              <a:t>дает </a:t>
            </a:r>
            <a:r>
              <a:rPr sz="2400" spc="-5" dirty="0">
                <a:latin typeface="Calibri"/>
                <a:cs typeface="Calibri"/>
              </a:rPr>
              <a:t>возможность описать </a:t>
            </a:r>
            <a:r>
              <a:rPr sz="2400" dirty="0">
                <a:latin typeface="Calibri"/>
                <a:cs typeface="Calibri"/>
              </a:rPr>
              <a:t>самые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различные  </a:t>
            </a:r>
            <a:r>
              <a:rPr sz="2400" dirty="0">
                <a:latin typeface="Calibri"/>
                <a:cs typeface="Calibri"/>
              </a:rPr>
              <a:t>объекты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с	</a:t>
            </a:r>
            <a:r>
              <a:rPr sz="2400" spc="-10" dirty="0">
                <a:latin typeface="Calibri"/>
                <a:cs typeface="Calibri"/>
              </a:rPr>
              <a:t>единой точки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зрения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–	</a:t>
            </a:r>
            <a:r>
              <a:rPr sz="2400" spc="-5" dirty="0">
                <a:latin typeface="Calibri"/>
                <a:cs typeface="Calibri"/>
              </a:rPr>
              <a:t>системный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подход.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2747010" algn="l"/>
              </a:tabLst>
            </a:pPr>
            <a:r>
              <a:rPr sz="2400" spc="-10" dirty="0">
                <a:latin typeface="Calibri"/>
                <a:cs typeface="Calibri"/>
              </a:rPr>
              <a:t>Система </a:t>
            </a:r>
            <a:r>
              <a:rPr sz="2400" dirty="0">
                <a:latin typeface="Calibri"/>
                <a:cs typeface="Calibri"/>
              </a:rPr>
              <a:t>–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комплекс	элементов, </a:t>
            </a:r>
            <a:r>
              <a:rPr sz="2400" spc="-15" dirty="0">
                <a:latin typeface="Calibri"/>
                <a:cs typeface="Calibri"/>
              </a:rPr>
              <a:t>находящихся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во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spc="-10" dirty="0">
                <a:latin typeface="Calibri"/>
                <a:cs typeface="Calibri"/>
              </a:rPr>
              <a:t>взаимодействии </a:t>
            </a:r>
            <a:r>
              <a:rPr sz="2400" dirty="0">
                <a:latin typeface="Calibri"/>
                <a:cs typeface="Calibri"/>
              </a:rPr>
              <a:t>и </a:t>
            </a:r>
            <a:r>
              <a:rPr sz="2400" spc="-5" dirty="0">
                <a:latin typeface="Calibri"/>
                <a:cs typeface="Calibri"/>
              </a:rPr>
              <a:t>единстве </a:t>
            </a:r>
            <a:r>
              <a:rPr sz="2400" dirty="0">
                <a:latin typeface="Calibri"/>
                <a:cs typeface="Calibri"/>
              </a:rPr>
              <a:t>(Л.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Берталанфи).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467852" y="6444259"/>
            <a:ext cx="15367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14"/>
              </a:lnSpc>
            </a:pPr>
            <a:fld id="{81D60167-4931-47E6-BA6A-407CBD079E47}" type="slidenum">
              <a:rPr sz="1600" spc="-5" dirty="0">
                <a:solidFill>
                  <a:srgbClr val="888888"/>
                </a:solidFill>
                <a:latin typeface="Calibri"/>
                <a:cs typeface="Calibri"/>
              </a:rPr>
              <a:t>4</a:t>
            </a:fld>
            <a:endParaRPr sz="16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74370" y="646810"/>
            <a:ext cx="8290559" cy="5515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75640">
              <a:lnSpc>
                <a:spcPct val="100000"/>
              </a:lnSpc>
            </a:pPr>
            <a:r>
              <a:rPr sz="2400" spc="-15" dirty="0">
                <a:latin typeface="Calibri"/>
                <a:cs typeface="Calibri"/>
              </a:rPr>
              <a:t>Отличительным (главным </a:t>
            </a:r>
            <a:r>
              <a:rPr sz="2400" spc="-5" dirty="0">
                <a:latin typeface="Calibri"/>
                <a:cs typeface="Calibri"/>
              </a:rPr>
              <a:t>свойством) </a:t>
            </a:r>
            <a:r>
              <a:rPr sz="2400" spc="-10" dirty="0">
                <a:latin typeface="Calibri"/>
                <a:cs typeface="Calibri"/>
              </a:rPr>
              <a:t>системы является </a:t>
            </a:r>
            <a:r>
              <a:rPr sz="2400" dirty="0">
                <a:latin typeface="Calibri"/>
                <a:cs typeface="Calibri"/>
              </a:rPr>
              <a:t>ее  </a:t>
            </a:r>
            <a:r>
              <a:rPr sz="2400" spc="-10" dirty="0">
                <a:latin typeface="Calibri"/>
                <a:cs typeface="Calibri"/>
              </a:rPr>
              <a:t>целостность.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400" spc="-10" dirty="0">
                <a:latin typeface="Calibri"/>
                <a:cs typeface="Calibri"/>
              </a:rPr>
              <a:t>Можно выделить </a:t>
            </a:r>
            <a:r>
              <a:rPr sz="2400" spc="-5" dirty="0">
                <a:latin typeface="Calibri"/>
                <a:cs typeface="Calibri"/>
              </a:rPr>
              <a:t>четыре </a:t>
            </a:r>
            <a:r>
              <a:rPr sz="2400" dirty="0">
                <a:latin typeface="Calibri"/>
                <a:cs typeface="Calibri"/>
              </a:rPr>
              <a:t>основных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свойства:</a:t>
            </a:r>
            <a:endParaRPr sz="2400">
              <a:latin typeface="Calibri"/>
              <a:cs typeface="Calibri"/>
            </a:endParaRPr>
          </a:p>
          <a:p>
            <a:pPr marL="12700" marR="847725">
              <a:lnSpc>
                <a:spcPct val="100000"/>
              </a:lnSpc>
              <a:buChar char="–"/>
              <a:tabLst>
                <a:tab pos="232410" algn="l"/>
              </a:tabLst>
            </a:pPr>
            <a:r>
              <a:rPr sz="2400" spc="-10" dirty="0">
                <a:latin typeface="Calibri"/>
                <a:cs typeface="Calibri"/>
              </a:rPr>
              <a:t>система </a:t>
            </a:r>
            <a:r>
              <a:rPr sz="2400" dirty="0">
                <a:latin typeface="Calibri"/>
                <a:cs typeface="Calibri"/>
              </a:rPr>
              <a:t>- совокупность </a:t>
            </a:r>
            <a:r>
              <a:rPr sz="2400" spc="-10" dirty="0">
                <a:latin typeface="Calibri"/>
                <a:cs typeface="Calibri"/>
              </a:rPr>
              <a:t>элементов, </a:t>
            </a:r>
            <a:r>
              <a:rPr sz="2400" spc="-15" dirty="0">
                <a:latin typeface="Calibri"/>
                <a:cs typeface="Calibri"/>
              </a:rPr>
              <a:t>которые </a:t>
            </a:r>
            <a:r>
              <a:rPr sz="2400" dirty="0">
                <a:latin typeface="Calibri"/>
                <a:cs typeface="Calibri"/>
              </a:rPr>
              <a:t>сами </a:t>
            </a:r>
            <a:r>
              <a:rPr sz="2400" spc="-5" dirty="0">
                <a:latin typeface="Calibri"/>
                <a:cs typeface="Calibri"/>
              </a:rPr>
              <a:t>могут  рассматриваться </a:t>
            </a:r>
            <a:r>
              <a:rPr sz="2400" spc="-15" dirty="0">
                <a:latin typeface="Calibri"/>
                <a:cs typeface="Calibri"/>
              </a:rPr>
              <a:t>как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системы</a:t>
            </a:r>
            <a:endParaRPr sz="2400">
              <a:latin typeface="Calibri"/>
              <a:cs typeface="Calibri"/>
            </a:endParaRPr>
          </a:p>
          <a:p>
            <a:pPr marL="12700" marR="175260">
              <a:lnSpc>
                <a:spcPct val="100000"/>
              </a:lnSpc>
              <a:spcBef>
                <a:spcPts val="1440"/>
              </a:spcBef>
              <a:buChar char="–"/>
              <a:tabLst>
                <a:tab pos="232410" algn="l"/>
              </a:tabLst>
            </a:pPr>
            <a:r>
              <a:rPr sz="2400" dirty="0">
                <a:latin typeface="Calibri"/>
                <a:cs typeface="Calibri"/>
              </a:rPr>
              <a:t>наличие </a:t>
            </a:r>
            <a:r>
              <a:rPr sz="2400" spc="-5" dirty="0">
                <a:latin typeface="Calibri"/>
                <a:cs typeface="Calibri"/>
              </a:rPr>
              <a:t>существенных связей </a:t>
            </a:r>
            <a:r>
              <a:rPr sz="2400" spc="-15" dirty="0">
                <a:latin typeface="Calibri"/>
                <a:cs typeface="Calibri"/>
              </a:rPr>
              <a:t>между </a:t>
            </a:r>
            <a:r>
              <a:rPr sz="2400" spc="-10" dirty="0">
                <a:latin typeface="Calibri"/>
                <a:cs typeface="Calibri"/>
              </a:rPr>
              <a:t>элементами </a:t>
            </a:r>
            <a:r>
              <a:rPr sz="2400" dirty="0">
                <a:latin typeface="Calibri"/>
                <a:cs typeface="Calibri"/>
              </a:rPr>
              <a:t>и (или) их  свойствами, </a:t>
            </a:r>
            <a:r>
              <a:rPr sz="2400" spc="-10" dirty="0">
                <a:latin typeface="Calibri"/>
                <a:cs typeface="Calibri"/>
              </a:rPr>
              <a:t>превосходящих </a:t>
            </a:r>
            <a:r>
              <a:rPr sz="2400" dirty="0">
                <a:latin typeface="Calibri"/>
                <a:cs typeface="Calibri"/>
              </a:rPr>
              <a:t>по </a:t>
            </a:r>
            <a:r>
              <a:rPr sz="2400" spc="-5" dirty="0">
                <a:latin typeface="Calibri"/>
                <a:cs typeface="Calibri"/>
              </a:rPr>
              <a:t>мощности </a:t>
            </a:r>
            <a:r>
              <a:rPr sz="2400" dirty="0">
                <a:latin typeface="Calibri"/>
                <a:cs typeface="Calibri"/>
              </a:rPr>
              <a:t>(силе) </a:t>
            </a:r>
            <a:r>
              <a:rPr sz="2400" spc="-5" dirty="0">
                <a:latin typeface="Calibri"/>
                <a:cs typeface="Calibri"/>
              </a:rPr>
              <a:t>связи этих  </a:t>
            </a:r>
            <a:r>
              <a:rPr sz="2400" spc="-10" dirty="0">
                <a:latin typeface="Calibri"/>
                <a:cs typeface="Calibri"/>
              </a:rPr>
              <a:t>элементов </a:t>
            </a:r>
            <a:r>
              <a:rPr sz="2400" dirty="0">
                <a:latin typeface="Calibri"/>
                <a:cs typeface="Calibri"/>
              </a:rPr>
              <a:t>с </a:t>
            </a:r>
            <a:r>
              <a:rPr sz="2400" spc="-10" dirty="0">
                <a:latin typeface="Calibri"/>
                <a:cs typeface="Calibri"/>
              </a:rPr>
              <a:t>элементами </a:t>
            </a:r>
            <a:r>
              <a:rPr sz="2400" dirty="0">
                <a:latin typeface="Calibri"/>
                <a:cs typeface="Calibri"/>
              </a:rPr>
              <a:t>не </a:t>
            </a:r>
            <a:r>
              <a:rPr sz="2400" spc="-15" dirty="0">
                <a:latin typeface="Calibri"/>
                <a:cs typeface="Calibri"/>
              </a:rPr>
              <a:t>входящими </a:t>
            </a:r>
            <a:r>
              <a:rPr sz="2400" dirty="0">
                <a:latin typeface="Calibri"/>
                <a:cs typeface="Calibri"/>
              </a:rPr>
              <a:t>в данную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систему</a:t>
            </a:r>
            <a:endParaRPr sz="2400">
              <a:latin typeface="Calibri"/>
              <a:cs typeface="Calibri"/>
            </a:endParaRPr>
          </a:p>
          <a:p>
            <a:pPr marL="12700" marR="802640">
              <a:lnSpc>
                <a:spcPct val="100000"/>
              </a:lnSpc>
              <a:spcBef>
                <a:spcPts val="1440"/>
              </a:spcBef>
              <a:buChar char="–"/>
              <a:tabLst>
                <a:tab pos="232410" algn="l"/>
              </a:tabLst>
            </a:pPr>
            <a:r>
              <a:rPr sz="2400" dirty="0">
                <a:latin typeface="Calibri"/>
                <a:cs typeface="Calibri"/>
              </a:rPr>
              <a:t>наличие </a:t>
            </a:r>
            <a:r>
              <a:rPr sz="2400" spc="-10" dirty="0">
                <a:latin typeface="Calibri"/>
                <a:cs typeface="Calibri"/>
              </a:rPr>
              <a:t>определенной </a:t>
            </a:r>
            <a:r>
              <a:rPr sz="2400" spc="-5" dirty="0">
                <a:latin typeface="Calibri"/>
                <a:cs typeface="Calibri"/>
              </a:rPr>
              <a:t>организации, </a:t>
            </a:r>
            <a:r>
              <a:rPr sz="2400" spc="-15" dirty="0">
                <a:latin typeface="Calibri"/>
                <a:cs typeface="Calibri"/>
              </a:rPr>
              <a:t>что </a:t>
            </a:r>
            <a:r>
              <a:rPr sz="2400" spc="-10" dirty="0">
                <a:latin typeface="Calibri"/>
                <a:cs typeface="Calibri"/>
              </a:rPr>
              <a:t>проявляется </a:t>
            </a:r>
            <a:r>
              <a:rPr sz="2400" dirty="0">
                <a:latin typeface="Calibri"/>
                <a:cs typeface="Calibri"/>
              </a:rPr>
              <a:t>в  уровне </a:t>
            </a:r>
            <a:r>
              <a:rPr sz="2400" spc="-5" dirty="0">
                <a:latin typeface="Calibri"/>
                <a:cs typeface="Calibri"/>
              </a:rPr>
              <a:t>энтропии </a:t>
            </a:r>
            <a:r>
              <a:rPr sz="2400" dirty="0">
                <a:latin typeface="Calibri"/>
                <a:cs typeface="Calibri"/>
              </a:rPr>
              <a:t>(мере </a:t>
            </a:r>
            <a:r>
              <a:rPr sz="2400" spc="-10" dirty="0">
                <a:latin typeface="Calibri"/>
                <a:cs typeface="Calibri"/>
              </a:rPr>
              <a:t>неопределенности,</a:t>
            </a:r>
            <a:r>
              <a:rPr sz="2400" dirty="0">
                <a:latin typeface="Calibri"/>
                <a:cs typeface="Calibri"/>
              </a:rPr>
              <a:t> хаоса)</a:t>
            </a:r>
            <a:endParaRPr sz="24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1440"/>
              </a:spcBef>
              <a:buChar char="–"/>
              <a:tabLst>
                <a:tab pos="232410" algn="l"/>
              </a:tabLst>
            </a:pPr>
            <a:r>
              <a:rPr sz="2400" spc="-5" dirty="0">
                <a:latin typeface="Calibri"/>
                <a:cs typeface="Calibri"/>
              </a:rPr>
              <a:t>существование интегративных </a:t>
            </a:r>
            <a:r>
              <a:rPr sz="2400" dirty="0">
                <a:latin typeface="Calibri"/>
                <a:cs typeface="Calibri"/>
              </a:rPr>
              <a:t>свойств, </a:t>
            </a:r>
            <a:r>
              <a:rPr sz="2400" spc="-30" dirty="0">
                <a:latin typeface="Calibri"/>
                <a:cs typeface="Calibri"/>
              </a:rPr>
              <a:t>т.е. </a:t>
            </a:r>
            <a:r>
              <a:rPr sz="2400" dirty="0">
                <a:latin typeface="Calibri"/>
                <a:cs typeface="Calibri"/>
              </a:rPr>
              <a:t>присущих </a:t>
            </a:r>
            <a:r>
              <a:rPr sz="2400" spc="-5" dirty="0">
                <a:latin typeface="Calibri"/>
                <a:cs typeface="Calibri"/>
              </a:rPr>
              <a:t>системе  </a:t>
            </a:r>
            <a:r>
              <a:rPr sz="2400" dirty="0">
                <a:latin typeface="Calibri"/>
                <a:cs typeface="Calibri"/>
              </a:rPr>
              <a:t>в </a:t>
            </a:r>
            <a:r>
              <a:rPr sz="2400" spc="-15" dirty="0">
                <a:latin typeface="Calibri"/>
                <a:cs typeface="Calibri"/>
              </a:rPr>
              <a:t>целом, </a:t>
            </a:r>
            <a:r>
              <a:rPr sz="2400" dirty="0">
                <a:latin typeface="Calibri"/>
                <a:cs typeface="Calibri"/>
              </a:rPr>
              <a:t>но не свойственных ни </a:t>
            </a:r>
            <a:r>
              <a:rPr sz="2400" spc="-20" dirty="0">
                <a:latin typeface="Calibri"/>
                <a:cs typeface="Calibri"/>
              </a:rPr>
              <a:t>одному </a:t>
            </a:r>
            <a:r>
              <a:rPr sz="2400" dirty="0">
                <a:latin typeface="Calibri"/>
                <a:cs typeface="Calibri"/>
              </a:rPr>
              <a:t>из ее </a:t>
            </a:r>
            <a:r>
              <a:rPr sz="2400" spc="-10" dirty="0">
                <a:latin typeface="Calibri"/>
                <a:cs typeface="Calibri"/>
              </a:rPr>
              <a:t>элементов </a:t>
            </a:r>
            <a:r>
              <a:rPr sz="2400" dirty="0">
                <a:latin typeface="Calibri"/>
                <a:cs typeface="Calibri"/>
              </a:rPr>
              <a:t>в  </a:t>
            </a:r>
            <a:r>
              <a:rPr sz="2400" spc="-20" dirty="0">
                <a:latin typeface="Calibri"/>
                <a:cs typeface="Calibri"/>
              </a:rPr>
              <a:t>отдельности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200" y="353186"/>
            <a:ext cx="6911975" cy="487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830445" algn="l"/>
              </a:tabLst>
            </a:pPr>
            <a:r>
              <a:rPr b="1" dirty="0">
                <a:latin typeface="Calibri"/>
                <a:cs typeface="Calibri"/>
              </a:rPr>
              <a:t>Важное свойство</a:t>
            </a:r>
            <a:r>
              <a:rPr b="1" spc="15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систем</a:t>
            </a:r>
            <a:r>
              <a:rPr b="1" spc="-1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–	линейность</a:t>
            </a:r>
          </a:p>
        </p:txBody>
      </p:sp>
      <p:sp>
        <p:nvSpPr>
          <p:cNvPr id="3" name="object 3"/>
          <p:cNvSpPr/>
          <p:nvPr/>
        </p:nvSpPr>
        <p:spPr>
          <a:xfrm>
            <a:off x="323532" y="2348864"/>
            <a:ext cx="3384423" cy="27363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30200" y="998854"/>
            <a:ext cx="8115934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Система называется </a:t>
            </a:r>
            <a:r>
              <a:rPr sz="2400" dirty="0">
                <a:latin typeface="Calibri"/>
                <a:cs typeface="Calibri"/>
              </a:rPr>
              <a:t>линейной, если она </a:t>
            </a:r>
            <a:r>
              <a:rPr sz="2400" spc="-5" dirty="0">
                <a:latin typeface="Calibri"/>
                <a:cs typeface="Calibri"/>
              </a:rPr>
              <a:t>описывается линей-  </a:t>
            </a:r>
            <a:r>
              <a:rPr sz="2400" dirty="0">
                <a:latin typeface="Calibri"/>
                <a:cs typeface="Calibri"/>
              </a:rPr>
              <a:t>ными уравнениями (алгебраическими,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дифференциальными,  </a:t>
            </a:r>
            <a:r>
              <a:rPr sz="2400" spc="-5" dirty="0">
                <a:latin typeface="Calibri"/>
                <a:cs typeface="Calibri"/>
              </a:rPr>
              <a:t>интегральными </a:t>
            </a:r>
            <a:r>
              <a:rPr sz="2400" dirty="0">
                <a:latin typeface="Calibri"/>
                <a:cs typeface="Calibri"/>
              </a:rPr>
              <a:t>и </a:t>
            </a:r>
            <a:r>
              <a:rPr sz="2400" spc="-55" dirty="0">
                <a:latin typeface="Calibri"/>
                <a:cs typeface="Calibri"/>
              </a:rPr>
              <a:t>т. </a:t>
            </a:r>
            <a:r>
              <a:rPr sz="2400" dirty="0">
                <a:latin typeface="Calibri"/>
                <a:cs typeface="Calibri"/>
              </a:rPr>
              <a:t>п.), в </a:t>
            </a:r>
            <a:r>
              <a:rPr sz="2400" spc="-5" dirty="0">
                <a:latin typeface="Calibri"/>
                <a:cs typeface="Calibri"/>
              </a:rPr>
              <a:t>противном </a:t>
            </a:r>
            <a:r>
              <a:rPr sz="2400" dirty="0">
                <a:latin typeface="Calibri"/>
                <a:cs typeface="Calibri"/>
              </a:rPr>
              <a:t>случае -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 err="1" smtClean="0">
                <a:latin typeface="Calibri"/>
                <a:cs typeface="Calibri"/>
              </a:rPr>
              <a:t>нелинейной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6303" y="5256529"/>
            <a:ext cx="308546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Для линейных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функций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39546" y="5661240"/>
            <a:ext cx="3384423" cy="36004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83564" y="6165303"/>
            <a:ext cx="2088261" cy="36004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467852" y="6444259"/>
            <a:ext cx="15367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14"/>
              </a:lnSpc>
            </a:pPr>
            <a:fld id="{81D60167-4931-47E6-BA6A-407CBD079E47}" type="slidenum">
              <a:rPr sz="1600" spc="-5" dirty="0">
                <a:solidFill>
                  <a:srgbClr val="888888"/>
                </a:solidFill>
                <a:latin typeface="Calibri"/>
                <a:cs typeface="Calibri"/>
              </a:rPr>
              <a:t>5</a:t>
            </a:fld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467852" y="6444259"/>
            <a:ext cx="15367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14"/>
              </a:lnSpc>
            </a:pPr>
            <a:fld id="{81D60167-4931-47E6-BA6A-407CBD079E47}" type="slidenum">
              <a:rPr sz="1600" spc="-5" dirty="0">
                <a:solidFill>
                  <a:srgbClr val="888888"/>
                </a:solidFill>
                <a:latin typeface="Calibri"/>
                <a:cs typeface="Calibri"/>
              </a:rPr>
              <a:t>6</a:t>
            </a:fld>
            <a:endParaRPr sz="16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74370" y="646810"/>
            <a:ext cx="8379459" cy="5454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Для </a:t>
            </a:r>
            <a:r>
              <a:rPr sz="2400" dirty="0">
                <a:latin typeface="Calibri"/>
                <a:cs typeface="Calibri"/>
              </a:rPr>
              <a:t>линейных </a:t>
            </a:r>
            <a:r>
              <a:rPr sz="2400" spc="-5" dirty="0">
                <a:latin typeface="Calibri"/>
                <a:cs typeface="Calibri"/>
              </a:rPr>
              <a:t>систем справедлив принцип </a:t>
            </a:r>
            <a:r>
              <a:rPr sz="2400" dirty="0">
                <a:latin typeface="Calibri"/>
                <a:cs typeface="Calibri"/>
              </a:rPr>
              <a:t>суперпозиции:  реакция </a:t>
            </a:r>
            <a:r>
              <a:rPr sz="2400" spc="-10" dirty="0">
                <a:latin typeface="Calibri"/>
                <a:cs typeface="Calibri"/>
              </a:rPr>
              <a:t>системы </a:t>
            </a:r>
            <a:r>
              <a:rPr sz="2400" dirty="0">
                <a:latin typeface="Calibri"/>
                <a:cs typeface="Calibri"/>
              </a:rPr>
              <a:t>на </a:t>
            </a:r>
            <a:r>
              <a:rPr sz="2400" spc="-5" dirty="0">
                <a:latin typeface="Calibri"/>
                <a:cs typeface="Calibri"/>
              </a:rPr>
              <a:t>любую комбинацию </a:t>
            </a:r>
            <a:r>
              <a:rPr sz="2400" dirty="0">
                <a:latin typeface="Calibri"/>
                <a:cs typeface="Calibri"/>
              </a:rPr>
              <a:t>внешних </a:t>
            </a:r>
            <a:r>
              <a:rPr sz="2400" spc="-5" dirty="0">
                <a:latin typeface="Calibri"/>
                <a:cs typeface="Calibri"/>
              </a:rPr>
              <a:t>воздействий  </a:t>
            </a:r>
            <a:r>
              <a:rPr sz="2400" dirty="0">
                <a:latin typeface="Calibri"/>
                <a:cs typeface="Calibri"/>
              </a:rPr>
              <a:t>равна </a:t>
            </a:r>
            <a:r>
              <a:rPr sz="2400" spc="-5" dirty="0">
                <a:latin typeface="Calibri"/>
                <a:cs typeface="Calibri"/>
              </a:rPr>
              <a:t>сумме </a:t>
            </a:r>
            <a:r>
              <a:rPr sz="2400" dirty="0">
                <a:latin typeface="Calibri"/>
                <a:cs typeface="Calibri"/>
              </a:rPr>
              <a:t>реакций на </a:t>
            </a:r>
            <a:r>
              <a:rPr sz="2400" spc="-15" dirty="0">
                <a:latin typeface="Calibri"/>
                <a:cs typeface="Calibri"/>
              </a:rPr>
              <a:t>каждое </a:t>
            </a:r>
            <a:r>
              <a:rPr sz="2400" dirty="0">
                <a:latin typeface="Calibri"/>
                <a:cs typeface="Calibri"/>
              </a:rPr>
              <a:t>из </a:t>
            </a:r>
            <a:r>
              <a:rPr sz="2400" spc="-5" dirty="0">
                <a:latin typeface="Calibri"/>
                <a:cs typeface="Calibri"/>
              </a:rPr>
              <a:t>этих воздействий,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поданных  </a:t>
            </a:r>
            <a:r>
              <a:rPr sz="2400" dirty="0">
                <a:latin typeface="Calibri"/>
                <a:cs typeface="Calibri"/>
              </a:rPr>
              <a:t>на </a:t>
            </a:r>
            <a:r>
              <a:rPr sz="2400" spc="-10" dirty="0">
                <a:latin typeface="Calibri"/>
                <a:cs typeface="Calibri"/>
              </a:rPr>
              <a:t>систему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порознь.</a:t>
            </a:r>
            <a:endParaRPr sz="2400">
              <a:latin typeface="Calibri"/>
              <a:cs typeface="Calibri"/>
            </a:endParaRPr>
          </a:p>
          <a:p>
            <a:pPr marL="12700" marR="153035">
              <a:lnSpc>
                <a:spcPct val="100000"/>
              </a:lnSpc>
              <a:spcBef>
                <a:spcPts val="1200"/>
              </a:spcBef>
              <a:tabLst>
                <a:tab pos="7460615" algn="l"/>
              </a:tabLst>
            </a:pPr>
            <a:r>
              <a:rPr sz="2400" spc="-5" dirty="0">
                <a:latin typeface="Calibri"/>
                <a:cs typeface="Calibri"/>
              </a:rPr>
              <a:t>Большинство сложных систем </a:t>
            </a:r>
            <a:r>
              <a:rPr sz="2400" spc="-10" dirty="0">
                <a:latin typeface="Calibri"/>
                <a:cs typeface="Calibri"/>
              </a:rPr>
              <a:t>являются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нелинейными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и	</a:t>
            </a:r>
            <a:r>
              <a:rPr sz="2400" spc="-5" dirty="0">
                <a:latin typeface="Calibri"/>
                <a:cs typeface="Calibri"/>
              </a:rPr>
              <a:t>для  упрощения </a:t>
            </a:r>
            <a:r>
              <a:rPr sz="2400" dirty="0">
                <a:latin typeface="Calibri"/>
                <a:cs typeface="Calibri"/>
              </a:rPr>
              <a:t>анализа </a:t>
            </a:r>
            <a:r>
              <a:rPr sz="2400" spc="-10" dirty="0">
                <a:latin typeface="Calibri"/>
                <a:cs typeface="Calibri"/>
              </a:rPr>
              <a:t>систем </a:t>
            </a:r>
            <a:r>
              <a:rPr sz="2400" spc="-5" dirty="0">
                <a:latin typeface="Calibri"/>
                <a:cs typeface="Calibri"/>
              </a:rPr>
              <a:t>применяют </a:t>
            </a:r>
            <a:r>
              <a:rPr sz="2400" spc="-15" dirty="0">
                <a:latin typeface="Calibri"/>
                <a:cs typeface="Calibri"/>
              </a:rPr>
              <a:t>процедуру </a:t>
            </a:r>
            <a:r>
              <a:rPr sz="2400" dirty="0">
                <a:latin typeface="Calibri"/>
                <a:cs typeface="Calibri"/>
              </a:rPr>
              <a:t>линеариза-  </a:t>
            </a:r>
            <a:r>
              <a:rPr sz="2400" spc="-5" dirty="0">
                <a:latin typeface="Calibri"/>
                <a:cs typeface="Calibri"/>
              </a:rPr>
              <a:t>ции, </a:t>
            </a:r>
            <a:r>
              <a:rPr sz="2400" dirty="0">
                <a:latin typeface="Calibri"/>
                <a:cs typeface="Calibri"/>
              </a:rPr>
              <a:t>при </a:t>
            </a:r>
            <a:r>
              <a:rPr sz="2400" spc="-15" dirty="0">
                <a:latin typeface="Calibri"/>
                <a:cs typeface="Calibri"/>
              </a:rPr>
              <a:t>которой </a:t>
            </a:r>
            <a:r>
              <a:rPr sz="2400" spc="-5" dirty="0">
                <a:latin typeface="Calibri"/>
                <a:cs typeface="Calibri"/>
              </a:rPr>
              <a:t>нелинейную </a:t>
            </a:r>
            <a:r>
              <a:rPr sz="2400" spc="-10" dirty="0">
                <a:latin typeface="Calibri"/>
                <a:cs typeface="Calibri"/>
              </a:rPr>
              <a:t>систему </a:t>
            </a:r>
            <a:r>
              <a:rPr sz="2400" spc="-5" dirty="0">
                <a:latin typeface="Calibri"/>
                <a:cs typeface="Calibri"/>
              </a:rPr>
              <a:t>описывают </a:t>
            </a:r>
            <a:r>
              <a:rPr sz="2400" spc="-10" dirty="0">
                <a:latin typeface="Calibri"/>
                <a:cs typeface="Calibri"/>
              </a:rPr>
              <a:t>приближен-  </a:t>
            </a:r>
            <a:r>
              <a:rPr sz="2400" dirty="0">
                <a:latin typeface="Calibri"/>
                <a:cs typeface="Calibri"/>
              </a:rPr>
              <a:t>но линейными уравнениями в </a:t>
            </a:r>
            <a:r>
              <a:rPr sz="2400" spc="-10" dirty="0">
                <a:latin typeface="Calibri"/>
                <a:cs typeface="Calibri"/>
              </a:rPr>
              <a:t>некоторой </a:t>
            </a:r>
            <a:r>
              <a:rPr sz="2400" dirty="0">
                <a:latin typeface="Calibri"/>
                <a:cs typeface="Calibri"/>
              </a:rPr>
              <a:t>(рабочей) </a:t>
            </a:r>
            <a:r>
              <a:rPr sz="2400" spc="-10" dirty="0">
                <a:latin typeface="Calibri"/>
                <a:cs typeface="Calibri"/>
              </a:rPr>
              <a:t>области  </a:t>
            </a:r>
            <a:r>
              <a:rPr sz="2400" dirty="0">
                <a:latin typeface="Calibri"/>
                <a:cs typeface="Calibri"/>
              </a:rPr>
              <a:t>изменения </a:t>
            </a:r>
            <a:r>
              <a:rPr sz="2400" spc="-20" dirty="0">
                <a:latin typeface="Calibri"/>
                <a:cs typeface="Calibri"/>
              </a:rPr>
              <a:t>входных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переменных.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400" dirty="0">
                <a:latin typeface="Calibri"/>
                <a:cs typeface="Calibri"/>
              </a:rPr>
              <a:t>В </a:t>
            </a:r>
            <a:r>
              <a:rPr sz="2400" spc="-10" dirty="0">
                <a:latin typeface="Calibri"/>
                <a:cs typeface="Calibri"/>
              </a:rPr>
              <a:t>системах </a:t>
            </a:r>
            <a:r>
              <a:rPr sz="2400" spc="-15" dirty="0">
                <a:latin typeface="Calibri"/>
                <a:cs typeface="Calibri"/>
              </a:rPr>
              <a:t>происходят </a:t>
            </a:r>
            <a:r>
              <a:rPr sz="2400" spc="-5" dirty="0">
                <a:latin typeface="Calibri"/>
                <a:cs typeface="Calibri"/>
              </a:rPr>
              <a:t>процессы </a:t>
            </a:r>
            <a:r>
              <a:rPr sz="2400" dirty="0">
                <a:latin typeface="Calibri"/>
                <a:cs typeface="Calibri"/>
              </a:rPr>
              <a:t>– изменения </a:t>
            </a:r>
            <a:r>
              <a:rPr sz="2400" spc="-5" dirty="0">
                <a:latin typeface="Calibri"/>
                <a:cs typeface="Calibri"/>
              </a:rPr>
              <a:t>со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временем: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buChar char="-"/>
              <a:tabLst>
                <a:tab pos="172720" algn="l"/>
              </a:tabLst>
            </a:pPr>
            <a:r>
              <a:rPr sz="2400" spc="-20" dirty="0">
                <a:latin typeface="Calibri"/>
                <a:cs typeface="Calibri"/>
              </a:rPr>
              <a:t>будущее </a:t>
            </a:r>
            <a:r>
              <a:rPr sz="2400" spc="-10" dirty="0">
                <a:latin typeface="Calibri"/>
                <a:cs typeface="Calibri"/>
              </a:rPr>
              <a:t>однозначно </a:t>
            </a:r>
            <a:r>
              <a:rPr sz="2400" spc="-15" dirty="0">
                <a:latin typeface="Calibri"/>
                <a:cs typeface="Calibri"/>
              </a:rPr>
              <a:t>определяется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прошлым</a:t>
            </a:r>
            <a:endParaRPr sz="2400">
              <a:latin typeface="Calibri"/>
              <a:cs typeface="Calibri"/>
            </a:endParaRPr>
          </a:p>
          <a:p>
            <a:pPr marL="172720" indent="-160020">
              <a:lnSpc>
                <a:spcPct val="100000"/>
              </a:lnSpc>
              <a:buChar char="-"/>
              <a:tabLst>
                <a:tab pos="172720" algn="l"/>
              </a:tabLst>
            </a:pPr>
            <a:r>
              <a:rPr sz="2400" spc="-20" dirty="0">
                <a:latin typeface="Calibri"/>
                <a:cs typeface="Calibri"/>
              </a:rPr>
              <a:t>будущее </a:t>
            </a:r>
            <a:r>
              <a:rPr sz="2400" dirty="0">
                <a:latin typeface="Calibri"/>
                <a:cs typeface="Calibri"/>
              </a:rPr>
              <a:t>не зависит </a:t>
            </a:r>
            <a:r>
              <a:rPr sz="2400" spc="-10" dirty="0">
                <a:latin typeface="Calibri"/>
                <a:cs typeface="Calibri"/>
              </a:rPr>
              <a:t>от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прошлого</a:t>
            </a:r>
            <a:endParaRPr sz="2400">
              <a:latin typeface="Calibri"/>
              <a:cs typeface="Calibri"/>
            </a:endParaRPr>
          </a:p>
          <a:p>
            <a:pPr marL="12700" marR="19050">
              <a:lnSpc>
                <a:spcPct val="100000"/>
              </a:lnSpc>
              <a:buChar char="-"/>
              <a:tabLst>
                <a:tab pos="172720" algn="l"/>
              </a:tabLst>
            </a:pPr>
            <a:r>
              <a:rPr sz="2400" spc="-20" dirty="0">
                <a:latin typeface="Calibri"/>
                <a:cs typeface="Calibri"/>
              </a:rPr>
              <a:t>будущее </a:t>
            </a:r>
            <a:r>
              <a:rPr sz="2400" spc="-15" dirty="0">
                <a:latin typeface="Calibri"/>
                <a:cs typeface="Calibri"/>
              </a:rPr>
              <a:t>определяется </a:t>
            </a:r>
            <a:r>
              <a:rPr sz="2400" spc="-5" dirty="0">
                <a:latin typeface="Calibri"/>
                <a:cs typeface="Calibri"/>
              </a:rPr>
              <a:t>прошлым </a:t>
            </a:r>
            <a:r>
              <a:rPr sz="2400" spc="-10" dirty="0">
                <a:latin typeface="Calibri"/>
                <a:cs typeface="Calibri"/>
              </a:rPr>
              <a:t>(может </a:t>
            </a:r>
            <a:r>
              <a:rPr sz="2400" dirty="0">
                <a:latin typeface="Calibri"/>
                <a:cs typeface="Calibri"/>
              </a:rPr>
              <a:t>быть </a:t>
            </a:r>
            <a:r>
              <a:rPr sz="2400" spc="-10" dirty="0">
                <a:latin typeface="Calibri"/>
                <a:cs typeface="Calibri"/>
              </a:rPr>
              <a:t>предсказано) </a:t>
            </a:r>
            <a:r>
              <a:rPr sz="2400" dirty="0">
                <a:latin typeface="Calibri"/>
                <a:cs typeface="Calibri"/>
              </a:rPr>
              <a:t>на  </a:t>
            </a:r>
            <a:r>
              <a:rPr sz="2400" spc="-10" dirty="0">
                <a:latin typeface="Calibri"/>
                <a:cs typeface="Calibri"/>
              </a:rPr>
              <a:t>небольшой промежуток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времени.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6294" rIns="0" bIns="0" rtlCol="0">
            <a:spAutoFit/>
          </a:bodyPr>
          <a:lstStyle/>
          <a:p>
            <a:pPr marL="4986655">
              <a:lnSpc>
                <a:spcPct val="100000"/>
              </a:lnSpc>
            </a:pPr>
            <a:r>
              <a:rPr b="1" spc="5" dirty="0">
                <a:latin typeface="Calibri"/>
                <a:cs typeface="Calibri"/>
              </a:rPr>
              <a:t>Двойной</a:t>
            </a:r>
            <a:r>
              <a:rPr b="1" spc="-9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маятник</a:t>
            </a:r>
          </a:p>
        </p:txBody>
      </p:sp>
      <p:sp>
        <p:nvSpPr>
          <p:cNvPr id="3" name="object 3"/>
          <p:cNvSpPr/>
          <p:nvPr/>
        </p:nvSpPr>
        <p:spPr>
          <a:xfrm>
            <a:off x="755573" y="2204847"/>
            <a:ext cx="3581907" cy="30963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32045" y="1556766"/>
            <a:ext cx="3683508" cy="39904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74370" y="713104"/>
            <a:ext cx="4409440" cy="5213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dirty="0">
                <a:latin typeface="Calibri"/>
                <a:cs typeface="Calibri"/>
              </a:rPr>
              <a:t>Обыкновенный</a:t>
            </a:r>
            <a:r>
              <a:rPr sz="3200" b="1" spc="-6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маятник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467852" y="6444259"/>
            <a:ext cx="15367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14"/>
              </a:lnSpc>
            </a:pPr>
            <a:fld id="{81D60167-4931-47E6-BA6A-407CBD079E47}" type="slidenum">
              <a:rPr sz="1600" spc="-5" dirty="0">
                <a:solidFill>
                  <a:srgbClr val="888888"/>
                </a:solidFill>
                <a:latin typeface="Calibri"/>
                <a:cs typeface="Calibri"/>
              </a:rPr>
              <a:t>7</a:t>
            </a:fld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1290" marR="5080">
              <a:lnSpc>
                <a:spcPct val="100000"/>
              </a:lnSpc>
            </a:pPr>
            <a:r>
              <a:rPr sz="2400" dirty="0"/>
              <a:t>В </a:t>
            </a:r>
            <a:r>
              <a:rPr sz="2400" spc="-5" dirty="0"/>
              <a:t>зависимости </a:t>
            </a:r>
            <a:r>
              <a:rPr sz="2400" spc="-15" dirty="0"/>
              <a:t>от </a:t>
            </a:r>
            <a:r>
              <a:rPr sz="2400" spc="-20" dirty="0"/>
              <a:t>исходного </a:t>
            </a:r>
            <a:r>
              <a:rPr sz="2400" spc="-15" dirty="0"/>
              <a:t>положения </a:t>
            </a:r>
            <a:r>
              <a:rPr sz="2400" spc="-5" dirty="0"/>
              <a:t>маятника </a:t>
            </a:r>
            <a:r>
              <a:rPr sz="2400" dirty="0"/>
              <a:t>(прошлое </a:t>
            </a:r>
            <a:r>
              <a:rPr sz="2400" spc="-5" dirty="0"/>
              <a:t>для  системы) изменяется </a:t>
            </a:r>
            <a:r>
              <a:rPr sz="2400" dirty="0"/>
              <a:t>ее </a:t>
            </a:r>
            <a:r>
              <a:rPr sz="2400" spc="-5" dirty="0"/>
              <a:t>поведение, </a:t>
            </a:r>
            <a:r>
              <a:rPr sz="2400" spc="-10" dirty="0"/>
              <a:t>от хаотического </a:t>
            </a:r>
            <a:r>
              <a:rPr sz="2400" spc="-15" dirty="0"/>
              <a:t>до  </a:t>
            </a:r>
            <a:r>
              <a:rPr sz="2400" spc="-10" dirty="0"/>
              <a:t>регулярного</a:t>
            </a:r>
            <a:r>
              <a:rPr sz="1800" spc="-10" dirty="0"/>
              <a:t>.</a:t>
            </a:r>
            <a:endParaRPr sz="1800"/>
          </a:p>
        </p:txBody>
      </p:sp>
      <p:sp>
        <p:nvSpPr>
          <p:cNvPr id="3" name="object 3"/>
          <p:cNvSpPr/>
          <p:nvPr/>
        </p:nvSpPr>
        <p:spPr>
          <a:xfrm>
            <a:off x="395541" y="2276817"/>
            <a:ext cx="3960495" cy="3528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99990" y="2276817"/>
            <a:ext cx="4392549" cy="35284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467852" y="6444259"/>
            <a:ext cx="15367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14"/>
              </a:lnSpc>
            </a:pPr>
            <a:fld id="{81D60167-4931-47E6-BA6A-407CBD079E47}" type="slidenum">
              <a:rPr sz="1600" spc="-5" dirty="0">
                <a:solidFill>
                  <a:srgbClr val="888888"/>
                </a:solidFill>
                <a:latin typeface="Calibri"/>
                <a:cs typeface="Calibri"/>
              </a:rPr>
              <a:t>8</a:t>
            </a:fld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20306" y="980694"/>
            <a:ext cx="1353057" cy="19856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39546" y="3140964"/>
            <a:ext cx="2016252" cy="20162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46303" y="571246"/>
            <a:ext cx="7559675" cy="5184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014">
              <a:lnSpc>
                <a:spcPct val="100000"/>
              </a:lnSpc>
            </a:pPr>
            <a:r>
              <a:rPr sz="2800" b="1" spc="-10" dirty="0">
                <a:latin typeface="Calibri"/>
                <a:cs typeface="Calibri"/>
              </a:rPr>
              <a:t>Системный </a:t>
            </a:r>
            <a:r>
              <a:rPr sz="2800" b="1" spc="-40" dirty="0">
                <a:latin typeface="Calibri"/>
                <a:cs typeface="Calibri"/>
              </a:rPr>
              <a:t>подход </a:t>
            </a:r>
            <a:r>
              <a:rPr sz="2800" b="1" spc="-5" dirty="0">
                <a:latin typeface="Calibri"/>
                <a:cs typeface="Calibri"/>
              </a:rPr>
              <a:t>в</a:t>
            </a:r>
            <a:r>
              <a:rPr sz="2800" b="1" spc="4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биологии</a:t>
            </a:r>
            <a:endParaRPr sz="2800">
              <a:latin typeface="Calibri"/>
              <a:cs typeface="Calibri"/>
            </a:endParaRPr>
          </a:p>
          <a:p>
            <a:pPr marL="12700" marR="2637790">
              <a:lnSpc>
                <a:spcPct val="100000"/>
              </a:lnSpc>
              <a:spcBef>
                <a:spcPts val="2310"/>
              </a:spcBef>
            </a:pPr>
            <a:r>
              <a:rPr sz="2800" spc="-10" dirty="0">
                <a:latin typeface="Calibri"/>
                <a:cs typeface="Calibri"/>
              </a:rPr>
              <a:t>Систему </a:t>
            </a:r>
            <a:r>
              <a:rPr sz="2800" spc="-5" dirty="0">
                <a:latin typeface="Calibri"/>
                <a:cs typeface="Calibri"/>
              </a:rPr>
              <a:t>кровообращения </a:t>
            </a:r>
            <a:r>
              <a:rPr sz="2800" spc="-15" dirty="0">
                <a:latin typeface="Calibri"/>
                <a:cs typeface="Calibri"/>
              </a:rPr>
              <a:t>как  </a:t>
            </a:r>
            <a:r>
              <a:rPr sz="2800" spc="-10" dirty="0">
                <a:latin typeface="Calibri"/>
                <a:cs typeface="Calibri"/>
              </a:rPr>
              <a:t>систему </a:t>
            </a:r>
            <a:r>
              <a:rPr sz="2800" spc="-5" dirty="0">
                <a:latin typeface="Calibri"/>
                <a:cs typeface="Calibri"/>
              </a:rPr>
              <a:t>в 1616 </a:t>
            </a:r>
            <a:r>
              <a:rPr sz="2800" spc="-70" dirty="0">
                <a:latin typeface="Calibri"/>
                <a:cs typeface="Calibri"/>
              </a:rPr>
              <a:t>г. </a:t>
            </a:r>
            <a:r>
              <a:rPr sz="2800" spc="-5" dirty="0">
                <a:latin typeface="Calibri"/>
                <a:cs typeface="Calibri"/>
              </a:rPr>
              <a:t>описал Вильям  </a:t>
            </a:r>
            <a:r>
              <a:rPr sz="2800" spc="-40" dirty="0">
                <a:latin typeface="Calibri"/>
                <a:cs typeface="Calibri"/>
              </a:rPr>
              <a:t>Гарвей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050">
              <a:latin typeface="Times New Roman"/>
              <a:cs typeface="Times New Roman"/>
            </a:endParaRPr>
          </a:p>
          <a:p>
            <a:pPr marL="2389505" marR="5080">
              <a:lnSpc>
                <a:spcPct val="100000"/>
              </a:lnSpc>
            </a:pPr>
            <a:r>
              <a:rPr sz="2800" spc="-20" dirty="0">
                <a:latin typeface="Calibri"/>
                <a:cs typeface="Calibri"/>
              </a:rPr>
              <a:t>Карл </a:t>
            </a:r>
            <a:r>
              <a:rPr sz="2800" spc="-5" dirty="0">
                <a:latin typeface="Calibri"/>
                <a:cs typeface="Calibri"/>
              </a:rPr>
              <a:t>Линней </a:t>
            </a:r>
            <a:r>
              <a:rPr sz="2800" dirty="0">
                <a:latin typeface="Calibri"/>
                <a:cs typeface="Calibri"/>
              </a:rPr>
              <a:t>(1707-1778)  </a:t>
            </a:r>
            <a:r>
              <a:rPr sz="2800" spc="-5" dirty="0">
                <a:latin typeface="Calibri"/>
                <a:cs typeface="Calibri"/>
              </a:rPr>
              <a:t>систематизировал </a:t>
            </a:r>
            <a:r>
              <a:rPr sz="2800" dirty="0">
                <a:latin typeface="Calibri"/>
                <a:cs typeface="Calibri"/>
              </a:rPr>
              <a:t>весь  </a:t>
            </a:r>
            <a:r>
              <a:rPr sz="2800" spc="-10" dirty="0">
                <a:latin typeface="Calibri"/>
                <a:cs typeface="Calibri"/>
              </a:rPr>
              <a:t>растительный </a:t>
            </a:r>
            <a:r>
              <a:rPr sz="2800" spc="-5" dirty="0">
                <a:latin typeface="Calibri"/>
                <a:cs typeface="Calibri"/>
              </a:rPr>
              <a:t>и животный мир  </a:t>
            </a:r>
            <a:r>
              <a:rPr sz="2800" spc="-10" dirty="0">
                <a:latin typeface="Calibri"/>
                <a:cs typeface="Calibri"/>
              </a:rPr>
              <a:t>Земли. </a:t>
            </a:r>
            <a:r>
              <a:rPr sz="2800" spc="-5" dirty="0">
                <a:latin typeface="Calibri"/>
                <a:cs typeface="Calibri"/>
              </a:rPr>
              <a:t>Он </a:t>
            </a:r>
            <a:r>
              <a:rPr sz="2800" spc="-10" dirty="0">
                <a:latin typeface="Calibri"/>
                <a:cs typeface="Calibri"/>
              </a:rPr>
              <a:t>предложил систему  научного </a:t>
            </a:r>
            <a:r>
              <a:rPr sz="2800" spc="-5" dirty="0">
                <a:latin typeface="Calibri"/>
                <a:cs typeface="Calibri"/>
              </a:rPr>
              <a:t>наименования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растений  и</a:t>
            </a:r>
            <a:r>
              <a:rPr sz="2800" spc="-1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животных.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67852" y="6444259"/>
            <a:ext cx="15367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14"/>
              </a:lnSpc>
            </a:pPr>
            <a:fld id="{81D60167-4931-47E6-BA6A-407CBD079E47}" type="slidenum">
              <a:rPr sz="1600" spc="-5" dirty="0">
                <a:solidFill>
                  <a:srgbClr val="888888"/>
                </a:solidFill>
                <a:latin typeface="Calibri"/>
                <a:cs typeface="Calibri"/>
              </a:rPr>
              <a:t>9</a:t>
            </a:fld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</TotalTime>
  <Words>1303</Words>
  <Application>Microsoft Office PowerPoint</Application>
  <PresentationFormat>Экран (4:3)</PresentationFormat>
  <Paragraphs>203</Paragraphs>
  <Slides>26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27" baseType="lpstr">
      <vt:lpstr>Office Theme</vt:lpstr>
      <vt:lpstr>Введение в системную биологию</vt:lpstr>
      <vt:lpstr>Предмет системной биологии – биологические системы</vt:lpstr>
      <vt:lpstr>Презентация PowerPoint</vt:lpstr>
      <vt:lpstr>Презентация PowerPoint</vt:lpstr>
      <vt:lpstr>Важное свойство систем – линейность</vt:lpstr>
      <vt:lpstr>Презентация PowerPoint</vt:lpstr>
      <vt:lpstr>Двойной маятник</vt:lpstr>
      <vt:lpstr>В зависимости от исходного положения маятника (прошлое для  системы) изменяется ее поведение, от хаотического до  регулярного.</vt:lpstr>
      <vt:lpstr>Презентация PowerPoint</vt:lpstr>
      <vt:lpstr>Презентация PowerPoint</vt:lpstr>
      <vt:lpstr>Презентация PowerPoint</vt:lpstr>
      <vt:lpstr>Сегодня системный подход позволил выделить уровни структурной организации материи.</vt:lpstr>
      <vt:lpstr>Основные принципы системного подхода</vt:lpstr>
      <vt:lpstr>Презентация PowerPoint</vt:lpstr>
      <vt:lpstr>Особенности биологических систем.</vt:lpstr>
      <vt:lpstr>Основные свойства живых систем:</vt:lpstr>
      <vt:lpstr>Признаки биологических систем:</vt:lpstr>
      <vt:lpstr>Презентация PowerPoint</vt:lpstr>
      <vt:lpstr>Классификация систем</vt:lpstr>
      <vt:lpstr>Живые системы подразделяются по уровням организации:</vt:lpstr>
      <vt:lpstr>. Два важных уровня организации живых систем</vt:lpstr>
      <vt:lpstr>Презентация PowerPoint</vt:lpstr>
      <vt:lpstr>Презентация PowerPoint</vt:lpstr>
      <vt:lpstr>Характеристика уровней организации живого</vt:lpstr>
      <vt:lpstr>Презентация PowerPoint</vt:lpstr>
      <vt:lpstr>Системная биология (systems biology)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UserAI</dc:creator>
  <cp:lastModifiedBy>Григорий</cp:lastModifiedBy>
  <cp:revision>3</cp:revision>
  <dcterms:created xsi:type="dcterms:W3CDTF">2017-09-05T09:53:43Z</dcterms:created>
  <dcterms:modified xsi:type="dcterms:W3CDTF">2017-09-05T11:25:39Z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2016-11-15T00:00:00Z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2017-09-05T00:00:00Z</vt:filetime>
  </property>
</Properties>
</file>