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82245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82245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82245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82245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82245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0885" y="503046"/>
            <a:ext cx="7882229" cy="862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1082" y="1451483"/>
            <a:ext cx="7161834" cy="2204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10880" y="6422161"/>
            <a:ext cx="310515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82245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jp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191" y="353567"/>
            <a:ext cx="66484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5" dirty="0">
                <a:latin typeface="Calibri"/>
                <a:cs typeface="Calibri"/>
              </a:rPr>
              <a:t>Введение </a:t>
            </a:r>
            <a:r>
              <a:rPr sz="3600" dirty="0">
                <a:latin typeface="Calibri"/>
                <a:cs typeface="Calibri"/>
              </a:rPr>
              <a:t>в </a:t>
            </a:r>
            <a:r>
              <a:rPr sz="3600" spc="-5" dirty="0">
                <a:latin typeface="Calibri"/>
                <a:cs typeface="Calibri"/>
              </a:rPr>
              <a:t>системную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биологию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4746497"/>
            <a:ext cx="774065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3200" spc="-15" dirty="0" smtClean="0">
                <a:cs typeface="Calibri"/>
              </a:rPr>
              <a:t>Николаев Григорий Игоревич</a:t>
            </a:r>
          </a:p>
          <a:p>
            <a:pPr marL="12700">
              <a:lnSpc>
                <a:spcPct val="100000"/>
              </a:lnSpc>
            </a:pPr>
            <a:r>
              <a:rPr lang="ru-RU" sz="3200" spc="-15" dirty="0" smtClean="0">
                <a:cs typeface="Calibri"/>
              </a:rPr>
              <a:t>Ассистент кафедры биомедицинской информатики</a:t>
            </a:r>
            <a:endParaRPr lang="ru-RU" sz="3200" dirty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591" y="1268730"/>
            <a:ext cx="7722869" cy="3024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ts val="1614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23580" y="6422161"/>
            <a:ext cx="2844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b="1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443229"/>
            <a:ext cx="694817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/>
              <a:t>Характеристики </a:t>
            </a:r>
            <a:r>
              <a:rPr sz="2400" spc="-15" dirty="0"/>
              <a:t>нормального</a:t>
            </a:r>
            <a:r>
              <a:rPr sz="2400" spc="5" dirty="0"/>
              <a:t> </a:t>
            </a:r>
            <a:r>
              <a:rPr sz="2400" spc="-5" dirty="0"/>
              <a:t>распределения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7217" y="1091438"/>
            <a:ext cx="7971790" cy="48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Основные </a:t>
            </a:r>
            <a:r>
              <a:rPr sz="2000" spc="-10" dirty="0">
                <a:latin typeface="Arial"/>
                <a:cs typeface="Arial"/>
              </a:rPr>
              <a:t>параметры </a:t>
            </a:r>
            <a:r>
              <a:rPr sz="2000" spc="-5" dirty="0">
                <a:latin typeface="Arial"/>
                <a:cs typeface="Arial"/>
              </a:rPr>
              <a:t>нормального </a:t>
            </a:r>
            <a:r>
              <a:rPr sz="2000" spc="-10" dirty="0">
                <a:latin typeface="Arial"/>
                <a:cs typeface="Arial"/>
              </a:rPr>
              <a:t>распределения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10" dirty="0">
                <a:latin typeface="Arial"/>
                <a:cs typeface="Arial"/>
              </a:rPr>
              <a:t>среднее  </a:t>
            </a:r>
            <a:r>
              <a:rPr sz="2000" spc="-5" dirty="0">
                <a:latin typeface="Arial"/>
                <a:cs typeface="Arial"/>
              </a:rPr>
              <a:t>арифметическое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М</a:t>
            </a:r>
            <a:r>
              <a:rPr sz="2000" dirty="0">
                <a:latin typeface="Arial"/>
                <a:cs typeface="Arial"/>
              </a:rPr>
              <a:t>) и </a:t>
            </a:r>
            <a:r>
              <a:rPr sz="2000" spc="-5" dirty="0">
                <a:latin typeface="Arial"/>
                <a:cs typeface="Arial"/>
              </a:rPr>
              <a:t>среднеквадратическое отклонение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сигма  (</a:t>
            </a:r>
            <a:r>
              <a:rPr sz="2000" b="1" dirty="0">
                <a:latin typeface="Arial"/>
                <a:cs typeface="Arial"/>
              </a:rPr>
              <a:t>σ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98145">
              <a:lnSpc>
                <a:spcPct val="100000"/>
              </a:lnSpc>
              <a:tabLst>
                <a:tab pos="1104265" algn="l"/>
                <a:tab pos="2829560" algn="l"/>
                <a:tab pos="3556000" algn="l"/>
                <a:tab pos="5394960" algn="l"/>
                <a:tab pos="6232525" algn="l"/>
                <a:tab pos="6489065" algn="l"/>
              </a:tabLst>
            </a:pPr>
            <a:r>
              <a:rPr sz="2000" dirty="0">
                <a:latin typeface="Arial"/>
                <a:cs typeface="Arial"/>
              </a:rPr>
              <a:t>На </a:t>
            </a:r>
            <a:r>
              <a:rPr sz="2000" spc="-5" dirty="0">
                <a:latin typeface="Arial"/>
                <a:cs typeface="Arial"/>
              </a:rPr>
              <a:t>расстоянии </a:t>
            </a:r>
            <a:r>
              <a:rPr sz="2000" i="1" dirty="0">
                <a:latin typeface="Arial"/>
                <a:cs typeface="Arial"/>
              </a:rPr>
              <a:t>М +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σ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и	М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σ	</a:t>
            </a:r>
            <a:r>
              <a:rPr sz="2000" spc="-25" dirty="0">
                <a:latin typeface="Arial"/>
                <a:cs typeface="Arial"/>
              </a:rPr>
              <a:t>от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среднего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значения	на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графике  нормальной </a:t>
            </a:r>
            <a:r>
              <a:rPr sz="2000" spc="-5" dirty="0">
                <a:latin typeface="Arial"/>
                <a:cs typeface="Arial"/>
              </a:rPr>
              <a:t>кривой расположены </a:t>
            </a:r>
            <a:r>
              <a:rPr sz="2000" dirty="0">
                <a:latin typeface="Arial"/>
                <a:cs typeface="Arial"/>
              </a:rPr>
              <a:t>абсциссы ее </a:t>
            </a:r>
            <a:r>
              <a:rPr sz="2000" spc="-15" dirty="0">
                <a:latin typeface="Arial"/>
                <a:cs typeface="Arial"/>
              </a:rPr>
              <a:t>двух точек  </a:t>
            </a:r>
            <a:r>
              <a:rPr sz="2000" spc="-5" dirty="0">
                <a:latin typeface="Arial"/>
                <a:cs typeface="Arial"/>
              </a:rPr>
              <a:t>перегиба, которые показывают </a:t>
            </a:r>
            <a:r>
              <a:rPr sz="2000" spc="-20" dirty="0">
                <a:latin typeface="Arial"/>
                <a:cs typeface="Arial"/>
              </a:rPr>
              <a:t>переход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от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типичных	</a:t>
            </a:r>
            <a:r>
              <a:rPr sz="2000" spc="-15" dirty="0">
                <a:latin typeface="Arial"/>
                <a:cs typeface="Arial"/>
              </a:rPr>
              <a:t>величин  </a:t>
            </a:r>
            <a:r>
              <a:rPr sz="2000" spc="-5" dirty="0">
                <a:latin typeface="Arial"/>
                <a:cs typeface="Arial"/>
              </a:rPr>
              <a:t>вариант	</a:t>
            </a:r>
            <a:r>
              <a:rPr sz="2000" dirty="0">
                <a:latin typeface="Arial"/>
                <a:cs typeface="Arial"/>
              </a:rPr>
              <a:t>совокупности	к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нетипичным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хотя	</a:t>
            </a:r>
            <a:r>
              <a:rPr sz="2000" dirty="0">
                <a:latin typeface="Arial"/>
                <a:cs typeface="Arial"/>
              </a:rPr>
              <a:t>и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принадлежащих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еще </a:t>
            </a:r>
            <a:r>
              <a:rPr sz="2000" dirty="0">
                <a:latin typeface="Arial"/>
                <a:cs typeface="Arial"/>
              </a:rPr>
              <a:t>к данной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совокупности.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011555" algn="l"/>
                <a:tab pos="6743700" algn="l"/>
              </a:tabLst>
            </a:pPr>
            <a:r>
              <a:rPr sz="2000" dirty="0">
                <a:latin typeface="Arial"/>
                <a:cs typeface="Arial"/>
              </a:rPr>
              <a:t>В </a:t>
            </a:r>
            <a:r>
              <a:rPr sz="2000" spc="-5" dirty="0">
                <a:latin typeface="Arial"/>
                <a:cs typeface="Arial"/>
              </a:rPr>
              <a:t>интервале </a:t>
            </a:r>
            <a:r>
              <a:rPr sz="2000" b="1" dirty="0">
                <a:latin typeface="Arial"/>
                <a:cs typeface="Arial"/>
              </a:rPr>
              <a:t>нормы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между </a:t>
            </a:r>
            <a:r>
              <a:rPr sz="2000" dirty="0">
                <a:latin typeface="Arial"/>
                <a:cs typeface="Arial"/>
              </a:rPr>
              <a:t>абсциссами, </a:t>
            </a:r>
            <a:r>
              <a:rPr sz="2000" spc="-25" dirty="0">
                <a:latin typeface="Arial"/>
                <a:cs typeface="Arial"/>
              </a:rPr>
              <a:t>от </a:t>
            </a:r>
            <a:r>
              <a:rPr sz="2000" i="1" spc="5" dirty="0">
                <a:latin typeface="Arial"/>
                <a:cs typeface="Arial"/>
              </a:rPr>
              <a:t>М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i="1" dirty="0">
                <a:latin typeface="Arial"/>
                <a:cs typeface="Arial"/>
              </a:rPr>
              <a:t>σ </a:t>
            </a:r>
            <a:r>
              <a:rPr sz="2000" dirty="0">
                <a:latin typeface="Arial"/>
                <a:cs typeface="Arial"/>
              </a:rPr>
              <a:t>до </a:t>
            </a:r>
            <a:r>
              <a:rPr sz="2000" i="1" spc="5" dirty="0">
                <a:latin typeface="Arial"/>
                <a:cs typeface="Arial"/>
              </a:rPr>
              <a:t>М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i="1" dirty="0">
                <a:latin typeface="Arial"/>
                <a:cs typeface="Arial"/>
              </a:rPr>
              <a:t>σ  </a:t>
            </a:r>
            <a:r>
              <a:rPr sz="2000" spc="-15" dirty="0">
                <a:latin typeface="Arial"/>
                <a:cs typeface="Arial"/>
              </a:rPr>
              <a:t>находится </a:t>
            </a:r>
            <a:r>
              <a:rPr sz="2000" dirty="0">
                <a:latin typeface="Arial"/>
                <a:cs typeface="Arial"/>
              </a:rPr>
              <a:t>68,27% </a:t>
            </a:r>
            <a:r>
              <a:rPr sz="2000" spc="-5" dirty="0">
                <a:latin typeface="Arial"/>
                <a:cs typeface="Arial"/>
              </a:rPr>
              <a:t>всей </a:t>
            </a:r>
            <a:r>
              <a:rPr sz="2000" dirty="0">
                <a:latin typeface="Arial"/>
                <a:cs typeface="Arial"/>
              </a:rPr>
              <a:t>площади </a:t>
            </a:r>
            <a:r>
              <a:rPr sz="2000" spc="-5" dirty="0">
                <a:latin typeface="Arial"/>
                <a:cs typeface="Arial"/>
              </a:rPr>
              <a:t>нормального </a:t>
            </a:r>
            <a:r>
              <a:rPr sz="2000" spc="-10" dirty="0">
                <a:latin typeface="Arial"/>
                <a:cs typeface="Arial"/>
              </a:rPr>
              <a:t>распределения, </a:t>
            </a:r>
            <a:r>
              <a:rPr sz="2000" spc="-114" dirty="0">
                <a:latin typeface="Arial"/>
                <a:cs typeface="Arial"/>
              </a:rPr>
              <a:t>т. </a:t>
            </a:r>
            <a:r>
              <a:rPr sz="2000" dirty="0">
                <a:latin typeface="Arial"/>
                <a:cs typeface="Arial"/>
              </a:rPr>
              <a:t>е.  </a:t>
            </a:r>
            <a:r>
              <a:rPr sz="2000" spc="-30" dirty="0">
                <a:latin typeface="Arial"/>
                <a:cs typeface="Arial"/>
              </a:rPr>
              <a:t>вариант, </a:t>
            </a:r>
            <a:r>
              <a:rPr sz="2000" spc="-5" dirty="0">
                <a:latin typeface="Arial"/>
                <a:cs typeface="Arial"/>
              </a:rPr>
              <a:t>или </a:t>
            </a:r>
            <a:r>
              <a:rPr sz="2000" spc="-20" dirty="0">
                <a:latin typeface="Arial"/>
                <a:cs typeface="Arial"/>
              </a:rPr>
              <a:t>дат </a:t>
            </a:r>
            <a:r>
              <a:rPr sz="2000" dirty="0">
                <a:latin typeface="Arial"/>
                <a:cs typeface="Arial"/>
              </a:rPr>
              <a:t>совокупности; </a:t>
            </a:r>
            <a:r>
              <a:rPr sz="2000" spc="-5" dirty="0">
                <a:latin typeface="Arial"/>
                <a:cs typeface="Arial"/>
              </a:rPr>
              <a:t>между </a:t>
            </a:r>
            <a:r>
              <a:rPr sz="2000" i="1" dirty="0">
                <a:latin typeface="Arial"/>
                <a:cs typeface="Arial"/>
              </a:rPr>
              <a:t>М </a:t>
            </a:r>
            <a:r>
              <a:rPr sz="2000" dirty="0">
                <a:latin typeface="Arial"/>
                <a:cs typeface="Arial"/>
              </a:rPr>
              <a:t>- 2σ и М+2σ </a:t>
            </a:r>
            <a:r>
              <a:rPr sz="2000" spc="-15" dirty="0">
                <a:latin typeface="Arial"/>
                <a:cs typeface="Arial"/>
              </a:rPr>
              <a:t>заключается  </a:t>
            </a:r>
            <a:r>
              <a:rPr sz="2000" dirty="0">
                <a:latin typeface="Arial"/>
                <a:cs typeface="Arial"/>
              </a:rPr>
              <a:t>95,45%	</a:t>
            </a:r>
            <a:r>
              <a:rPr sz="2000" spc="-20" dirty="0">
                <a:latin typeface="Arial"/>
                <a:cs typeface="Arial"/>
              </a:rPr>
              <a:t>дат </a:t>
            </a:r>
            <a:r>
              <a:rPr sz="2000" spc="-25" dirty="0">
                <a:latin typeface="Arial"/>
                <a:cs typeface="Arial"/>
              </a:rPr>
              <a:t>от </a:t>
            </a:r>
            <a:r>
              <a:rPr sz="2000" spc="-15" dirty="0">
                <a:latin typeface="Arial"/>
                <a:cs typeface="Arial"/>
              </a:rPr>
              <a:t>всего </a:t>
            </a:r>
            <a:r>
              <a:rPr sz="2000" spc="-10" dirty="0">
                <a:latin typeface="Arial"/>
                <a:cs typeface="Arial"/>
              </a:rPr>
              <a:t>объема </a:t>
            </a:r>
            <a:r>
              <a:rPr sz="2000" dirty="0">
                <a:latin typeface="Arial"/>
                <a:cs typeface="Arial"/>
              </a:rPr>
              <a:t>и в </a:t>
            </a:r>
            <a:r>
              <a:rPr sz="2000" spc="-5" dirty="0">
                <a:latin typeface="Arial"/>
                <a:cs typeface="Arial"/>
              </a:rPr>
              <a:t>интервале </a:t>
            </a:r>
            <a:r>
              <a:rPr sz="2000" spc="-25" dirty="0">
                <a:latin typeface="Arial"/>
                <a:cs typeface="Arial"/>
              </a:rPr>
              <a:t>от </a:t>
            </a:r>
            <a:r>
              <a:rPr sz="2000" i="1" dirty="0">
                <a:latin typeface="Arial"/>
                <a:cs typeface="Arial"/>
              </a:rPr>
              <a:t>М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3σ </a:t>
            </a:r>
            <a:r>
              <a:rPr sz="2000" spc="-5" dirty="0">
                <a:latin typeface="Arial"/>
                <a:cs typeface="Arial"/>
              </a:rPr>
              <a:t>до	</a:t>
            </a:r>
            <a:r>
              <a:rPr sz="2000" dirty="0">
                <a:latin typeface="Arial"/>
                <a:cs typeface="Arial"/>
              </a:rPr>
              <a:t>М+3σ  </a:t>
            </a:r>
            <a:r>
              <a:rPr sz="2000" spc="-5" dirty="0">
                <a:latin typeface="Arial"/>
                <a:cs typeface="Arial"/>
              </a:rPr>
              <a:t>лежит </a:t>
            </a:r>
            <a:r>
              <a:rPr sz="2000" dirty="0">
                <a:latin typeface="Arial"/>
                <a:cs typeface="Arial"/>
              </a:rPr>
              <a:t>99,73% </a:t>
            </a:r>
            <a:r>
              <a:rPr sz="2000" spc="-25" dirty="0">
                <a:latin typeface="Arial"/>
                <a:cs typeface="Arial"/>
              </a:rPr>
              <a:t>от </a:t>
            </a:r>
            <a:r>
              <a:rPr sz="2000" spc="-15" dirty="0">
                <a:latin typeface="Arial"/>
                <a:cs typeface="Arial"/>
              </a:rPr>
              <a:t>всего </a:t>
            </a:r>
            <a:r>
              <a:rPr sz="2000" spc="-10" dirty="0">
                <a:latin typeface="Arial"/>
                <a:cs typeface="Arial"/>
              </a:rPr>
              <a:t>объема </a:t>
            </a:r>
            <a:r>
              <a:rPr sz="2000" dirty="0">
                <a:latin typeface="Arial"/>
                <a:cs typeface="Arial"/>
              </a:rPr>
              <a:t>нормально </a:t>
            </a:r>
            <a:r>
              <a:rPr sz="2000" spc="-10" dirty="0">
                <a:latin typeface="Arial"/>
                <a:cs typeface="Arial"/>
              </a:rPr>
              <a:t>распределенной  </a:t>
            </a:r>
            <a:r>
              <a:rPr sz="2000" dirty="0">
                <a:latin typeface="Arial"/>
                <a:cs typeface="Arial"/>
              </a:rPr>
              <a:t>совокупности.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" y="365125"/>
            <a:ext cx="777240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7530">
              <a:lnSpc>
                <a:spcPct val="100000"/>
              </a:lnSpc>
            </a:pPr>
            <a:r>
              <a:rPr sz="2400" spc="-5" dirty="0"/>
              <a:t>Биномиальное</a:t>
            </a:r>
            <a:r>
              <a:rPr sz="2400" spc="-90" dirty="0"/>
              <a:t> </a:t>
            </a:r>
            <a:r>
              <a:rPr sz="2400" spc="-5" dirty="0"/>
              <a:t>распределение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02742" y="946911"/>
            <a:ext cx="7772400" cy="499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Относится </a:t>
            </a:r>
            <a:r>
              <a:rPr sz="2000" dirty="0">
                <a:latin typeface="Arial"/>
                <a:cs typeface="Arial"/>
              </a:rPr>
              <a:t>к </a:t>
            </a:r>
            <a:r>
              <a:rPr sz="2000" spc="-10" dirty="0">
                <a:latin typeface="Arial"/>
                <a:cs typeface="Arial"/>
              </a:rPr>
              <a:t>дискретным величинам, </a:t>
            </a:r>
            <a:r>
              <a:rPr sz="2000" spc="-15" dirty="0">
                <a:latin typeface="Arial"/>
                <a:cs typeface="Arial"/>
              </a:rPr>
              <a:t>то </a:t>
            </a:r>
            <a:r>
              <a:rPr sz="2000" dirty="0">
                <a:latin typeface="Arial"/>
                <a:cs typeface="Arial"/>
              </a:rPr>
              <a:t>есть к </a:t>
            </a:r>
            <a:r>
              <a:rPr sz="2000" spc="-10" dirty="0">
                <a:latin typeface="Arial"/>
                <a:cs typeface="Arial"/>
              </a:rPr>
              <a:t>тем, которые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могут  быть </a:t>
            </a:r>
            <a:r>
              <a:rPr sz="2000" spc="-10" dirty="0">
                <a:latin typeface="Arial"/>
                <a:cs typeface="Arial"/>
              </a:rPr>
              <a:t>представлены </a:t>
            </a:r>
            <a:r>
              <a:rPr sz="2000" spc="-15" dirty="0">
                <a:latin typeface="Arial"/>
                <a:cs typeface="Arial"/>
              </a:rPr>
              <a:t>целыми </a:t>
            </a:r>
            <a:r>
              <a:rPr sz="2000" dirty="0">
                <a:latin typeface="Arial"/>
                <a:cs typeface="Arial"/>
              </a:rPr>
              <a:t>числами. Например, </a:t>
            </a:r>
            <a:r>
              <a:rPr sz="2000" spc="-10" dirty="0">
                <a:latin typeface="Arial"/>
                <a:cs typeface="Arial"/>
              </a:rPr>
              <a:t>глазков </a:t>
            </a:r>
            <a:r>
              <a:rPr sz="2000" dirty="0">
                <a:latin typeface="Arial"/>
                <a:cs typeface="Arial"/>
              </a:rPr>
              <a:t>в  </a:t>
            </a:r>
            <a:r>
              <a:rPr sz="2000" spc="-10" dirty="0">
                <a:latin typeface="Arial"/>
                <a:cs typeface="Arial"/>
              </a:rPr>
              <a:t>картофелине </a:t>
            </a:r>
            <a:r>
              <a:rPr sz="2000" spc="-20" dirty="0">
                <a:latin typeface="Arial"/>
                <a:cs typeface="Arial"/>
              </a:rPr>
              <a:t>может </a:t>
            </a:r>
            <a:r>
              <a:rPr sz="2000" dirty="0">
                <a:latin typeface="Arial"/>
                <a:cs typeface="Arial"/>
              </a:rPr>
              <a:t>быть </a:t>
            </a:r>
            <a:r>
              <a:rPr sz="2000" spc="-10" dirty="0">
                <a:latin typeface="Arial"/>
                <a:cs typeface="Arial"/>
              </a:rPr>
              <a:t>только </a:t>
            </a:r>
            <a:r>
              <a:rPr sz="2000" spc="-15" dirty="0">
                <a:latin typeface="Arial"/>
                <a:cs typeface="Arial"/>
              </a:rPr>
              <a:t>целое </a:t>
            </a:r>
            <a:r>
              <a:rPr sz="2000" dirty="0">
                <a:latin typeface="Arial"/>
                <a:cs typeface="Arial"/>
              </a:rPr>
              <a:t>число и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т.д.</a:t>
            </a:r>
            <a:endParaRPr sz="2000">
              <a:latin typeface="Arial"/>
              <a:cs typeface="Arial"/>
            </a:endParaRPr>
          </a:p>
          <a:p>
            <a:pPr marL="83820" marR="4157345">
              <a:lnSpc>
                <a:spcPct val="100000"/>
              </a:lnSpc>
              <a:spcBef>
                <a:spcPts val="900"/>
              </a:spcBef>
              <a:tabLst>
                <a:tab pos="1777364" algn="l"/>
              </a:tabLst>
            </a:pPr>
            <a:r>
              <a:rPr sz="2000" spc="-15" dirty="0">
                <a:latin typeface="Arial"/>
                <a:cs typeface="Arial"/>
              </a:rPr>
              <a:t>Распределение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вероятностей  </a:t>
            </a:r>
            <a:r>
              <a:rPr sz="2000" dirty="0">
                <a:latin typeface="Arial"/>
                <a:cs typeface="Arial"/>
              </a:rPr>
              <a:t>числа </a:t>
            </a:r>
            <a:r>
              <a:rPr sz="2000" spc="-10" dirty="0">
                <a:latin typeface="Arial"/>
                <a:cs typeface="Arial"/>
              </a:rPr>
              <a:t>появлений некоторого  </a:t>
            </a:r>
            <a:r>
              <a:rPr sz="2000" spc="5" dirty="0">
                <a:latin typeface="Arial"/>
                <a:cs typeface="Arial"/>
              </a:rPr>
              <a:t>события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при	</a:t>
            </a:r>
            <a:r>
              <a:rPr sz="2000" spc="-10" dirty="0">
                <a:latin typeface="Arial"/>
                <a:cs typeface="Arial"/>
              </a:rPr>
              <a:t>повторных  </a:t>
            </a:r>
            <a:r>
              <a:rPr sz="2000" spc="-5" dirty="0">
                <a:latin typeface="Arial"/>
                <a:cs typeface="Arial"/>
              </a:rPr>
              <a:t>независимых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испытаниях.</a:t>
            </a:r>
            <a:endParaRPr sz="2000">
              <a:latin typeface="Arial"/>
              <a:cs typeface="Arial"/>
            </a:endParaRPr>
          </a:p>
          <a:p>
            <a:pPr marL="83820" marR="407289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Если </a:t>
            </a:r>
            <a:r>
              <a:rPr sz="2000" spc="-5" dirty="0">
                <a:latin typeface="Arial"/>
                <a:cs typeface="Arial"/>
              </a:rPr>
              <a:t>при </a:t>
            </a:r>
            <a:r>
              <a:rPr sz="2000" spc="5" dirty="0">
                <a:latin typeface="Arial"/>
                <a:cs typeface="Arial"/>
              </a:rPr>
              <a:t>каждом </a:t>
            </a:r>
            <a:r>
              <a:rPr sz="2000" spc="-5" dirty="0">
                <a:latin typeface="Arial"/>
                <a:cs typeface="Arial"/>
              </a:rPr>
              <a:t>испытании  вероятность </a:t>
            </a:r>
            <a:r>
              <a:rPr sz="2000" spc="-10" dirty="0">
                <a:latin typeface="Arial"/>
                <a:cs typeface="Arial"/>
              </a:rPr>
              <a:t>появления  </a:t>
            </a:r>
            <a:r>
              <a:rPr sz="2000" spc="5" dirty="0">
                <a:latin typeface="Arial"/>
                <a:cs typeface="Arial"/>
              </a:rPr>
              <a:t>события </a:t>
            </a:r>
            <a:r>
              <a:rPr sz="2000" dirty="0">
                <a:latin typeface="Arial"/>
                <a:cs typeface="Arial"/>
              </a:rPr>
              <a:t>равна </a:t>
            </a:r>
            <a:r>
              <a:rPr sz="2000" i="1" dirty="0">
                <a:latin typeface="Arial"/>
                <a:cs typeface="Arial"/>
              </a:rPr>
              <a:t>р (</a:t>
            </a:r>
            <a:r>
              <a:rPr sz="2000" dirty="0">
                <a:latin typeface="Arial"/>
                <a:cs typeface="Arial"/>
              </a:rPr>
              <a:t>0 ≤ </a:t>
            </a:r>
            <a:r>
              <a:rPr sz="2000" i="1" dirty="0">
                <a:latin typeface="Arial"/>
                <a:cs typeface="Arial"/>
              </a:rPr>
              <a:t>P </a:t>
            </a:r>
            <a:r>
              <a:rPr sz="2000" dirty="0">
                <a:latin typeface="Arial"/>
                <a:cs typeface="Arial"/>
              </a:rPr>
              <a:t>≤ 1),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то  </a:t>
            </a:r>
            <a:r>
              <a:rPr sz="2000" spc="5" dirty="0">
                <a:latin typeface="Arial"/>
                <a:cs typeface="Arial"/>
              </a:rPr>
              <a:t>число </a:t>
            </a:r>
            <a:r>
              <a:rPr sz="2000" dirty="0">
                <a:latin typeface="Arial"/>
                <a:cs typeface="Arial"/>
              </a:rPr>
              <a:t>μ </a:t>
            </a:r>
            <a:r>
              <a:rPr sz="2000" spc="-10" dirty="0">
                <a:latin typeface="Arial"/>
                <a:cs typeface="Arial"/>
              </a:rPr>
              <a:t>появлений </a:t>
            </a:r>
            <a:r>
              <a:rPr sz="2000" spc="-30" dirty="0">
                <a:latin typeface="Arial"/>
                <a:cs typeface="Arial"/>
              </a:rPr>
              <a:t>этого  </a:t>
            </a:r>
            <a:r>
              <a:rPr sz="2000" spc="5" dirty="0">
                <a:latin typeface="Arial"/>
                <a:cs typeface="Arial"/>
              </a:rPr>
              <a:t>события </a:t>
            </a:r>
            <a:r>
              <a:rPr sz="2000" spc="-5" dirty="0">
                <a:latin typeface="Arial"/>
                <a:cs typeface="Arial"/>
              </a:rPr>
              <a:t>при 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spc="-5" dirty="0">
                <a:latin typeface="Arial"/>
                <a:cs typeface="Arial"/>
              </a:rPr>
              <a:t>независимых  испытаниях </a:t>
            </a:r>
            <a:r>
              <a:rPr sz="2000" dirty="0">
                <a:latin typeface="Calibri"/>
                <a:cs typeface="Calibri"/>
              </a:rPr>
              <a:t>- </a:t>
            </a:r>
            <a:r>
              <a:rPr sz="2000" dirty="0">
                <a:latin typeface="Arial"/>
                <a:cs typeface="Arial"/>
              </a:rPr>
              <a:t>случайная  </a:t>
            </a:r>
            <a:r>
              <a:rPr sz="2000" spc="-15" dirty="0">
                <a:latin typeface="Arial"/>
                <a:cs typeface="Arial"/>
              </a:rPr>
              <a:t>величина, </a:t>
            </a:r>
            <a:r>
              <a:rPr sz="2000" dirty="0">
                <a:latin typeface="Arial"/>
                <a:cs typeface="Arial"/>
              </a:rPr>
              <a:t>принимающая  </a:t>
            </a:r>
            <a:r>
              <a:rPr sz="2000" spc="-5" dirty="0">
                <a:latin typeface="Arial"/>
                <a:cs typeface="Arial"/>
              </a:rPr>
              <a:t>значения </a:t>
            </a:r>
            <a:r>
              <a:rPr sz="2000" i="1" dirty="0">
                <a:latin typeface="Arial"/>
                <a:cs typeface="Arial"/>
              </a:rPr>
              <a:t>M </a:t>
            </a:r>
            <a:r>
              <a:rPr sz="2000" dirty="0">
                <a:latin typeface="Arial"/>
                <a:cs typeface="Arial"/>
              </a:rPr>
              <a:t>= 1, </a:t>
            </a:r>
            <a:r>
              <a:rPr sz="2000" spc="-5" dirty="0">
                <a:latin typeface="Arial"/>
                <a:cs typeface="Arial"/>
              </a:rPr>
              <a:t>2,.., 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с  </a:t>
            </a:r>
            <a:r>
              <a:rPr sz="2000" spc="-5" dirty="0">
                <a:latin typeface="Arial"/>
                <a:cs typeface="Arial"/>
              </a:rPr>
              <a:t>вероятностями: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7982" y="2060790"/>
            <a:ext cx="4320540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537" y="5913246"/>
            <a:ext cx="3384423" cy="70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8027" y="5837016"/>
            <a:ext cx="2664332" cy="9444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23580" y="6422161"/>
            <a:ext cx="2844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b="1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>
              <a:lnSpc>
                <a:spcPct val="100000"/>
              </a:lnSpc>
            </a:pPr>
            <a:r>
              <a:rPr sz="2400" spc="-5" dirty="0"/>
              <a:t>Характеристики </a:t>
            </a:r>
            <a:r>
              <a:rPr sz="2400" spc="-10" dirty="0"/>
              <a:t>биномиального</a:t>
            </a:r>
            <a:r>
              <a:rPr sz="2400" spc="-5" dirty="0"/>
              <a:t> распределения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42568" y="1307465"/>
            <a:ext cx="7766050" cy="536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178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Во </a:t>
            </a:r>
            <a:r>
              <a:rPr sz="2000" b="1" spc="-5" dirty="0">
                <a:latin typeface="Arial"/>
                <a:cs typeface="Arial"/>
              </a:rPr>
              <a:t>многом </a:t>
            </a:r>
            <a:r>
              <a:rPr sz="2000" b="1" spc="-10" dirty="0">
                <a:latin typeface="Arial"/>
                <a:cs typeface="Arial"/>
              </a:rPr>
              <a:t>близко </a:t>
            </a:r>
            <a:r>
              <a:rPr sz="2000" b="1" dirty="0">
                <a:latin typeface="Arial"/>
                <a:cs typeface="Arial"/>
              </a:rPr>
              <a:t>к </a:t>
            </a:r>
            <a:r>
              <a:rPr sz="2000" b="1" spc="-25" dirty="0">
                <a:latin typeface="Arial"/>
                <a:cs typeface="Arial"/>
              </a:rPr>
              <a:t>нормальному. </a:t>
            </a:r>
            <a:r>
              <a:rPr sz="2000" spc="-10" dirty="0">
                <a:latin typeface="Arial"/>
                <a:cs typeface="Arial"/>
              </a:rPr>
              <a:t>Отличие </a:t>
            </a:r>
            <a:r>
              <a:rPr sz="2000" dirty="0">
                <a:latin typeface="Arial"/>
                <a:cs typeface="Arial"/>
              </a:rPr>
              <a:t>состоит </a:t>
            </a:r>
            <a:r>
              <a:rPr sz="2000" spc="-5" dirty="0">
                <a:latin typeface="Arial"/>
                <a:cs typeface="Arial"/>
              </a:rPr>
              <a:t>лишь </a:t>
            </a:r>
            <a:r>
              <a:rPr sz="2000" dirty="0">
                <a:latin typeface="Arial"/>
                <a:cs typeface="Arial"/>
              </a:rPr>
              <a:t>в  </a:t>
            </a:r>
            <a:r>
              <a:rPr sz="2000" spc="-10" dirty="0">
                <a:latin typeface="Arial"/>
                <a:cs typeface="Arial"/>
              </a:rPr>
              <a:t>том, что </a:t>
            </a:r>
            <a:r>
              <a:rPr sz="2000" dirty="0">
                <a:latin typeface="Arial"/>
                <a:cs typeface="Arial"/>
              </a:rPr>
              <a:t>оно </a:t>
            </a:r>
            <a:r>
              <a:rPr sz="2000" spc="-15" dirty="0">
                <a:latin typeface="Arial"/>
                <a:cs typeface="Arial"/>
              </a:rPr>
              <a:t>характеризует </a:t>
            </a:r>
            <a:r>
              <a:rPr sz="2000" spc="-10" dirty="0">
                <a:latin typeface="Arial"/>
                <a:cs typeface="Arial"/>
              </a:rPr>
              <a:t>поведение </a:t>
            </a:r>
            <a:r>
              <a:rPr sz="2000" i="1" spc="-5" dirty="0">
                <a:latin typeface="Arial"/>
                <a:cs typeface="Arial"/>
              </a:rPr>
              <a:t>дискретных </a:t>
            </a:r>
            <a:r>
              <a:rPr sz="2000" i="1" dirty="0">
                <a:latin typeface="Arial"/>
                <a:cs typeface="Arial"/>
              </a:rPr>
              <a:t>признаков</a:t>
            </a:r>
            <a:r>
              <a:rPr sz="2000" dirty="0">
                <a:latin typeface="Arial"/>
                <a:cs typeface="Arial"/>
              </a:rPr>
              <a:t>,  </a:t>
            </a:r>
            <a:r>
              <a:rPr sz="2000" i="1" dirty="0">
                <a:latin typeface="Arial"/>
                <a:cs typeface="Arial"/>
              </a:rPr>
              <a:t>выраженных </a:t>
            </a:r>
            <a:r>
              <a:rPr sz="2000" i="1" spc="-15" dirty="0">
                <a:latin typeface="Arial"/>
                <a:cs typeface="Arial"/>
              </a:rPr>
              <a:t>целыми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числами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0670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Как правило, </a:t>
            </a:r>
            <a:r>
              <a:rPr sz="2000" spc="-5" dirty="0">
                <a:latin typeface="Arial"/>
                <a:cs typeface="Arial"/>
              </a:rPr>
              <a:t>для </a:t>
            </a:r>
            <a:r>
              <a:rPr sz="2000" dirty="0">
                <a:latin typeface="Arial"/>
                <a:cs typeface="Arial"/>
              </a:rPr>
              <a:t>описания </a:t>
            </a:r>
            <a:r>
              <a:rPr sz="2000" spc="-5" dirty="0">
                <a:latin typeface="Arial"/>
                <a:cs typeface="Arial"/>
              </a:rPr>
              <a:t>биологических </a:t>
            </a:r>
            <a:r>
              <a:rPr sz="2000" dirty="0">
                <a:latin typeface="Arial"/>
                <a:cs typeface="Arial"/>
              </a:rPr>
              <a:t>признаков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подходит  </a:t>
            </a:r>
            <a:r>
              <a:rPr sz="2000" spc="-5" dirty="0">
                <a:latin typeface="Arial"/>
                <a:cs typeface="Arial"/>
              </a:rPr>
              <a:t>симметричное </a:t>
            </a:r>
            <a:r>
              <a:rPr sz="2000" dirty="0">
                <a:latin typeface="Arial"/>
                <a:cs typeface="Arial"/>
              </a:rPr>
              <a:t>биномиальное </a:t>
            </a:r>
            <a:r>
              <a:rPr sz="2000" spc="-10" dirty="0">
                <a:latin typeface="Arial"/>
                <a:cs typeface="Arial"/>
              </a:rPr>
              <a:t>распределение, </a:t>
            </a:r>
            <a:r>
              <a:rPr sz="2000" dirty="0">
                <a:latin typeface="Arial"/>
                <a:cs typeface="Arial"/>
              </a:rPr>
              <a:t>у </a:t>
            </a:r>
            <a:r>
              <a:rPr sz="2000" spc="-15" dirty="0">
                <a:latin typeface="Arial"/>
                <a:cs typeface="Arial"/>
              </a:rPr>
              <a:t>которого  </a:t>
            </a:r>
            <a:r>
              <a:rPr sz="2000" dirty="0">
                <a:latin typeface="Arial"/>
                <a:cs typeface="Arial"/>
              </a:rPr>
              <a:t>дисперсия </a:t>
            </a:r>
            <a:r>
              <a:rPr sz="2000" spc="-10" dirty="0">
                <a:latin typeface="Arial"/>
                <a:cs typeface="Arial"/>
              </a:rPr>
              <a:t>много </a:t>
            </a:r>
            <a:r>
              <a:rPr sz="2000" dirty="0">
                <a:latin typeface="Arial"/>
                <a:cs typeface="Arial"/>
              </a:rPr>
              <a:t>меньше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средней.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latin typeface="Arial"/>
                <a:cs typeface="Arial"/>
              </a:rPr>
              <a:t>Выборка </a:t>
            </a:r>
            <a:r>
              <a:rPr sz="2000" dirty="0">
                <a:latin typeface="Arial"/>
                <a:cs typeface="Arial"/>
              </a:rPr>
              <a:t>при биномиальном </a:t>
            </a:r>
            <a:r>
              <a:rPr sz="2000" spc="-10" dirty="0">
                <a:latin typeface="Arial"/>
                <a:cs typeface="Arial"/>
              </a:rPr>
              <a:t>распределении </a:t>
            </a:r>
            <a:r>
              <a:rPr sz="2000" dirty="0">
                <a:latin typeface="Arial"/>
                <a:cs typeface="Arial"/>
              </a:rPr>
              <a:t>обычно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образуется,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когда </a:t>
            </a:r>
            <a:r>
              <a:rPr sz="2000" spc="-10" dirty="0">
                <a:latin typeface="Arial"/>
                <a:cs typeface="Arial"/>
              </a:rPr>
              <a:t>берут </a:t>
            </a:r>
            <a:r>
              <a:rPr sz="2000" b="1" i="1" spc="10" dirty="0">
                <a:latin typeface="Arial"/>
                <a:cs typeface="Arial"/>
              </a:rPr>
              <a:t>N</a:t>
            </a:r>
            <a:r>
              <a:rPr sz="1950" b="1" spc="15" baseline="-21367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проб </a:t>
            </a:r>
            <a:r>
              <a:rPr sz="2000" spc="-10" dirty="0">
                <a:latin typeface="Arial"/>
                <a:cs typeface="Arial"/>
              </a:rPr>
              <a:t>одинакового объема, </a:t>
            </a:r>
            <a:r>
              <a:rPr sz="2000" spc="-5" dirty="0">
                <a:latin typeface="Arial"/>
                <a:cs typeface="Arial"/>
              </a:rPr>
              <a:t>равного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Вероятность </a:t>
            </a:r>
            <a:r>
              <a:rPr sz="2000" spc="-10" dirty="0">
                <a:latin typeface="Arial"/>
                <a:cs typeface="Arial"/>
              </a:rPr>
              <a:t>появления </a:t>
            </a:r>
            <a:r>
              <a:rPr sz="2000" spc="5" dirty="0">
                <a:latin typeface="Arial"/>
                <a:cs typeface="Arial"/>
              </a:rPr>
              <a:t>события </a:t>
            </a:r>
            <a:r>
              <a:rPr sz="2000" spc="-5" dirty="0">
                <a:latin typeface="Arial"/>
                <a:cs typeface="Arial"/>
              </a:rPr>
              <a:t>постоянна для </a:t>
            </a:r>
            <a:r>
              <a:rPr sz="2000" spc="5" dirty="0">
                <a:latin typeface="Arial"/>
                <a:cs typeface="Arial"/>
              </a:rPr>
              <a:t>каждой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пробы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565400" algn="l"/>
              </a:tabLst>
            </a:pPr>
            <a:r>
              <a:rPr sz="2000" dirty="0">
                <a:latin typeface="Arial"/>
                <a:cs typeface="Arial"/>
              </a:rPr>
              <a:t>(лист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растения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либо	заразится </a:t>
            </a:r>
            <a:r>
              <a:rPr sz="2000" dirty="0">
                <a:latin typeface="Arial"/>
                <a:cs typeface="Arial"/>
              </a:rPr>
              <a:t>грибом, </a:t>
            </a:r>
            <a:r>
              <a:rPr sz="2000" spc="-5" dirty="0">
                <a:latin typeface="Arial"/>
                <a:cs typeface="Arial"/>
              </a:rPr>
              <a:t>либо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нет)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Два </a:t>
            </a:r>
            <a:r>
              <a:rPr sz="2000" spc="-15" dirty="0">
                <a:latin typeface="Arial"/>
                <a:cs typeface="Arial"/>
              </a:rPr>
              <a:t>исхода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10" dirty="0">
                <a:latin typeface="Arial"/>
                <a:cs typeface="Arial"/>
              </a:rPr>
              <a:t>поэтому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бином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sz="2000" b="1" dirty="0">
                <a:latin typeface="Calibri"/>
                <a:cs typeface="Calibri"/>
              </a:rPr>
              <a:t>13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3016" y="1163573"/>
            <a:ext cx="7750809" cy="467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Частный случай </a:t>
            </a:r>
            <a:r>
              <a:rPr sz="2200" spc="-10" dirty="0">
                <a:latin typeface="Arial"/>
                <a:cs typeface="Arial"/>
              </a:rPr>
              <a:t>биномиального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распределения: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Вариант описания </a:t>
            </a:r>
            <a:r>
              <a:rPr sz="2200" spc="-10" dirty="0">
                <a:latin typeface="Arial"/>
                <a:cs typeface="Arial"/>
              </a:rPr>
              <a:t>стохастического </a:t>
            </a:r>
            <a:r>
              <a:rPr sz="2200" spc="-15" dirty="0">
                <a:latin typeface="Arial"/>
                <a:cs typeface="Arial"/>
              </a:rPr>
              <a:t>поведения </a:t>
            </a:r>
            <a:r>
              <a:rPr sz="2200" i="1" spc="-10" dirty="0">
                <a:latin typeface="Arial"/>
                <a:cs typeface="Arial"/>
              </a:rPr>
              <a:t>дискретных  </a:t>
            </a:r>
            <a:r>
              <a:rPr sz="2200" i="1" spc="-15" dirty="0">
                <a:latin typeface="Arial"/>
                <a:cs typeface="Arial"/>
              </a:rPr>
              <a:t>количественных </a:t>
            </a:r>
            <a:r>
              <a:rPr sz="2200" i="1" spc="-5" dirty="0">
                <a:latin typeface="Arial"/>
                <a:cs typeface="Arial"/>
              </a:rPr>
              <a:t>признаков </a:t>
            </a:r>
            <a:r>
              <a:rPr sz="2200" spc="-5" dirty="0">
                <a:latin typeface="Arial"/>
                <a:cs typeface="Arial"/>
              </a:rPr>
              <a:t>для случаев, </a:t>
            </a:r>
            <a:r>
              <a:rPr sz="2200" spc="-20" dirty="0">
                <a:latin typeface="Arial"/>
                <a:cs typeface="Arial"/>
              </a:rPr>
              <a:t>когда  </a:t>
            </a:r>
            <a:r>
              <a:rPr sz="2200" i="1" spc="-15" dirty="0">
                <a:latin typeface="Arial"/>
                <a:cs typeface="Arial"/>
              </a:rPr>
              <a:t>вероятность элементарных </a:t>
            </a:r>
            <a:r>
              <a:rPr sz="2200" i="1" spc="-5" dirty="0">
                <a:latin typeface="Arial"/>
                <a:cs typeface="Arial"/>
              </a:rPr>
              <a:t>альтернативных событий  неодинакова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spc="-15" dirty="0">
                <a:latin typeface="Arial"/>
                <a:cs typeface="Arial"/>
              </a:rPr>
              <a:t>одно </a:t>
            </a:r>
            <a:r>
              <a:rPr sz="2200" spc="-5" dirty="0">
                <a:latin typeface="Arial"/>
                <a:cs typeface="Arial"/>
              </a:rPr>
              <a:t>из них </a:t>
            </a:r>
            <a:r>
              <a:rPr sz="2200" spc="-25" dirty="0">
                <a:latin typeface="Arial"/>
                <a:cs typeface="Arial"/>
              </a:rPr>
              <a:t>наблюдается </a:t>
            </a:r>
            <a:r>
              <a:rPr sz="2200" spc="-15" dirty="0">
                <a:latin typeface="Arial"/>
                <a:cs typeface="Arial"/>
              </a:rPr>
              <a:t>заметно </a:t>
            </a:r>
            <a:r>
              <a:rPr sz="2200" spc="-10" dirty="0">
                <a:latin typeface="Arial"/>
                <a:cs typeface="Arial"/>
              </a:rPr>
              <a:t>чаще  </a:t>
            </a:r>
            <a:r>
              <a:rPr sz="2200" spc="-20" dirty="0">
                <a:latin typeface="Arial"/>
                <a:cs typeface="Arial"/>
              </a:rPr>
              <a:t>другого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).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dirty="0">
                <a:latin typeface="Arial"/>
                <a:cs typeface="Arial"/>
              </a:rPr>
              <a:t>Закон </a:t>
            </a:r>
            <a:r>
              <a:rPr sz="2200" spc="-5" dirty="0">
                <a:latin typeface="Arial"/>
                <a:cs typeface="Arial"/>
              </a:rPr>
              <a:t>Пуассона </a:t>
            </a:r>
            <a:r>
              <a:rPr sz="2200" spc="-15" dirty="0">
                <a:latin typeface="Arial"/>
                <a:cs typeface="Arial"/>
              </a:rPr>
              <a:t>описывает </a:t>
            </a:r>
            <a:r>
              <a:rPr sz="2200" spc="-10" dirty="0">
                <a:latin typeface="Arial"/>
                <a:cs typeface="Arial"/>
              </a:rPr>
              <a:t>редкие </a:t>
            </a:r>
            <a:r>
              <a:rPr sz="2200" dirty="0">
                <a:latin typeface="Arial"/>
                <a:cs typeface="Arial"/>
              </a:rPr>
              <a:t>события,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происходящих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1, 2, 3 и </a:t>
            </a:r>
            <a:r>
              <a:rPr sz="2200" spc="-125" dirty="0">
                <a:latin typeface="Arial"/>
                <a:cs typeface="Arial"/>
              </a:rPr>
              <a:t>т. </a:t>
            </a:r>
            <a:r>
              <a:rPr sz="2200" spc="-5" dirty="0">
                <a:latin typeface="Arial"/>
                <a:cs typeface="Arial"/>
              </a:rPr>
              <a:t>д. </a:t>
            </a:r>
            <a:r>
              <a:rPr sz="2200" spc="-10" dirty="0">
                <a:latin typeface="Arial"/>
                <a:cs typeface="Arial"/>
              </a:rPr>
              <a:t>раз </a:t>
            </a:r>
            <a:r>
              <a:rPr sz="2200" spc="-5" dirty="0">
                <a:latin typeface="Arial"/>
                <a:cs typeface="Arial"/>
              </a:rPr>
              <a:t>на </a:t>
            </a:r>
            <a:r>
              <a:rPr sz="2200" spc="-10" dirty="0">
                <a:latin typeface="Arial"/>
                <a:cs typeface="Arial"/>
              </a:rPr>
              <a:t>сотни </a:t>
            </a:r>
            <a:r>
              <a:rPr sz="2200" spc="-5" dirty="0">
                <a:latin typeface="Arial"/>
                <a:cs typeface="Arial"/>
              </a:rPr>
              <a:t>и тысячи обычных</a:t>
            </a:r>
            <a:r>
              <a:rPr sz="2200" spc="2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событий.</a:t>
            </a:r>
            <a:endParaRPr sz="2200">
              <a:latin typeface="Arial"/>
              <a:cs typeface="Arial"/>
            </a:endParaRPr>
          </a:p>
          <a:p>
            <a:pPr marL="12700" marR="21082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Примеры </a:t>
            </a:r>
            <a:r>
              <a:rPr sz="2200" spc="-10" dirty="0">
                <a:latin typeface="Arial"/>
                <a:cs typeface="Arial"/>
              </a:rPr>
              <a:t>таких явлений </a:t>
            </a:r>
            <a:r>
              <a:rPr sz="2200" spc="5" dirty="0">
                <a:latin typeface="Arial"/>
                <a:cs typeface="Arial"/>
              </a:rPr>
              <a:t>­– </a:t>
            </a:r>
            <a:r>
              <a:rPr sz="2200" spc="-15" dirty="0">
                <a:latin typeface="Arial"/>
                <a:cs typeface="Arial"/>
              </a:rPr>
              <a:t>частота </a:t>
            </a:r>
            <a:r>
              <a:rPr sz="2200" spc="-5" dirty="0">
                <a:latin typeface="Arial"/>
                <a:cs typeface="Arial"/>
              </a:rPr>
              <a:t>нарушений  хромосомного </a:t>
            </a:r>
            <a:r>
              <a:rPr sz="2200" spc="-15" dirty="0">
                <a:latin typeface="Arial"/>
                <a:cs typeface="Arial"/>
              </a:rPr>
              <a:t>аппарата </a:t>
            </a:r>
            <a:r>
              <a:rPr sz="2200" spc="-5" dirty="0">
                <a:latin typeface="Arial"/>
                <a:cs typeface="Arial"/>
              </a:rPr>
              <a:t>на </a:t>
            </a:r>
            <a:r>
              <a:rPr sz="2200" dirty="0">
                <a:latin typeface="Arial"/>
                <a:cs typeface="Arial"/>
              </a:rPr>
              <a:t>каждую </a:t>
            </a:r>
            <a:r>
              <a:rPr sz="2200" spc="-5" dirty="0">
                <a:latin typeface="Arial"/>
                <a:cs typeface="Arial"/>
              </a:rPr>
              <a:t>тысячу </a:t>
            </a:r>
            <a:r>
              <a:rPr sz="2200" spc="-15" dirty="0">
                <a:latin typeface="Arial"/>
                <a:cs typeface="Arial"/>
              </a:rPr>
              <a:t>митозов,  </a:t>
            </a:r>
            <a:r>
              <a:rPr sz="2200" spc="-10" dirty="0">
                <a:latin typeface="Arial"/>
                <a:cs typeface="Arial"/>
              </a:rPr>
              <a:t>встречаемость </a:t>
            </a:r>
            <a:r>
              <a:rPr sz="2200" spc="-5" dirty="0">
                <a:latin typeface="Arial"/>
                <a:cs typeface="Arial"/>
              </a:rPr>
              <a:t>семян </a:t>
            </a:r>
            <a:r>
              <a:rPr sz="2200" spc="5" dirty="0">
                <a:latin typeface="Arial"/>
                <a:cs typeface="Arial"/>
              </a:rPr>
              <a:t>сорняка </a:t>
            </a:r>
            <a:r>
              <a:rPr sz="2200" spc="-5" dirty="0">
                <a:latin typeface="Arial"/>
                <a:cs typeface="Arial"/>
              </a:rPr>
              <a:t>в </a:t>
            </a:r>
            <a:r>
              <a:rPr sz="2200" spc="-10" dirty="0">
                <a:latin typeface="Arial"/>
                <a:cs typeface="Arial"/>
              </a:rPr>
              <a:t>большой </a:t>
            </a:r>
            <a:r>
              <a:rPr sz="2200" spc="-5" dirty="0">
                <a:latin typeface="Arial"/>
                <a:cs typeface="Arial"/>
              </a:rPr>
              <a:t>серии навесок  семян </a:t>
            </a:r>
            <a:r>
              <a:rPr sz="2200" spc="-30" dirty="0">
                <a:latin typeface="Arial"/>
                <a:cs typeface="Arial"/>
              </a:rPr>
              <a:t>культурного </a:t>
            </a:r>
            <a:r>
              <a:rPr sz="2200" spc="-5" dirty="0">
                <a:latin typeface="Arial"/>
                <a:cs typeface="Arial"/>
              </a:rPr>
              <a:t>растения, </a:t>
            </a:r>
            <a:r>
              <a:rPr sz="2200" dirty="0">
                <a:latin typeface="Arial"/>
                <a:cs typeface="Arial"/>
              </a:rPr>
              <a:t>число </a:t>
            </a:r>
            <a:r>
              <a:rPr sz="2200" spc="-10" dirty="0">
                <a:latin typeface="Arial"/>
                <a:cs typeface="Arial"/>
              </a:rPr>
              <a:t>повторных </a:t>
            </a:r>
            <a:r>
              <a:rPr sz="2200" spc="-5" dirty="0">
                <a:latin typeface="Arial"/>
                <a:cs typeface="Arial"/>
              </a:rPr>
              <a:t>попаданий  </a:t>
            </a:r>
            <a:r>
              <a:rPr sz="2200" spc="-15" dirty="0">
                <a:latin typeface="Arial"/>
                <a:cs typeface="Arial"/>
              </a:rPr>
              <a:t>животных </a:t>
            </a:r>
            <a:r>
              <a:rPr sz="2200" spc="-5" dirty="0">
                <a:latin typeface="Arial"/>
                <a:cs typeface="Arial"/>
              </a:rPr>
              <a:t>в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ловушки.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6035">
              <a:lnSpc>
                <a:spcPct val="100000"/>
              </a:lnSpc>
            </a:pPr>
            <a:r>
              <a:rPr sz="2400" spc="-10" dirty="0"/>
              <a:t>Распределение</a:t>
            </a:r>
            <a:r>
              <a:rPr sz="2400" spc="-40" dirty="0"/>
              <a:t> </a:t>
            </a:r>
            <a:r>
              <a:rPr sz="2400" spc="-10" dirty="0"/>
              <a:t>Пуассона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0180">
              <a:lnSpc>
                <a:spcPct val="100000"/>
              </a:lnSpc>
            </a:pPr>
            <a:r>
              <a:rPr sz="2400" dirty="0"/>
              <a:t>Пример </a:t>
            </a:r>
            <a:r>
              <a:rPr sz="2400" spc="-5" dirty="0"/>
              <a:t>распределения</a:t>
            </a:r>
            <a:r>
              <a:rPr sz="2400" spc="-90" dirty="0"/>
              <a:t> </a:t>
            </a:r>
            <a:r>
              <a:rPr sz="2400" spc="-10" dirty="0"/>
              <a:t>Пуассона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56717" y="1049401"/>
            <a:ext cx="8203565" cy="220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4975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Распределение </a:t>
            </a:r>
            <a:r>
              <a:rPr sz="1800" spc="-5" dirty="0">
                <a:latin typeface="Arial"/>
                <a:cs typeface="Arial"/>
              </a:rPr>
              <a:t>Пуассона резко </a:t>
            </a:r>
            <a:r>
              <a:rPr sz="1800" spc="-10" dirty="0">
                <a:latin typeface="Arial"/>
                <a:cs typeface="Arial"/>
              </a:rPr>
              <a:t>асимметрично, </a:t>
            </a:r>
            <a:r>
              <a:rPr sz="1800" spc="-5" dirty="0">
                <a:latin typeface="Arial"/>
                <a:cs typeface="Arial"/>
              </a:rPr>
              <a:t>причем </a:t>
            </a:r>
            <a:r>
              <a:rPr sz="1800" i="1" spc="-5" dirty="0">
                <a:latin typeface="Arial"/>
                <a:cs typeface="Arial"/>
              </a:rPr>
              <a:t>дисперсия равна  средней </a:t>
            </a:r>
            <a:r>
              <a:rPr sz="1800" i="1" spc="-10" dirty="0">
                <a:latin typeface="Arial"/>
                <a:cs typeface="Arial"/>
              </a:rPr>
              <a:t>арифметической</a:t>
            </a:r>
            <a:r>
              <a:rPr sz="1800" spc="-10" dirty="0">
                <a:latin typeface="Arial"/>
                <a:cs typeface="Arial"/>
              </a:rPr>
              <a:t>, что </a:t>
            </a:r>
            <a:r>
              <a:rPr sz="1800" spc="-25" dirty="0">
                <a:latin typeface="Arial"/>
                <a:cs typeface="Arial"/>
              </a:rPr>
              <a:t>может </a:t>
            </a:r>
            <a:r>
              <a:rPr sz="1800" dirty="0">
                <a:latin typeface="Arial"/>
                <a:cs typeface="Arial"/>
              </a:rPr>
              <a:t>служить </a:t>
            </a:r>
            <a:r>
              <a:rPr sz="1800" spc="-5" dirty="0">
                <a:latin typeface="Arial"/>
                <a:cs typeface="Arial"/>
              </a:rPr>
              <a:t>критерием </a:t>
            </a:r>
            <a:r>
              <a:rPr sz="1800" dirty="0">
                <a:latin typeface="Arial"/>
                <a:cs typeface="Arial"/>
              </a:rPr>
              <a:t>для </a:t>
            </a:r>
            <a:r>
              <a:rPr sz="1800" spc="-5" dirty="0">
                <a:latin typeface="Arial"/>
                <a:cs typeface="Arial"/>
              </a:rPr>
              <a:t>оценки  </a:t>
            </a:r>
            <a:r>
              <a:rPr sz="1800" spc="-10" dirty="0">
                <a:latin typeface="Arial"/>
                <a:cs typeface="Arial"/>
              </a:rPr>
              <a:t>характера распределения </a:t>
            </a:r>
            <a:r>
              <a:rPr sz="1800" spc="-15" dirty="0">
                <a:latin typeface="Arial"/>
                <a:cs typeface="Arial"/>
              </a:rPr>
              <a:t>изучаемого </a:t>
            </a:r>
            <a:r>
              <a:rPr sz="1800" dirty="0">
                <a:latin typeface="Arial"/>
                <a:cs typeface="Arial"/>
              </a:rPr>
              <a:t>признака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463290" algn="l"/>
                <a:tab pos="7477125" algn="l"/>
              </a:tabLst>
            </a:pPr>
            <a:r>
              <a:rPr sz="1800" spc="-5" dirty="0">
                <a:latin typeface="Arial"/>
                <a:cs typeface="Arial"/>
              </a:rPr>
              <a:t>Пример. </a:t>
            </a:r>
            <a:r>
              <a:rPr sz="1800" dirty="0">
                <a:latin typeface="Arial"/>
                <a:cs typeface="Arial"/>
              </a:rPr>
              <a:t>В </a:t>
            </a:r>
            <a:r>
              <a:rPr sz="1800" spc="-15" dirty="0">
                <a:latin typeface="Arial"/>
                <a:cs typeface="Arial"/>
              </a:rPr>
              <a:t>течение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одного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года	</a:t>
            </a:r>
            <a:r>
              <a:rPr sz="1800" spc="-10" dirty="0">
                <a:latin typeface="Arial"/>
                <a:cs typeface="Arial"/>
              </a:rPr>
              <a:t>пометили </a:t>
            </a:r>
            <a:r>
              <a:rPr sz="1800" spc="-5" dirty="0">
                <a:latin typeface="Arial"/>
                <a:cs typeface="Arial"/>
              </a:rPr>
              <a:t>кольцами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10" dirty="0">
                <a:latin typeface="Arial"/>
                <a:cs typeface="Arial"/>
              </a:rPr>
              <a:t>выпустили </a:t>
            </a:r>
            <a:r>
              <a:rPr sz="1800" spc="-5" dirty="0">
                <a:latin typeface="Arial"/>
                <a:cs typeface="Arial"/>
              </a:rPr>
              <a:t>на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волю</a:t>
            </a:r>
            <a:r>
              <a:rPr sz="1800" spc="-5" dirty="0">
                <a:latin typeface="Arial"/>
                <a:cs typeface="Arial"/>
              </a:rPr>
              <a:t> 32  </a:t>
            </a:r>
            <a:r>
              <a:rPr sz="1800" dirty="0">
                <a:latin typeface="Arial"/>
                <a:cs typeface="Arial"/>
              </a:rPr>
              <a:t>птицы. В </a:t>
            </a:r>
            <a:r>
              <a:rPr sz="1800" spc="-10" dirty="0">
                <a:latin typeface="Arial"/>
                <a:cs typeface="Arial"/>
              </a:rPr>
              <a:t>последующие </a:t>
            </a:r>
            <a:r>
              <a:rPr sz="1800" spc="-5" dirty="0">
                <a:latin typeface="Arial"/>
                <a:cs typeface="Arial"/>
              </a:rPr>
              <a:t>пять </a:t>
            </a:r>
            <a:r>
              <a:rPr sz="1800" spc="-25" dirty="0">
                <a:latin typeface="Arial"/>
                <a:cs typeface="Arial"/>
              </a:rPr>
              <a:t>лет </a:t>
            </a:r>
            <a:r>
              <a:rPr sz="1800" spc="-5" dirty="0">
                <a:latin typeface="Arial"/>
                <a:cs typeface="Arial"/>
              </a:rPr>
              <a:t>часть </a:t>
            </a:r>
            <a:r>
              <a:rPr sz="1800" dirty="0">
                <a:latin typeface="Arial"/>
                <a:cs typeface="Arial"/>
              </a:rPr>
              <a:t>из них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отлавливали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повторно:	</a:t>
            </a:r>
            <a:r>
              <a:rPr sz="1800" dirty="0">
                <a:latin typeface="Arial"/>
                <a:cs typeface="Arial"/>
              </a:rPr>
              <a:t>7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экз. </a:t>
            </a:r>
            <a:r>
              <a:rPr sz="1800" dirty="0">
                <a:latin typeface="Arial"/>
                <a:cs typeface="Arial"/>
              </a:rPr>
              <a:t> по </a:t>
            </a:r>
            <a:r>
              <a:rPr sz="1800" spc="-5" dirty="0">
                <a:latin typeface="Arial"/>
                <a:cs typeface="Arial"/>
              </a:rPr>
              <a:t>одному </a:t>
            </a:r>
            <a:r>
              <a:rPr sz="1800" spc="-55" dirty="0">
                <a:latin typeface="Arial"/>
                <a:cs typeface="Arial"/>
              </a:rPr>
              <a:t>разу, </a:t>
            </a:r>
            <a:r>
              <a:rPr sz="1800" spc="-5" dirty="0">
                <a:latin typeface="Arial"/>
                <a:cs typeface="Arial"/>
              </a:rPr>
              <a:t>7 </a:t>
            </a:r>
            <a:r>
              <a:rPr sz="1725" i="1" spc="-315" baseline="-14492" dirty="0">
                <a:latin typeface="Times New Roman"/>
                <a:cs typeface="Times New Roman"/>
              </a:rPr>
              <a:t>x</a:t>
            </a:r>
            <a:r>
              <a:rPr sz="1800" spc="-210" dirty="0">
                <a:latin typeface="Arial"/>
                <a:cs typeface="Arial"/>
              </a:rPr>
              <a:t>–</a:t>
            </a:r>
            <a:r>
              <a:rPr sz="1725" spc="-315" baseline="-14492" dirty="0">
                <a:latin typeface="Symbol"/>
                <a:cs typeface="Symbol"/>
              </a:rPr>
              <a:t></a:t>
            </a:r>
            <a:r>
              <a:rPr sz="1725" spc="-315" baseline="-14492" dirty="0">
                <a:latin typeface="Times New Roman"/>
                <a:cs typeface="Times New Roman"/>
              </a:rPr>
              <a:t> </a:t>
            </a:r>
            <a:r>
              <a:rPr sz="1725" i="1" spc="-150" baseline="-14492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Arial"/>
                <a:cs typeface="Arial"/>
              </a:rPr>
              <a:t>по </a:t>
            </a:r>
            <a:r>
              <a:rPr sz="1800" spc="-5" dirty="0">
                <a:latin typeface="Arial"/>
                <a:cs typeface="Arial"/>
              </a:rPr>
              <a:t>два, 2 – </a:t>
            </a:r>
            <a:r>
              <a:rPr sz="1800" dirty="0">
                <a:latin typeface="Arial"/>
                <a:cs typeface="Arial"/>
              </a:rPr>
              <a:t>по три, </a:t>
            </a:r>
            <a:r>
              <a:rPr sz="1800" spc="-5" dirty="0">
                <a:latin typeface="Arial"/>
                <a:cs typeface="Arial"/>
              </a:rPr>
              <a:t>1 </a:t>
            </a:r>
            <a:r>
              <a:rPr sz="1800" spc="5" dirty="0">
                <a:latin typeface="Arial"/>
                <a:cs typeface="Arial"/>
              </a:rPr>
              <a:t>экз.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spc="-15" dirty="0">
                <a:latin typeface="Arial"/>
                <a:cs typeface="Arial"/>
              </a:rPr>
              <a:t>четыре </a:t>
            </a:r>
            <a:r>
              <a:rPr sz="1800" spc="-10" dirty="0">
                <a:latin typeface="Arial"/>
                <a:cs typeface="Arial"/>
              </a:rPr>
              <a:t>раза, </a:t>
            </a:r>
            <a:r>
              <a:rPr sz="1800" spc="-5" dirty="0">
                <a:latin typeface="Arial"/>
                <a:cs typeface="Arial"/>
              </a:rPr>
              <a:t>15 </a:t>
            </a:r>
            <a:r>
              <a:rPr sz="1800" spc="5" dirty="0">
                <a:latin typeface="Arial"/>
                <a:cs typeface="Arial"/>
              </a:rPr>
              <a:t>экз.  </a:t>
            </a:r>
            <a:r>
              <a:rPr sz="1800" spc="-10" dirty="0">
                <a:latin typeface="Arial"/>
                <a:cs typeface="Arial"/>
              </a:rPr>
              <a:t>окольцованных </a:t>
            </a:r>
            <a:r>
              <a:rPr sz="1800" dirty="0">
                <a:latin typeface="Arial"/>
                <a:cs typeface="Arial"/>
              </a:rPr>
              <a:t>птиц </a:t>
            </a:r>
            <a:r>
              <a:rPr sz="1800" spc="-10" dirty="0">
                <a:latin typeface="Arial"/>
                <a:cs typeface="Arial"/>
              </a:rPr>
              <a:t>повторно </a:t>
            </a:r>
            <a:r>
              <a:rPr sz="1800" spc="-5" dirty="0">
                <a:latin typeface="Arial"/>
                <a:cs typeface="Arial"/>
              </a:rPr>
              <a:t>не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попадались: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9191" y="3566667"/>
          <a:ext cx="3931920" cy="231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6563"/>
                <a:gridCol w="1274698"/>
                <a:gridCol w="1431162"/>
              </a:tblGrid>
              <a:tr h="665861">
                <a:tc>
                  <a:txBody>
                    <a:bodyPr/>
                    <a:lstStyle/>
                    <a:p>
                      <a:pPr marL="21590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Число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Arial"/>
                          <a:cs typeface="Arial"/>
                        </a:rPr>
                        <a:t>повторных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отловов,</a:t>
                      </a:r>
                      <a:r>
                        <a:rPr sz="1300" spc="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i="1" spc="-5" dirty="0">
                          <a:latin typeface="Arial"/>
                          <a:cs typeface="Arial"/>
                        </a:rPr>
                        <a:t>x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Число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Arial"/>
                          <a:cs typeface="Arial"/>
                        </a:rPr>
                        <a:t>отловленных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животных,</a:t>
                      </a:r>
                      <a:r>
                        <a:rPr sz="1300" spc="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i="1" spc="-5" dirty="0">
                          <a:latin typeface="Arial"/>
                          <a:cs typeface="Arial"/>
                        </a:rPr>
                        <a:t>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475"/>
                        </a:lnSpc>
                        <a:tabLst>
                          <a:tab pos="778510" algn="l"/>
                        </a:tabLst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Число	случаев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Arial"/>
                          <a:cs typeface="Arial"/>
                        </a:rPr>
                        <a:t>повторного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300" spc="-15" dirty="0">
                          <a:latin typeface="Arial"/>
                          <a:cs typeface="Arial"/>
                        </a:rPr>
                        <a:t>отлова,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х*а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458">
                <a:tc>
                  <a:txBody>
                    <a:bodyPr/>
                    <a:lstStyle/>
                    <a:p>
                      <a:pPr marL="361315">
                        <a:lnSpc>
                          <a:spcPts val="182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825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82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3151">
                <a:tc>
                  <a:txBody>
                    <a:bodyPr/>
                    <a:lstStyle/>
                    <a:p>
                      <a:pPr marL="361315">
                        <a:lnSpc>
                          <a:spcPts val="1889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889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889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3392">
                <a:tc>
                  <a:txBody>
                    <a:bodyPr/>
                    <a:lstStyle/>
                    <a:p>
                      <a:pPr marL="36131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895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3021">
                <a:tc>
                  <a:txBody>
                    <a:bodyPr/>
                    <a:lstStyle/>
                    <a:p>
                      <a:pPr marL="361315">
                        <a:lnSpc>
                          <a:spcPts val="1889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889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889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886">
                <a:tc>
                  <a:txBody>
                    <a:bodyPr/>
                    <a:lstStyle/>
                    <a:p>
                      <a:pPr marL="361315">
                        <a:lnSpc>
                          <a:spcPts val="1889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889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889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176">
                <a:tc>
                  <a:txBody>
                    <a:bodyPr/>
                    <a:lstStyle/>
                    <a:p>
                      <a:pPr marL="361315">
                        <a:lnSpc>
                          <a:spcPts val="1830"/>
                        </a:lnSpc>
                      </a:pPr>
                      <a:r>
                        <a:rPr sz="1600" b="1" i="1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83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83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464050" y="3356990"/>
            <a:ext cx="4129659" cy="3024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sz="2000" b="1" dirty="0">
                <a:latin typeface="Calibri"/>
                <a:cs typeface="Calibri"/>
              </a:rPr>
              <a:t>14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9790" y="2537285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529" y="0"/>
                </a:lnTo>
              </a:path>
            </a:pathLst>
          </a:custGeom>
          <a:ln w="18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857" y="1019555"/>
            <a:ext cx="7209790" cy="197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240">
              <a:lnSpc>
                <a:spcPct val="100000"/>
              </a:lnSpc>
            </a:pPr>
            <a:r>
              <a:rPr sz="2400" spc="-30" dirty="0">
                <a:latin typeface="Arial"/>
                <a:cs typeface="Arial"/>
              </a:rPr>
              <a:t>Расчеты </a:t>
            </a:r>
            <a:r>
              <a:rPr sz="2400" dirty="0">
                <a:latin typeface="Arial"/>
                <a:cs typeface="Arial"/>
              </a:rPr>
              <a:t>показали, </a:t>
            </a:r>
            <a:r>
              <a:rPr sz="2400" spc="-10" dirty="0">
                <a:latin typeface="Arial"/>
                <a:cs typeface="Arial"/>
              </a:rPr>
              <a:t>что средняя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арифметическая</a:t>
            </a:r>
            <a:endParaRPr sz="24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примерно равна дисперсии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σ</a:t>
            </a:r>
            <a:r>
              <a:rPr sz="2400" dirty="0">
                <a:latin typeface="Arial"/>
                <a:cs typeface="Arial"/>
              </a:rPr>
              <a:t>²)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  <a:spcBef>
                <a:spcPts val="1420"/>
              </a:spcBef>
            </a:pPr>
            <a:r>
              <a:rPr sz="4200" i="1" spc="-217" baseline="1984" dirty="0">
                <a:latin typeface="Times New Roman"/>
                <a:cs typeface="Times New Roman"/>
              </a:rPr>
              <a:t>M </a:t>
            </a:r>
            <a:r>
              <a:rPr sz="4200" spc="-142" baseline="1984" dirty="0">
                <a:latin typeface="Symbol"/>
                <a:cs typeface="Symbol"/>
              </a:rPr>
              <a:t></a:t>
            </a:r>
            <a:r>
              <a:rPr sz="4200" spc="-142" baseline="1984" dirty="0">
                <a:latin typeface="Times New Roman"/>
                <a:cs typeface="Times New Roman"/>
              </a:rPr>
              <a:t> </a:t>
            </a:r>
            <a:r>
              <a:rPr sz="4200" u="heavy" spc="-187" baseline="33730" dirty="0">
                <a:latin typeface="Symbol"/>
                <a:cs typeface="Symbol"/>
              </a:rPr>
              <a:t></a:t>
            </a:r>
            <a:r>
              <a:rPr sz="4200" u="heavy" spc="-187" baseline="33730" dirty="0">
                <a:latin typeface="Times New Roman"/>
                <a:cs typeface="Times New Roman"/>
              </a:rPr>
              <a:t> </a:t>
            </a:r>
            <a:r>
              <a:rPr sz="4200" i="1" u="heavy" spc="-120" baseline="37698" dirty="0">
                <a:latin typeface="Times New Roman"/>
                <a:cs typeface="Times New Roman"/>
              </a:rPr>
              <a:t>x </a:t>
            </a:r>
            <a:r>
              <a:rPr sz="4200" spc="-142" baseline="1984" dirty="0">
                <a:latin typeface="Symbol"/>
                <a:cs typeface="Symbol"/>
              </a:rPr>
              <a:t></a:t>
            </a:r>
            <a:r>
              <a:rPr sz="4200" spc="-142" baseline="1984" dirty="0">
                <a:latin typeface="Times New Roman"/>
                <a:cs typeface="Times New Roman"/>
              </a:rPr>
              <a:t> </a:t>
            </a:r>
            <a:r>
              <a:rPr sz="4200" spc="-157" baseline="37698" dirty="0">
                <a:latin typeface="Times New Roman"/>
                <a:cs typeface="Times New Roman"/>
              </a:rPr>
              <a:t>31 </a:t>
            </a:r>
            <a:r>
              <a:rPr sz="4200" spc="-142" baseline="1984" dirty="0">
                <a:latin typeface="Symbol"/>
                <a:cs typeface="Symbol"/>
              </a:rPr>
              <a:t></a:t>
            </a:r>
            <a:r>
              <a:rPr sz="4200" spc="-142" baseline="1984" dirty="0">
                <a:latin typeface="Times New Roman"/>
                <a:cs typeface="Times New Roman"/>
              </a:rPr>
              <a:t> </a:t>
            </a:r>
            <a:r>
              <a:rPr sz="4200" i="1" spc="-195" baseline="1984" dirty="0">
                <a:latin typeface="Times New Roman"/>
                <a:cs typeface="Times New Roman"/>
              </a:rPr>
              <a:t>m </a:t>
            </a:r>
            <a:r>
              <a:rPr sz="4200" spc="-67" baseline="1984" dirty="0">
                <a:latin typeface="Symbol"/>
                <a:cs typeface="Symbol"/>
              </a:rPr>
              <a:t></a:t>
            </a:r>
            <a:r>
              <a:rPr sz="4200" spc="-67" baseline="1984" dirty="0">
                <a:latin typeface="Times New Roman"/>
                <a:cs typeface="Times New Roman"/>
              </a:rPr>
              <a:t> </a:t>
            </a:r>
            <a:r>
              <a:rPr sz="4200" i="1" spc="-135" baseline="1984" dirty="0">
                <a:latin typeface="Times New Roman"/>
                <a:cs typeface="Times New Roman"/>
              </a:rPr>
              <a:t>p </a:t>
            </a:r>
            <a:r>
              <a:rPr sz="4200" spc="-142" baseline="1984" dirty="0">
                <a:latin typeface="Symbol"/>
                <a:cs typeface="Symbol"/>
              </a:rPr>
              <a:t></a:t>
            </a:r>
            <a:r>
              <a:rPr sz="4200" spc="-142" baseline="1984" dirty="0">
                <a:latin typeface="Times New Roman"/>
                <a:cs typeface="Times New Roman"/>
              </a:rPr>
              <a:t> </a:t>
            </a:r>
            <a:r>
              <a:rPr sz="4200" spc="-135" baseline="1984" dirty="0">
                <a:latin typeface="Times New Roman"/>
                <a:cs typeface="Times New Roman"/>
              </a:rPr>
              <a:t>4 </a:t>
            </a:r>
            <a:r>
              <a:rPr sz="4200" spc="-67" baseline="1984" dirty="0">
                <a:latin typeface="Symbol"/>
                <a:cs typeface="Symbol"/>
              </a:rPr>
              <a:t></a:t>
            </a:r>
            <a:r>
              <a:rPr sz="4200" spc="-67" baseline="1984" dirty="0">
                <a:latin typeface="Times New Roman"/>
                <a:cs typeface="Times New Roman"/>
              </a:rPr>
              <a:t> </a:t>
            </a:r>
            <a:r>
              <a:rPr sz="4200" spc="-157" baseline="1984" dirty="0">
                <a:latin typeface="Times New Roman"/>
                <a:cs typeface="Times New Roman"/>
              </a:rPr>
              <a:t>0.242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0.968 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экз</a:t>
            </a:r>
            <a:endParaRPr sz="2400">
              <a:latin typeface="Arial"/>
              <a:cs typeface="Arial"/>
            </a:endParaRPr>
          </a:p>
          <a:p>
            <a:pPr marL="838200">
              <a:lnSpc>
                <a:spcPts val="2775"/>
              </a:lnSpc>
              <a:tabLst>
                <a:tab pos="1532255" algn="l"/>
              </a:tabLst>
            </a:pPr>
            <a:r>
              <a:rPr sz="2800" i="1" spc="-90" dirty="0">
                <a:latin typeface="Times New Roman"/>
                <a:cs typeface="Times New Roman"/>
              </a:rPr>
              <a:t>n	</a:t>
            </a:r>
            <a:r>
              <a:rPr sz="2800" spc="-125" dirty="0">
                <a:latin typeface="Times New Roman"/>
                <a:cs typeface="Times New Roman"/>
              </a:rPr>
              <a:t>32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2331" y="4104266"/>
            <a:ext cx="827405" cy="0"/>
          </a:xfrm>
          <a:custGeom>
            <a:avLst/>
            <a:gdLst/>
            <a:ahLst/>
            <a:cxnLst/>
            <a:rect l="l" t="t" r="r" b="b"/>
            <a:pathLst>
              <a:path w="827405">
                <a:moveTo>
                  <a:pt x="0" y="0"/>
                </a:moveTo>
                <a:lnTo>
                  <a:pt x="826950" y="0"/>
                </a:lnTo>
              </a:path>
            </a:pathLst>
          </a:custGeom>
          <a:ln w="6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510" y="4397199"/>
            <a:ext cx="41275" cy="22860"/>
          </a:xfrm>
          <a:custGeom>
            <a:avLst/>
            <a:gdLst/>
            <a:ahLst/>
            <a:cxnLst/>
            <a:rect l="l" t="t" r="r" b="b"/>
            <a:pathLst>
              <a:path w="41275" h="22860">
                <a:moveTo>
                  <a:pt x="0" y="22434"/>
                </a:moveTo>
                <a:lnTo>
                  <a:pt x="40739" y="0"/>
                </a:lnTo>
              </a:path>
            </a:pathLst>
          </a:custGeom>
          <a:ln w="12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249" y="4403609"/>
            <a:ext cx="59690" cy="460375"/>
          </a:xfrm>
          <a:custGeom>
            <a:avLst/>
            <a:gdLst/>
            <a:ahLst/>
            <a:cxnLst/>
            <a:rect l="l" t="t" r="r" b="b"/>
            <a:pathLst>
              <a:path w="59690" h="460375">
                <a:moveTo>
                  <a:pt x="0" y="0"/>
                </a:moveTo>
                <a:lnTo>
                  <a:pt x="59451" y="460230"/>
                </a:lnTo>
              </a:path>
            </a:pathLst>
          </a:custGeom>
          <a:ln w="26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6384" y="3649804"/>
            <a:ext cx="80010" cy="1214120"/>
          </a:xfrm>
          <a:custGeom>
            <a:avLst/>
            <a:gdLst/>
            <a:ahLst/>
            <a:cxnLst/>
            <a:rect l="l" t="t" r="r" b="b"/>
            <a:pathLst>
              <a:path w="80009" h="1214120">
                <a:moveTo>
                  <a:pt x="0" y="1214035"/>
                </a:moveTo>
                <a:lnTo>
                  <a:pt x="79473" y="0"/>
                </a:lnTo>
              </a:path>
            </a:pathLst>
          </a:custGeom>
          <a:ln w="13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5858" y="3649804"/>
            <a:ext cx="1807845" cy="0"/>
          </a:xfrm>
          <a:custGeom>
            <a:avLst/>
            <a:gdLst/>
            <a:ahLst/>
            <a:cxnLst/>
            <a:rect l="l" t="t" r="r" b="b"/>
            <a:pathLst>
              <a:path w="1807845">
                <a:moveTo>
                  <a:pt x="0" y="0"/>
                </a:moveTo>
                <a:lnTo>
                  <a:pt x="1807529" y="0"/>
                </a:lnTo>
              </a:path>
            </a:pathLst>
          </a:custGeom>
          <a:ln w="12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6425" y="4104266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315" y="0"/>
                </a:lnTo>
              </a:path>
            </a:pathLst>
          </a:custGeom>
          <a:ln w="6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8867" y="4397199"/>
            <a:ext cx="41275" cy="22860"/>
          </a:xfrm>
          <a:custGeom>
            <a:avLst/>
            <a:gdLst/>
            <a:ahLst/>
            <a:cxnLst/>
            <a:rect l="l" t="t" r="r" b="b"/>
            <a:pathLst>
              <a:path w="41275" h="22860">
                <a:moveTo>
                  <a:pt x="0" y="22434"/>
                </a:moveTo>
                <a:lnTo>
                  <a:pt x="41167" y="0"/>
                </a:lnTo>
              </a:path>
            </a:pathLst>
          </a:custGeom>
          <a:ln w="12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0034" y="4403609"/>
            <a:ext cx="59690" cy="460375"/>
          </a:xfrm>
          <a:custGeom>
            <a:avLst/>
            <a:gdLst/>
            <a:ahLst/>
            <a:cxnLst/>
            <a:rect l="l" t="t" r="r" b="b"/>
            <a:pathLst>
              <a:path w="59689" h="460375">
                <a:moveTo>
                  <a:pt x="0" y="0"/>
                </a:moveTo>
                <a:lnTo>
                  <a:pt x="59612" y="460230"/>
                </a:lnTo>
              </a:path>
            </a:pathLst>
          </a:custGeom>
          <a:ln w="26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6329" y="3649804"/>
            <a:ext cx="79375" cy="1214120"/>
          </a:xfrm>
          <a:custGeom>
            <a:avLst/>
            <a:gdLst/>
            <a:ahLst/>
            <a:cxnLst/>
            <a:rect l="l" t="t" r="r" b="b"/>
            <a:pathLst>
              <a:path w="79375" h="1214120">
                <a:moveTo>
                  <a:pt x="0" y="1214035"/>
                </a:moveTo>
                <a:lnTo>
                  <a:pt x="78859" y="0"/>
                </a:lnTo>
              </a:path>
            </a:pathLst>
          </a:custGeom>
          <a:ln w="13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5188" y="3649804"/>
            <a:ext cx="1429385" cy="0"/>
          </a:xfrm>
          <a:custGeom>
            <a:avLst/>
            <a:gdLst/>
            <a:ahLst/>
            <a:cxnLst/>
            <a:rect l="l" t="t" r="r" b="b"/>
            <a:pathLst>
              <a:path w="1429385">
                <a:moveTo>
                  <a:pt x="0" y="0"/>
                </a:moveTo>
                <a:lnTo>
                  <a:pt x="1428818" y="0"/>
                </a:lnTo>
              </a:path>
            </a:pathLst>
          </a:custGeom>
          <a:ln w="12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68324" y="3670070"/>
            <a:ext cx="2091689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83105" algn="l"/>
              </a:tabLst>
            </a:pPr>
            <a:r>
              <a:rPr sz="1400" spc="45" dirty="0">
                <a:latin typeface="Times New Roman"/>
                <a:cs typeface="Times New Roman"/>
              </a:rPr>
              <a:t>2	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614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1277884" y="4113611"/>
            <a:ext cx="207708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80"/>
              </a:lnSpc>
              <a:tabLst>
                <a:tab pos="1249680" algn="l"/>
                <a:tab pos="1768475" algn="l"/>
              </a:tabLst>
            </a:pPr>
            <a:r>
              <a:rPr sz="2450" i="1" u="heavy" spc="30" dirty="0">
                <a:latin typeface="Times New Roman"/>
                <a:cs typeface="Times New Roman"/>
              </a:rPr>
              <a:t> 	</a:t>
            </a:r>
            <a:r>
              <a:rPr sz="2450" i="1" u="heavy" spc="60" dirty="0">
                <a:latin typeface="Times New Roman"/>
                <a:cs typeface="Times New Roman"/>
              </a:rPr>
              <a:t>n	</a:t>
            </a:r>
            <a:r>
              <a:rPr sz="3675" spc="97" baseline="-20408" dirty="0">
                <a:latin typeface="Symbol"/>
                <a:cs typeface="Symbol"/>
              </a:rPr>
              <a:t></a:t>
            </a:r>
            <a:endParaRPr sz="3675" baseline="-20408">
              <a:latin typeface="Symbol"/>
              <a:cs typeface="Symbol"/>
            </a:endParaRPr>
          </a:p>
          <a:p>
            <a:pPr marL="495300">
              <a:lnSpc>
                <a:spcPts val="2880"/>
              </a:lnSpc>
            </a:pPr>
            <a:r>
              <a:rPr sz="2450" spc="75" dirty="0">
                <a:latin typeface="Times New Roman"/>
                <a:cs typeface="Times New Roman"/>
              </a:rPr>
              <a:t>(</a:t>
            </a:r>
            <a:r>
              <a:rPr sz="2450" i="1" spc="75" dirty="0">
                <a:latin typeface="Times New Roman"/>
                <a:cs typeface="Times New Roman"/>
              </a:rPr>
              <a:t>n</a:t>
            </a:r>
            <a:r>
              <a:rPr sz="2450" i="1" spc="-204" dirty="0">
                <a:latin typeface="Times New Roman"/>
                <a:cs typeface="Times New Roman"/>
              </a:rPr>
              <a:t> </a:t>
            </a:r>
            <a:r>
              <a:rPr sz="2450" spc="50" dirty="0">
                <a:latin typeface="Symbol"/>
                <a:cs typeface="Symbol"/>
              </a:rPr>
              <a:t></a:t>
            </a:r>
            <a:r>
              <a:rPr sz="2450" spc="50" dirty="0">
                <a:latin typeface="Times New Roman"/>
                <a:cs typeface="Times New Roman"/>
              </a:rPr>
              <a:t>1)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9911" y="3677097"/>
            <a:ext cx="3552825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7120" algn="l"/>
              </a:tabLst>
            </a:pPr>
            <a:r>
              <a:rPr sz="3675" spc="127" baseline="-35147" dirty="0">
                <a:latin typeface="Symbol"/>
                <a:cs typeface="Symbol"/>
              </a:rPr>
              <a:t></a:t>
            </a:r>
            <a:r>
              <a:rPr sz="3675" spc="127" baseline="-35147" dirty="0">
                <a:latin typeface="Times New Roman"/>
                <a:cs typeface="Times New Roman"/>
              </a:rPr>
              <a:t> </a:t>
            </a:r>
            <a:r>
              <a:rPr sz="3675" i="1" spc="165" baseline="-35147" dirty="0">
                <a:latin typeface="Times New Roman"/>
                <a:cs typeface="Times New Roman"/>
              </a:rPr>
              <a:t>x</a:t>
            </a:r>
            <a:r>
              <a:rPr sz="2100" spc="165" baseline="-15873" dirty="0">
                <a:latin typeface="Times New Roman"/>
                <a:cs typeface="Times New Roman"/>
              </a:rPr>
              <a:t>2 </a:t>
            </a:r>
            <a:r>
              <a:rPr sz="3675" spc="97" baseline="-35147" dirty="0">
                <a:latin typeface="Symbol"/>
                <a:cs typeface="Symbol"/>
              </a:rPr>
              <a:t></a:t>
            </a:r>
            <a:r>
              <a:rPr sz="3675" spc="44" baseline="-35147" dirty="0">
                <a:latin typeface="Times New Roman"/>
                <a:cs typeface="Times New Roman"/>
              </a:rPr>
              <a:t> </a:t>
            </a:r>
            <a:r>
              <a:rPr sz="2450" spc="85" dirty="0">
                <a:latin typeface="Times New Roman"/>
                <a:cs typeface="Times New Roman"/>
              </a:rPr>
              <a:t>(</a:t>
            </a:r>
            <a:r>
              <a:rPr sz="2450" spc="85" dirty="0">
                <a:latin typeface="Symbol"/>
                <a:cs typeface="Symbol"/>
              </a:rPr>
              <a:t></a:t>
            </a:r>
            <a:r>
              <a:rPr sz="2450" spc="-204" dirty="0">
                <a:latin typeface="Times New Roman"/>
                <a:cs typeface="Times New Roman"/>
              </a:rPr>
              <a:t> </a:t>
            </a:r>
            <a:r>
              <a:rPr sz="2450" i="1" spc="65" dirty="0">
                <a:latin typeface="Times New Roman"/>
                <a:cs typeface="Times New Roman"/>
              </a:rPr>
              <a:t>x</a:t>
            </a:r>
            <a:r>
              <a:rPr sz="2450" spc="65" dirty="0">
                <a:latin typeface="Times New Roman"/>
                <a:cs typeface="Times New Roman"/>
              </a:rPr>
              <a:t>)	</a:t>
            </a:r>
            <a:r>
              <a:rPr sz="3675" spc="75" baseline="-35147" dirty="0">
                <a:latin typeface="Times New Roman"/>
                <a:cs typeface="Times New Roman"/>
              </a:rPr>
              <a:t>69 </a:t>
            </a:r>
            <a:r>
              <a:rPr sz="3675" spc="97" baseline="-35147" dirty="0">
                <a:latin typeface="Symbol"/>
                <a:cs typeface="Symbol"/>
              </a:rPr>
              <a:t></a:t>
            </a:r>
            <a:r>
              <a:rPr sz="3675" spc="-352" baseline="-35147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Times New Roman"/>
                <a:cs typeface="Times New Roman"/>
              </a:rPr>
              <a:t>(32)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8991" y="4210580"/>
            <a:ext cx="52578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Symbol"/>
                <a:cs typeface="Symbol"/>
              </a:rPr>
              <a:t></a:t>
            </a:r>
            <a:r>
              <a:rPr sz="2600" i="1" spc="225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7883" y="4245864"/>
            <a:ext cx="4825365" cy="610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  <a:tabLst>
                <a:tab pos="848994" algn="l"/>
                <a:tab pos="1388110" algn="l"/>
                <a:tab pos="1823720" algn="l"/>
              </a:tabLst>
            </a:pPr>
            <a:r>
              <a:rPr sz="3675" u="heavy" spc="44" baseline="23809" dirty="0">
                <a:latin typeface="Times New Roman"/>
                <a:cs typeface="Times New Roman"/>
              </a:rPr>
              <a:t> 	</a:t>
            </a:r>
            <a:r>
              <a:rPr sz="3675" u="heavy" spc="75" baseline="23809" dirty="0">
                <a:latin typeface="Times New Roman"/>
                <a:cs typeface="Times New Roman"/>
              </a:rPr>
              <a:t>32	</a:t>
            </a:r>
            <a:r>
              <a:rPr sz="3675" spc="97" baseline="3401" dirty="0">
                <a:latin typeface="Symbol"/>
                <a:cs typeface="Symbol"/>
              </a:rPr>
              <a:t></a:t>
            </a:r>
            <a:r>
              <a:rPr sz="3675" spc="97" baseline="3401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1.121 </a:t>
            </a:r>
            <a:r>
              <a:rPr sz="2400" spc="5" dirty="0">
                <a:latin typeface="Arial"/>
                <a:cs typeface="Arial"/>
              </a:rPr>
              <a:t>экз., </a:t>
            </a:r>
            <a:r>
              <a:rPr sz="2400" i="1" dirty="0">
                <a:latin typeface="Arial"/>
                <a:cs typeface="Arial"/>
              </a:rPr>
              <a:t>σ</a:t>
            </a:r>
            <a:r>
              <a:rPr sz="2400" dirty="0">
                <a:latin typeface="Arial"/>
                <a:cs typeface="Arial"/>
              </a:rPr>
              <a:t>² =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1.257</a:t>
            </a:r>
            <a:r>
              <a:rPr sz="1800" spc="-5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232410">
              <a:lnSpc>
                <a:spcPts val="2355"/>
              </a:lnSpc>
            </a:pPr>
            <a:r>
              <a:rPr sz="2450" spc="35" dirty="0">
                <a:latin typeface="Times New Roman"/>
                <a:cs typeface="Times New Roman"/>
              </a:rPr>
              <a:t>(32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450" spc="50" dirty="0">
                <a:latin typeface="Symbol"/>
                <a:cs typeface="Symbol"/>
              </a:rPr>
              <a:t></a:t>
            </a:r>
            <a:r>
              <a:rPr sz="2450" spc="50" dirty="0">
                <a:latin typeface="Times New Roman"/>
                <a:cs typeface="Times New Roman"/>
              </a:rPr>
              <a:t>1)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7700" y="5353913"/>
            <a:ext cx="106807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spc="-5" dirty="0">
                <a:latin typeface="Arial"/>
                <a:cs typeface="Arial"/>
              </a:rPr>
              <a:t>σ</a:t>
            </a:r>
            <a:r>
              <a:rPr sz="2800" b="1" spc="-5" dirty="0">
                <a:latin typeface="Arial"/>
                <a:cs typeface="Arial"/>
              </a:rPr>
              <a:t>² ≈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614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407" y="325628"/>
            <a:ext cx="717423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Оценка сильно </a:t>
            </a:r>
            <a:r>
              <a:rPr spc="-20" dirty="0"/>
              <a:t>отклоняющихся</a:t>
            </a:r>
            <a:r>
              <a:rPr spc="90" dirty="0"/>
              <a:t> </a:t>
            </a:r>
            <a:r>
              <a:rPr spc="-10" dirty="0"/>
              <a:t>вариант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235328"/>
            <a:ext cx="8293734" cy="469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8651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Относится </a:t>
            </a:r>
            <a:r>
              <a:rPr sz="2400" dirty="0">
                <a:latin typeface="Arial"/>
                <a:cs typeface="Arial"/>
              </a:rPr>
              <a:t>ли </a:t>
            </a:r>
            <a:r>
              <a:rPr sz="2400" spc="-5" dirty="0">
                <a:latin typeface="Arial"/>
                <a:cs typeface="Arial"/>
              </a:rPr>
              <a:t>данная </a:t>
            </a:r>
            <a:r>
              <a:rPr sz="2400" spc="-10" dirty="0">
                <a:latin typeface="Arial"/>
                <a:cs typeface="Arial"/>
              </a:rPr>
              <a:t>варианта вместе </a:t>
            </a:r>
            <a:r>
              <a:rPr sz="2400" dirty="0">
                <a:latin typeface="Arial"/>
                <a:cs typeface="Arial"/>
              </a:rPr>
              <a:t>с </a:t>
            </a:r>
            <a:r>
              <a:rPr sz="2400" spc="-5" dirty="0">
                <a:latin typeface="Arial"/>
                <a:cs typeface="Arial"/>
              </a:rPr>
              <a:t>другими  </a:t>
            </a:r>
            <a:r>
              <a:rPr sz="2400" spc="-10" dirty="0">
                <a:latin typeface="Arial"/>
                <a:cs typeface="Arial"/>
              </a:rPr>
              <a:t>вариантами </a:t>
            </a:r>
            <a:r>
              <a:rPr sz="2400" spc="-5" dirty="0">
                <a:latin typeface="Arial"/>
                <a:cs typeface="Arial"/>
              </a:rPr>
              <a:t>изучаемой </a:t>
            </a:r>
            <a:r>
              <a:rPr sz="2400" dirty="0">
                <a:latin typeface="Arial"/>
                <a:cs typeface="Arial"/>
              </a:rPr>
              <a:t>выборки к </a:t>
            </a:r>
            <a:r>
              <a:rPr sz="2400" spc="-10" dirty="0">
                <a:latin typeface="Arial"/>
                <a:cs typeface="Arial"/>
              </a:rPr>
              <a:t>одной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10" dirty="0">
                <a:latin typeface="Arial"/>
                <a:cs typeface="Arial"/>
              </a:rPr>
              <a:t>той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же  </a:t>
            </a:r>
            <a:r>
              <a:rPr sz="2400" spc="-10" dirty="0">
                <a:latin typeface="Arial"/>
                <a:cs typeface="Arial"/>
              </a:rPr>
              <a:t>генеральной </a:t>
            </a:r>
            <a:r>
              <a:rPr sz="2400" dirty="0">
                <a:latin typeface="Arial"/>
                <a:cs typeface="Arial"/>
              </a:rPr>
              <a:t>совокупности или </a:t>
            </a:r>
            <a:r>
              <a:rPr sz="2400" spc="-5" dirty="0">
                <a:latin typeface="Arial"/>
                <a:cs typeface="Arial"/>
              </a:rPr>
              <a:t>– </a:t>
            </a:r>
            <a:r>
              <a:rPr sz="2400" dirty="0">
                <a:latin typeface="Arial"/>
                <a:cs typeface="Arial"/>
              </a:rPr>
              <a:t>к</a:t>
            </a:r>
            <a:r>
              <a:rPr sz="2400" spc="-10" dirty="0">
                <a:latin typeface="Arial"/>
                <a:cs typeface="Arial"/>
              </a:rPr>
              <a:t> разным?</a:t>
            </a:r>
            <a:endParaRPr sz="2400">
              <a:latin typeface="Arial"/>
              <a:cs typeface="Arial"/>
            </a:endParaRPr>
          </a:p>
          <a:p>
            <a:pPr marL="12700" marR="10033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Сформировано </a:t>
            </a:r>
            <a:r>
              <a:rPr sz="2400" dirty="0">
                <a:latin typeface="Arial"/>
                <a:cs typeface="Arial"/>
              </a:rPr>
              <a:t>ли </a:t>
            </a:r>
            <a:r>
              <a:rPr sz="2400" spc="-5" dirty="0">
                <a:latin typeface="Arial"/>
                <a:cs typeface="Arial"/>
              </a:rPr>
              <a:t>данное </a:t>
            </a:r>
            <a:r>
              <a:rPr sz="2400" spc="-10" dirty="0">
                <a:latin typeface="Arial"/>
                <a:cs typeface="Arial"/>
              </a:rPr>
              <a:t>значение </a:t>
            </a:r>
            <a:r>
              <a:rPr sz="2400" spc="-5" dirty="0">
                <a:latin typeface="Arial"/>
                <a:cs typeface="Arial"/>
              </a:rPr>
              <a:t>варианты </a:t>
            </a:r>
            <a:r>
              <a:rPr sz="2400" spc="-20" dirty="0">
                <a:latin typeface="Arial"/>
                <a:cs typeface="Arial"/>
              </a:rPr>
              <a:t>под  </a:t>
            </a:r>
            <a:r>
              <a:rPr sz="2400" dirty="0">
                <a:latin typeface="Arial"/>
                <a:cs typeface="Arial"/>
              </a:rPr>
              <a:t>действием </a:t>
            </a:r>
            <a:r>
              <a:rPr sz="2400" spc="-30" dirty="0">
                <a:latin typeface="Arial"/>
                <a:cs typeface="Arial"/>
              </a:rPr>
              <a:t>тех </a:t>
            </a:r>
            <a:r>
              <a:rPr sz="2400" dirty="0">
                <a:latin typeface="Arial"/>
                <a:cs typeface="Arial"/>
              </a:rPr>
              <a:t>же </a:t>
            </a:r>
            <a:r>
              <a:rPr sz="2400" spc="-5" dirty="0">
                <a:latin typeface="Arial"/>
                <a:cs typeface="Arial"/>
              </a:rPr>
              <a:t>доминирующих </a:t>
            </a:r>
            <a:r>
              <a:rPr sz="2400" dirty="0">
                <a:latin typeface="Arial"/>
                <a:cs typeface="Arial"/>
              </a:rPr>
              <a:t>и случайных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факторов,  </a:t>
            </a:r>
            <a:r>
              <a:rPr sz="2400" spc="-10" dirty="0">
                <a:latin typeface="Arial"/>
                <a:cs typeface="Arial"/>
              </a:rPr>
              <a:t>что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15" dirty="0">
                <a:latin typeface="Arial"/>
                <a:cs typeface="Arial"/>
              </a:rPr>
              <a:t>все </a:t>
            </a:r>
            <a:r>
              <a:rPr sz="2400" spc="-5" dirty="0">
                <a:latin typeface="Arial"/>
                <a:cs typeface="Arial"/>
              </a:rPr>
              <a:t>остальные варианты данной </a:t>
            </a:r>
            <a:r>
              <a:rPr sz="2400" dirty="0">
                <a:latin typeface="Arial"/>
                <a:cs typeface="Arial"/>
              </a:rPr>
              <a:t>выборки, или </a:t>
            </a:r>
            <a:r>
              <a:rPr sz="2400" spc="-25" dirty="0">
                <a:latin typeface="Arial"/>
                <a:cs typeface="Arial"/>
              </a:rPr>
              <a:t>это  </a:t>
            </a:r>
            <a:r>
              <a:rPr sz="2400" dirty="0">
                <a:latin typeface="Arial"/>
                <a:cs typeface="Arial"/>
              </a:rPr>
              <a:t>были иные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факторы?</a:t>
            </a:r>
            <a:endParaRPr sz="240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2 </a:t>
            </a:r>
            <a:r>
              <a:rPr sz="2400" spc="-10" dirty="0">
                <a:latin typeface="Arial"/>
                <a:cs typeface="Arial"/>
              </a:rPr>
              <a:t>возможных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ответа: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latin typeface="Arial"/>
                <a:cs typeface="Arial"/>
              </a:rPr>
              <a:t>•</a:t>
            </a:r>
            <a:r>
              <a:rPr sz="2400" spc="-5" dirty="0">
                <a:latin typeface="Calibri"/>
                <a:cs typeface="Calibri"/>
              </a:rPr>
              <a:t>1</a:t>
            </a:r>
            <a:r>
              <a:rPr sz="2400" spc="-5" dirty="0">
                <a:latin typeface="Arial"/>
                <a:cs typeface="Arial"/>
              </a:rPr>
              <a:t>. Факторы </a:t>
            </a:r>
            <a:r>
              <a:rPr sz="2400" spc="-10" dirty="0">
                <a:latin typeface="Arial"/>
                <a:cs typeface="Arial"/>
              </a:rPr>
              <a:t>те </a:t>
            </a:r>
            <a:r>
              <a:rPr sz="2400" dirty="0">
                <a:latin typeface="Arial"/>
                <a:cs typeface="Arial"/>
              </a:rPr>
              <a:t>же, </a:t>
            </a:r>
            <a:r>
              <a:rPr sz="2400" spc="-130" dirty="0">
                <a:latin typeface="Arial"/>
                <a:cs typeface="Arial"/>
              </a:rPr>
              <a:t>т. </a:t>
            </a:r>
            <a:r>
              <a:rPr sz="2400" dirty="0">
                <a:latin typeface="Arial"/>
                <a:cs typeface="Arial"/>
              </a:rPr>
              <a:t>е. </a:t>
            </a:r>
            <a:r>
              <a:rPr sz="2400" spc="-10" dirty="0">
                <a:latin typeface="Arial"/>
                <a:cs typeface="Arial"/>
              </a:rPr>
              <a:t>все </a:t>
            </a:r>
            <a:r>
              <a:rPr sz="2400" spc="-5" dirty="0">
                <a:latin typeface="Arial"/>
                <a:cs typeface="Arial"/>
              </a:rPr>
              <a:t>варианты взяты </a:t>
            </a:r>
            <a:r>
              <a:rPr sz="2400" dirty="0">
                <a:latin typeface="Arial"/>
                <a:cs typeface="Arial"/>
              </a:rPr>
              <a:t>из </a:t>
            </a:r>
            <a:r>
              <a:rPr sz="2400" spc="-15" dirty="0">
                <a:latin typeface="Arial"/>
                <a:cs typeface="Arial"/>
              </a:rPr>
              <a:t>одной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той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spc="-5" dirty="0">
                <a:latin typeface="Arial"/>
                <a:cs typeface="Arial"/>
              </a:rPr>
              <a:t>же </a:t>
            </a:r>
            <a:r>
              <a:rPr sz="2400" spc="-10" dirty="0">
                <a:latin typeface="Arial"/>
                <a:cs typeface="Arial"/>
              </a:rPr>
              <a:t>генеральной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совокупности.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•2. Факторы иные, </a:t>
            </a:r>
            <a:r>
              <a:rPr sz="2400" spc="-135" dirty="0">
                <a:latin typeface="Arial"/>
                <a:cs typeface="Arial"/>
              </a:rPr>
              <a:t>т. </a:t>
            </a:r>
            <a:r>
              <a:rPr sz="2400" dirty="0">
                <a:latin typeface="Arial"/>
                <a:cs typeface="Arial"/>
              </a:rPr>
              <a:t>е. </a:t>
            </a:r>
            <a:r>
              <a:rPr sz="2400" spc="-5" dirty="0">
                <a:latin typeface="Arial"/>
                <a:cs typeface="Arial"/>
              </a:rPr>
              <a:t>особенная </a:t>
            </a:r>
            <a:r>
              <a:rPr sz="2400" spc="-10" dirty="0">
                <a:latin typeface="Arial"/>
                <a:cs typeface="Arial"/>
              </a:rPr>
              <a:t>варианта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выборка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порознь </a:t>
            </a:r>
            <a:r>
              <a:rPr sz="2400" spc="-5" dirty="0">
                <a:latin typeface="Arial"/>
                <a:cs typeface="Arial"/>
              </a:rPr>
              <a:t>взяты </a:t>
            </a:r>
            <a:r>
              <a:rPr sz="2400" dirty="0">
                <a:latin typeface="Arial"/>
                <a:cs typeface="Arial"/>
              </a:rPr>
              <a:t>из </a:t>
            </a:r>
            <a:r>
              <a:rPr sz="2400" spc="-5" dirty="0">
                <a:latin typeface="Arial"/>
                <a:cs typeface="Arial"/>
              </a:rPr>
              <a:t>разных </a:t>
            </a:r>
            <a:r>
              <a:rPr sz="2400" spc="-10" dirty="0">
                <a:latin typeface="Arial"/>
                <a:cs typeface="Arial"/>
              </a:rPr>
              <a:t>генеральных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совокупностей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588136"/>
            <a:ext cx="749490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0" spc="-20" dirty="0">
                <a:latin typeface="Arial"/>
                <a:cs typeface="Arial"/>
              </a:rPr>
              <a:t>Ответ </a:t>
            </a:r>
            <a:r>
              <a:rPr sz="2000" b="0" spc="-5" dirty="0">
                <a:latin typeface="Arial"/>
                <a:cs typeface="Arial"/>
              </a:rPr>
              <a:t>можно </a:t>
            </a:r>
            <a:r>
              <a:rPr sz="2000" b="0" spc="-10" dirty="0">
                <a:latin typeface="Arial"/>
                <a:cs typeface="Arial"/>
              </a:rPr>
              <a:t>получить </a:t>
            </a:r>
            <a:r>
              <a:rPr sz="2000" b="0" dirty="0">
                <a:latin typeface="Arial"/>
                <a:cs typeface="Arial"/>
              </a:rPr>
              <a:t>с </a:t>
            </a:r>
            <a:r>
              <a:rPr sz="2000" b="0" spc="-5" dirty="0">
                <a:latin typeface="Arial"/>
                <a:cs typeface="Arial"/>
              </a:rPr>
              <a:t>использованием свойств</a:t>
            </a:r>
            <a:r>
              <a:rPr sz="2000" b="0" spc="-130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нормального  </a:t>
            </a:r>
            <a:r>
              <a:rPr sz="2000" b="0" spc="-10" dirty="0">
                <a:latin typeface="Arial"/>
                <a:cs typeface="Arial"/>
              </a:rPr>
              <a:t>распределения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1350136"/>
            <a:ext cx="8362315" cy="475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765">
              <a:lnSpc>
                <a:spcPct val="100000"/>
              </a:lnSpc>
              <a:tabLst>
                <a:tab pos="2298700" algn="l"/>
              </a:tabLst>
            </a:pPr>
            <a:r>
              <a:rPr sz="2000" spc="-10" dirty="0">
                <a:latin typeface="Arial"/>
                <a:cs typeface="Arial"/>
              </a:rPr>
              <a:t>Если </a:t>
            </a:r>
            <a:r>
              <a:rPr sz="2000" spc="-5" dirty="0">
                <a:latin typeface="Arial"/>
                <a:cs typeface="Arial"/>
              </a:rPr>
              <a:t>все варианты </a:t>
            </a:r>
            <a:r>
              <a:rPr sz="2000" dirty="0">
                <a:latin typeface="Arial"/>
                <a:cs typeface="Arial"/>
              </a:rPr>
              <a:t>были </a:t>
            </a:r>
            <a:r>
              <a:rPr sz="2000" spc="-5" dirty="0">
                <a:latin typeface="Arial"/>
                <a:cs typeface="Arial"/>
              </a:rPr>
              <a:t>взяты </a:t>
            </a:r>
            <a:r>
              <a:rPr sz="2000" dirty="0">
                <a:latin typeface="Arial"/>
                <a:cs typeface="Arial"/>
              </a:rPr>
              <a:t>из </a:t>
            </a:r>
            <a:r>
              <a:rPr sz="2000" spc="-10" dirty="0">
                <a:latin typeface="Arial"/>
                <a:cs typeface="Arial"/>
              </a:rPr>
              <a:t>одной </a:t>
            </a:r>
            <a:r>
              <a:rPr sz="2000" spc="-5" dirty="0">
                <a:latin typeface="Arial"/>
                <a:cs typeface="Arial"/>
              </a:rPr>
              <a:t>генеральной </a:t>
            </a:r>
            <a:r>
              <a:rPr sz="2000" dirty="0">
                <a:latin typeface="Arial"/>
                <a:cs typeface="Arial"/>
              </a:rPr>
              <a:t>совокупности,  они </a:t>
            </a:r>
            <a:r>
              <a:rPr sz="2000" spc="-10" dirty="0">
                <a:latin typeface="Arial"/>
                <a:cs typeface="Arial"/>
              </a:rPr>
              <a:t>должны </a:t>
            </a:r>
            <a:r>
              <a:rPr sz="2000" spc="-15" dirty="0">
                <a:latin typeface="Arial"/>
                <a:cs typeface="Arial"/>
              </a:rPr>
              <a:t>отличаться </a:t>
            </a:r>
            <a:r>
              <a:rPr sz="2000" spc="-10" dirty="0">
                <a:latin typeface="Arial"/>
                <a:cs typeface="Arial"/>
              </a:rPr>
              <a:t>друг </a:t>
            </a:r>
            <a:r>
              <a:rPr sz="2000" spc="-25" dirty="0">
                <a:latin typeface="Arial"/>
                <a:cs typeface="Arial"/>
              </a:rPr>
              <a:t>от </a:t>
            </a:r>
            <a:r>
              <a:rPr sz="2000" spc="-15" dirty="0">
                <a:latin typeface="Arial"/>
                <a:cs typeface="Arial"/>
              </a:rPr>
              <a:t>друга только </a:t>
            </a:r>
            <a:r>
              <a:rPr sz="2000" dirty="0">
                <a:latin typeface="Arial"/>
                <a:cs typeface="Arial"/>
              </a:rPr>
              <a:t>в силу случайных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причин  и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(с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вероятностью	</a:t>
            </a:r>
            <a:r>
              <a:rPr sz="2000" i="1" dirty="0">
                <a:latin typeface="Arial"/>
                <a:cs typeface="Arial"/>
              </a:rPr>
              <a:t>P = </a:t>
            </a:r>
            <a:r>
              <a:rPr sz="2000" dirty="0">
                <a:latin typeface="Arial"/>
                <a:cs typeface="Arial"/>
              </a:rPr>
              <a:t>0.95) </a:t>
            </a:r>
            <a:r>
              <a:rPr sz="2000" spc="-10" dirty="0">
                <a:latin typeface="Arial"/>
                <a:cs typeface="Arial"/>
              </a:rPr>
              <a:t>находиться </a:t>
            </a:r>
            <a:r>
              <a:rPr sz="2000" dirty="0">
                <a:latin typeface="Arial"/>
                <a:cs typeface="Arial"/>
              </a:rPr>
              <a:t>в </a:t>
            </a:r>
            <a:r>
              <a:rPr sz="2000" spc="-5" dirty="0">
                <a:latin typeface="Arial"/>
                <a:cs typeface="Arial"/>
              </a:rPr>
              <a:t>диапазоне </a:t>
            </a:r>
            <a:r>
              <a:rPr sz="2000" b="1" i="1" dirty="0">
                <a:latin typeface="Arial"/>
                <a:cs typeface="Arial"/>
              </a:rPr>
              <a:t>M ±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2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σ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Arial"/>
                <a:cs typeface="Arial"/>
              </a:rPr>
              <a:t>Эта </a:t>
            </a:r>
            <a:r>
              <a:rPr sz="2000" spc="-15" dirty="0">
                <a:latin typeface="Arial"/>
                <a:cs typeface="Arial"/>
              </a:rPr>
              <a:t>величина, </a:t>
            </a:r>
            <a:r>
              <a:rPr sz="2000" b="1" i="1" spc="-5" dirty="0">
                <a:latin typeface="Arial"/>
                <a:cs typeface="Arial"/>
              </a:rPr>
              <a:t>нормированное </a:t>
            </a:r>
            <a:r>
              <a:rPr sz="2000" b="1" i="1" dirty="0">
                <a:latin typeface="Arial"/>
                <a:cs typeface="Arial"/>
              </a:rPr>
              <a:t>отклонение</a:t>
            </a:r>
            <a:r>
              <a:rPr sz="2000" dirty="0">
                <a:latin typeface="Arial"/>
                <a:cs typeface="Arial"/>
              </a:rPr>
              <a:t>, и служит </a:t>
            </a:r>
            <a:r>
              <a:rPr sz="2000" spc="-10" dirty="0">
                <a:latin typeface="Arial"/>
                <a:cs typeface="Arial"/>
              </a:rPr>
              <a:t>безразмерной  </a:t>
            </a:r>
            <a:r>
              <a:rPr sz="2000" dirty="0">
                <a:latin typeface="Arial"/>
                <a:cs typeface="Arial"/>
              </a:rPr>
              <a:t>характеристикой </a:t>
            </a:r>
            <a:r>
              <a:rPr sz="2000" spc="-5" dirty="0">
                <a:latin typeface="Arial"/>
                <a:cs typeface="Arial"/>
              </a:rPr>
              <a:t>отклонения варианты </a:t>
            </a:r>
            <a:r>
              <a:rPr sz="2000" spc="-25" dirty="0">
                <a:latin typeface="Arial"/>
                <a:cs typeface="Arial"/>
              </a:rPr>
              <a:t>от </a:t>
            </a:r>
            <a:r>
              <a:rPr sz="2000" spc="-10" dirty="0">
                <a:latin typeface="Arial"/>
                <a:cs typeface="Arial"/>
              </a:rPr>
              <a:t>средней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арифметической: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R="3284220" algn="ctr">
              <a:lnSpc>
                <a:spcPts val="3030"/>
              </a:lnSpc>
            </a:pPr>
            <a:r>
              <a:rPr sz="4200" spc="-7" baseline="13888" dirty="0">
                <a:latin typeface="Arial"/>
                <a:cs typeface="Arial"/>
              </a:rPr>
              <a:t>~</a:t>
            </a:r>
            <a:r>
              <a:rPr sz="4200" spc="-135" baseline="13888" dirty="0">
                <a:latin typeface="Arial"/>
                <a:cs typeface="Arial"/>
              </a:rPr>
              <a:t> </a:t>
            </a:r>
            <a:r>
              <a:rPr sz="4200" i="1" spc="-7" baseline="13888" dirty="0">
                <a:latin typeface="Arial"/>
                <a:cs typeface="Arial"/>
              </a:rPr>
              <a:t>t</a:t>
            </a:r>
            <a:r>
              <a:rPr sz="1850" i="1" spc="-5" dirty="0">
                <a:latin typeface="Arial"/>
                <a:cs typeface="Arial"/>
              </a:rPr>
              <a:t>табл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070"/>
              </a:lnSpc>
            </a:pPr>
            <a:r>
              <a:rPr sz="1950" spc="7" baseline="-21367" dirty="0">
                <a:latin typeface="Arial"/>
                <a:cs typeface="Arial"/>
              </a:rPr>
              <a:t>.</a:t>
            </a:r>
            <a:r>
              <a:rPr sz="2000" spc="5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Arial"/>
                <a:cs typeface="Arial"/>
              </a:rPr>
              <a:t>где </a:t>
            </a:r>
            <a:r>
              <a:rPr sz="2000" i="1" dirty="0">
                <a:latin typeface="Arial"/>
                <a:cs typeface="Arial"/>
              </a:rPr>
              <a:t>t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критерий </a:t>
            </a:r>
            <a:r>
              <a:rPr sz="2000" dirty="0">
                <a:latin typeface="Arial"/>
                <a:cs typeface="Arial"/>
              </a:rPr>
              <a:t>выпада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(исключения),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x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10" dirty="0">
                <a:latin typeface="Arial"/>
                <a:cs typeface="Arial"/>
              </a:rPr>
              <a:t>выделяющееся </a:t>
            </a:r>
            <a:r>
              <a:rPr sz="2000" spc="-5" dirty="0">
                <a:latin typeface="Arial"/>
                <a:cs typeface="Arial"/>
              </a:rPr>
              <a:t>значение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признака,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М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10" dirty="0">
                <a:latin typeface="Arial"/>
                <a:cs typeface="Arial"/>
              </a:rPr>
              <a:t>средняя </a:t>
            </a:r>
            <a:r>
              <a:rPr sz="2000" spc="-15" dirty="0">
                <a:latin typeface="Arial"/>
                <a:cs typeface="Arial"/>
              </a:rPr>
              <a:t>величина </a:t>
            </a:r>
            <a:r>
              <a:rPr sz="2000" spc="-5" dirty="0">
                <a:latin typeface="Arial"/>
                <a:cs typeface="Arial"/>
              </a:rPr>
              <a:t>для </a:t>
            </a:r>
            <a:r>
              <a:rPr sz="2000" spc="-10" dirty="0">
                <a:latin typeface="Arial"/>
                <a:cs typeface="Arial"/>
              </a:rPr>
              <a:t>группы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вариант,</a:t>
            </a:r>
            <a:endParaRPr sz="2000">
              <a:latin typeface="Arial"/>
              <a:cs typeface="Arial"/>
            </a:endParaRPr>
          </a:p>
          <a:p>
            <a:pPr marL="12700" marR="114935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t</a:t>
            </a:r>
            <a:r>
              <a:rPr sz="1950" i="1" baseline="-21367" dirty="0">
                <a:latin typeface="Arial"/>
                <a:cs typeface="Arial"/>
              </a:rPr>
              <a:t>табл.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10" dirty="0">
                <a:latin typeface="Arial"/>
                <a:cs typeface="Arial"/>
              </a:rPr>
              <a:t>стандартные </a:t>
            </a:r>
            <a:r>
              <a:rPr sz="2000" spc="-5" dirty="0">
                <a:latin typeface="Arial"/>
                <a:cs typeface="Arial"/>
              </a:rPr>
              <a:t>значения критерия </a:t>
            </a:r>
            <a:r>
              <a:rPr sz="2000" dirty="0">
                <a:latin typeface="Arial"/>
                <a:cs typeface="Arial"/>
              </a:rPr>
              <a:t>выпадов, </a:t>
            </a:r>
            <a:r>
              <a:rPr sz="2000" spc="-10" dirty="0">
                <a:latin typeface="Arial"/>
                <a:cs typeface="Arial"/>
              </a:rPr>
              <a:t>определяемые  </a:t>
            </a:r>
            <a:r>
              <a:rPr sz="2000" spc="-5" dirty="0">
                <a:latin typeface="Arial"/>
                <a:cs typeface="Arial"/>
              </a:rPr>
              <a:t>свойствами нормального </a:t>
            </a:r>
            <a:r>
              <a:rPr sz="2000" spc="-10" dirty="0">
                <a:latin typeface="Arial"/>
                <a:cs typeface="Arial"/>
              </a:rPr>
              <a:t>распределения, </a:t>
            </a:r>
            <a:r>
              <a:rPr sz="2000" dirty="0">
                <a:latin typeface="Arial"/>
                <a:cs typeface="Arial"/>
              </a:rPr>
              <a:t>их </a:t>
            </a:r>
            <a:r>
              <a:rPr sz="2000" spc="-5" dirty="0">
                <a:latin typeface="Arial"/>
                <a:cs typeface="Arial"/>
              </a:rPr>
              <a:t>можно </a:t>
            </a:r>
            <a:r>
              <a:rPr sz="2000" dirty="0">
                <a:latin typeface="Arial"/>
                <a:cs typeface="Arial"/>
              </a:rPr>
              <a:t>найти </a:t>
            </a:r>
            <a:r>
              <a:rPr sz="2000" spc="-5" dirty="0">
                <a:latin typeface="Arial"/>
                <a:cs typeface="Arial"/>
              </a:rPr>
              <a:t>по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таблице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Для </a:t>
            </a:r>
            <a:r>
              <a:rPr sz="2000" spc="-10" dirty="0">
                <a:latin typeface="Arial"/>
                <a:cs typeface="Arial"/>
              </a:rPr>
              <a:t>больших </a:t>
            </a:r>
            <a:r>
              <a:rPr sz="2000" dirty="0">
                <a:latin typeface="Arial"/>
                <a:cs typeface="Arial"/>
              </a:rPr>
              <a:t>выборок </a:t>
            </a:r>
            <a:r>
              <a:rPr sz="2000" spc="-20" dirty="0">
                <a:latin typeface="Arial"/>
                <a:cs typeface="Arial"/>
              </a:rPr>
              <a:t>пользуются </a:t>
            </a:r>
            <a:r>
              <a:rPr sz="2000" spc="-5" dirty="0">
                <a:latin typeface="Arial"/>
                <a:cs typeface="Arial"/>
              </a:rPr>
              <a:t>значением </a:t>
            </a:r>
            <a:r>
              <a:rPr sz="2000" i="1" dirty="0">
                <a:latin typeface="Arial"/>
                <a:cs typeface="Arial"/>
              </a:rPr>
              <a:t>t</a:t>
            </a:r>
            <a:r>
              <a:rPr sz="1950" i="1" baseline="-21367" dirty="0">
                <a:latin typeface="Arial"/>
                <a:cs typeface="Arial"/>
              </a:rPr>
              <a:t>табл. </a:t>
            </a:r>
            <a:r>
              <a:rPr sz="2000" dirty="0">
                <a:latin typeface="Arial"/>
                <a:cs typeface="Arial"/>
              </a:rPr>
              <a:t>= 2 </a:t>
            </a:r>
            <a:r>
              <a:rPr sz="2000" spc="-5" dirty="0">
                <a:latin typeface="Arial"/>
                <a:cs typeface="Arial"/>
              </a:rPr>
              <a:t>при </a:t>
            </a:r>
            <a:r>
              <a:rPr sz="2000" i="1" dirty="0">
                <a:latin typeface="Arial"/>
                <a:cs typeface="Arial"/>
              </a:rPr>
              <a:t>P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0.95,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650" y="3068637"/>
            <a:ext cx="1584325" cy="105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614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614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3762" y="1470025"/>
          <a:ext cx="6931659" cy="4631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282"/>
                <a:gridCol w="864362"/>
                <a:gridCol w="863345"/>
                <a:gridCol w="864362"/>
                <a:gridCol w="864488"/>
                <a:gridCol w="863219"/>
                <a:gridCol w="864488"/>
                <a:gridCol w="864489"/>
              </a:tblGrid>
              <a:tr h="360045">
                <a:tc>
                  <a:txBody>
                    <a:bodyPr/>
                    <a:lstStyle/>
                    <a:p>
                      <a:pPr marL="3175">
                        <a:lnSpc>
                          <a:spcPts val="20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175">
                        <a:lnSpc>
                          <a:spcPts val="20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α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810">
                        <a:lnSpc>
                          <a:spcPts val="20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α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3844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0.05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0.01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0.001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0.05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0.01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0.001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3175">
                        <a:lnSpc>
                          <a:spcPts val="20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5.04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9.43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2.93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972">
                <a:tc>
                  <a:txBody>
                    <a:bodyPr/>
                    <a:lstStyle/>
                    <a:p>
                      <a:pPr marL="3175">
                        <a:lnSpc>
                          <a:spcPts val="20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4.36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7.41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2.62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6.37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5.73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2.77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3.54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5.31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2.74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5.01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3.57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4.79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3.53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972"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4.62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3.49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4.48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4.37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2.66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3.44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4.28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4.20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895">
                <a:tc>
                  <a:txBody>
                    <a:bodyPr/>
                    <a:lstStyle/>
                    <a:p>
                      <a:pPr marL="31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4.13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9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3857"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4.07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marR="5080">
              <a:lnSpc>
                <a:spcPct val="100000"/>
              </a:lnSpc>
            </a:pPr>
            <a:r>
              <a:rPr sz="2000" spc="-5" dirty="0"/>
              <a:t>Значение критерия </a:t>
            </a:r>
            <a:r>
              <a:rPr sz="2000" i="1" dirty="0">
                <a:latin typeface="Arial"/>
                <a:cs typeface="Arial"/>
              </a:rPr>
              <a:t>t </a:t>
            </a:r>
            <a:r>
              <a:rPr sz="2000" dirty="0"/>
              <a:t>для </a:t>
            </a:r>
            <a:r>
              <a:rPr sz="2000" spc="-10" dirty="0"/>
              <a:t>отбраковки</a:t>
            </a:r>
            <a:r>
              <a:rPr sz="2000" spc="-114" dirty="0"/>
              <a:t> </a:t>
            </a:r>
            <a:r>
              <a:rPr sz="2000" dirty="0"/>
              <a:t>«выскакивающих»  </a:t>
            </a:r>
            <a:r>
              <a:rPr sz="2000" spc="-5" dirty="0"/>
              <a:t>вариант </a:t>
            </a:r>
            <a:r>
              <a:rPr sz="2000" dirty="0"/>
              <a:t>с </a:t>
            </a:r>
            <a:r>
              <a:rPr sz="2000" spc="-10" dirty="0"/>
              <a:t>известными </a:t>
            </a:r>
            <a:r>
              <a:rPr sz="2000" spc="-5" dirty="0"/>
              <a:t>параметрами</a:t>
            </a:r>
            <a:r>
              <a:rPr sz="2000" spc="-100" dirty="0"/>
              <a:t> </a:t>
            </a:r>
            <a:r>
              <a:rPr sz="2000" dirty="0"/>
              <a:t>распределения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443738"/>
            <a:ext cx="8485505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Когда </a:t>
            </a:r>
            <a:r>
              <a:rPr sz="2000" spc="-10" dirty="0">
                <a:latin typeface="Arial"/>
                <a:cs typeface="Arial"/>
              </a:rPr>
              <a:t>параметры распределения </a:t>
            </a:r>
            <a:r>
              <a:rPr sz="2000" spc="-5" dirty="0">
                <a:latin typeface="Arial"/>
                <a:cs typeface="Arial"/>
              </a:rPr>
              <a:t>неизвестны, можно </a:t>
            </a:r>
            <a:r>
              <a:rPr sz="2000" spc="-15" dirty="0">
                <a:latin typeface="Arial"/>
                <a:cs typeface="Arial"/>
              </a:rPr>
              <a:t>использовать  </a:t>
            </a:r>
            <a:r>
              <a:rPr sz="2000" dirty="0">
                <a:latin typeface="Arial"/>
                <a:cs typeface="Arial"/>
              </a:rPr>
              <a:t>сравнение </a:t>
            </a:r>
            <a:r>
              <a:rPr sz="2000" spc="-5" dirty="0">
                <a:latin typeface="Arial"/>
                <a:cs typeface="Arial"/>
              </a:rPr>
              <a:t>различий </a:t>
            </a:r>
            <a:r>
              <a:rPr sz="2000" dirty="0">
                <a:latin typeface="Arial"/>
                <a:cs typeface="Arial"/>
              </a:rPr>
              <a:t>максимальной и минимальной </a:t>
            </a:r>
            <a:r>
              <a:rPr sz="2000" spc="-30" dirty="0">
                <a:latin typeface="Arial"/>
                <a:cs typeface="Arial"/>
              </a:rPr>
              <a:t>вариант, </a:t>
            </a:r>
            <a:r>
              <a:rPr sz="2000" spc="-5" dirty="0">
                <a:latin typeface="Arial"/>
                <a:cs typeface="Arial"/>
              </a:rPr>
              <a:t>«размах»  значений ряда. Для </a:t>
            </a:r>
            <a:r>
              <a:rPr sz="2000" spc="-30" dirty="0">
                <a:latin typeface="Arial"/>
                <a:cs typeface="Arial"/>
              </a:rPr>
              <a:t>этого </a:t>
            </a:r>
            <a:r>
              <a:rPr sz="2000" spc="-15" dirty="0">
                <a:latin typeface="Arial"/>
                <a:cs typeface="Arial"/>
              </a:rPr>
              <a:t>существуют </a:t>
            </a:r>
            <a:r>
              <a:rPr sz="2000" spc="-10" dirty="0">
                <a:latin typeface="Arial"/>
                <a:cs typeface="Arial"/>
              </a:rPr>
              <a:t>два </a:t>
            </a:r>
            <a:r>
              <a:rPr sz="2000" spc="-5" dirty="0">
                <a:latin typeface="Arial"/>
                <a:cs typeface="Arial"/>
              </a:rPr>
              <a:t>критерия, для </a:t>
            </a:r>
            <a:r>
              <a:rPr sz="2000" dirty="0">
                <a:latin typeface="Arial"/>
                <a:cs typeface="Arial"/>
              </a:rPr>
              <a:t>максимальной  и минимальной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вариант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Имеется </a:t>
            </a:r>
            <a:r>
              <a:rPr sz="2000" dirty="0">
                <a:latin typeface="Arial"/>
                <a:cs typeface="Arial"/>
              </a:rPr>
              <a:t>ранжированный </a:t>
            </a:r>
            <a:r>
              <a:rPr sz="2000" spc="-10" dirty="0">
                <a:latin typeface="Arial"/>
                <a:cs typeface="Arial"/>
              </a:rPr>
              <a:t>ряд, </a:t>
            </a:r>
            <a:r>
              <a:rPr sz="2000" spc="-30" dirty="0">
                <a:latin typeface="Arial"/>
                <a:cs typeface="Arial"/>
              </a:rPr>
              <a:t>где </a:t>
            </a:r>
            <a:r>
              <a:rPr sz="2000" spc="-10" dirty="0">
                <a:latin typeface="Arial"/>
                <a:cs typeface="Arial"/>
              </a:rPr>
              <a:t>представлена высота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растений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одного </a:t>
            </a:r>
            <a:r>
              <a:rPr sz="2000" dirty="0">
                <a:latin typeface="Arial"/>
                <a:cs typeface="Arial"/>
              </a:rPr>
              <a:t>вида (в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см)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55930" algn="l"/>
                <a:tab pos="899794" algn="l"/>
                <a:tab pos="1344295" algn="l"/>
                <a:tab pos="1788795" algn="l"/>
                <a:tab pos="2232660" algn="l"/>
                <a:tab pos="2677160" algn="l"/>
                <a:tab pos="3121660" algn="l"/>
                <a:tab pos="3565525" algn="l"/>
                <a:tab pos="4010025" algn="l"/>
                <a:tab pos="4454525" algn="l"/>
                <a:tab pos="4900930" algn="l"/>
                <a:tab pos="534543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82	</a:t>
            </a:r>
            <a:r>
              <a:rPr sz="1800" b="1" spc="-5" dirty="0">
                <a:solidFill>
                  <a:srgbClr val="33CC33"/>
                </a:solidFill>
                <a:latin typeface="Arial"/>
                <a:cs typeface="Arial"/>
              </a:rPr>
              <a:t>77	</a:t>
            </a:r>
            <a:r>
              <a:rPr sz="1800" spc="-5" dirty="0">
                <a:latin typeface="Arial"/>
                <a:cs typeface="Arial"/>
              </a:rPr>
              <a:t>74	74	73	66	64	63	63	62	54	</a:t>
            </a:r>
            <a:r>
              <a:rPr sz="1800" b="1" spc="-5" dirty="0">
                <a:solidFill>
                  <a:srgbClr val="33CC33"/>
                </a:solidFill>
                <a:latin typeface="Arial"/>
                <a:cs typeface="Arial"/>
              </a:rPr>
              <a:t>44	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43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2422" y="3117789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>
                <a:moveTo>
                  <a:pt x="0" y="0"/>
                </a:moveTo>
                <a:lnTo>
                  <a:pt x="1476766" y="0"/>
                </a:lnTo>
              </a:path>
            </a:pathLst>
          </a:custGeom>
          <a:ln w="16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8713" y="3084493"/>
            <a:ext cx="14478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10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3950" y="3131660"/>
            <a:ext cx="110998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8315" algn="l"/>
              </a:tabLst>
            </a:pPr>
            <a:r>
              <a:rPr sz="3150" i="1" spc="35" dirty="0">
                <a:latin typeface="Times New Roman"/>
                <a:cs typeface="Times New Roman"/>
              </a:rPr>
              <a:t>x</a:t>
            </a:r>
            <a:r>
              <a:rPr sz="2775" i="1" spc="52" baseline="-24024" dirty="0">
                <a:latin typeface="Times New Roman"/>
                <a:cs typeface="Times New Roman"/>
              </a:rPr>
              <a:t>N	</a:t>
            </a:r>
            <a:r>
              <a:rPr sz="3150" spc="35" dirty="0">
                <a:latin typeface="Symbol"/>
                <a:cs typeface="Symbol"/>
              </a:rPr>
              <a:t></a:t>
            </a:r>
            <a:r>
              <a:rPr sz="3150" spc="-180" dirty="0">
                <a:latin typeface="Times New Roman"/>
                <a:cs typeface="Times New Roman"/>
              </a:rPr>
              <a:t> </a:t>
            </a:r>
            <a:r>
              <a:rPr sz="3150" i="1" spc="-5" dirty="0">
                <a:latin typeface="Times New Roman"/>
                <a:cs typeface="Times New Roman"/>
              </a:rPr>
              <a:t>x</a:t>
            </a:r>
            <a:r>
              <a:rPr sz="2775" spc="-7" baseline="-24024" dirty="0">
                <a:latin typeface="Times New Roman"/>
                <a:cs typeface="Times New Roman"/>
              </a:rPr>
              <a:t>2</a:t>
            </a:r>
            <a:endParaRPr sz="2775" baseline="-240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626" y="2641722"/>
            <a:ext cx="2286635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8000" algn="l"/>
                <a:tab pos="1353820" algn="l"/>
              </a:tabLst>
            </a:pPr>
            <a:r>
              <a:rPr sz="5025" i="1" spc="-135" baseline="-19900" dirty="0">
                <a:latin typeface="Symbol"/>
                <a:cs typeface="Symbol"/>
              </a:rPr>
              <a:t></a:t>
            </a:r>
            <a:r>
              <a:rPr sz="5025" spc="-135" baseline="-19900" dirty="0">
                <a:latin typeface="Times New Roman"/>
                <a:cs typeface="Times New Roman"/>
              </a:rPr>
              <a:t>	</a:t>
            </a:r>
            <a:r>
              <a:rPr sz="4725" spc="52" baseline="-21164" dirty="0">
                <a:latin typeface="Symbol"/>
                <a:cs typeface="Symbol"/>
              </a:rPr>
              <a:t></a:t>
            </a:r>
            <a:r>
              <a:rPr sz="4725" spc="525" baseline="-21164" dirty="0">
                <a:latin typeface="Times New Roman"/>
                <a:cs typeface="Times New Roman"/>
              </a:rPr>
              <a:t> </a:t>
            </a:r>
            <a:r>
              <a:rPr sz="4725" i="1" spc="52" baseline="14109" dirty="0">
                <a:latin typeface="Times New Roman"/>
                <a:cs typeface="Times New Roman"/>
              </a:rPr>
              <a:t>x</a:t>
            </a:r>
            <a:r>
              <a:rPr sz="1850" i="1" spc="35" dirty="0">
                <a:latin typeface="Times New Roman"/>
                <a:cs typeface="Times New Roman"/>
              </a:rPr>
              <a:t>N	</a:t>
            </a:r>
            <a:r>
              <a:rPr sz="4725" spc="52" baseline="14109" dirty="0">
                <a:latin typeface="Symbol"/>
                <a:cs typeface="Symbol"/>
              </a:rPr>
              <a:t></a:t>
            </a:r>
            <a:r>
              <a:rPr sz="4725" spc="-652" baseline="14109" dirty="0">
                <a:latin typeface="Times New Roman"/>
                <a:cs typeface="Times New Roman"/>
              </a:rPr>
              <a:t> </a:t>
            </a:r>
            <a:r>
              <a:rPr sz="4725" i="1" spc="52" baseline="14109" dirty="0">
                <a:latin typeface="Times New Roman"/>
                <a:cs typeface="Times New Roman"/>
              </a:rPr>
              <a:t>x</a:t>
            </a:r>
            <a:r>
              <a:rPr sz="1850" i="1" spc="35" dirty="0">
                <a:latin typeface="Times New Roman"/>
                <a:cs typeface="Times New Roman"/>
              </a:rPr>
              <a:t>N </a:t>
            </a:r>
            <a:r>
              <a:rPr sz="1850" spc="-60" dirty="0">
                <a:latin typeface="Symbol"/>
                <a:cs typeface="Symbol"/>
              </a:rPr>
              <a:t></a:t>
            </a:r>
            <a:r>
              <a:rPr sz="1850" spc="-6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8250" y="3165375"/>
            <a:ext cx="97091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Times New Roman"/>
                <a:cs typeface="Times New Roman"/>
              </a:rPr>
              <a:t>82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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44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8286" y="3131570"/>
            <a:ext cx="12255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1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924" y="2896739"/>
            <a:ext cx="2687955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655" algn="l"/>
              </a:tabLst>
            </a:pPr>
            <a:r>
              <a:rPr sz="2700" i="1" spc="-50" dirty="0">
                <a:latin typeface="Symbol"/>
                <a:cs typeface="Symbol"/>
              </a:rPr>
              <a:t></a:t>
            </a:r>
            <a:r>
              <a:rPr sz="2700" spc="-5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3900" u="heavy" spc="-7" baseline="34188" dirty="0">
                <a:latin typeface="Times New Roman"/>
                <a:cs typeface="Times New Roman"/>
              </a:rPr>
              <a:t>82 </a:t>
            </a:r>
            <a:r>
              <a:rPr sz="3900" u="heavy" spc="15" baseline="34188" dirty="0">
                <a:latin typeface="Symbol"/>
                <a:cs typeface="Symbol"/>
              </a:rPr>
              <a:t></a:t>
            </a:r>
            <a:r>
              <a:rPr sz="3900" u="heavy" spc="-750" baseline="34188" dirty="0">
                <a:latin typeface="Times New Roman"/>
                <a:cs typeface="Times New Roman"/>
              </a:rPr>
              <a:t> </a:t>
            </a:r>
            <a:r>
              <a:rPr sz="3900" u="heavy" spc="-7" baseline="34188" dirty="0">
                <a:latin typeface="Times New Roman"/>
                <a:cs typeface="Times New Roman"/>
              </a:rPr>
              <a:t>77 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0,132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890" y="3699636"/>
            <a:ext cx="83566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Табличное </a:t>
            </a:r>
            <a:r>
              <a:rPr sz="1800" spc="-10" dirty="0">
                <a:latin typeface="Arial"/>
                <a:cs typeface="Arial"/>
              </a:rPr>
              <a:t>значение </a:t>
            </a:r>
            <a:r>
              <a:rPr sz="1800" spc="-5" dirty="0">
                <a:latin typeface="Arial"/>
                <a:cs typeface="Arial"/>
              </a:rPr>
              <a:t>критерия </a:t>
            </a:r>
            <a:r>
              <a:rPr sz="1800" dirty="0">
                <a:latin typeface="Arial"/>
                <a:cs typeface="Arial"/>
              </a:rPr>
              <a:t>для </a:t>
            </a:r>
            <a:r>
              <a:rPr sz="1800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13 </a:t>
            </a:r>
            <a:r>
              <a:rPr sz="1800" spc="-15" dirty="0">
                <a:latin typeface="Arial"/>
                <a:cs typeface="Arial"/>
              </a:rPr>
              <a:t>составляет </a:t>
            </a:r>
            <a:r>
              <a:rPr sz="1800" b="1" spc="-5" dirty="0">
                <a:latin typeface="Arial"/>
                <a:cs typeface="Arial"/>
              </a:rPr>
              <a:t>0,52 </a:t>
            </a:r>
            <a:r>
              <a:rPr sz="1800" b="1" dirty="0">
                <a:latin typeface="Arial"/>
                <a:cs typeface="Arial"/>
              </a:rPr>
              <a:t>&gt; </a:t>
            </a:r>
            <a:r>
              <a:rPr sz="1800" b="1" spc="-5" dirty="0">
                <a:latin typeface="Arial"/>
                <a:cs typeface="Arial"/>
              </a:rPr>
              <a:t>0,13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spc="-100" dirty="0">
                <a:latin typeface="Arial"/>
                <a:cs typeface="Arial"/>
              </a:rPr>
              <a:t>т. </a:t>
            </a:r>
            <a:r>
              <a:rPr sz="1800" spc="-5" dirty="0">
                <a:latin typeface="Arial"/>
                <a:cs typeface="Arial"/>
              </a:rPr>
              <a:t>е. </a:t>
            </a:r>
            <a:r>
              <a:rPr sz="1800" spc="-10" dirty="0">
                <a:latin typeface="Arial"/>
                <a:cs typeface="Arial"/>
              </a:rPr>
              <a:t>больше,  </a:t>
            </a:r>
            <a:r>
              <a:rPr sz="1800" spc="-5" dirty="0">
                <a:latin typeface="Arial"/>
                <a:cs typeface="Arial"/>
              </a:rPr>
              <a:t>чем </a:t>
            </a:r>
            <a:r>
              <a:rPr sz="1800" dirty="0">
                <a:latin typeface="Arial"/>
                <a:cs typeface="Arial"/>
              </a:rPr>
              <a:t>вычисленная </a:t>
            </a:r>
            <a:r>
              <a:rPr sz="1800" spc="-10" dirty="0">
                <a:latin typeface="Arial"/>
                <a:cs typeface="Arial"/>
              </a:rPr>
              <a:t>величина. </a:t>
            </a:r>
            <a:r>
              <a:rPr sz="1800" dirty="0">
                <a:latin typeface="Arial"/>
                <a:cs typeface="Arial"/>
              </a:rPr>
              <a:t>Варианту </a:t>
            </a:r>
            <a:r>
              <a:rPr sz="1800" spc="-15" dirty="0">
                <a:latin typeface="Arial"/>
                <a:cs typeface="Arial"/>
              </a:rPr>
              <a:t>нельзя </a:t>
            </a:r>
            <a:r>
              <a:rPr sz="1800" spc="-10" dirty="0">
                <a:latin typeface="Arial"/>
                <a:cs typeface="Arial"/>
              </a:rPr>
              <a:t>исключать </a:t>
            </a:r>
            <a:r>
              <a:rPr sz="1800" dirty="0">
                <a:latin typeface="Arial"/>
                <a:cs typeface="Arial"/>
              </a:rPr>
              <a:t>из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выборки.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0809" y="2784221"/>
            <a:ext cx="244602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Для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максимальной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8552" y="4879028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89">
                <a:moveTo>
                  <a:pt x="0" y="0"/>
                </a:moveTo>
                <a:lnTo>
                  <a:pt x="1304076" y="0"/>
                </a:lnTo>
              </a:path>
            </a:pathLst>
          </a:custGeom>
          <a:ln w="15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6452" y="4849462"/>
            <a:ext cx="1403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25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614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1480290" y="4893538"/>
            <a:ext cx="1170305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0085" algn="l"/>
              </a:tabLst>
            </a:pPr>
            <a:r>
              <a:rPr sz="3000" i="1" spc="40" dirty="0">
                <a:latin typeface="Times New Roman"/>
                <a:cs typeface="Times New Roman"/>
              </a:rPr>
              <a:t>x	</a:t>
            </a:r>
            <a:r>
              <a:rPr sz="3000" spc="50" dirty="0">
                <a:latin typeface="Symbol"/>
                <a:cs typeface="Symbol"/>
              </a:rPr>
              <a:t>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i="1" spc="40" dirty="0">
                <a:latin typeface="Times New Roman"/>
                <a:cs typeface="Times New Roman"/>
              </a:rPr>
              <a:t>x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1577" y="4352930"/>
            <a:ext cx="969644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spc="5" dirty="0">
                <a:latin typeface="Times New Roman"/>
                <a:cs typeface="Times New Roman"/>
              </a:rPr>
              <a:t>x</a:t>
            </a:r>
            <a:r>
              <a:rPr sz="2625" spc="7" baseline="-23809" dirty="0">
                <a:latin typeface="Times New Roman"/>
                <a:cs typeface="Times New Roman"/>
              </a:rPr>
              <a:t>2  </a:t>
            </a:r>
            <a:r>
              <a:rPr sz="3000" spc="50" dirty="0">
                <a:latin typeface="Symbol"/>
                <a:cs typeface="Symbol"/>
              </a:rPr>
              <a:t></a:t>
            </a:r>
            <a:r>
              <a:rPr sz="3000" spc="-240" dirty="0">
                <a:latin typeface="Times New Roman"/>
                <a:cs typeface="Times New Roman"/>
              </a:rPr>
              <a:t> </a:t>
            </a:r>
            <a:r>
              <a:rPr sz="3000" i="1" spc="-95" dirty="0">
                <a:latin typeface="Times New Roman"/>
                <a:cs typeface="Times New Roman"/>
              </a:rPr>
              <a:t>x</a:t>
            </a:r>
            <a:r>
              <a:rPr sz="2625" spc="-142" baseline="-23809" dirty="0">
                <a:latin typeface="Times New Roman"/>
                <a:cs typeface="Times New Roman"/>
              </a:rPr>
              <a:t>1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8900" y="5149020"/>
            <a:ext cx="10744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46785" algn="l"/>
              </a:tabLst>
            </a:pPr>
            <a:r>
              <a:rPr sz="1750" i="1" spc="35" dirty="0">
                <a:latin typeface="Times New Roman"/>
                <a:cs typeface="Times New Roman"/>
              </a:rPr>
              <a:t>N</a:t>
            </a:r>
            <a:r>
              <a:rPr sz="1750" i="1" spc="-215" dirty="0">
                <a:latin typeface="Times New Roman"/>
                <a:cs typeface="Times New Roman"/>
              </a:rPr>
              <a:t> </a:t>
            </a:r>
            <a:r>
              <a:rPr sz="1750" spc="-114" dirty="0">
                <a:latin typeface="Symbol"/>
                <a:cs typeface="Symbol"/>
              </a:rPr>
              <a:t></a:t>
            </a:r>
            <a:r>
              <a:rPr sz="1750" spc="20" dirty="0">
                <a:latin typeface="Times New Roman"/>
                <a:cs typeface="Times New Roman"/>
              </a:rPr>
              <a:t>1 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25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736" y="4568580"/>
            <a:ext cx="67310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3865" algn="l"/>
              </a:tabLst>
            </a:pPr>
            <a:r>
              <a:rPr sz="3200" i="1" spc="-70" dirty="0">
                <a:latin typeface="Symbol"/>
                <a:cs typeface="Symbol"/>
              </a:rPr>
              <a:t></a:t>
            </a:r>
            <a:r>
              <a:rPr sz="3200" spc="-70" dirty="0">
                <a:latin typeface="Times New Roman"/>
                <a:cs typeface="Times New Roman"/>
              </a:rPr>
              <a:t>	</a:t>
            </a:r>
            <a:r>
              <a:rPr sz="3000" spc="50" dirty="0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1304" y="4943276"/>
            <a:ext cx="103251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20" dirty="0">
                <a:latin typeface="Times New Roman"/>
                <a:cs typeface="Times New Roman"/>
              </a:rPr>
              <a:t>77 </a:t>
            </a:r>
            <a:r>
              <a:rPr sz="2700" spc="45" dirty="0">
                <a:latin typeface="Symbol"/>
                <a:cs typeface="Symbol"/>
              </a:rPr>
              <a:t></a:t>
            </a:r>
            <a:r>
              <a:rPr sz="2700" spc="-53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43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2905" y="4908054"/>
            <a:ext cx="12890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spc="35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0713" y="4656832"/>
            <a:ext cx="288417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sz="2850" i="1" spc="-45" dirty="0">
                <a:latin typeface="Symbol"/>
                <a:cs typeface="Symbol"/>
              </a:rPr>
              <a:t></a:t>
            </a:r>
            <a:r>
              <a:rPr sz="2850" spc="-45" dirty="0">
                <a:latin typeface="Times New Roman"/>
                <a:cs typeface="Times New Roman"/>
              </a:rPr>
              <a:t>	</a:t>
            </a:r>
            <a:r>
              <a:rPr sz="2700" spc="45" dirty="0">
                <a:latin typeface="Symbol"/>
                <a:cs typeface="Symbol"/>
              </a:rPr>
              <a:t></a:t>
            </a:r>
            <a:r>
              <a:rPr sz="2700" spc="125" dirty="0">
                <a:latin typeface="Times New Roman"/>
                <a:cs typeface="Times New Roman"/>
              </a:rPr>
              <a:t> </a:t>
            </a:r>
            <a:r>
              <a:rPr sz="4050" u="heavy" spc="30" baseline="34979" dirty="0">
                <a:latin typeface="Times New Roman"/>
                <a:cs typeface="Times New Roman"/>
              </a:rPr>
              <a:t>44</a:t>
            </a:r>
            <a:r>
              <a:rPr sz="4050" u="heavy" spc="-382" baseline="34979" dirty="0">
                <a:latin typeface="Times New Roman"/>
                <a:cs typeface="Times New Roman"/>
              </a:rPr>
              <a:t> </a:t>
            </a:r>
            <a:r>
              <a:rPr sz="4050" u="heavy" spc="67" baseline="34979" dirty="0">
                <a:latin typeface="Symbol"/>
                <a:cs typeface="Symbol"/>
              </a:rPr>
              <a:t></a:t>
            </a:r>
            <a:r>
              <a:rPr sz="4050" u="heavy" spc="-345" baseline="34979" dirty="0">
                <a:latin typeface="Times New Roman"/>
                <a:cs typeface="Times New Roman"/>
              </a:rPr>
              <a:t> </a:t>
            </a:r>
            <a:r>
              <a:rPr sz="4050" u="heavy" spc="30" baseline="34979" dirty="0">
                <a:latin typeface="Times New Roman"/>
                <a:cs typeface="Times New Roman"/>
              </a:rPr>
              <a:t>43</a:t>
            </a:r>
            <a:r>
              <a:rPr sz="4050" u="heavy" spc="82" baseline="34979" dirty="0">
                <a:latin typeface="Times New Roman"/>
                <a:cs typeface="Times New Roman"/>
              </a:rPr>
              <a:t> </a:t>
            </a:r>
            <a:r>
              <a:rPr sz="2700" spc="45" dirty="0">
                <a:latin typeface="Symbol"/>
                <a:cs typeface="Symbol"/>
              </a:rPr>
              <a:t></a:t>
            </a:r>
            <a:r>
              <a:rPr sz="2700" spc="-1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0,029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9285" y="4744973"/>
            <a:ext cx="235140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Для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минимальной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217" y="5593994"/>
            <a:ext cx="7741284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29150" algn="l"/>
              </a:tabLst>
            </a:pPr>
            <a:r>
              <a:rPr sz="1800" spc="-10" dirty="0">
                <a:latin typeface="Arial"/>
                <a:cs typeface="Arial"/>
              </a:rPr>
              <a:t>Полученное значение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меньше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табличного	</a:t>
            </a:r>
            <a:r>
              <a:rPr sz="1800" b="1" spc="-5" dirty="0">
                <a:latin typeface="Arial"/>
                <a:cs typeface="Arial"/>
              </a:rPr>
              <a:t>0,029&lt;0,520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поэтому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данное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значение </a:t>
            </a:r>
            <a:r>
              <a:rPr sz="1800" spc="-15" dirty="0">
                <a:latin typeface="Arial"/>
                <a:cs typeface="Arial"/>
              </a:rPr>
              <a:t>отбрасывать </a:t>
            </a:r>
            <a:r>
              <a:rPr sz="1800" spc="-10" dirty="0">
                <a:latin typeface="Arial"/>
                <a:cs typeface="Arial"/>
              </a:rPr>
              <a:t>также </a:t>
            </a:r>
            <a:r>
              <a:rPr sz="1800" dirty="0">
                <a:latin typeface="Arial"/>
                <a:cs typeface="Arial"/>
              </a:rPr>
              <a:t>не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стоит.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155" y="1659635"/>
            <a:ext cx="172212" cy="17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9292" y="1807845"/>
            <a:ext cx="8218805" cy="385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AutoNum type="arabicPeriod"/>
              <a:tabLst>
                <a:tab pos="406400" algn="l"/>
              </a:tabLst>
            </a:pPr>
            <a:r>
              <a:rPr sz="2800" spc="-20" dirty="0">
                <a:latin typeface="Arial"/>
                <a:cs typeface="Arial"/>
              </a:rPr>
              <a:t>Распределения, </a:t>
            </a:r>
            <a:r>
              <a:rPr sz="2800" spc="-5" dirty="0">
                <a:latin typeface="Arial"/>
                <a:cs typeface="Arial"/>
              </a:rPr>
              <a:t>их виды и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характеристики</a:t>
            </a:r>
            <a:endParaRPr sz="2800">
              <a:latin typeface="Arial"/>
              <a:cs typeface="Arial"/>
            </a:endParaRPr>
          </a:p>
          <a:p>
            <a:pPr marL="405765" indent="-393065">
              <a:lnSpc>
                <a:spcPct val="100000"/>
              </a:lnSpc>
              <a:buAutoNum type="arabicPeriod"/>
              <a:tabLst>
                <a:tab pos="406400" algn="l"/>
              </a:tabLst>
            </a:pPr>
            <a:r>
              <a:rPr sz="2800" dirty="0">
                <a:latin typeface="Arial"/>
                <a:cs typeface="Arial"/>
              </a:rPr>
              <a:t>Оценка </a:t>
            </a:r>
            <a:r>
              <a:rPr sz="2800" spc="-5" dirty="0">
                <a:latin typeface="Arial"/>
                <a:cs typeface="Arial"/>
              </a:rPr>
              <a:t>сильно отклоняющихся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значений</a:t>
            </a:r>
            <a:endParaRPr sz="2800">
              <a:latin typeface="Arial"/>
              <a:cs typeface="Arial"/>
            </a:endParaRPr>
          </a:p>
          <a:p>
            <a:pPr marL="457200" marR="5080" indent="-444500">
              <a:lnSpc>
                <a:spcPct val="100000"/>
              </a:lnSpc>
              <a:buAutoNum type="arabicPeriod"/>
              <a:tabLst>
                <a:tab pos="406400" algn="l"/>
              </a:tabLst>
            </a:pPr>
            <a:r>
              <a:rPr sz="2800" spc="-5" dirty="0">
                <a:latin typeface="Arial"/>
                <a:cs typeface="Arial"/>
              </a:rPr>
              <a:t>Основные </a:t>
            </a:r>
            <a:r>
              <a:rPr sz="2800" spc="-15" dirty="0">
                <a:latin typeface="Arial"/>
                <a:cs typeface="Arial"/>
              </a:rPr>
              <a:t>параметры </a:t>
            </a:r>
            <a:r>
              <a:rPr sz="2800" dirty="0">
                <a:latin typeface="Arial"/>
                <a:cs typeface="Arial"/>
              </a:rPr>
              <a:t>совокупности </a:t>
            </a: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Arial"/>
                <a:cs typeface="Arial"/>
              </a:rPr>
              <a:t>средняя,  </a:t>
            </a:r>
            <a:r>
              <a:rPr sz="2800" spc="-5" dirty="0">
                <a:latin typeface="Arial"/>
                <a:cs typeface="Arial"/>
              </a:rPr>
              <a:t>арифметическая, </a:t>
            </a:r>
            <a:r>
              <a:rPr sz="2800" spc="5" dirty="0">
                <a:latin typeface="Arial"/>
                <a:cs typeface="Arial"/>
              </a:rPr>
              <a:t>ошибка </a:t>
            </a:r>
            <a:r>
              <a:rPr sz="2800" spc="-10" dirty="0">
                <a:latin typeface="Arial"/>
                <a:cs typeface="Arial"/>
              </a:rPr>
              <a:t>средней,  достоверность</a:t>
            </a:r>
            <a:endParaRPr sz="2800">
              <a:latin typeface="Arial"/>
              <a:cs typeface="Arial"/>
            </a:endParaRPr>
          </a:p>
          <a:p>
            <a:pPr marL="457200" marR="193040" indent="-444500">
              <a:lnSpc>
                <a:spcPct val="100000"/>
              </a:lnSpc>
              <a:buAutoNum type="arabicPeriod"/>
              <a:tabLst>
                <a:tab pos="406400" algn="l"/>
              </a:tabLst>
            </a:pPr>
            <a:r>
              <a:rPr sz="2800" spc="5" dirty="0">
                <a:latin typeface="Arial"/>
                <a:cs typeface="Arial"/>
              </a:rPr>
              <a:t>Мера </a:t>
            </a:r>
            <a:r>
              <a:rPr sz="2800" spc="-10" dirty="0">
                <a:latin typeface="Arial"/>
                <a:cs typeface="Arial"/>
              </a:rPr>
              <a:t>варьирования </a:t>
            </a:r>
            <a:r>
              <a:rPr sz="2800" spc="-25" dirty="0">
                <a:latin typeface="Arial"/>
                <a:cs typeface="Arial"/>
              </a:rPr>
              <a:t>величин </a:t>
            </a: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Arial"/>
                <a:cs typeface="Arial"/>
              </a:rPr>
              <a:t>среднеквадра-  </a:t>
            </a:r>
            <a:r>
              <a:rPr sz="2800" spc="-5" dirty="0">
                <a:latin typeface="Arial"/>
                <a:cs typeface="Arial"/>
              </a:rPr>
              <a:t>тичное отклонение, </a:t>
            </a:r>
            <a:r>
              <a:rPr sz="2800" dirty="0">
                <a:latin typeface="Arial"/>
                <a:cs typeface="Arial"/>
              </a:rPr>
              <a:t>коэффициент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вариации</a:t>
            </a:r>
            <a:endParaRPr sz="2800">
              <a:latin typeface="Arial"/>
              <a:cs typeface="Arial"/>
            </a:endParaRPr>
          </a:p>
          <a:p>
            <a:pPr marL="405765" indent="-393065">
              <a:lnSpc>
                <a:spcPct val="100000"/>
              </a:lnSpc>
              <a:buAutoNum type="arabicPeriod"/>
              <a:tabLst>
                <a:tab pos="406400" algn="l"/>
              </a:tabLst>
            </a:pPr>
            <a:r>
              <a:rPr sz="2800" dirty="0">
                <a:latin typeface="Arial"/>
                <a:cs typeface="Arial"/>
              </a:rPr>
              <a:t>Оценка </a:t>
            </a:r>
            <a:r>
              <a:rPr sz="2800" spc="-15" dirty="0">
                <a:latin typeface="Arial"/>
                <a:cs typeface="Arial"/>
              </a:rPr>
              <a:t>репрезентативности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выборки</a:t>
            </a:r>
            <a:endParaRPr sz="2800">
              <a:latin typeface="Arial"/>
              <a:cs typeface="Arial"/>
            </a:endParaRPr>
          </a:p>
          <a:p>
            <a:pPr marL="504190" indent="-491490">
              <a:lnSpc>
                <a:spcPct val="100000"/>
              </a:lnSpc>
              <a:buAutoNum type="arabicPeriod"/>
              <a:tabLst>
                <a:tab pos="504190" algn="l"/>
                <a:tab pos="504825" algn="l"/>
              </a:tabLst>
            </a:pPr>
            <a:r>
              <a:rPr sz="2800" spc="-10" dirty="0">
                <a:latin typeface="Arial"/>
                <a:cs typeface="Arial"/>
              </a:rPr>
              <a:t>Некоторые конкретные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примеры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758947"/>
            <a:ext cx="7048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3608" y="469391"/>
            <a:ext cx="172211" cy="17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987" y="1441703"/>
            <a:ext cx="190500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6440" y="616965"/>
            <a:ext cx="7287895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>
                <a:solidFill>
                  <a:srgbClr val="33CC33"/>
                </a:solidFill>
              </a:rPr>
              <a:t>Базовые понятия </a:t>
            </a:r>
            <a:r>
              <a:rPr spc="-5" dirty="0">
                <a:solidFill>
                  <a:srgbClr val="33CC33"/>
                </a:solidFill>
              </a:rPr>
              <a:t>и операции первичной  </a:t>
            </a:r>
            <a:r>
              <a:rPr spc="-15" dirty="0">
                <a:solidFill>
                  <a:srgbClr val="33CC33"/>
                </a:solidFill>
              </a:rPr>
              <a:t>обработки </a:t>
            </a:r>
            <a:r>
              <a:rPr spc="-5" dirty="0">
                <a:solidFill>
                  <a:srgbClr val="33CC33"/>
                </a:solidFill>
              </a:rPr>
              <a:t>экспериментальных</a:t>
            </a:r>
            <a:r>
              <a:rPr spc="70" dirty="0">
                <a:solidFill>
                  <a:srgbClr val="33CC33"/>
                </a:solidFill>
              </a:rPr>
              <a:t> </a:t>
            </a:r>
            <a:r>
              <a:rPr spc="-5" dirty="0">
                <a:solidFill>
                  <a:srgbClr val="33CC33"/>
                </a:solidFill>
              </a:rPr>
              <a:t>данных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ts val="1614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427609"/>
            <a:ext cx="8107680" cy="164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90" marR="417830" indent="-36449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Средняя </a:t>
            </a:r>
            <a:r>
              <a:rPr sz="2400" b="1" spc="-15" dirty="0">
                <a:latin typeface="Arial"/>
                <a:cs typeface="Arial"/>
              </a:rPr>
              <a:t>арифметическая, </a:t>
            </a:r>
            <a:r>
              <a:rPr sz="2400" b="1" spc="-10" dirty="0">
                <a:latin typeface="Arial"/>
                <a:cs typeface="Arial"/>
              </a:rPr>
              <a:t>среднеквадратическое  отклонение, </a:t>
            </a:r>
            <a:r>
              <a:rPr sz="2400" b="1" spc="-5" dirty="0">
                <a:latin typeface="Arial"/>
                <a:cs typeface="Arial"/>
              </a:rPr>
              <a:t>ошибка средней,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достоверность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489710" algn="l"/>
                <a:tab pos="3780154" algn="l"/>
                <a:tab pos="4838065" algn="l"/>
                <a:tab pos="6353175" algn="l"/>
                <a:tab pos="6720840" algn="l"/>
              </a:tabLst>
            </a:pPr>
            <a:r>
              <a:rPr sz="2000" dirty="0">
                <a:latin typeface="Arial"/>
                <a:cs typeface="Arial"/>
              </a:rPr>
              <a:t>Нас</a:t>
            </a:r>
            <a:r>
              <a:rPr sz="2000" spc="25" dirty="0">
                <a:latin typeface="Arial"/>
                <a:cs typeface="Arial"/>
              </a:rPr>
              <a:t>к</a:t>
            </a:r>
            <a:r>
              <a:rPr sz="2000" spc="-50" dirty="0">
                <a:latin typeface="Arial"/>
                <a:cs typeface="Arial"/>
              </a:rPr>
              <a:t>о</a:t>
            </a:r>
            <a:r>
              <a:rPr sz="2000" spc="-20" dirty="0">
                <a:latin typeface="Arial"/>
                <a:cs typeface="Arial"/>
              </a:rPr>
              <a:t>л</a:t>
            </a:r>
            <a:r>
              <a:rPr sz="2000" dirty="0">
                <a:latin typeface="Arial"/>
                <a:cs typeface="Arial"/>
              </a:rPr>
              <a:t>ь</a:t>
            </a:r>
            <a:r>
              <a:rPr sz="2000" spc="20" dirty="0">
                <a:latin typeface="Arial"/>
                <a:cs typeface="Arial"/>
              </a:rPr>
              <a:t>к</a:t>
            </a:r>
            <a:r>
              <a:rPr sz="2000" dirty="0">
                <a:latin typeface="Arial"/>
                <a:cs typeface="Arial"/>
              </a:rPr>
              <a:t>о	с</a:t>
            </a:r>
            <a:r>
              <a:rPr sz="2000" spc="-25" dirty="0">
                <a:latin typeface="Arial"/>
                <a:cs typeface="Arial"/>
              </a:rPr>
              <a:t>т</a:t>
            </a:r>
            <a:r>
              <a:rPr sz="2000" spc="-50" dirty="0">
                <a:latin typeface="Arial"/>
                <a:cs typeface="Arial"/>
              </a:rPr>
              <a:t>а</a:t>
            </a:r>
            <a:r>
              <a:rPr sz="2000" dirty="0">
                <a:latin typeface="Arial"/>
                <a:cs typeface="Arial"/>
              </a:rPr>
              <a:t>т</a:t>
            </a:r>
            <a:r>
              <a:rPr sz="2000" spc="-10" dirty="0">
                <a:latin typeface="Arial"/>
                <a:cs typeface="Arial"/>
              </a:rPr>
              <a:t>и</a:t>
            </a:r>
            <a:r>
              <a:rPr sz="2000" dirty="0">
                <a:latin typeface="Arial"/>
                <a:cs typeface="Arial"/>
              </a:rPr>
              <a:t>с</a:t>
            </a:r>
            <a:r>
              <a:rPr sz="2000" spc="-15" dirty="0">
                <a:latin typeface="Arial"/>
                <a:cs typeface="Arial"/>
              </a:rPr>
              <a:t>т</a:t>
            </a:r>
            <a:r>
              <a:rPr sz="2000" dirty="0">
                <a:latin typeface="Arial"/>
                <a:cs typeface="Arial"/>
              </a:rPr>
              <a:t>ич</a:t>
            </a:r>
            <a:r>
              <a:rPr sz="2000" spc="-15" dirty="0">
                <a:latin typeface="Arial"/>
                <a:cs typeface="Arial"/>
              </a:rPr>
              <a:t>е</a:t>
            </a:r>
            <a:r>
              <a:rPr sz="2000" dirty="0">
                <a:latin typeface="Arial"/>
                <a:cs typeface="Arial"/>
              </a:rPr>
              <a:t>с</a:t>
            </a:r>
            <a:r>
              <a:rPr sz="2000" spc="-10" dirty="0">
                <a:latin typeface="Arial"/>
                <a:cs typeface="Arial"/>
              </a:rPr>
              <a:t>к</a:t>
            </a:r>
            <a:r>
              <a:rPr sz="2000" dirty="0">
                <a:latin typeface="Arial"/>
                <a:cs typeface="Arial"/>
              </a:rPr>
              <a:t>ие	о</a:t>
            </a:r>
            <a:r>
              <a:rPr sz="2000" spc="-20" dirty="0">
                <a:latin typeface="Arial"/>
                <a:cs typeface="Arial"/>
              </a:rPr>
              <a:t>ц</a:t>
            </a:r>
            <a:r>
              <a:rPr sz="2000" dirty="0">
                <a:latin typeface="Arial"/>
                <a:cs typeface="Arial"/>
              </a:rPr>
              <a:t>ен</a:t>
            </a:r>
            <a:r>
              <a:rPr sz="2000" spc="-15" dirty="0">
                <a:latin typeface="Arial"/>
                <a:cs typeface="Arial"/>
              </a:rPr>
              <a:t>к</a:t>
            </a:r>
            <a:r>
              <a:rPr sz="2000" dirty="0">
                <a:latin typeface="Arial"/>
                <a:cs typeface="Arial"/>
              </a:rPr>
              <a:t>и	</a:t>
            </a:r>
            <a:r>
              <a:rPr sz="2000" spc="25" dirty="0">
                <a:latin typeface="Arial"/>
                <a:cs typeface="Arial"/>
              </a:rPr>
              <a:t>с</a:t>
            </a:r>
            <a:r>
              <a:rPr sz="2000" spc="-10" dirty="0">
                <a:latin typeface="Arial"/>
                <a:cs typeface="Arial"/>
              </a:rPr>
              <a:t>о</a:t>
            </a:r>
            <a:r>
              <a:rPr sz="2000" dirty="0">
                <a:latin typeface="Arial"/>
                <a:cs typeface="Arial"/>
              </a:rPr>
              <a:t>впада</a:t>
            </a:r>
            <a:r>
              <a:rPr sz="2000" spc="-55" dirty="0">
                <a:latin typeface="Arial"/>
                <a:cs typeface="Arial"/>
              </a:rPr>
              <a:t>ю</a:t>
            </a:r>
            <a:r>
              <a:rPr sz="2000" dirty="0">
                <a:latin typeface="Arial"/>
                <a:cs typeface="Arial"/>
              </a:rPr>
              <a:t>т	с	ист</a:t>
            </a:r>
            <a:r>
              <a:rPr sz="2000" spc="-20" dirty="0">
                <a:latin typeface="Arial"/>
                <a:cs typeface="Arial"/>
              </a:rPr>
              <a:t>и</a:t>
            </a:r>
            <a:r>
              <a:rPr sz="2000" dirty="0">
                <a:latin typeface="Arial"/>
                <a:cs typeface="Arial"/>
              </a:rPr>
              <a:t>н</a:t>
            </a:r>
            <a:r>
              <a:rPr sz="2000" spc="-20" dirty="0">
                <a:latin typeface="Arial"/>
                <a:cs typeface="Arial"/>
              </a:rPr>
              <a:t>н</a:t>
            </a:r>
            <a:r>
              <a:rPr sz="2000" dirty="0">
                <a:latin typeface="Arial"/>
                <a:cs typeface="Arial"/>
              </a:rPr>
              <a:t>ым</a:t>
            </a:r>
            <a:r>
              <a:rPr sz="2000" spc="-20" dirty="0">
                <a:latin typeface="Arial"/>
                <a:cs typeface="Arial"/>
              </a:rPr>
              <a:t>и</a:t>
            </a:r>
            <a:r>
              <a:rPr sz="2000" dirty="0">
                <a:latin typeface="Arial"/>
                <a:cs typeface="Arial"/>
              </a:rPr>
              <a:t>,  </a:t>
            </a:r>
            <a:r>
              <a:rPr sz="2000" spc="-5" dirty="0">
                <a:latin typeface="Arial"/>
                <a:cs typeface="Arial"/>
              </a:rPr>
              <a:t>свойствами генеральной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совокупности?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7887" y="3310413"/>
            <a:ext cx="59055" cy="34290"/>
          </a:xfrm>
          <a:custGeom>
            <a:avLst/>
            <a:gdLst/>
            <a:ahLst/>
            <a:cxnLst/>
            <a:rect l="l" t="t" r="r" b="b"/>
            <a:pathLst>
              <a:path w="59054" h="34289">
                <a:moveTo>
                  <a:pt x="0" y="33953"/>
                </a:moveTo>
                <a:lnTo>
                  <a:pt x="59047" y="0"/>
                </a:lnTo>
              </a:path>
            </a:pathLst>
          </a:custGeom>
          <a:ln w="189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6934" y="3320788"/>
            <a:ext cx="86995" cy="158115"/>
          </a:xfrm>
          <a:custGeom>
            <a:avLst/>
            <a:gdLst/>
            <a:ahLst/>
            <a:cxnLst/>
            <a:rect l="l" t="t" r="r" b="b"/>
            <a:pathLst>
              <a:path w="86995" h="158114">
                <a:moveTo>
                  <a:pt x="0" y="0"/>
                </a:moveTo>
                <a:lnTo>
                  <a:pt x="86684" y="157507"/>
                </a:lnTo>
              </a:path>
            </a:pathLst>
          </a:custGeom>
          <a:ln w="38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3148" y="3006717"/>
            <a:ext cx="114300" cy="471805"/>
          </a:xfrm>
          <a:custGeom>
            <a:avLst/>
            <a:gdLst/>
            <a:ahLst/>
            <a:cxnLst/>
            <a:rect l="l" t="t" r="r" b="b"/>
            <a:pathLst>
              <a:path w="114300" h="471804">
                <a:moveTo>
                  <a:pt x="0" y="471577"/>
                </a:moveTo>
                <a:lnTo>
                  <a:pt x="114283" y="0"/>
                </a:lnTo>
              </a:path>
            </a:pathLst>
          </a:custGeom>
          <a:ln w="19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7432" y="3006717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6737" y="0"/>
                </a:lnTo>
              </a:path>
            </a:pathLst>
          </a:custGeom>
          <a:ln w="18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99283" y="2948241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3920" y="0"/>
                </a:lnTo>
              </a:path>
            </a:pathLst>
          </a:custGeom>
          <a:ln w="18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4275" y="2988336"/>
            <a:ext cx="261620" cy="567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i="1" spc="30" dirty="0">
                <a:latin typeface="Times New Roman"/>
                <a:cs typeface="Times New Roman"/>
              </a:rPr>
              <a:t>n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2611" y="2576243"/>
            <a:ext cx="1586230" cy="59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9050" algn="l"/>
              </a:tabLst>
            </a:pPr>
            <a:r>
              <a:rPr sz="3650" i="1" spc="40" dirty="0">
                <a:latin typeface="Times New Roman"/>
                <a:cs typeface="Times New Roman"/>
              </a:rPr>
              <a:t>m</a:t>
            </a:r>
            <a:r>
              <a:rPr sz="3650" i="1" spc="-55" dirty="0">
                <a:latin typeface="Times New Roman"/>
                <a:cs typeface="Times New Roman"/>
              </a:rPr>
              <a:t> </a:t>
            </a:r>
            <a:r>
              <a:rPr sz="3650" spc="35" dirty="0">
                <a:latin typeface="Symbol"/>
                <a:cs typeface="Symbol"/>
              </a:rPr>
              <a:t></a:t>
            </a:r>
            <a:r>
              <a:rPr sz="3650" spc="-50" dirty="0">
                <a:latin typeface="Times New Roman"/>
                <a:cs typeface="Times New Roman"/>
              </a:rPr>
              <a:t> </a:t>
            </a:r>
            <a:r>
              <a:rPr sz="3650" spc="35" dirty="0">
                <a:latin typeface="Symbol"/>
                <a:cs typeface="Symbol"/>
              </a:rPr>
              <a:t></a:t>
            </a:r>
            <a:r>
              <a:rPr sz="3650" dirty="0">
                <a:latin typeface="Times New Roman"/>
                <a:cs typeface="Times New Roman"/>
              </a:rPr>
              <a:t>	</a:t>
            </a:r>
            <a:r>
              <a:rPr sz="5775" i="1" spc="-127" baseline="33189" dirty="0">
                <a:latin typeface="Symbol"/>
                <a:cs typeface="Symbol"/>
              </a:rPr>
              <a:t></a:t>
            </a:r>
            <a:endParaRPr sz="5775" baseline="33189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993" y="2544317"/>
            <a:ext cx="498602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Для </a:t>
            </a:r>
            <a:r>
              <a:rPr sz="2000" spc="-5" dirty="0">
                <a:latin typeface="Arial"/>
                <a:cs typeface="Arial"/>
              </a:rPr>
              <a:t>вычисления </a:t>
            </a:r>
            <a:r>
              <a:rPr sz="2000" spc="-10" dirty="0">
                <a:latin typeface="Arial"/>
                <a:cs typeface="Arial"/>
              </a:rPr>
              <a:t>статистической </a:t>
            </a:r>
            <a:r>
              <a:rPr sz="2000" spc="-5" dirty="0">
                <a:latin typeface="Arial"/>
                <a:cs typeface="Arial"/>
              </a:rPr>
              <a:t>ошибки  выборочной </a:t>
            </a:r>
            <a:r>
              <a:rPr sz="2000" spc="-10" dirty="0">
                <a:latin typeface="Arial"/>
                <a:cs typeface="Arial"/>
              </a:rPr>
              <a:t>средней </a:t>
            </a:r>
            <a:r>
              <a:rPr sz="2000" i="1" dirty="0">
                <a:latin typeface="Arial"/>
                <a:cs typeface="Arial"/>
              </a:rPr>
              <a:t>M </a:t>
            </a:r>
            <a:r>
              <a:rPr sz="2000" spc="-20" dirty="0">
                <a:latin typeface="Arial"/>
                <a:cs typeface="Arial"/>
              </a:rPr>
              <a:t>используется  </a:t>
            </a:r>
            <a:r>
              <a:rPr sz="2000" spc="-5" dirty="0">
                <a:latin typeface="Arial"/>
                <a:cs typeface="Arial"/>
              </a:rPr>
              <a:t>формула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843" y="3670300"/>
            <a:ext cx="7932420" cy="303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4175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Стандартное отклонение отражает разброс </a:t>
            </a:r>
            <a:r>
              <a:rPr sz="2000" b="1" spc="-20" dirty="0">
                <a:latin typeface="Arial"/>
                <a:cs typeface="Arial"/>
              </a:rPr>
              <a:t>всех </a:t>
            </a:r>
            <a:r>
              <a:rPr sz="2000" b="1" spc="-10" dirty="0">
                <a:latin typeface="Arial"/>
                <a:cs typeface="Arial"/>
              </a:rPr>
              <a:t>вариантов  относительно </a:t>
            </a:r>
            <a:r>
              <a:rPr sz="2000" b="1" dirty="0">
                <a:latin typeface="Arial"/>
                <a:cs typeface="Arial"/>
              </a:rPr>
              <a:t>средней, а </a:t>
            </a:r>
            <a:r>
              <a:rPr sz="2000" b="1" spc="-10" dirty="0">
                <a:latin typeface="Arial"/>
                <a:cs typeface="Arial"/>
              </a:rPr>
              <a:t>стандартная </a:t>
            </a:r>
            <a:r>
              <a:rPr sz="2000" b="1" dirty="0">
                <a:latin typeface="Arial"/>
                <a:cs typeface="Arial"/>
              </a:rPr>
              <a:t>ошибка показывает  пределы, в </a:t>
            </a:r>
            <a:r>
              <a:rPr sz="2000" b="1" spc="-15" dirty="0">
                <a:latin typeface="Arial"/>
                <a:cs typeface="Arial"/>
              </a:rPr>
              <a:t>которых, </a:t>
            </a:r>
            <a:r>
              <a:rPr sz="2000" b="1" dirty="0">
                <a:latin typeface="Arial"/>
                <a:cs typeface="Arial"/>
              </a:rPr>
              <a:t>с </a:t>
            </a:r>
            <a:r>
              <a:rPr sz="2000" b="1" spc="-10" dirty="0">
                <a:latin typeface="Arial"/>
                <a:cs typeface="Arial"/>
              </a:rPr>
              <a:t>известной вероятностью, </a:t>
            </a:r>
            <a:r>
              <a:rPr sz="2000" b="1" spc="-20" dirty="0">
                <a:latin typeface="Arial"/>
                <a:cs typeface="Arial"/>
              </a:rPr>
              <a:t>может  </a:t>
            </a:r>
            <a:r>
              <a:rPr sz="2000" b="1" spc="-5" dirty="0">
                <a:latin typeface="Arial"/>
                <a:cs typeface="Arial"/>
              </a:rPr>
              <a:t>располагаться </a:t>
            </a:r>
            <a:r>
              <a:rPr sz="2000" b="1" dirty="0">
                <a:latin typeface="Arial"/>
                <a:cs typeface="Arial"/>
              </a:rPr>
              <a:t>средняя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величина.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43815" marR="211454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В </a:t>
            </a:r>
            <a:r>
              <a:rPr sz="2000" spc="-5" dirty="0">
                <a:latin typeface="Arial"/>
                <a:cs typeface="Arial"/>
              </a:rPr>
              <a:t>интервале </a:t>
            </a:r>
            <a:r>
              <a:rPr sz="2000" i="1" dirty="0">
                <a:latin typeface="Arial"/>
                <a:cs typeface="Arial"/>
              </a:rPr>
              <a:t>M ± 1m </a:t>
            </a:r>
            <a:r>
              <a:rPr sz="2000" spc="-10" dirty="0">
                <a:latin typeface="Arial"/>
                <a:cs typeface="Arial"/>
              </a:rPr>
              <a:t>средняя </a:t>
            </a:r>
            <a:r>
              <a:rPr sz="2000" spc="-15" dirty="0">
                <a:latin typeface="Arial"/>
                <a:cs typeface="Arial"/>
              </a:rPr>
              <a:t>величина </a:t>
            </a:r>
            <a:r>
              <a:rPr sz="2000" spc="-5" dirty="0">
                <a:latin typeface="Arial"/>
                <a:cs typeface="Arial"/>
              </a:rPr>
              <a:t>генеральной  </a:t>
            </a:r>
            <a:r>
              <a:rPr sz="2000" dirty="0">
                <a:latin typeface="Arial"/>
                <a:cs typeface="Arial"/>
              </a:rPr>
              <a:t>совокупности </a:t>
            </a:r>
            <a:r>
              <a:rPr sz="2000" spc="-20" dirty="0">
                <a:latin typeface="Arial"/>
                <a:cs typeface="Arial"/>
              </a:rPr>
              <a:t>может </a:t>
            </a:r>
            <a:r>
              <a:rPr sz="2000" spc="-10" dirty="0">
                <a:latin typeface="Arial"/>
                <a:cs typeface="Arial"/>
              </a:rPr>
              <a:t>находиться </a:t>
            </a:r>
            <a:r>
              <a:rPr sz="2000" dirty="0">
                <a:latin typeface="Arial"/>
                <a:cs typeface="Arial"/>
              </a:rPr>
              <a:t>с </a:t>
            </a:r>
            <a:r>
              <a:rPr sz="2000" spc="-5" dirty="0">
                <a:latin typeface="Arial"/>
                <a:cs typeface="Arial"/>
              </a:rPr>
              <a:t>вероятностью </a:t>
            </a:r>
            <a:r>
              <a:rPr sz="2000" dirty="0">
                <a:latin typeface="Arial"/>
                <a:cs typeface="Arial"/>
              </a:rPr>
              <a:t>68.3 </a:t>
            </a:r>
            <a:r>
              <a:rPr sz="2000" spc="-5" dirty="0">
                <a:latin typeface="Arial"/>
                <a:cs typeface="Arial"/>
              </a:rPr>
              <a:t>%, </a:t>
            </a:r>
            <a:r>
              <a:rPr sz="2000" dirty="0">
                <a:latin typeface="Arial"/>
                <a:cs typeface="Arial"/>
              </a:rPr>
              <a:t>в  </a:t>
            </a:r>
            <a:r>
              <a:rPr sz="2000" spc="-5" dirty="0">
                <a:latin typeface="Arial"/>
                <a:cs typeface="Arial"/>
              </a:rPr>
              <a:t>интервале </a:t>
            </a:r>
            <a:r>
              <a:rPr sz="2000" i="1" dirty="0">
                <a:latin typeface="Arial"/>
                <a:cs typeface="Arial"/>
              </a:rPr>
              <a:t>M ± 2m </a:t>
            </a:r>
            <a:r>
              <a:rPr sz="2000" dirty="0">
                <a:latin typeface="Arial"/>
                <a:cs typeface="Arial"/>
              </a:rPr>
              <a:t>- с </a:t>
            </a:r>
            <a:r>
              <a:rPr sz="2000" spc="-5" dirty="0">
                <a:latin typeface="Arial"/>
                <a:cs typeface="Arial"/>
              </a:rPr>
              <a:t>вероятностью </a:t>
            </a:r>
            <a:r>
              <a:rPr sz="2000" dirty="0">
                <a:latin typeface="Arial"/>
                <a:cs typeface="Arial"/>
              </a:rPr>
              <a:t>95.5 %, а в </a:t>
            </a:r>
            <a:r>
              <a:rPr sz="2000" spc="-15" dirty="0">
                <a:latin typeface="Arial"/>
                <a:cs typeface="Arial"/>
              </a:rPr>
              <a:t>пределах </a:t>
            </a:r>
            <a:r>
              <a:rPr sz="2000" i="1" dirty="0">
                <a:latin typeface="Arial"/>
                <a:cs typeface="Arial"/>
              </a:rPr>
              <a:t>M ±</a:t>
            </a:r>
            <a:r>
              <a:rPr sz="2000" i="1" spc="-204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3m</a:t>
            </a:r>
            <a:endParaRPr sz="20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- с </a:t>
            </a:r>
            <a:r>
              <a:rPr sz="2000" spc="-5" dirty="0">
                <a:latin typeface="Arial"/>
                <a:cs typeface="Arial"/>
              </a:rPr>
              <a:t>вероятностью </a:t>
            </a:r>
            <a:r>
              <a:rPr sz="2000" dirty="0">
                <a:latin typeface="Arial"/>
                <a:cs typeface="Arial"/>
              </a:rPr>
              <a:t>99.7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%.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29"/>
              </a:spcBef>
            </a:pPr>
            <a:r>
              <a:rPr sz="2000" b="1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514984"/>
            <a:ext cx="766445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6201410" algn="l"/>
              </a:tabLst>
            </a:pPr>
            <a:r>
              <a:rPr sz="2000" b="0" spc="-25" dirty="0">
                <a:latin typeface="Arial"/>
                <a:cs typeface="Arial"/>
              </a:rPr>
              <a:t>Метод </a:t>
            </a:r>
            <a:r>
              <a:rPr sz="2000" b="0" spc="-5" dirty="0">
                <a:latin typeface="Arial"/>
                <a:cs typeface="Arial"/>
              </a:rPr>
              <a:t>нахождения </a:t>
            </a:r>
            <a:r>
              <a:rPr sz="2000" b="0" spc="-10" dirty="0">
                <a:latin typeface="Arial"/>
                <a:cs typeface="Arial"/>
              </a:rPr>
              <a:t>доверительных </a:t>
            </a:r>
            <a:r>
              <a:rPr sz="2000" b="0" spc="-5" dirty="0">
                <a:latin typeface="Arial"/>
                <a:cs typeface="Arial"/>
              </a:rPr>
              <a:t>интервалов </a:t>
            </a:r>
            <a:r>
              <a:rPr sz="2000" dirty="0"/>
              <a:t>в </a:t>
            </a:r>
            <a:r>
              <a:rPr sz="2000" spc="-10" dirty="0"/>
              <a:t>случае  </a:t>
            </a:r>
            <a:r>
              <a:rPr sz="2000" dirty="0"/>
              <a:t>анал</a:t>
            </a:r>
            <a:r>
              <a:rPr sz="2000" spc="5" dirty="0"/>
              <a:t>и</a:t>
            </a:r>
            <a:r>
              <a:rPr sz="2000" spc="-25" dirty="0"/>
              <a:t>з</a:t>
            </a:r>
            <a:r>
              <a:rPr sz="2000" dirty="0"/>
              <a:t>а</a:t>
            </a:r>
            <a:r>
              <a:rPr sz="2000" spc="-40" dirty="0"/>
              <a:t> </a:t>
            </a:r>
            <a:r>
              <a:rPr sz="2000" dirty="0"/>
              <a:t>н</a:t>
            </a:r>
            <a:r>
              <a:rPr sz="2000" spc="-20" dirty="0"/>
              <a:t>е</a:t>
            </a:r>
            <a:r>
              <a:rPr sz="2000" dirty="0"/>
              <a:t>б</a:t>
            </a:r>
            <a:r>
              <a:rPr sz="2000" spc="-55" dirty="0"/>
              <a:t>о</a:t>
            </a:r>
            <a:r>
              <a:rPr sz="2000" dirty="0"/>
              <a:t>льших</a:t>
            </a:r>
            <a:r>
              <a:rPr sz="2000" spc="-25" dirty="0"/>
              <a:t> </a:t>
            </a:r>
            <a:r>
              <a:rPr sz="2000" dirty="0"/>
              <a:t>в</a:t>
            </a:r>
            <a:r>
              <a:rPr sz="2000" spc="5" dirty="0"/>
              <a:t>ы</a:t>
            </a:r>
            <a:r>
              <a:rPr sz="2000" dirty="0"/>
              <a:t>борок</a:t>
            </a:r>
            <a:r>
              <a:rPr sz="2000" spc="-15" dirty="0"/>
              <a:t> </a:t>
            </a:r>
            <a:r>
              <a:rPr sz="2000" b="0" dirty="0">
                <a:latin typeface="Arial"/>
                <a:cs typeface="Arial"/>
              </a:rPr>
              <a:t>най</a:t>
            </a:r>
            <a:r>
              <a:rPr sz="2000" b="0" spc="-10" dirty="0">
                <a:latin typeface="Arial"/>
                <a:cs typeface="Arial"/>
              </a:rPr>
              <a:t>д</a:t>
            </a:r>
            <a:r>
              <a:rPr sz="2000" b="0" dirty="0">
                <a:latin typeface="Arial"/>
                <a:cs typeface="Arial"/>
              </a:rPr>
              <a:t>ен</a:t>
            </a:r>
            <a:r>
              <a:rPr sz="2000" b="0" spc="-3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ан</a:t>
            </a:r>
            <a:r>
              <a:rPr sz="2000" b="0" spc="-50" dirty="0">
                <a:latin typeface="Arial"/>
                <a:cs typeface="Arial"/>
              </a:rPr>
              <a:t>г</a:t>
            </a:r>
            <a:r>
              <a:rPr sz="2000" b="0" dirty="0">
                <a:latin typeface="Arial"/>
                <a:cs typeface="Arial"/>
              </a:rPr>
              <a:t>л</a:t>
            </a:r>
            <a:r>
              <a:rPr sz="2000" b="0" spc="-10" dirty="0">
                <a:latin typeface="Arial"/>
                <a:cs typeface="Arial"/>
              </a:rPr>
              <a:t>и</a:t>
            </a:r>
            <a:r>
              <a:rPr sz="2000" b="0" dirty="0">
                <a:latin typeface="Arial"/>
                <a:cs typeface="Arial"/>
              </a:rPr>
              <a:t>йским	с</a:t>
            </a:r>
            <a:r>
              <a:rPr sz="2000" b="0" spc="-30" dirty="0">
                <a:latin typeface="Arial"/>
                <a:cs typeface="Arial"/>
              </a:rPr>
              <a:t>т</a:t>
            </a:r>
            <a:r>
              <a:rPr sz="2000" b="0" spc="-50" dirty="0">
                <a:latin typeface="Arial"/>
                <a:cs typeface="Arial"/>
              </a:rPr>
              <a:t>а</a:t>
            </a:r>
            <a:r>
              <a:rPr sz="2000" b="0" dirty="0">
                <a:latin typeface="Arial"/>
                <a:cs typeface="Arial"/>
              </a:rPr>
              <a:t>т</a:t>
            </a:r>
            <a:r>
              <a:rPr sz="2000" b="0" spc="-10" dirty="0">
                <a:latin typeface="Arial"/>
                <a:cs typeface="Arial"/>
              </a:rPr>
              <a:t>и</a:t>
            </a:r>
            <a:r>
              <a:rPr sz="2000" b="0" dirty="0">
                <a:latin typeface="Arial"/>
                <a:cs typeface="Arial"/>
              </a:rPr>
              <a:t>сти</a:t>
            </a:r>
            <a:r>
              <a:rPr sz="2000" b="0" spc="15" dirty="0">
                <a:latin typeface="Arial"/>
                <a:cs typeface="Arial"/>
              </a:rPr>
              <a:t>к</a:t>
            </a:r>
            <a:r>
              <a:rPr sz="2000" b="0" dirty="0">
                <a:latin typeface="Arial"/>
                <a:cs typeface="Arial"/>
              </a:rPr>
              <a:t>ом  </a:t>
            </a:r>
            <a:r>
              <a:rPr sz="2000" b="0" spc="-25" dirty="0">
                <a:latin typeface="Arial"/>
                <a:cs typeface="Arial"/>
              </a:rPr>
              <a:t>Госсетом, </a:t>
            </a:r>
            <a:r>
              <a:rPr sz="2000" b="0" dirty="0">
                <a:latin typeface="Arial"/>
                <a:cs typeface="Arial"/>
              </a:rPr>
              <a:t>известном </a:t>
            </a:r>
            <a:r>
              <a:rPr sz="2000" b="0" spc="-20" dirty="0">
                <a:latin typeface="Arial"/>
                <a:cs typeface="Arial"/>
              </a:rPr>
              <a:t>под </a:t>
            </a:r>
            <a:r>
              <a:rPr sz="2000" b="0" dirty="0">
                <a:latin typeface="Arial"/>
                <a:cs typeface="Arial"/>
              </a:rPr>
              <a:t>псевдонимом</a:t>
            </a:r>
            <a:r>
              <a:rPr sz="2000" b="0" spc="-160" dirty="0">
                <a:latin typeface="Arial"/>
                <a:cs typeface="Arial"/>
              </a:rPr>
              <a:t> </a:t>
            </a:r>
            <a:r>
              <a:rPr sz="2000" spc="-5" dirty="0"/>
              <a:t>Стьюдент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1852167"/>
            <a:ext cx="7715884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Величина </a:t>
            </a:r>
            <a:r>
              <a:rPr sz="2000" b="1" i="1" dirty="0">
                <a:latin typeface="Arial"/>
                <a:cs typeface="Arial"/>
              </a:rPr>
              <a:t>t </a:t>
            </a:r>
            <a:r>
              <a:rPr sz="2000" spc="-30" dirty="0">
                <a:latin typeface="Arial"/>
                <a:cs typeface="Arial"/>
              </a:rPr>
              <a:t>показывает, </a:t>
            </a:r>
            <a:r>
              <a:rPr sz="2000" spc="-10" dirty="0">
                <a:latin typeface="Arial"/>
                <a:cs typeface="Arial"/>
              </a:rPr>
              <a:t>во </a:t>
            </a:r>
            <a:r>
              <a:rPr sz="2000" dirty="0">
                <a:latin typeface="Arial"/>
                <a:cs typeface="Arial"/>
              </a:rPr>
              <a:t>сколько </a:t>
            </a:r>
            <a:r>
              <a:rPr sz="2000" spc="-10" dirty="0">
                <a:latin typeface="Arial"/>
                <a:cs typeface="Arial"/>
              </a:rPr>
              <a:t>раз </a:t>
            </a:r>
            <a:r>
              <a:rPr sz="2000" spc="-15" dirty="0">
                <a:latin typeface="Arial"/>
                <a:cs typeface="Arial"/>
              </a:rPr>
              <a:t>необходимо увеличить  </a:t>
            </a:r>
            <a:r>
              <a:rPr sz="2000" spc="-10" dirty="0">
                <a:latin typeface="Arial"/>
                <a:cs typeface="Arial"/>
              </a:rPr>
              <a:t>стандартную </a:t>
            </a:r>
            <a:r>
              <a:rPr sz="2000" spc="5" dirty="0">
                <a:latin typeface="Arial"/>
                <a:cs typeface="Arial"/>
              </a:rPr>
              <a:t>ошибку </a:t>
            </a:r>
            <a:r>
              <a:rPr sz="2000" spc="-10" dirty="0">
                <a:latin typeface="Arial"/>
                <a:cs typeface="Arial"/>
              </a:rPr>
              <a:t>выборочного статистического параметра  </a:t>
            </a:r>
            <a:r>
              <a:rPr sz="2000" spc="-5" dirty="0">
                <a:latin typeface="Arial"/>
                <a:cs typeface="Arial"/>
              </a:rPr>
              <a:t>для </a:t>
            </a:r>
            <a:r>
              <a:rPr sz="2000" spc="-15" dirty="0">
                <a:latin typeface="Arial"/>
                <a:cs typeface="Arial"/>
              </a:rPr>
              <a:t>того, </a:t>
            </a:r>
            <a:r>
              <a:rPr sz="2000" spc="-10" dirty="0">
                <a:latin typeface="Arial"/>
                <a:cs typeface="Arial"/>
              </a:rPr>
              <a:t>что </a:t>
            </a:r>
            <a:r>
              <a:rPr sz="2000" dirty="0">
                <a:latin typeface="Arial"/>
                <a:cs typeface="Arial"/>
              </a:rPr>
              <a:t>бы </a:t>
            </a:r>
            <a:r>
              <a:rPr sz="2000" spc="-5" dirty="0">
                <a:latin typeface="Arial"/>
                <a:cs typeface="Arial"/>
              </a:rPr>
              <a:t>при </a:t>
            </a:r>
            <a:r>
              <a:rPr sz="2000" spc="-10" dirty="0">
                <a:latin typeface="Arial"/>
                <a:cs typeface="Arial"/>
              </a:rPr>
              <a:t>определенном </a:t>
            </a:r>
            <a:r>
              <a:rPr sz="2000" spc="-5" dirty="0">
                <a:latin typeface="Arial"/>
                <a:cs typeface="Arial"/>
              </a:rPr>
              <a:t>уровне вероятности </a:t>
            </a:r>
            <a:r>
              <a:rPr sz="2000" spc="-15" dirty="0">
                <a:latin typeface="Arial"/>
                <a:cs typeface="Arial"/>
              </a:rPr>
              <a:t>судить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о  </a:t>
            </a:r>
            <a:r>
              <a:rPr sz="2000" spc="-25" dirty="0">
                <a:latin typeface="Arial"/>
                <a:cs typeface="Arial"/>
              </a:rPr>
              <a:t>тех </a:t>
            </a:r>
            <a:r>
              <a:rPr sz="2000" spc="-15" dirty="0">
                <a:latin typeface="Arial"/>
                <a:cs typeface="Arial"/>
              </a:rPr>
              <a:t>пределах, </a:t>
            </a:r>
            <a:r>
              <a:rPr sz="2000" dirty="0">
                <a:latin typeface="Arial"/>
                <a:cs typeface="Arial"/>
              </a:rPr>
              <a:t>в </a:t>
            </a:r>
            <a:r>
              <a:rPr sz="2000" spc="-10" dirty="0">
                <a:latin typeface="Arial"/>
                <a:cs typeface="Arial"/>
              </a:rPr>
              <a:t>которых </a:t>
            </a:r>
            <a:r>
              <a:rPr sz="2000" spc="-15" dirty="0">
                <a:latin typeface="Arial"/>
                <a:cs typeface="Arial"/>
              </a:rPr>
              <a:t>располагается </a:t>
            </a:r>
            <a:r>
              <a:rPr sz="2000" spc="-5" dirty="0">
                <a:latin typeface="Arial"/>
                <a:cs typeface="Arial"/>
              </a:rPr>
              <a:t>генеральное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значение.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85090" marR="126364" algn="just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Величина </a:t>
            </a:r>
            <a:r>
              <a:rPr sz="2000" i="1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напрямую </a:t>
            </a:r>
            <a:r>
              <a:rPr sz="2000" dirty="0">
                <a:latin typeface="Arial"/>
                <a:cs typeface="Arial"/>
              </a:rPr>
              <a:t>зависит </a:t>
            </a:r>
            <a:r>
              <a:rPr sz="2000" spc="-5" dirty="0">
                <a:latin typeface="Arial"/>
                <a:cs typeface="Arial"/>
              </a:rPr>
              <a:t>лишь </a:t>
            </a:r>
            <a:r>
              <a:rPr sz="2000" spc="-25" dirty="0">
                <a:latin typeface="Arial"/>
                <a:cs typeface="Arial"/>
              </a:rPr>
              <a:t>от </a:t>
            </a:r>
            <a:r>
              <a:rPr sz="2000" spc="-5" dirty="0">
                <a:latin typeface="Arial"/>
                <a:cs typeface="Arial"/>
              </a:rPr>
              <a:t>уровня вероятности </a:t>
            </a:r>
            <a:r>
              <a:rPr sz="2000" b="1" i="1" dirty="0">
                <a:latin typeface="Arial"/>
                <a:cs typeface="Arial"/>
              </a:rPr>
              <a:t>P </a:t>
            </a:r>
            <a:r>
              <a:rPr sz="2000" dirty="0">
                <a:latin typeface="Arial"/>
                <a:cs typeface="Arial"/>
              </a:rPr>
              <a:t>и  числа </a:t>
            </a:r>
            <a:r>
              <a:rPr sz="2000" spc="-5" dirty="0">
                <a:latin typeface="Arial"/>
                <a:cs typeface="Arial"/>
              </a:rPr>
              <a:t>степеней </a:t>
            </a:r>
            <a:r>
              <a:rPr sz="2000" spc="-10" dirty="0">
                <a:latin typeface="Arial"/>
                <a:cs typeface="Arial"/>
              </a:rPr>
              <a:t>свободы </a:t>
            </a:r>
            <a:r>
              <a:rPr sz="2000" b="1" dirty="0">
                <a:latin typeface="Arial"/>
                <a:cs typeface="Arial"/>
              </a:rPr>
              <a:t>n, </a:t>
            </a:r>
            <a:r>
              <a:rPr sz="2000" spc="-10" dirty="0">
                <a:latin typeface="Arial"/>
                <a:cs typeface="Arial"/>
              </a:rPr>
              <a:t>которое </a:t>
            </a:r>
            <a:r>
              <a:rPr sz="2000" dirty="0">
                <a:latin typeface="Arial"/>
                <a:cs typeface="Arial"/>
              </a:rPr>
              <a:t>равно </a:t>
            </a:r>
            <a:r>
              <a:rPr sz="2000" spc="-5" dirty="0">
                <a:latin typeface="Arial"/>
                <a:cs typeface="Arial"/>
              </a:rPr>
              <a:t>глубине </a:t>
            </a:r>
            <a:r>
              <a:rPr sz="2000" dirty="0">
                <a:latin typeface="Arial"/>
                <a:cs typeface="Arial"/>
              </a:rPr>
              <a:t>выборки -1. 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b="1" spc="-10" dirty="0">
                <a:latin typeface="Arial"/>
                <a:cs typeface="Arial"/>
              </a:rPr>
              <a:t>объем </a:t>
            </a:r>
            <a:r>
              <a:rPr sz="2000" b="1" dirty="0">
                <a:latin typeface="Arial"/>
                <a:cs typeface="Arial"/>
              </a:rPr>
              <a:t>выборки без числа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ограничений)</a:t>
            </a:r>
            <a:endParaRPr sz="2000">
              <a:latin typeface="Arial"/>
              <a:cs typeface="Arial"/>
            </a:endParaRPr>
          </a:p>
          <a:p>
            <a:pPr marL="85090" marR="252095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latin typeface="Arial"/>
                <a:cs typeface="Arial"/>
              </a:rPr>
              <a:t>В </a:t>
            </a:r>
            <a:r>
              <a:rPr sz="2000" spc="-10" dirty="0">
                <a:latin typeface="Arial"/>
                <a:cs typeface="Arial"/>
              </a:rPr>
              <a:t>большинстве </a:t>
            </a:r>
            <a:r>
              <a:rPr sz="2000" spc="-5" dirty="0">
                <a:latin typeface="Arial"/>
                <a:cs typeface="Arial"/>
              </a:rPr>
              <a:t>биологических исследований </a:t>
            </a:r>
            <a:r>
              <a:rPr sz="2000" spc="-10" dirty="0">
                <a:latin typeface="Arial"/>
                <a:cs typeface="Arial"/>
              </a:rPr>
              <a:t>принимают 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=0.95 </a:t>
            </a:r>
            <a:r>
              <a:rPr sz="2000" spc="-10" dirty="0">
                <a:latin typeface="Arial"/>
                <a:cs typeface="Arial"/>
              </a:rPr>
              <a:t>(то </a:t>
            </a:r>
            <a:r>
              <a:rPr sz="2000" dirty="0">
                <a:latin typeface="Arial"/>
                <a:cs typeface="Arial"/>
              </a:rPr>
              <a:t>есть 95 случаев из 100), в </a:t>
            </a:r>
            <a:r>
              <a:rPr sz="2000" spc="-5" dirty="0">
                <a:latin typeface="Arial"/>
                <a:cs typeface="Arial"/>
              </a:rPr>
              <a:t>наиболее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ответственных  </a:t>
            </a:r>
            <a:r>
              <a:rPr sz="2000" dirty="0">
                <a:latin typeface="Arial"/>
                <a:cs typeface="Arial"/>
              </a:rPr>
              <a:t>случаях - 0.99 </a:t>
            </a:r>
            <a:r>
              <a:rPr sz="2000" spc="-5" dirty="0">
                <a:latin typeface="Arial"/>
                <a:cs typeface="Arial"/>
              </a:rPr>
              <a:t>или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0.999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8443" y="6405778"/>
            <a:ext cx="2298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sz="2000" b="1" dirty="0">
                <a:latin typeface="Calibri"/>
                <a:cs typeface="Calibri"/>
              </a:rPr>
              <a:t>22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582" rIns="0" bIns="0" rtlCol="0">
            <a:spAutoFit/>
          </a:bodyPr>
          <a:lstStyle/>
          <a:p>
            <a:pPr marL="1080135">
              <a:lnSpc>
                <a:spcPct val="100000"/>
              </a:lnSpc>
            </a:pPr>
            <a:r>
              <a:rPr sz="2400" spc="-5" dirty="0"/>
              <a:t>Сравнение </a:t>
            </a:r>
            <a:r>
              <a:rPr sz="2400" dirty="0"/>
              <a:t>средних</a:t>
            </a:r>
            <a:r>
              <a:rPr sz="2400" spc="-60" dirty="0"/>
              <a:t> </a:t>
            </a:r>
            <a:r>
              <a:rPr sz="2400" spc="-5" dirty="0"/>
              <a:t>величин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1368" y="1056640"/>
            <a:ext cx="7978775" cy="477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В </a:t>
            </a:r>
            <a:r>
              <a:rPr sz="2000" spc="-5" dirty="0">
                <a:latin typeface="Arial"/>
                <a:cs typeface="Arial"/>
              </a:rPr>
              <a:t>биологических </a:t>
            </a:r>
            <a:r>
              <a:rPr sz="2000" dirty="0">
                <a:latin typeface="Arial"/>
                <a:cs typeface="Arial"/>
              </a:rPr>
              <a:t>экспериментах </a:t>
            </a:r>
            <a:r>
              <a:rPr sz="2000" spc="5" dirty="0">
                <a:latin typeface="Arial"/>
                <a:cs typeface="Arial"/>
              </a:rPr>
              <a:t>особое </a:t>
            </a:r>
            <a:r>
              <a:rPr sz="2000" spc="-5" dirty="0">
                <a:latin typeface="Arial"/>
                <a:cs typeface="Arial"/>
              </a:rPr>
              <a:t>значение </a:t>
            </a:r>
            <a:r>
              <a:rPr sz="2000" spc="-10" dirty="0">
                <a:latin typeface="Arial"/>
                <a:cs typeface="Arial"/>
              </a:rPr>
              <a:t>имеют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различия,  </a:t>
            </a:r>
            <a:r>
              <a:rPr sz="2000" dirty="0">
                <a:latin typeface="Arial"/>
                <a:cs typeface="Arial"/>
              </a:rPr>
              <a:t>на основании </a:t>
            </a:r>
            <a:r>
              <a:rPr sz="2000" spc="-10" dirty="0">
                <a:latin typeface="Arial"/>
                <a:cs typeface="Arial"/>
              </a:rPr>
              <a:t>которых </a:t>
            </a:r>
            <a:r>
              <a:rPr sz="2000" spc="-15" dirty="0">
                <a:latin typeface="Arial"/>
                <a:cs typeface="Arial"/>
              </a:rPr>
              <a:t>судят </a:t>
            </a:r>
            <a:r>
              <a:rPr sz="2000" dirty="0">
                <a:latin typeface="Arial"/>
                <a:cs typeface="Arial"/>
              </a:rPr>
              <a:t>об эффективности действия </a:t>
            </a:r>
            <a:r>
              <a:rPr sz="2000" spc="-25" dirty="0">
                <a:latin typeface="Arial"/>
                <a:cs typeface="Arial"/>
              </a:rPr>
              <a:t>тех </a:t>
            </a:r>
            <a:r>
              <a:rPr sz="2000" spc="-5" dirty="0">
                <a:latin typeface="Arial"/>
                <a:cs typeface="Arial"/>
              </a:rPr>
              <a:t>или  </a:t>
            </a:r>
            <a:r>
              <a:rPr sz="2000" dirty="0">
                <a:latin typeface="Arial"/>
                <a:cs typeface="Arial"/>
              </a:rPr>
              <a:t>иных факторов, например, </a:t>
            </a:r>
            <a:r>
              <a:rPr sz="2000" spc="-5" dirty="0">
                <a:latin typeface="Arial"/>
                <a:cs typeface="Arial"/>
              </a:rPr>
              <a:t>по разности между </a:t>
            </a:r>
            <a:r>
              <a:rPr sz="2000" dirty="0">
                <a:latin typeface="Arial"/>
                <a:cs typeface="Arial"/>
              </a:rPr>
              <a:t>опытной и  </a:t>
            </a:r>
            <a:r>
              <a:rPr sz="2000" spc="-5" dirty="0">
                <a:latin typeface="Arial"/>
                <a:cs typeface="Arial"/>
              </a:rPr>
              <a:t>контрольной группами </a:t>
            </a:r>
            <a:r>
              <a:rPr sz="2000" spc="-20" dirty="0">
                <a:latin typeface="Arial"/>
                <a:cs typeface="Arial"/>
              </a:rPr>
              <a:t>делают </a:t>
            </a:r>
            <a:r>
              <a:rPr sz="2000" spc="-5" dirty="0">
                <a:latin typeface="Arial"/>
                <a:cs typeface="Arial"/>
              </a:rPr>
              <a:t>заключение </a:t>
            </a:r>
            <a:r>
              <a:rPr sz="2000" dirty="0">
                <a:latin typeface="Arial"/>
                <a:cs typeface="Arial"/>
              </a:rPr>
              <a:t>о </a:t>
            </a:r>
            <a:r>
              <a:rPr sz="2000" spc="-35" dirty="0">
                <a:latin typeface="Arial"/>
                <a:cs typeface="Arial"/>
              </a:rPr>
              <a:t>результатах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опыта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294640" indent="2984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Важно </a:t>
            </a:r>
            <a:r>
              <a:rPr sz="2000" spc="-5" dirty="0">
                <a:latin typeface="Arial"/>
                <a:cs typeface="Arial"/>
              </a:rPr>
              <a:t>оценить статистическую </a:t>
            </a:r>
            <a:r>
              <a:rPr sz="2000" i="1" spc="-5" dirty="0">
                <a:latin typeface="Arial"/>
                <a:cs typeface="Arial"/>
              </a:rPr>
              <a:t>достоверность разности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114" dirty="0">
                <a:latin typeface="Arial"/>
                <a:cs typeface="Arial"/>
              </a:rPr>
              <a:t>т. </a:t>
            </a:r>
            <a:r>
              <a:rPr sz="2000" dirty="0">
                <a:latin typeface="Arial"/>
                <a:cs typeface="Arial"/>
              </a:rPr>
              <a:t>е.  </a:t>
            </a:r>
            <a:r>
              <a:rPr sz="2000" spc="-15" dirty="0">
                <a:latin typeface="Arial"/>
                <a:cs typeface="Arial"/>
              </a:rPr>
              <a:t>определить, </a:t>
            </a:r>
            <a:r>
              <a:rPr sz="2000" spc="-5" dirty="0">
                <a:latin typeface="Arial"/>
                <a:cs typeface="Arial"/>
              </a:rPr>
              <a:t>можно </a:t>
            </a:r>
            <a:r>
              <a:rPr sz="2000" dirty="0">
                <a:latin typeface="Arial"/>
                <a:cs typeface="Arial"/>
              </a:rPr>
              <a:t>ли данное </a:t>
            </a:r>
            <a:r>
              <a:rPr sz="2000" spc="-10" dirty="0">
                <a:latin typeface="Arial"/>
                <a:cs typeface="Arial"/>
              </a:rPr>
              <a:t>различие </a:t>
            </a:r>
            <a:r>
              <a:rPr sz="2000" spc="-15" dirty="0">
                <a:latin typeface="Arial"/>
                <a:cs typeface="Arial"/>
              </a:rPr>
              <a:t>считать </a:t>
            </a:r>
            <a:r>
              <a:rPr sz="2000" dirty="0">
                <a:latin typeface="Arial"/>
                <a:cs typeface="Arial"/>
              </a:rPr>
              <a:t>закономерным,  </a:t>
            </a:r>
            <a:r>
              <a:rPr sz="2000" i="1" dirty="0">
                <a:latin typeface="Arial"/>
                <a:cs typeface="Arial"/>
              </a:rPr>
              <a:t>характерным </a:t>
            </a:r>
            <a:r>
              <a:rPr sz="2000" i="1" spc="-5" dirty="0">
                <a:latin typeface="Arial"/>
                <a:cs typeface="Arial"/>
              </a:rPr>
              <a:t>для </a:t>
            </a:r>
            <a:r>
              <a:rPr sz="2000" i="1" spc="-15" dirty="0">
                <a:latin typeface="Arial"/>
                <a:cs typeface="Arial"/>
              </a:rPr>
              <a:t>всей </a:t>
            </a:r>
            <a:r>
              <a:rPr sz="2000" i="1" spc="-5" dirty="0">
                <a:latin typeface="Arial"/>
                <a:cs typeface="Arial"/>
              </a:rPr>
              <a:t>генеральной совокупности </a:t>
            </a:r>
            <a:r>
              <a:rPr sz="2000" dirty="0">
                <a:latin typeface="Arial"/>
                <a:cs typeface="Arial"/>
              </a:rPr>
              <a:t>и  </a:t>
            </a:r>
            <a:r>
              <a:rPr sz="2000" spc="-10" dirty="0">
                <a:latin typeface="Arial"/>
                <a:cs typeface="Arial"/>
              </a:rPr>
              <a:t>рассматривать </a:t>
            </a:r>
            <a:r>
              <a:rPr sz="2000" spc="-15" dirty="0">
                <a:latin typeface="Arial"/>
                <a:cs typeface="Arial"/>
              </a:rPr>
              <a:t>его </a:t>
            </a:r>
            <a:r>
              <a:rPr sz="2000" spc="15" dirty="0">
                <a:latin typeface="Arial"/>
                <a:cs typeface="Arial"/>
              </a:rPr>
              <a:t>как </a:t>
            </a:r>
            <a:r>
              <a:rPr sz="2000" spc="-40" dirty="0">
                <a:latin typeface="Arial"/>
                <a:cs typeface="Arial"/>
              </a:rPr>
              <a:t>результат </a:t>
            </a:r>
            <a:r>
              <a:rPr sz="2000" dirty="0">
                <a:latin typeface="Arial"/>
                <a:cs typeface="Arial"/>
              </a:rPr>
              <a:t>действия особенных факторов,  </a:t>
            </a:r>
            <a:r>
              <a:rPr sz="2000" spc="-5" dirty="0">
                <a:latin typeface="Arial"/>
                <a:cs typeface="Arial"/>
              </a:rPr>
              <a:t>или </a:t>
            </a:r>
            <a:r>
              <a:rPr sz="2000" dirty="0">
                <a:latin typeface="Arial"/>
                <a:cs typeface="Arial"/>
              </a:rPr>
              <a:t>же оно случайно и </a:t>
            </a:r>
            <a:r>
              <a:rPr sz="2000" spc="-20" dirty="0">
                <a:latin typeface="Arial"/>
                <a:cs typeface="Arial"/>
              </a:rPr>
              <a:t>является </a:t>
            </a:r>
            <a:r>
              <a:rPr sz="2000" spc="-5" dirty="0">
                <a:latin typeface="Arial"/>
                <a:cs typeface="Arial"/>
              </a:rPr>
              <a:t>следствием </a:t>
            </a:r>
            <a:r>
              <a:rPr sz="2000" spc="-20" dirty="0">
                <a:latin typeface="Arial"/>
                <a:cs typeface="Arial"/>
              </a:rPr>
              <a:t>недостаточного  </a:t>
            </a:r>
            <a:r>
              <a:rPr sz="2000" spc="-5" dirty="0">
                <a:latin typeface="Arial"/>
                <a:cs typeface="Arial"/>
              </a:rPr>
              <a:t>количества </a:t>
            </a:r>
            <a:r>
              <a:rPr sz="2000" dirty="0">
                <a:latin typeface="Arial"/>
                <a:cs typeface="Arial"/>
              </a:rPr>
              <a:t>данных и в </a:t>
            </a:r>
            <a:r>
              <a:rPr sz="2000" spc="-10" dirty="0">
                <a:latin typeface="Arial"/>
                <a:cs typeface="Arial"/>
              </a:rPr>
              <a:t>следующих </a:t>
            </a:r>
            <a:r>
              <a:rPr sz="2000" spc="-5" dirty="0">
                <a:latin typeface="Arial"/>
                <a:cs typeface="Arial"/>
              </a:rPr>
              <a:t>опытах </a:t>
            </a:r>
            <a:r>
              <a:rPr sz="2000" spc="-20" dirty="0">
                <a:latin typeface="Arial"/>
                <a:cs typeface="Arial"/>
              </a:rPr>
              <a:t>может </a:t>
            </a:r>
            <a:r>
              <a:rPr sz="2000" dirty="0">
                <a:latin typeface="Arial"/>
                <a:cs typeface="Arial"/>
              </a:rPr>
              <a:t>не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проявиться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Обнаружение </a:t>
            </a:r>
            <a:r>
              <a:rPr sz="2000" spc="-5" dirty="0">
                <a:latin typeface="Arial"/>
                <a:cs typeface="Arial"/>
              </a:rPr>
              <a:t>достоверных </a:t>
            </a:r>
            <a:r>
              <a:rPr sz="2000" spc="-15" dirty="0">
                <a:latin typeface="Arial"/>
                <a:cs typeface="Arial"/>
              </a:rPr>
              <a:t>отличий </a:t>
            </a:r>
            <a:r>
              <a:rPr sz="2000" spc="-5" dirty="0">
                <a:latin typeface="Arial"/>
                <a:cs typeface="Arial"/>
              </a:rPr>
              <a:t>статистических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параметров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 первый шаг к </a:t>
            </a:r>
            <a:r>
              <a:rPr sz="2000" spc="-5" dirty="0">
                <a:latin typeface="Arial"/>
                <a:cs typeface="Arial"/>
              </a:rPr>
              <a:t>познанию </a:t>
            </a:r>
            <a:r>
              <a:rPr sz="2000" dirty="0">
                <a:latin typeface="Arial"/>
                <a:cs typeface="Arial"/>
              </a:rPr>
              <a:t>новых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биологических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закономерностей, причем </a:t>
            </a:r>
            <a:r>
              <a:rPr sz="2000" spc="-5" dirty="0">
                <a:latin typeface="Arial"/>
                <a:cs typeface="Arial"/>
              </a:rPr>
              <a:t>количественно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доказанных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sz="2000" b="1" dirty="0">
                <a:latin typeface="Calibri"/>
                <a:cs typeface="Calibri"/>
              </a:rPr>
              <a:t>23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584" rIns="0" bIns="0" rtlCol="0">
            <a:spAutoFit/>
          </a:bodyPr>
          <a:lstStyle/>
          <a:p>
            <a:pPr marL="576580">
              <a:lnSpc>
                <a:spcPct val="100000"/>
              </a:lnSpc>
            </a:pPr>
            <a:r>
              <a:rPr sz="2400" spc="-5" dirty="0"/>
              <a:t>Критерии </a:t>
            </a:r>
            <a:r>
              <a:rPr sz="2400" spc="-20" dirty="0"/>
              <a:t>достоверности</a:t>
            </a:r>
            <a:r>
              <a:rPr sz="2400" spc="25" dirty="0"/>
              <a:t> </a:t>
            </a:r>
            <a:r>
              <a:rPr sz="2400" spc="-20" dirty="0"/>
              <a:t>отличий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98093" y="1382140"/>
            <a:ext cx="7660640" cy="421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Сравнения </a:t>
            </a:r>
            <a:r>
              <a:rPr sz="2000" spc="-5" dirty="0">
                <a:latin typeface="Arial"/>
                <a:cs typeface="Arial"/>
              </a:rPr>
              <a:t>выборочных средних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30" dirty="0">
                <a:latin typeface="Arial"/>
                <a:cs typeface="Arial"/>
              </a:rPr>
              <a:t>это </a:t>
            </a:r>
            <a:r>
              <a:rPr sz="2000" spc="-5" dirty="0">
                <a:latin typeface="Arial"/>
                <a:cs typeface="Arial"/>
              </a:rPr>
              <a:t>вопрос </a:t>
            </a:r>
            <a:r>
              <a:rPr sz="2000" dirty="0">
                <a:latin typeface="Arial"/>
                <a:cs typeface="Arial"/>
              </a:rPr>
              <a:t>о </a:t>
            </a:r>
            <a:r>
              <a:rPr sz="2000" spc="-5" dirty="0">
                <a:latin typeface="Arial"/>
                <a:cs typeface="Arial"/>
              </a:rPr>
              <a:t>том,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действовал  </a:t>
            </a:r>
            <a:r>
              <a:rPr sz="2000" dirty="0">
                <a:latin typeface="Arial"/>
                <a:cs typeface="Arial"/>
              </a:rPr>
              <a:t>ли </a:t>
            </a:r>
            <a:r>
              <a:rPr sz="2000" spc="-5" dirty="0">
                <a:latin typeface="Arial"/>
                <a:cs typeface="Arial"/>
              </a:rPr>
              <a:t>при составлении </a:t>
            </a:r>
            <a:r>
              <a:rPr sz="2000" spc="-10" dirty="0">
                <a:latin typeface="Arial"/>
                <a:cs typeface="Arial"/>
              </a:rPr>
              <a:t>одной </a:t>
            </a:r>
            <a:r>
              <a:rPr sz="2000" dirty="0">
                <a:latin typeface="Arial"/>
                <a:cs typeface="Arial"/>
              </a:rPr>
              <a:t>из выборок новый </a:t>
            </a:r>
            <a:r>
              <a:rPr sz="2000" spc="-5" dirty="0">
                <a:latin typeface="Arial"/>
                <a:cs typeface="Arial"/>
              </a:rPr>
              <a:t>систематический  фактор по </a:t>
            </a:r>
            <a:r>
              <a:rPr sz="2000" dirty="0">
                <a:latin typeface="Arial"/>
                <a:cs typeface="Arial"/>
              </a:rPr>
              <a:t>сравнению с </a:t>
            </a:r>
            <a:r>
              <a:rPr sz="2000" spc="-15" dirty="0">
                <a:latin typeface="Arial"/>
                <a:cs typeface="Arial"/>
              </a:rPr>
              <a:t>другой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выборкой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Отличия </a:t>
            </a:r>
            <a:r>
              <a:rPr sz="2000" spc="-5" dirty="0">
                <a:latin typeface="Arial"/>
                <a:cs typeface="Arial"/>
              </a:rPr>
              <a:t>между средними </a:t>
            </a:r>
            <a:r>
              <a:rPr sz="2000" dirty="0">
                <a:latin typeface="Arial"/>
                <a:cs typeface="Arial"/>
              </a:rPr>
              <a:t>могут </a:t>
            </a:r>
            <a:r>
              <a:rPr sz="2000" spc="-15" dirty="0">
                <a:latin typeface="Arial"/>
                <a:cs typeface="Arial"/>
              </a:rPr>
              <a:t>иметь </a:t>
            </a:r>
            <a:r>
              <a:rPr sz="2000" spc="-10" dirty="0">
                <a:latin typeface="Arial"/>
                <a:cs typeface="Arial"/>
              </a:rPr>
              <a:t>два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противоположных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источника:</a:t>
            </a:r>
            <a:endParaRPr sz="2000">
              <a:latin typeface="Arial"/>
              <a:cs typeface="Arial"/>
            </a:endParaRPr>
          </a:p>
          <a:p>
            <a:pPr marL="12700" marR="312420">
              <a:lnSpc>
                <a:spcPct val="100000"/>
              </a:lnSpc>
              <a:buAutoNum type="arabicPeriod"/>
              <a:tabLst>
                <a:tab pos="292100" algn="l"/>
              </a:tabLst>
            </a:pPr>
            <a:r>
              <a:rPr sz="2000" spc="-5" dirty="0">
                <a:latin typeface="Arial"/>
                <a:cs typeface="Arial"/>
              </a:rPr>
              <a:t>Обе </a:t>
            </a:r>
            <a:r>
              <a:rPr sz="2000" dirty="0">
                <a:latin typeface="Arial"/>
                <a:cs typeface="Arial"/>
              </a:rPr>
              <a:t>выборки </a:t>
            </a:r>
            <a:r>
              <a:rPr sz="2000" spc="-5" dirty="0">
                <a:latin typeface="Arial"/>
                <a:cs typeface="Arial"/>
              </a:rPr>
              <a:t>взяты </a:t>
            </a:r>
            <a:r>
              <a:rPr sz="2000" dirty="0">
                <a:latin typeface="Arial"/>
                <a:cs typeface="Arial"/>
              </a:rPr>
              <a:t>из </a:t>
            </a:r>
            <a:r>
              <a:rPr sz="2000" spc="-10" dirty="0">
                <a:latin typeface="Arial"/>
                <a:cs typeface="Arial"/>
              </a:rPr>
              <a:t>одной </a:t>
            </a:r>
            <a:r>
              <a:rPr sz="2000" spc="-5" dirty="0">
                <a:latin typeface="Arial"/>
                <a:cs typeface="Arial"/>
              </a:rPr>
              <a:t>генеральной </a:t>
            </a:r>
            <a:r>
              <a:rPr sz="2000" dirty="0">
                <a:latin typeface="Arial"/>
                <a:cs typeface="Arial"/>
              </a:rPr>
              <a:t>совокупности,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но  </a:t>
            </a:r>
            <a:r>
              <a:rPr sz="2000" spc="-10" dirty="0">
                <a:latin typeface="Arial"/>
                <a:cs typeface="Arial"/>
              </a:rPr>
              <a:t>средние </a:t>
            </a:r>
            <a:r>
              <a:rPr sz="2000" spc="-20" dirty="0">
                <a:latin typeface="Arial"/>
                <a:cs typeface="Arial"/>
              </a:rPr>
              <a:t>отличаются </a:t>
            </a:r>
            <a:r>
              <a:rPr sz="2000" dirty="0">
                <a:latin typeface="Arial"/>
                <a:cs typeface="Arial"/>
              </a:rPr>
              <a:t>в силу ошибки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репрезентативности.</a:t>
            </a:r>
            <a:endParaRPr sz="2000">
              <a:latin typeface="Arial"/>
              <a:cs typeface="Arial"/>
            </a:endParaRPr>
          </a:p>
          <a:p>
            <a:pPr marL="12700" marR="798195" algn="just">
              <a:lnSpc>
                <a:spcPct val="100000"/>
              </a:lnSpc>
              <a:buAutoNum type="arabicPeriod"/>
              <a:tabLst>
                <a:tab pos="291465" algn="l"/>
              </a:tabLst>
            </a:pPr>
            <a:r>
              <a:rPr sz="2000" dirty="0">
                <a:latin typeface="Arial"/>
                <a:cs typeface="Arial"/>
              </a:rPr>
              <a:t>Выборки </a:t>
            </a:r>
            <a:r>
              <a:rPr sz="2000" spc="-5" dirty="0">
                <a:latin typeface="Arial"/>
                <a:cs typeface="Arial"/>
              </a:rPr>
              <a:t>взяты </a:t>
            </a:r>
            <a:r>
              <a:rPr sz="2000" dirty="0">
                <a:latin typeface="Arial"/>
                <a:cs typeface="Arial"/>
              </a:rPr>
              <a:t>из </a:t>
            </a:r>
            <a:r>
              <a:rPr sz="2000" spc="-5" dirty="0">
                <a:latin typeface="Arial"/>
                <a:cs typeface="Arial"/>
              </a:rPr>
              <a:t>разных генеральных </a:t>
            </a:r>
            <a:r>
              <a:rPr sz="2000" dirty="0">
                <a:latin typeface="Arial"/>
                <a:cs typeface="Arial"/>
              </a:rPr>
              <a:t>совокупностей,  </a:t>
            </a:r>
            <a:r>
              <a:rPr sz="2000" spc="-15" dirty="0">
                <a:latin typeface="Arial"/>
                <a:cs typeface="Arial"/>
              </a:rPr>
              <a:t>отличие </a:t>
            </a:r>
            <a:r>
              <a:rPr sz="2000" spc="-10" dirty="0">
                <a:latin typeface="Arial"/>
                <a:cs typeface="Arial"/>
              </a:rPr>
              <a:t>средних </a:t>
            </a:r>
            <a:r>
              <a:rPr sz="2000" dirty="0">
                <a:latin typeface="Arial"/>
                <a:cs typeface="Arial"/>
              </a:rPr>
              <a:t>вызвано, в основном, действием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разных  доминирующих </a:t>
            </a:r>
            <a:r>
              <a:rPr sz="2000" dirty="0">
                <a:latin typeface="Arial"/>
                <a:cs typeface="Arial"/>
              </a:rPr>
              <a:t>факторов (а </a:t>
            </a:r>
            <a:r>
              <a:rPr sz="2000" spc="-5" dirty="0">
                <a:latin typeface="Arial"/>
                <a:cs typeface="Arial"/>
              </a:rPr>
              <a:t>также </a:t>
            </a:r>
            <a:r>
              <a:rPr sz="2000" dirty="0">
                <a:latin typeface="Arial"/>
                <a:cs typeface="Arial"/>
              </a:rPr>
              <a:t>и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случайно).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000" spc="-10" dirty="0">
                <a:latin typeface="Arial"/>
                <a:cs typeface="Arial"/>
              </a:rPr>
              <a:t>Исходно </a:t>
            </a:r>
            <a:r>
              <a:rPr sz="2000" spc="-20" dirty="0">
                <a:latin typeface="Arial"/>
                <a:cs typeface="Arial"/>
              </a:rPr>
              <a:t>предполагается </a:t>
            </a:r>
            <a:r>
              <a:rPr sz="2000" dirty="0">
                <a:latin typeface="Arial"/>
                <a:cs typeface="Arial"/>
              </a:rPr>
              <a:t>(Но): </a:t>
            </a:r>
            <a:r>
              <a:rPr sz="2000" spc="-5" dirty="0">
                <a:latin typeface="Arial"/>
                <a:cs typeface="Arial"/>
              </a:rPr>
              <a:t>«достоверных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отличий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между средними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нет»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641" y="500126"/>
            <a:ext cx="8066405" cy="235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646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Критерий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Стьюдента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latin typeface="Arial"/>
                <a:cs typeface="Arial"/>
              </a:rPr>
              <a:t>.Поскольку </a:t>
            </a:r>
            <a:r>
              <a:rPr sz="2000" spc="-5" dirty="0">
                <a:latin typeface="Arial"/>
                <a:cs typeface="Arial"/>
              </a:rPr>
              <a:t>выборочные </a:t>
            </a:r>
            <a:r>
              <a:rPr sz="2000" spc="-10" dirty="0">
                <a:latin typeface="Arial"/>
                <a:cs typeface="Arial"/>
              </a:rPr>
              <a:t>средние имеют </a:t>
            </a:r>
            <a:r>
              <a:rPr sz="2000" dirty="0">
                <a:latin typeface="Arial"/>
                <a:cs typeface="Arial"/>
              </a:rPr>
              <a:t>нормальное  </a:t>
            </a:r>
            <a:r>
              <a:rPr sz="2000" spc="-10" dirty="0">
                <a:latin typeface="Arial"/>
                <a:cs typeface="Arial"/>
              </a:rPr>
              <a:t>распределение, </a:t>
            </a:r>
            <a:r>
              <a:rPr sz="2000" spc="-5" dirty="0">
                <a:latin typeface="Arial"/>
                <a:cs typeface="Arial"/>
              </a:rPr>
              <a:t>критерий </a:t>
            </a:r>
            <a:r>
              <a:rPr sz="2000" spc="-15" dirty="0">
                <a:latin typeface="Arial"/>
                <a:cs typeface="Arial"/>
              </a:rPr>
              <a:t>отличия двух </a:t>
            </a:r>
            <a:r>
              <a:rPr sz="2000" spc="-5" dirty="0">
                <a:latin typeface="Arial"/>
                <a:cs typeface="Arial"/>
              </a:rPr>
              <a:t>выборочных </a:t>
            </a:r>
            <a:r>
              <a:rPr sz="2000" spc="-10" dirty="0">
                <a:latin typeface="Arial"/>
                <a:cs typeface="Arial"/>
              </a:rPr>
              <a:t>средних </a:t>
            </a:r>
            <a:r>
              <a:rPr sz="2000" spc="-5" dirty="0">
                <a:latin typeface="Arial"/>
                <a:cs typeface="Arial"/>
              </a:rPr>
              <a:t>также  </a:t>
            </a:r>
            <a:r>
              <a:rPr sz="2000" spc="-25" dirty="0">
                <a:latin typeface="Arial"/>
                <a:cs typeface="Arial"/>
              </a:rPr>
              <a:t>базируется </a:t>
            </a:r>
            <a:r>
              <a:rPr sz="2000" dirty="0">
                <a:latin typeface="Arial"/>
                <a:cs typeface="Arial"/>
              </a:rPr>
              <a:t>на </a:t>
            </a:r>
            <a:r>
              <a:rPr sz="2000" i="1" spc="-10" dirty="0">
                <a:latin typeface="Arial"/>
                <a:cs typeface="Arial"/>
              </a:rPr>
              <a:t>свойствах нормального </a:t>
            </a:r>
            <a:r>
              <a:rPr sz="2000" i="1" spc="-5" dirty="0">
                <a:latin typeface="Arial"/>
                <a:cs typeface="Arial"/>
              </a:rPr>
              <a:t>распределения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в границах  </a:t>
            </a:r>
            <a:r>
              <a:rPr sz="2000" i="1" spc="5" dirty="0">
                <a:latin typeface="Arial"/>
                <a:cs typeface="Arial"/>
              </a:rPr>
              <a:t>M</a:t>
            </a:r>
            <a:r>
              <a:rPr sz="1950" i="1" spc="7" baseline="-21367" dirty="0">
                <a:latin typeface="Arial"/>
                <a:cs typeface="Arial"/>
              </a:rPr>
              <a:t>общ</a:t>
            </a:r>
            <a:r>
              <a:rPr sz="1950" spc="7" baseline="-21367" dirty="0">
                <a:latin typeface="Arial"/>
                <a:cs typeface="Arial"/>
              </a:rPr>
              <a:t>.</a:t>
            </a:r>
            <a:r>
              <a:rPr sz="2000" spc="5" dirty="0">
                <a:latin typeface="Arial"/>
                <a:cs typeface="Arial"/>
              </a:rPr>
              <a:t>±1.96∙</a:t>
            </a:r>
            <a:r>
              <a:rPr sz="2000" i="1" spc="5" dirty="0">
                <a:latin typeface="Arial"/>
                <a:cs typeface="Arial"/>
              </a:rPr>
              <a:t>m </a:t>
            </a:r>
            <a:r>
              <a:rPr sz="2000" dirty="0">
                <a:latin typeface="Arial"/>
                <a:cs typeface="Arial"/>
              </a:rPr>
              <a:t>(или </a:t>
            </a:r>
            <a:r>
              <a:rPr sz="2000" spc="-15" dirty="0">
                <a:latin typeface="Arial"/>
                <a:cs typeface="Arial"/>
              </a:rPr>
              <a:t>приблизительно </a:t>
            </a:r>
            <a:r>
              <a:rPr sz="2000" i="1" spc="10" dirty="0">
                <a:latin typeface="Arial"/>
                <a:cs typeface="Arial"/>
              </a:rPr>
              <a:t>M</a:t>
            </a:r>
            <a:r>
              <a:rPr sz="1950" i="1" spc="15" baseline="-21367" dirty="0">
                <a:latin typeface="Arial"/>
                <a:cs typeface="Arial"/>
              </a:rPr>
              <a:t>общ</a:t>
            </a:r>
            <a:r>
              <a:rPr sz="1950" spc="15" baseline="-21367" dirty="0">
                <a:latin typeface="Arial"/>
                <a:cs typeface="Arial"/>
              </a:rPr>
              <a:t>.</a:t>
            </a:r>
            <a:r>
              <a:rPr sz="2000" spc="10" dirty="0">
                <a:latin typeface="Arial"/>
                <a:cs typeface="Arial"/>
              </a:rPr>
              <a:t>± </a:t>
            </a:r>
            <a:r>
              <a:rPr sz="2000" spc="-5" dirty="0">
                <a:latin typeface="Arial"/>
                <a:cs typeface="Arial"/>
              </a:rPr>
              <a:t>2∙</a:t>
            </a:r>
            <a:r>
              <a:rPr sz="2000" i="1" spc="-5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) выборочные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средние  арифметические </a:t>
            </a:r>
            <a:r>
              <a:rPr sz="2000" spc="-20" dirty="0">
                <a:latin typeface="Arial"/>
                <a:cs typeface="Arial"/>
              </a:rPr>
              <a:t>отличаются </a:t>
            </a:r>
            <a:r>
              <a:rPr sz="2000" spc="-25" dirty="0">
                <a:latin typeface="Arial"/>
                <a:cs typeface="Arial"/>
              </a:rPr>
              <a:t>от </a:t>
            </a:r>
            <a:r>
              <a:rPr sz="2000" spc="-5" dirty="0">
                <a:latin typeface="Arial"/>
                <a:cs typeface="Arial"/>
              </a:rPr>
              <a:t>общей (генеральной) </a:t>
            </a:r>
            <a:r>
              <a:rPr sz="2000" spc="-10" dirty="0">
                <a:latin typeface="Arial"/>
                <a:cs typeface="Arial"/>
              </a:rPr>
              <a:t>средней </a:t>
            </a:r>
            <a:r>
              <a:rPr sz="2000" spc="-5" dirty="0">
                <a:latin typeface="Arial"/>
                <a:cs typeface="Arial"/>
              </a:rPr>
              <a:t>по  </a:t>
            </a:r>
            <a:r>
              <a:rPr sz="2000" dirty="0">
                <a:latin typeface="Arial"/>
                <a:cs typeface="Arial"/>
              </a:rPr>
              <a:t>случайным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причинам.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7339" y="3141917"/>
            <a:ext cx="0" cy="599440"/>
          </a:xfrm>
          <a:custGeom>
            <a:avLst/>
            <a:gdLst/>
            <a:ahLst/>
            <a:cxnLst/>
            <a:rect l="l" t="t" r="r" b="b"/>
            <a:pathLst>
              <a:path h="599439">
                <a:moveTo>
                  <a:pt x="0" y="0"/>
                </a:moveTo>
                <a:lnTo>
                  <a:pt x="0" y="599392"/>
                </a:lnTo>
              </a:path>
            </a:pathLst>
          </a:custGeom>
          <a:ln w="27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2261" y="3141917"/>
            <a:ext cx="0" cy="599440"/>
          </a:xfrm>
          <a:custGeom>
            <a:avLst/>
            <a:gdLst/>
            <a:ahLst/>
            <a:cxnLst/>
            <a:rect l="l" t="t" r="r" b="b"/>
            <a:pathLst>
              <a:path h="599439">
                <a:moveTo>
                  <a:pt x="0" y="0"/>
                </a:moveTo>
                <a:lnTo>
                  <a:pt x="0" y="599392"/>
                </a:lnTo>
              </a:path>
            </a:pathLst>
          </a:custGeom>
          <a:ln w="27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9898" y="4359546"/>
            <a:ext cx="64135" cy="38100"/>
          </a:xfrm>
          <a:custGeom>
            <a:avLst/>
            <a:gdLst/>
            <a:ahLst/>
            <a:cxnLst/>
            <a:rect l="l" t="t" r="r" b="b"/>
            <a:pathLst>
              <a:path w="64134" h="38100">
                <a:moveTo>
                  <a:pt x="0" y="37686"/>
                </a:moveTo>
                <a:lnTo>
                  <a:pt x="63991" y="0"/>
                </a:lnTo>
              </a:path>
            </a:pathLst>
          </a:custGeom>
          <a:ln w="27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3889" y="4373005"/>
            <a:ext cx="90170" cy="240665"/>
          </a:xfrm>
          <a:custGeom>
            <a:avLst/>
            <a:gdLst/>
            <a:ahLst/>
            <a:cxnLst/>
            <a:rect l="l" t="t" r="r" b="b"/>
            <a:pathLst>
              <a:path w="90169" h="240664">
                <a:moveTo>
                  <a:pt x="0" y="0"/>
                </a:moveTo>
                <a:lnTo>
                  <a:pt x="89602" y="240474"/>
                </a:lnTo>
              </a:path>
            </a:pathLst>
          </a:custGeom>
          <a:ln w="55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7213" y="3906412"/>
            <a:ext cx="128905" cy="707390"/>
          </a:xfrm>
          <a:custGeom>
            <a:avLst/>
            <a:gdLst/>
            <a:ahLst/>
            <a:cxnLst/>
            <a:rect l="l" t="t" r="r" b="b"/>
            <a:pathLst>
              <a:path w="128905" h="707389">
                <a:moveTo>
                  <a:pt x="0" y="707068"/>
                </a:moveTo>
                <a:lnTo>
                  <a:pt x="128897" y="0"/>
                </a:lnTo>
              </a:path>
            </a:pathLst>
          </a:custGeom>
          <a:ln w="27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110" y="3906412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13" y="0"/>
                </a:lnTo>
              </a:path>
            </a:pathLst>
          </a:custGeom>
          <a:ln w="26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9627" y="3816682"/>
            <a:ext cx="2181860" cy="0"/>
          </a:xfrm>
          <a:custGeom>
            <a:avLst/>
            <a:gdLst/>
            <a:ahLst/>
            <a:cxnLst/>
            <a:rect l="l" t="t" r="r" b="b"/>
            <a:pathLst>
              <a:path w="2181860">
                <a:moveTo>
                  <a:pt x="0" y="0"/>
                </a:moveTo>
                <a:lnTo>
                  <a:pt x="2181348" y="0"/>
                </a:lnTo>
              </a:path>
            </a:pathLst>
          </a:custGeom>
          <a:ln w="26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00079" y="4273410"/>
            <a:ext cx="134556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3955" algn="l"/>
              </a:tabLst>
            </a:pPr>
            <a:r>
              <a:rPr sz="2600" spc="20" dirty="0">
                <a:latin typeface="Times New Roman"/>
                <a:cs typeface="Times New Roman"/>
              </a:rPr>
              <a:t>1	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sz="2000" b="1" dirty="0">
                <a:latin typeface="Calibri"/>
                <a:cs typeface="Calibri"/>
              </a:rPr>
              <a:t>24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1766" y="3960947"/>
            <a:ext cx="172148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4050" i="1" spc="140" dirty="0">
                <a:latin typeface="Times New Roman"/>
                <a:cs typeface="Times New Roman"/>
              </a:rPr>
              <a:t>m</a:t>
            </a:r>
            <a:r>
              <a:rPr sz="3900" spc="209" baseline="38461" dirty="0">
                <a:latin typeface="Times New Roman"/>
                <a:cs typeface="Times New Roman"/>
              </a:rPr>
              <a:t>2	</a:t>
            </a:r>
            <a:r>
              <a:rPr sz="4050" spc="40" dirty="0">
                <a:latin typeface="Symbol"/>
                <a:cs typeface="Symbol"/>
              </a:rPr>
              <a:t></a:t>
            </a:r>
            <a:r>
              <a:rPr sz="4050" spc="-285" dirty="0">
                <a:latin typeface="Times New Roman"/>
                <a:cs typeface="Times New Roman"/>
              </a:rPr>
              <a:t> </a:t>
            </a:r>
            <a:r>
              <a:rPr sz="4050" i="1" spc="135" dirty="0">
                <a:latin typeface="Times New Roman"/>
                <a:cs typeface="Times New Roman"/>
              </a:rPr>
              <a:t>m</a:t>
            </a:r>
            <a:r>
              <a:rPr sz="3900" spc="202" baseline="38461" dirty="0">
                <a:latin typeface="Times New Roman"/>
                <a:cs typeface="Times New Roman"/>
              </a:rPr>
              <a:t>2</a:t>
            </a:r>
            <a:endParaRPr sz="3900" baseline="3846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404" y="3055577"/>
            <a:ext cx="273621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810">
              <a:lnSpc>
                <a:spcPts val="2935"/>
              </a:lnSpc>
              <a:tabLst>
                <a:tab pos="1657350" algn="l"/>
              </a:tabLst>
            </a:pPr>
            <a:r>
              <a:rPr sz="4050" i="1" spc="60" dirty="0">
                <a:latin typeface="Times New Roman"/>
                <a:cs typeface="Times New Roman"/>
              </a:rPr>
              <a:t>M	</a:t>
            </a:r>
            <a:r>
              <a:rPr sz="4050" spc="40" dirty="0">
                <a:latin typeface="Symbol"/>
                <a:cs typeface="Symbol"/>
              </a:rPr>
              <a:t></a:t>
            </a:r>
            <a:r>
              <a:rPr sz="4050" spc="-190" dirty="0">
                <a:latin typeface="Times New Roman"/>
                <a:cs typeface="Times New Roman"/>
              </a:rPr>
              <a:t> </a:t>
            </a:r>
            <a:r>
              <a:rPr sz="4050" i="1" spc="60" dirty="0">
                <a:latin typeface="Times New Roman"/>
                <a:cs typeface="Times New Roman"/>
              </a:rPr>
              <a:t>M</a:t>
            </a: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ts val="2935"/>
              </a:lnSpc>
              <a:tabLst>
                <a:tab pos="1356360" algn="l"/>
                <a:tab pos="2554605" algn="l"/>
              </a:tabLst>
            </a:pPr>
            <a:r>
              <a:rPr sz="6075" i="1" spc="30" baseline="-26748" dirty="0">
                <a:latin typeface="Times New Roman"/>
                <a:cs typeface="Times New Roman"/>
              </a:rPr>
              <a:t>t</a:t>
            </a:r>
            <a:r>
              <a:rPr sz="6075" i="1" spc="232" baseline="-26748" dirty="0">
                <a:latin typeface="Times New Roman"/>
                <a:cs typeface="Times New Roman"/>
              </a:rPr>
              <a:t> </a:t>
            </a:r>
            <a:r>
              <a:rPr sz="6075" spc="60" baseline="-26748" dirty="0">
                <a:latin typeface="Symbol"/>
                <a:cs typeface="Symbol"/>
              </a:rPr>
              <a:t></a:t>
            </a:r>
            <a:r>
              <a:rPr sz="6075" baseline="-26748" dirty="0">
                <a:latin typeface="Times New Roman"/>
                <a:cs typeface="Times New Roman"/>
              </a:rPr>
              <a:t>	</a:t>
            </a:r>
            <a:r>
              <a:rPr sz="2600" spc="15" dirty="0">
                <a:latin typeface="Times New Roman"/>
                <a:cs typeface="Times New Roman"/>
              </a:rPr>
              <a:t>1 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3902" y="3545078"/>
            <a:ext cx="4876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~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5673" y="3696461"/>
            <a:ext cx="822325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z="2100" spc="15" dirty="0">
                <a:latin typeface="Arial"/>
                <a:cs typeface="Arial"/>
              </a:rPr>
              <a:t>(</a:t>
            </a:r>
            <a:r>
              <a:rPr sz="2100" i="1" spc="15" dirty="0">
                <a:latin typeface="Arial"/>
                <a:cs typeface="Arial"/>
              </a:rPr>
              <a:t>α</a:t>
            </a:r>
            <a:r>
              <a:rPr sz="2100" spc="15" dirty="0">
                <a:latin typeface="Arial"/>
                <a:cs typeface="Arial"/>
              </a:rPr>
              <a:t>,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i="1" spc="5" dirty="0">
                <a:latin typeface="Arial"/>
                <a:cs typeface="Arial"/>
              </a:rPr>
              <a:t>df</a:t>
            </a:r>
            <a:r>
              <a:rPr sz="2775" spc="7" baseline="3003" dirty="0">
                <a:latin typeface="Arial"/>
                <a:cs typeface="Arial"/>
              </a:rPr>
              <a:t>)</a:t>
            </a:r>
            <a:r>
              <a:rPr sz="4200" spc="7" baseline="15873" dirty="0">
                <a:latin typeface="Arial"/>
                <a:cs typeface="Arial"/>
              </a:rPr>
              <a:t>.</a:t>
            </a:r>
            <a:endParaRPr sz="4200" baseline="1587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1480" y="2791333"/>
            <a:ext cx="3810635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Полученное значение </a:t>
            </a:r>
            <a:r>
              <a:rPr sz="1800" spc="-5" dirty="0">
                <a:latin typeface="Arial"/>
                <a:cs typeface="Arial"/>
              </a:rPr>
              <a:t>критерия </a:t>
            </a:r>
            <a:r>
              <a:rPr sz="1800" i="1" dirty="0">
                <a:latin typeface="Arial"/>
                <a:cs typeface="Arial"/>
              </a:rPr>
              <a:t>t  </a:t>
            </a:r>
            <a:r>
              <a:rPr sz="1800" spc="-10" dirty="0">
                <a:latin typeface="Arial"/>
                <a:cs typeface="Arial"/>
              </a:rPr>
              <a:t>Стьюдента сравнивают </a:t>
            </a:r>
            <a:r>
              <a:rPr sz="1800" dirty="0">
                <a:latin typeface="Arial"/>
                <a:cs typeface="Arial"/>
              </a:rPr>
              <a:t>с  </a:t>
            </a:r>
            <a:r>
              <a:rPr sz="1800" spc="-15" dirty="0">
                <a:latin typeface="Arial"/>
                <a:cs typeface="Arial"/>
              </a:rPr>
              <a:t>табличным </a:t>
            </a:r>
            <a:r>
              <a:rPr sz="1800" spc="-5" dirty="0">
                <a:latin typeface="Arial"/>
                <a:cs typeface="Arial"/>
              </a:rPr>
              <a:t>при выбранном </a:t>
            </a:r>
            <a:r>
              <a:rPr sz="1800" spc="-10" dirty="0">
                <a:latin typeface="Arial"/>
                <a:cs typeface="Arial"/>
              </a:rPr>
              <a:t>уровне  значимости </a:t>
            </a:r>
            <a:r>
              <a:rPr sz="1800" dirty="0">
                <a:latin typeface="Arial"/>
                <a:cs typeface="Arial"/>
              </a:rPr>
              <a:t>(обычно для </a:t>
            </a:r>
            <a:r>
              <a:rPr sz="1800" i="1" spc="-5" dirty="0">
                <a:latin typeface="Arial"/>
                <a:cs typeface="Arial"/>
              </a:rPr>
              <a:t>α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0.05) </a:t>
            </a:r>
            <a:r>
              <a:rPr sz="1800" dirty="0">
                <a:latin typeface="Arial"/>
                <a:cs typeface="Arial"/>
              </a:rPr>
              <a:t>и  числе </a:t>
            </a:r>
            <a:r>
              <a:rPr sz="1800" spc="-5" dirty="0">
                <a:latin typeface="Arial"/>
                <a:cs typeface="Arial"/>
              </a:rPr>
              <a:t>степеней </a:t>
            </a:r>
            <a:r>
              <a:rPr sz="1800" spc="-10" dirty="0">
                <a:latin typeface="Arial"/>
                <a:cs typeface="Arial"/>
              </a:rPr>
              <a:t>свободы </a:t>
            </a:r>
            <a:r>
              <a:rPr sz="1800" spc="-15" dirty="0">
                <a:latin typeface="Arial"/>
                <a:cs typeface="Arial"/>
              </a:rPr>
              <a:t>(</a:t>
            </a:r>
            <a:r>
              <a:rPr sz="1800" i="1" spc="-15" dirty="0">
                <a:latin typeface="Arial"/>
                <a:cs typeface="Arial"/>
              </a:rPr>
              <a:t>объемы  </a:t>
            </a:r>
            <a:r>
              <a:rPr sz="1800" i="1" spc="-5" dirty="0">
                <a:latin typeface="Arial"/>
                <a:cs typeface="Arial"/>
              </a:rPr>
              <a:t>выборок </a:t>
            </a:r>
            <a:r>
              <a:rPr sz="1800" i="1" spc="-15" dirty="0">
                <a:latin typeface="Arial"/>
                <a:cs typeface="Arial"/>
              </a:rPr>
              <a:t>без </a:t>
            </a:r>
            <a:r>
              <a:rPr sz="1800" i="1" dirty="0">
                <a:latin typeface="Arial"/>
                <a:cs typeface="Arial"/>
              </a:rPr>
              <a:t>числа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ограничений</a:t>
            </a:r>
            <a:r>
              <a:rPr sz="1800" spc="-5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91480" y="4437888"/>
            <a:ext cx="164274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df </a:t>
            </a:r>
            <a:r>
              <a:rPr sz="1800" i="1" dirty="0">
                <a:latin typeface="Arial"/>
                <a:cs typeface="Arial"/>
              </a:rPr>
              <a:t>= </a:t>
            </a:r>
            <a:r>
              <a:rPr sz="1800" i="1" spc="-5" dirty="0">
                <a:latin typeface="Arial"/>
                <a:cs typeface="Arial"/>
              </a:rPr>
              <a:t>n</a:t>
            </a:r>
            <a:r>
              <a:rPr sz="1800" spc="-7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i="1" spc="-5" dirty="0">
                <a:latin typeface="Arial"/>
                <a:cs typeface="Arial"/>
              </a:rPr>
              <a:t>n</a:t>
            </a:r>
            <a:r>
              <a:rPr sz="1800" spc="-7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−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917" y="4849876"/>
            <a:ext cx="7632065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734060" algn="l"/>
              </a:tabLst>
            </a:pPr>
            <a:r>
              <a:rPr sz="2000" spc="-10" dirty="0">
                <a:latin typeface="Arial"/>
                <a:cs typeface="Arial"/>
              </a:rPr>
              <a:t>Если	полученная </a:t>
            </a:r>
            <a:r>
              <a:rPr sz="2000" spc="-15" dirty="0">
                <a:latin typeface="Arial"/>
                <a:cs typeface="Arial"/>
              </a:rPr>
              <a:t>величина </a:t>
            </a:r>
            <a:r>
              <a:rPr sz="2000" spc="-5" dirty="0">
                <a:latin typeface="Arial"/>
                <a:cs typeface="Arial"/>
              </a:rPr>
              <a:t>критерия </a:t>
            </a:r>
            <a:r>
              <a:rPr sz="2000" dirty="0">
                <a:latin typeface="Arial"/>
                <a:cs typeface="Arial"/>
              </a:rPr>
              <a:t>меньше </a:t>
            </a:r>
            <a:r>
              <a:rPr sz="2000" spc="-10" dirty="0">
                <a:latin typeface="Arial"/>
                <a:cs typeface="Arial"/>
              </a:rPr>
              <a:t>табличной,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то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при </a:t>
            </a:r>
            <a:r>
              <a:rPr sz="2000" dirty="0">
                <a:latin typeface="Arial"/>
                <a:cs typeface="Arial"/>
              </a:rPr>
              <a:t> данном </a:t>
            </a:r>
            <a:r>
              <a:rPr sz="2000" spc="-5" dirty="0">
                <a:latin typeface="Arial"/>
                <a:cs typeface="Arial"/>
              </a:rPr>
              <a:t>уровне значимости </a:t>
            </a:r>
            <a:r>
              <a:rPr sz="2000" dirty="0">
                <a:latin typeface="Arial"/>
                <a:cs typeface="Arial"/>
              </a:rPr>
              <a:t>и числе </a:t>
            </a:r>
            <a:r>
              <a:rPr sz="2000" spc="-5" dirty="0">
                <a:latin typeface="Arial"/>
                <a:cs typeface="Arial"/>
              </a:rPr>
              <a:t>степеней </a:t>
            </a:r>
            <a:r>
              <a:rPr sz="2000" spc="-10" dirty="0">
                <a:latin typeface="Arial"/>
                <a:cs typeface="Arial"/>
              </a:rPr>
              <a:t>свободы различия  </a:t>
            </a:r>
            <a:r>
              <a:rPr sz="2000" spc="-5" dirty="0">
                <a:latin typeface="Arial"/>
                <a:cs typeface="Arial"/>
              </a:rPr>
              <a:t>между </a:t>
            </a:r>
            <a:r>
              <a:rPr sz="2000" spc="-10" dirty="0">
                <a:latin typeface="Arial"/>
                <a:cs typeface="Arial"/>
              </a:rPr>
              <a:t>параметрами недостоверны. Это говорит </a:t>
            </a:r>
            <a:r>
              <a:rPr sz="2000" dirty="0">
                <a:latin typeface="Arial"/>
                <a:cs typeface="Arial"/>
              </a:rPr>
              <a:t>о </a:t>
            </a:r>
            <a:r>
              <a:rPr sz="2000" spc="-10" dirty="0">
                <a:latin typeface="Arial"/>
                <a:cs typeface="Arial"/>
              </a:rPr>
              <a:t>том, что  </a:t>
            </a:r>
            <a:r>
              <a:rPr sz="2000" spc="-5" dirty="0">
                <a:latin typeface="Arial"/>
                <a:cs typeface="Arial"/>
              </a:rPr>
              <a:t>различия </a:t>
            </a:r>
            <a:r>
              <a:rPr sz="2000" dirty="0">
                <a:latin typeface="Arial"/>
                <a:cs typeface="Arial"/>
              </a:rPr>
              <a:t>случайны, </a:t>
            </a:r>
            <a:r>
              <a:rPr sz="2000" spc="-15" dirty="0">
                <a:latin typeface="Arial"/>
                <a:cs typeface="Arial"/>
              </a:rPr>
              <a:t>определенного </a:t>
            </a:r>
            <a:r>
              <a:rPr sz="2000" spc="-10" dirty="0">
                <a:latin typeface="Arial"/>
                <a:cs typeface="Arial"/>
              </a:rPr>
              <a:t>вывода </a:t>
            </a:r>
            <a:r>
              <a:rPr sz="2000" spc="-20" dirty="0">
                <a:latin typeface="Arial"/>
                <a:cs typeface="Arial"/>
              </a:rPr>
              <a:t>сделать </a:t>
            </a:r>
            <a:r>
              <a:rPr sz="2000" spc="-10" dirty="0">
                <a:latin typeface="Arial"/>
                <a:cs typeface="Arial"/>
              </a:rPr>
              <a:t>нельзя,  </a:t>
            </a:r>
            <a:r>
              <a:rPr sz="2000" spc="-15" dirty="0">
                <a:latin typeface="Arial"/>
                <a:cs typeface="Arial"/>
              </a:rPr>
              <a:t>нулевая </a:t>
            </a:r>
            <a:r>
              <a:rPr sz="2000" spc="-20" dirty="0">
                <a:latin typeface="Arial"/>
                <a:cs typeface="Arial"/>
              </a:rPr>
              <a:t>гипотеза </a:t>
            </a:r>
            <a:r>
              <a:rPr sz="2000" spc="-15" dirty="0">
                <a:latin typeface="Arial"/>
                <a:cs typeface="Arial"/>
              </a:rPr>
              <a:t>остается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неопровергнутой.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263778"/>
            <a:ext cx="802894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Мера </a:t>
            </a:r>
            <a:r>
              <a:rPr sz="2400" b="1" spc="-10" dirty="0">
                <a:latin typeface="Arial"/>
                <a:cs typeface="Arial"/>
              </a:rPr>
              <a:t>варьирования </a:t>
            </a:r>
            <a:r>
              <a:rPr sz="2400" b="1" spc="-5" dirty="0">
                <a:latin typeface="Arial"/>
                <a:cs typeface="Arial"/>
              </a:rPr>
              <a:t>величины – </a:t>
            </a:r>
            <a:r>
              <a:rPr sz="2800" b="1" spc="-5" dirty="0">
                <a:latin typeface="Arial"/>
                <a:cs typeface="Arial"/>
              </a:rPr>
              <a:t>σ, </a:t>
            </a:r>
            <a:r>
              <a:rPr sz="2400" b="1" spc="-5" dirty="0">
                <a:latin typeface="Arial"/>
                <a:cs typeface="Arial"/>
              </a:rPr>
              <a:t>(сигма),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коэффи-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741553"/>
            <a:ext cx="24428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циент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вариации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750" y="5245100"/>
            <a:ext cx="1439926" cy="1081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493" y="3952875"/>
            <a:ext cx="8332470" cy="195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2000" spc="-5" dirty="0">
                <a:latin typeface="Arial"/>
                <a:cs typeface="Arial"/>
              </a:rPr>
              <a:t>«Именованность»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15" dirty="0">
                <a:latin typeface="Arial"/>
                <a:cs typeface="Arial"/>
              </a:rPr>
              <a:t>недостаток среднего </a:t>
            </a:r>
            <a:r>
              <a:rPr sz="2000" spc="-10" dirty="0">
                <a:latin typeface="Arial"/>
                <a:cs typeface="Arial"/>
              </a:rPr>
              <a:t>квадратического </a:t>
            </a:r>
            <a:r>
              <a:rPr sz="2000" spc="-5" dirty="0">
                <a:latin typeface="Arial"/>
                <a:cs typeface="Arial"/>
              </a:rPr>
              <a:t>отклонения,  </a:t>
            </a:r>
            <a:r>
              <a:rPr sz="2000" spc="15" dirty="0">
                <a:latin typeface="Arial"/>
                <a:cs typeface="Arial"/>
              </a:rPr>
              <a:t>как </a:t>
            </a:r>
            <a:r>
              <a:rPr sz="2000" dirty="0">
                <a:latin typeface="Arial"/>
                <a:cs typeface="Arial"/>
              </a:rPr>
              <a:t>мерила изменчивости признаков </a:t>
            </a:r>
            <a:r>
              <a:rPr sz="2000" spc="-10" dirty="0">
                <a:latin typeface="Arial"/>
                <a:cs typeface="Arial"/>
              </a:rPr>
              <a:t>устраняется, </a:t>
            </a:r>
            <a:r>
              <a:rPr sz="2000" dirty="0">
                <a:latin typeface="Arial"/>
                <a:cs typeface="Arial"/>
              </a:rPr>
              <a:t>если </a:t>
            </a:r>
            <a:r>
              <a:rPr sz="2000" spc="-5" dirty="0">
                <a:latin typeface="Arial"/>
                <a:cs typeface="Arial"/>
              </a:rPr>
              <a:t>выразить </a:t>
            </a:r>
            <a:r>
              <a:rPr sz="2000" spc="-35" dirty="0">
                <a:latin typeface="Arial"/>
                <a:cs typeface="Arial"/>
              </a:rPr>
              <a:t>этот  </a:t>
            </a:r>
            <a:r>
              <a:rPr sz="2000" spc="-15" dirty="0">
                <a:latin typeface="Arial"/>
                <a:cs typeface="Arial"/>
              </a:rPr>
              <a:t>показатель </a:t>
            </a:r>
            <a:r>
              <a:rPr sz="2000" dirty="0">
                <a:latin typeface="Arial"/>
                <a:cs typeface="Arial"/>
              </a:rPr>
              <a:t>в </a:t>
            </a:r>
            <a:r>
              <a:rPr sz="2000" spc="-5" dirty="0">
                <a:latin typeface="Arial"/>
                <a:cs typeface="Arial"/>
              </a:rPr>
              <a:t>процентах </a:t>
            </a:r>
            <a:r>
              <a:rPr sz="2000" spc="-25" dirty="0">
                <a:latin typeface="Arial"/>
                <a:cs typeface="Arial"/>
              </a:rPr>
              <a:t>от </a:t>
            </a:r>
            <a:r>
              <a:rPr sz="2000" spc="-15" dirty="0">
                <a:latin typeface="Arial"/>
                <a:cs typeface="Arial"/>
              </a:rPr>
              <a:t>величины </a:t>
            </a:r>
            <a:r>
              <a:rPr sz="2000" spc="-10" dirty="0">
                <a:latin typeface="Arial"/>
                <a:cs typeface="Arial"/>
              </a:rPr>
              <a:t>средней </a:t>
            </a:r>
            <a:r>
              <a:rPr sz="2000" spc="-5" dirty="0">
                <a:latin typeface="Arial"/>
                <a:cs typeface="Arial"/>
              </a:rPr>
              <a:t>арифметической  </a:t>
            </a:r>
            <a:r>
              <a:rPr sz="2000" spc="-10" dirty="0">
                <a:latin typeface="Arial"/>
                <a:cs typeface="Arial"/>
              </a:rPr>
              <a:t>данного распределения, </a:t>
            </a:r>
            <a:r>
              <a:rPr sz="2000" spc="-5" dirty="0">
                <a:latin typeface="Arial"/>
                <a:cs typeface="Arial"/>
              </a:rPr>
              <a:t>Полученный таким образом </a:t>
            </a:r>
            <a:r>
              <a:rPr sz="2000" spc="-15" dirty="0">
                <a:latin typeface="Arial"/>
                <a:cs typeface="Arial"/>
              </a:rPr>
              <a:t>показатель  называется </a:t>
            </a:r>
            <a:r>
              <a:rPr sz="2000" dirty="0">
                <a:latin typeface="Arial"/>
                <a:cs typeface="Arial"/>
              </a:rPr>
              <a:t>коэффициентом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вариации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465705" marR="756920">
              <a:lnSpc>
                <a:spcPct val="8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Если </a:t>
            </a:r>
            <a:r>
              <a:rPr sz="2000" dirty="0">
                <a:latin typeface="Arial"/>
                <a:cs typeface="Arial"/>
              </a:rPr>
              <a:t>коэффициент </a:t>
            </a:r>
            <a:r>
              <a:rPr sz="2000" spc="-5" dirty="0">
                <a:latin typeface="Arial"/>
                <a:cs typeface="Arial"/>
              </a:rPr>
              <a:t>вариации </a:t>
            </a:r>
            <a:r>
              <a:rPr sz="2000" spc="-10" dirty="0">
                <a:latin typeface="Arial"/>
                <a:cs typeface="Arial"/>
              </a:rPr>
              <a:t>больше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33%,  </a:t>
            </a:r>
            <a:r>
              <a:rPr sz="2000" spc="5" dirty="0">
                <a:latin typeface="Arial"/>
                <a:cs typeface="Arial"/>
              </a:rPr>
              <a:t>выборка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неоднородна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1642" y="229410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8957" y="0"/>
                </a:lnTo>
              </a:path>
            </a:pathLst>
          </a:custGeom>
          <a:ln w="20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1098" y="2415245"/>
            <a:ext cx="46990" cy="36830"/>
          </a:xfrm>
          <a:custGeom>
            <a:avLst/>
            <a:gdLst/>
            <a:ahLst/>
            <a:cxnLst/>
            <a:rect l="l" t="t" r="r" b="b"/>
            <a:pathLst>
              <a:path w="46990" h="36830">
                <a:moveTo>
                  <a:pt x="0" y="36341"/>
                </a:moveTo>
                <a:lnTo>
                  <a:pt x="46744" y="0"/>
                </a:lnTo>
              </a:path>
            </a:pathLst>
          </a:custGeom>
          <a:ln w="18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7843" y="2425340"/>
            <a:ext cx="67945" cy="507365"/>
          </a:xfrm>
          <a:custGeom>
            <a:avLst/>
            <a:gdLst/>
            <a:ahLst/>
            <a:cxnLst/>
            <a:rect l="l" t="t" r="r" b="b"/>
            <a:pathLst>
              <a:path w="67944" h="507364">
                <a:moveTo>
                  <a:pt x="0" y="0"/>
                </a:moveTo>
                <a:lnTo>
                  <a:pt x="67868" y="506768"/>
                </a:lnTo>
              </a:path>
            </a:pathLst>
          </a:custGeom>
          <a:ln w="3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3256" y="1573323"/>
            <a:ext cx="90170" cy="1358900"/>
          </a:xfrm>
          <a:custGeom>
            <a:avLst/>
            <a:gdLst/>
            <a:ahLst/>
            <a:cxnLst/>
            <a:rect l="l" t="t" r="r" b="b"/>
            <a:pathLst>
              <a:path w="90169" h="1358900">
                <a:moveTo>
                  <a:pt x="0" y="1358786"/>
                </a:moveTo>
                <a:lnTo>
                  <a:pt x="89717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0890" y="2306584"/>
            <a:ext cx="925194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385" dirty="0">
                <a:latin typeface="Times New Roman"/>
                <a:cs typeface="Times New Roman"/>
              </a:rPr>
              <a:t>(</a:t>
            </a:r>
            <a:r>
              <a:rPr sz="3900" i="1" spc="-385" dirty="0">
                <a:latin typeface="Times New Roman"/>
                <a:cs typeface="Times New Roman"/>
              </a:rPr>
              <a:t>n</a:t>
            </a:r>
            <a:r>
              <a:rPr sz="3900" i="1" spc="-505" dirty="0">
                <a:latin typeface="Times New Roman"/>
                <a:cs typeface="Times New Roman"/>
              </a:rPr>
              <a:t> </a:t>
            </a:r>
            <a:r>
              <a:rPr sz="3900" spc="-455" dirty="0">
                <a:latin typeface="Symbol"/>
                <a:cs typeface="Symbol"/>
              </a:rPr>
              <a:t></a:t>
            </a:r>
            <a:r>
              <a:rPr sz="3900" spc="-455" dirty="0">
                <a:latin typeface="Times New Roman"/>
                <a:cs typeface="Times New Roman"/>
              </a:rPr>
              <a:t>1)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05"/>
              </a:lnSpc>
            </a:pPr>
            <a:fld id="{81D60167-4931-47E6-BA6A-407CBD079E47}" type="slidenum">
              <a:rPr sz="2000" b="1" dirty="0">
                <a:latin typeface="Calibri"/>
                <a:cs typeface="Calibri"/>
              </a:rPr>
              <a:t>25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054" y="1615076"/>
            <a:ext cx="1570990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415" dirty="0">
                <a:latin typeface="Symbol"/>
                <a:cs typeface="Symbol"/>
              </a:rPr>
              <a:t></a:t>
            </a:r>
            <a:r>
              <a:rPr sz="3900" spc="-415" dirty="0">
                <a:latin typeface="Times New Roman"/>
                <a:cs typeface="Times New Roman"/>
              </a:rPr>
              <a:t>(</a:t>
            </a:r>
            <a:r>
              <a:rPr sz="3900" i="1" spc="-415" dirty="0">
                <a:latin typeface="Times New Roman"/>
                <a:cs typeface="Times New Roman"/>
              </a:rPr>
              <a:t>x </a:t>
            </a:r>
            <a:r>
              <a:rPr sz="3900" spc="-535" dirty="0">
                <a:latin typeface="Symbol"/>
                <a:cs typeface="Symbol"/>
              </a:rPr>
              <a:t></a:t>
            </a:r>
            <a:r>
              <a:rPr sz="3900" spc="-535" dirty="0">
                <a:latin typeface="Times New Roman"/>
                <a:cs typeface="Times New Roman"/>
              </a:rPr>
              <a:t> </a:t>
            </a:r>
            <a:r>
              <a:rPr sz="3900" i="1" spc="-815" dirty="0">
                <a:latin typeface="Times New Roman"/>
                <a:cs typeface="Times New Roman"/>
              </a:rPr>
              <a:t>M  </a:t>
            </a:r>
            <a:r>
              <a:rPr sz="3900" i="1" spc="-750" dirty="0">
                <a:latin typeface="Times New Roman"/>
                <a:cs typeface="Times New Roman"/>
              </a:rPr>
              <a:t> </a:t>
            </a:r>
            <a:r>
              <a:rPr sz="3900" spc="-260" dirty="0">
                <a:latin typeface="Times New Roman"/>
                <a:cs typeface="Times New Roman"/>
              </a:rPr>
              <a:t>)</a:t>
            </a:r>
            <a:r>
              <a:rPr sz="3375" spc="-390" baseline="43209" dirty="0">
                <a:latin typeface="Times New Roman"/>
                <a:cs typeface="Times New Roman"/>
              </a:rPr>
              <a:t>2</a:t>
            </a:r>
            <a:endParaRPr sz="3375" baseline="4320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042" y="1911283"/>
            <a:ext cx="593725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650" dirty="0">
                <a:latin typeface="Symbol"/>
                <a:cs typeface="Symbol"/>
              </a:rPr>
              <a:t></a:t>
            </a:r>
            <a:r>
              <a:rPr sz="4000" i="1" spc="-650" dirty="0">
                <a:latin typeface="Times New Roman"/>
                <a:cs typeface="Times New Roman"/>
              </a:rPr>
              <a:t> </a:t>
            </a:r>
            <a:r>
              <a:rPr sz="4000" i="1" spc="-350" dirty="0">
                <a:latin typeface="Times New Roman"/>
                <a:cs typeface="Times New Roman"/>
              </a:rPr>
              <a:t> </a:t>
            </a:r>
            <a:r>
              <a:rPr sz="3900" spc="-535" dirty="0">
                <a:latin typeface="Symbol"/>
                <a:cs typeface="Symbol"/>
              </a:rPr>
              <a:t>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8297" y="804926"/>
            <a:ext cx="560641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Чем </a:t>
            </a:r>
            <a:r>
              <a:rPr sz="1800" spc="-10" dirty="0">
                <a:latin typeface="Arial"/>
                <a:cs typeface="Arial"/>
              </a:rPr>
              <a:t>больше </a:t>
            </a:r>
            <a:r>
              <a:rPr sz="1800" spc="-5" dirty="0">
                <a:latin typeface="Arial"/>
                <a:cs typeface="Arial"/>
              </a:rPr>
              <a:t>случайных факторов, чем </a:t>
            </a:r>
            <a:r>
              <a:rPr sz="1800" dirty="0">
                <a:latin typeface="Arial"/>
                <a:cs typeface="Arial"/>
              </a:rPr>
              <a:t>они </a:t>
            </a:r>
            <a:r>
              <a:rPr sz="1800" spc="-5" dirty="0">
                <a:latin typeface="Arial"/>
                <a:cs typeface="Arial"/>
              </a:rPr>
              <a:t>сильнее,  </a:t>
            </a:r>
            <a:r>
              <a:rPr sz="1800" spc="-10" dirty="0">
                <a:latin typeface="Arial"/>
                <a:cs typeface="Arial"/>
              </a:rPr>
              <a:t>тем </a:t>
            </a:r>
            <a:r>
              <a:rPr sz="1800" dirty="0">
                <a:latin typeface="Arial"/>
                <a:cs typeface="Arial"/>
              </a:rPr>
              <a:t>дальше </a:t>
            </a:r>
            <a:r>
              <a:rPr sz="1800" spc="-10" dirty="0">
                <a:latin typeface="Arial"/>
                <a:cs typeface="Arial"/>
              </a:rPr>
              <a:t>разбросаны </a:t>
            </a:r>
            <a:r>
              <a:rPr sz="1800" spc="-5" dirty="0">
                <a:latin typeface="Arial"/>
                <a:cs typeface="Arial"/>
              </a:rPr>
              <a:t>варианты </a:t>
            </a:r>
            <a:r>
              <a:rPr sz="1800" spc="-15" dirty="0">
                <a:latin typeface="Arial"/>
                <a:cs typeface="Arial"/>
              </a:rPr>
              <a:t>вокруг </a:t>
            </a:r>
            <a:r>
              <a:rPr sz="1800" spc="-10" dirty="0">
                <a:latin typeface="Arial"/>
                <a:cs typeface="Arial"/>
              </a:rPr>
              <a:t>средней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0274" y="1353946"/>
            <a:ext cx="696785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44345" algn="l"/>
              </a:tabLst>
            </a:pPr>
            <a:r>
              <a:rPr sz="1800" u="heavy" dirty="0">
                <a:latin typeface="Times New Roman"/>
                <a:cs typeface="Times New Roman"/>
              </a:rPr>
              <a:t> 	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тем больше среднее квадратичное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отклонение.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8297" y="1750186"/>
            <a:ext cx="533781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Термин </a:t>
            </a:r>
            <a:r>
              <a:rPr sz="1800" b="1" spc="-10" dirty="0">
                <a:latin typeface="Arial"/>
                <a:cs typeface="Arial"/>
              </a:rPr>
              <a:t>«случайное» 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5" dirty="0">
                <a:latin typeface="Arial"/>
                <a:cs typeface="Arial"/>
              </a:rPr>
              <a:t>синоним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слова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«неизвестное», «неподконтрольное». </a:t>
            </a:r>
            <a:r>
              <a:rPr sz="1800" b="1" spc="-5" dirty="0">
                <a:latin typeface="Arial"/>
                <a:cs typeface="Arial"/>
              </a:rPr>
              <a:t>Пока </a:t>
            </a:r>
            <a:r>
              <a:rPr sz="1800" b="1" dirty="0">
                <a:latin typeface="Arial"/>
                <a:cs typeface="Arial"/>
              </a:rPr>
              <a:t>мы  </a:t>
            </a:r>
            <a:r>
              <a:rPr sz="1800" b="1" spc="-5" dirty="0">
                <a:latin typeface="Arial"/>
                <a:cs typeface="Arial"/>
              </a:rPr>
              <a:t>каким-либо способом не </a:t>
            </a:r>
            <a:r>
              <a:rPr sz="1800" b="1" dirty="0">
                <a:latin typeface="Arial"/>
                <a:cs typeface="Arial"/>
              </a:rPr>
              <a:t>выразим  </a:t>
            </a:r>
            <a:r>
              <a:rPr sz="1800" b="1" spc="-10" dirty="0">
                <a:latin typeface="Arial"/>
                <a:cs typeface="Arial"/>
              </a:rPr>
              <a:t>интенсивность </a:t>
            </a:r>
            <a:r>
              <a:rPr sz="1800" b="1" spc="-15" dirty="0">
                <a:latin typeface="Arial"/>
                <a:cs typeface="Arial"/>
              </a:rPr>
              <a:t>фактора </a:t>
            </a:r>
            <a:r>
              <a:rPr sz="1800" b="1" spc="-5" dirty="0">
                <a:latin typeface="Arial"/>
                <a:cs typeface="Arial"/>
              </a:rPr>
              <a:t>(группировкой,  градацией, </a:t>
            </a:r>
            <a:r>
              <a:rPr sz="1800" b="1" spc="-10" dirty="0">
                <a:latin typeface="Arial"/>
                <a:cs typeface="Arial"/>
              </a:rPr>
              <a:t>числом), </a:t>
            </a:r>
            <a:r>
              <a:rPr sz="1800" b="1" dirty="0">
                <a:latin typeface="Arial"/>
                <a:cs typeface="Arial"/>
              </a:rPr>
              <a:t>до </a:t>
            </a:r>
            <a:r>
              <a:rPr sz="1800" b="1" spc="-25" dirty="0">
                <a:latin typeface="Arial"/>
                <a:cs typeface="Arial"/>
              </a:rPr>
              <a:t>тех </a:t>
            </a:r>
            <a:r>
              <a:rPr sz="1800" b="1" dirty="0">
                <a:latin typeface="Arial"/>
                <a:cs typeface="Arial"/>
              </a:rPr>
              <a:t>пор он </a:t>
            </a:r>
            <a:r>
              <a:rPr sz="1800" b="1" spc="-15" dirty="0">
                <a:latin typeface="Arial"/>
                <a:cs typeface="Arial"/>
              </a:rPr>
              <a:t>останется  фактором, </a:t>
            </a:r>
            <a:r>
              <a:rPr sz="1800" b="1" spc="-5" dirty="0">
                <a:latin typeface="Arial"/>
                <a:cs typeface="Arial"/>
              </a:rPr>
              <a:t>вызывающим </a:t>
            </a:r>
            <a:r>
              <a:rPr sz="1800" b="1" spc="-10" dirty="0">
                <a:latin typeface="Arial"/>
                <a:cs typeface="Arial"/>
              </a:rPr>
              <a:t>случайную  изменчивость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243" y="3191960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060" y="0"/>
                </a:lnTo>
              </a:path>
            </a:pathLst>
          </a:custGeom>
          <a:ln w="21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30667" y="3214149"/>
            <a:ext cx="381635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i="1" spc="50" dirty="0">
                <a:latin typeface="Times New Roman"/>
                <a:cs typeface="Times New Roman"/>
              </a:rPr>
              <a:t>M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614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00454" y="2851765"/>
            <a:ext cx="2387600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8035" algn="l"/>
              </a:tabLst>
            </a:pPr>
            <a:r>
              <a:rPr sz="3500" i="1" spc="-60" dirty="0">
                <a:latin typeface="Symbol"/>
                <a:cs typeface="Symbol"/>
              </a:rPr>
              <a:t></a:t>
            </a:r>
            <a:r>
              <a:rPr sz="3500" i="1" spc="370" dirty="0">
                <a:latin typeface="Times New Roman"/>
                <a:cs typeface="Times New Roman"/>
              </a:rPr>
              <a:t> </a:t>
            </a:r>
            <a:r>
              <a:rPr sz="3300" spc="35" dirty="0">
                <a:latin typeface="Symbol"/>
                <a:cs typeface="Symbol"/>
              </a:rPr>
              <a:t></a:t>
            </a:r>
            <a:r>
              <a:rPr sz="3300" spc="35" dirty="0">
                <a:latin typeface="Times New Roman"/>
                <a:cs typeface="Times New Roman"/>
              </a:rPr>
              <a:t>	</a:t>
            </a:r>
            <a:r>
              <a:rPr sz="4950" i="1" spc="67" baseline="36195" dirty="0">
                <a:latin typeface="Times New Roman"/>
                <a:cs typeface="Times New Roman"/>
              </a:rPr>
              <a:t>m</a:t>
            </a:r>
            <a:r>
              <a:rPr sz="4950" i="1" spc="457" baseline="3619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Symbol"/>
                <a:cs typeface="Symbol"/>
              </a:rPr>
              <a:t></a:t>
            </a:r>
            <a:r>
              <a:rPr sz="3300" spc="60" dirty="0">
                <a:latin typeface="Times New Roman"/>
                <a:cs typeface="Times New Roman"/>
              </a:rPr>
              <a:t>100%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016" y="427101"/>
            <a:ext cx="7873365" cy="213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9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Оценка репрезентативности выборки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860"/>
              </a:spcBef>
            </a:pPr>
            <a:r>
              <a:rPr sz="2400" dirty="0">
                <a:latin typeface="Arial"/>
                <a:cs typeface="Arial"/>
              </a:rPr>
              <a:t>В практике </a:t>
            </a:r>
            <a:r>
              <a:rPr sz="2400" spc="-10" dirty="0">
                <a:latin typeface="Arial"/>
                <a:cs typeface="Arial"/>
              </a:rPr>
              <a:t>биометрического </a:t>
            </a:r>
            <a:r>
              <a:rPr sz="2400" spc="-5" dirty="0">
                <a:latin typeface="Arial"/>
                <a:cs typeface="Arial"/>
              </a:rPr>
              <a:t>анализа </a:t>
            </a:r>
            <a:r>
              <a:rPr sz="2400" spc="-20" dirty="0">
                <a:latin typeface="Arial"/>
                <a:cs typeface="Arial"/>
              </a:rPr>
              <a:t>используется  </a:t>
            </a:r>
            <a:r>
              <a:rPr sz="2400" spc="-15" dirty="0">
                <a:latin typeface="Arial"/>
                <a:cs typeface="Arial"/>
              </a:rPr>
              <a:t>относительная </a:t>
            </a:r>
            <a:r>
              <a:rPr sz="2400" spc="5" dirty="0">
                <a:latin typeface="Arial"/>
                <a:cs typeface="Arial"/>
              </a:rPr>
              <a:t>ошибка </a:t>
            </a:r>
            <a:r>
              <a:rPr sz="2400" spc="-5" dirty="0">
                <a:latin typeface="Arial"/>
                <a:cs typeface="Arial"/>
              </a:rPr>
              <a:t>измерений – </a:t>
            </a:r>
            <a:r>
              <a:rPr sz="2400" spc="-15" dirty="0">
                <a:latin typeface="Arial"/>
                <a:cs typeface="Arial"/>
              </a:rPr>
              <a:t>«показатель  </a:t>
            </a:r>
            <a:r>
              <a:rPr sz="2400" spc="-10" dirty="0">
                <a:latin typeface="Arial"/>
                <a:cs typeface="Arial"/>
              </a:rPr>
              <a:t>точности </a:t>
            </a:r>
            <a:r>
              <a:rPr sz="2400" spc="-5" dirty="0">
                <a:latin typeface="Arial"/>
                <a:cs typeface="Arial"/>
              </a:rPr>
              <a:t>опыта»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10" dirty="0">
                <a:latin typeface="Arial"/>
                <a:cs typeface="Arial"/>
              </a:rPr>
              <a:t>отношение </a:t>
            </a:r>
            <a:r>
              <a:rPr sz="2400" dirty="0">
                <a:latin typeface="Arial"/>
                <a:cs typeface="Arial"/>
              </a:rPr>
              <a:t>ошибки </a:t>
            </a:r>
            <a:r>
              <a:rPr sz="2400" spc="-10" dirty="0">
                <a:latin typeface="Arial"/>
                <a:cs typeface="Arial"/>
              </a:rPr>
              <a:t>средней </a:t>
            </a:r>
            <a:r>
              <a:rPr sz="2400" dirty="0">
                <a:latin typeface="Arial"/>
                <a:cs typeface="Arial"/>
              </a:rPr>
              <a:t>к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самой  </a:t>
            </a:r>
            <a:r>
              <a:rPr sz="2400" spc="-10" dirty="0">
                <a:latin typeface="Arial"/>
                <a:cs typeface="Arial"/>
              </a:rPr>
              <a:t>средней </a:t>
            </a:r>
            <a:r>
              <a:rPr sz="2400" spc="-5" dirty="0">
                <a:latin typeface="Arial"/>
                <a:cs typeface="Arial"/>
              </a:rPr>
              <a:t>арифметической, выраженное в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процентах: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148" y="2635884"/>
            <a:ext cx="4817745" cy="220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699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Чем </a:t>
            </a:r>
            <a:r>
              <a:rPr sz="2400" spc="-15" dirty="0">
                <a:latin typeface="Arial"/>
                <a:cs typeface="Arial"/>
              </a:rPr>
              <a:t>точнее определена </a:t>
            </a:r>
            <a:r>
              <a:rPr sz="2400" spc="-10" dirty="0">
                <a:latin typeface="Arial"/>
                <a:cs typeface="Arial"/>
              </a:rPr>
              <a:t>средняя,  тем </a:t>
            </a:r>
            <a:r>
              <a:rPr sz="2400" spc="-5" dirty="0">
                <a:latin typeface="Arial"/>
                <a:cs typeface="Arial"/>
              </a:rPr>
              <a:t>меньше </a:t>
            </a:r>
            <a:r>
              <a:rPr sz="2400" spc="-45" dirty="0">
                <a:latin typeface="Arial"/>
                <a:cs typeface="Arial"/>
              </a:rPr>
              <a:t>будет </a:t>
            </a:r>
            <a:r>
              <a:rPr sz="2400" i="1" spc="-5" dirty="0">
                <a:latin typeface="Arial"/>
                <a:cs typeface="Arial"/>
              </a:rPr>
              <a:t>ε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наоборот.</a:t>
            </a:r>
            <a:endParaRPr sz="2400">
              <a:latin typeface="Arial"/>
              <a:cs typeface="Arial"/>
            </a:endParaRPr>
          </a:p>
          <a:p>
            <a:pPr marL="12700" marR="629920">
              <a:lnSpc>
                <a:spcPct val="100000"/>
              </a:lnSpc>
            </a:pPr>
            <a:r>
              <a:rPr sz="2400" spc="-35" dirty="0">
                <a:latin typeface="Arial"/>
                <a:cs typeface="Arial"/>
              </a:rPr>
              <a:t>Точность </a:t>
            </a:r>
            <a:r>
              <a:rPr sz="2400" spc="-20" dirty="0">
                <a:latin typeface="Arial"/>
                <a:cs typeface="Arial"/>
              </a:rPr>
              <a:t>считается </a:t>
            </a:r>
            <a:r>
              <a:rPr sz="2400" spc="-5" dirty="0">
                <a:latin typeface="Arial"/>
                <a:cs typeface="Arial"/>
              </a:rPr>
              <a:t>хорошей,  </a:t>
            </a:r>
            <a:r>
              <a:rPr sz="2400" dirty="0">
                <a:latin typeface="Arial"/>
                <a:cs typeface="Arial"/>
              </a:rPr>
              <a:t>если </a:t>
            </a:r>
            <a:r>
              <a:rPr sz="2400" i="1" spc="-5" dirty="0">
                <a:latin typeface="Arial"/>
                <a:cs typeface="Arial"/>
              </a:rPr>
              <a:t>ε </a:t>
            </a:r>
            <a:r>
              <a:rPr sz="2400" spc="-5" dirty="0">
                <a:latin typeface="Arial"/>
                <a:cs typeface="Arial"/>
              </a:rPr>
              <a:t>меньше </a:t>
            </a:r>
            <a:r>
              <a:rPr sz="2400" dirty="0">
                <a:latin typeface="Arial"/>
                <a:cs typeface="Arial"/>
              </a:rPr>
              <a:t>3%, и  </a:t>
            </a:r>
            <a:r>
              <a:rPr sz="2400" spc="-20" dirty="0">
                <a:latin typeface="Arial"/>
                <a:cs typeface="Arial"/>
              </a:rPr>
              <a:t>удовлетворительной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при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3 &lt; </a:t>
            </a:r>
            <a:r>
              <a:rPr sz="2400" i="1" dirty="0">
                <a:latin typeface="Arial"/>
                <a:cs typeface="Arial"/>
              </a:rPr>
              <a:t>ε &lt;</a:t>
            </a:r>
            <a:r>
              <a:rPr sz="2400" i="1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5%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093" y="477392"/>
            <a:ext cx="7738109" cy="245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0">
              <a:lnSpc>
                <a:spcPct val="100000"/>
              </a:lnSpc>
            </a:pPr>
            <a:r>
              <a:rPr sz="2800" b="1" spc="-10" dirty="0">
                <a:latin typeface="Arial"/>
                <a:cs typeface="Arial"/>
              </a:rPr>
              <a:t>Оптимальный </a:t>
            </a:r>
            <a:r>
              <a:rPr sz="2800" b="1" spc="-15" dirty="0">
                <a:latin typeface="Arial"/>
                <a:cs typeface="Arial"/>
              </a:rPr>
              <a:t>объем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выборки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latin typeface="Arial"/>
                <a:cs typeface="Arial"/>
              </a:rPr>
              <a:t>Для непрерывных признаков </a:t>
            </a:r>
            <a:r>
              <a:rPr sz="2000" spc="-30" dirty="0">
                <a:latin typeface="Arial"/>
                <a:cs typeface="Arial"/>
              </a:rPr>
              <a:t>метод </a:t>
            </a:r>
            <a:r>
              <a:rPr sz="2000" dirty="0">
                <a:latin typeface="Arial"/>
                <a:cs typeface="Arial"/>
              </a:rPr>
              <a:t>состоит в </a:t>
            </a:r>
            <a:r>
              <a:rPr sz="2000" spc="-10" dirty="0">
                <a:latin typeface="Arial"/>
                <a:cs typeface="Arial"/>
              </a:rPr>
              <a:t>том, </a:t>
            </a:r>
            <a:r>
              <a:rPr sz="2000" spc="-5" dirty="0">
                <a:latin typeface="Arial"/>
                <a:cs typeface="Arial"/>
              </a:rPr>
              <a:t>чтобы,  </a:t>
            </a:r>
            <a:r>
              <a:rPr sz="2000" spc="-10" dirty="0">
                <a:latin typeface="Arial"/>
                <a:cs typeface="Arial"/>
              </a:rPr>
              <a:t>используя </a:t>
            </a:r>
            <a:r>
              <a:rPr sz="2000" spc="-5" dirty="0">
                <a:latin typeface="Arial"/>
                <a:cs typeface="Arial"/>
              </a:rPr>
              <a:t>известные соотношения между средней,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стандартным  </a:t>
            </a:r>
            <a:r>
              <a:rPr sz="2000" dirty="0">
                <a:latin typeface="Arial"/>
                <a:cs typeface="Arial"/>
              </a:rPr>
              <a:t>отклонением, </a:t>
            </a:r>
            <a:r>
              <a:rPr sz="2000" spc="5" dirty="0">
                <a:latin typeface="Arial"/>
                <a:cs typeface="Arial"/>
              </a:rPr>
              <a:t>ошибкой </a:t>
            </a:r>
            <a:r>
              <a:rPr sz="2000" spc="-5" dirty="0">
                <a:latin typeface="Arial"/>
                <a:cs typeface="Arial"/>
              </a:rPr>
              <a:t>средней, плотностью вероятности  </a:t>
            </a:r>
            <a:r>
              <a:rPr sz="2000" spc="-10" dirty="0">
                <a:latin typeface="Arial"/>
                <a:cs typeface="Arial"/>
              </a:rPr>
              <a:t>распределения Стьюдента, </a:t>
            </a:r>
            <a:r>
              <a:rPr sz="2000" dirty="0">
                <a:latin typeface="Arial"/>
                <a:cs typeface="Arial"/>
              </a:rPr>
              <a:t>найти </a:t>
            </a:r>
            <a:r>
              <a:rPr sz="2000" spc="5" dirty="0">
                <a:latin typeface="Arial"/>
                <a:cs typeface="Arial"/>
              </a:rPr>
              <a:t>число </a:t>
            </a:r>
            <a:r>
              <a:rPr sz="2000" spc="-5" dirty="0">
                <a:latin typeface="Arial"/>
                <a:cs typeface="Arial"/>
              </a:rPr>
              <a:t>степеней свободы,  </a:t>
            </a:r>
            <a:r>
              <a:rPr sz="2000" spc="-15" dirty="0">
                <a:latin typeface="Arial"/>
                <a:cs typeface="Arial"/>
              </a:rPr>
              <a:t>соответствующее </a:t>
            </a:r>
            <a:r>
              <a:rPr sz="2000" spc="-10" dirty="0">
                <a:latin typeface="Arial"/>
                <a:cs typeface="Arial"/>
              </a:rPr>
              <a:t>доверительному </a:t>
            </a:r>
            <a:r>
              <a:rPr sz="2000" spc="-5" dirty="0">
                <a:latin typeface="Arial"/>
                <a:cs typeface="Arial"/>
              </a:rPr>
              <a:t>интервалу для </a:t>
            </a:r>
            <a:r>
              <a:rPr sz="2000" spc="-10" dirty="0">
                <a:latin typeface="Arial"/>
                <a:cs typeface="Arial"/>
              </a:rPr>
              <a:t>средней </a:t>
            </a:r>
            <a:r>
              <a:rPr sz="2000" spc="-5" dirty="0">
                <a:latin typeface="Arial"/>
                <a:cs typeface="Arial"/>
              </a:rPr>
              <a:t>при  уровне значимости </a:t>
            </a:r>
            <a:r>
              <a:rPr sz="2000" i="1" dirty="0">
                <a:latin typeface="Arial"/>
                <a:cs typeface="Arial"/>
              </a:rPr>
              <a:t>α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0.05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3194" y="3733193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969" y="0"/>
                </a:lnTo>
              </a:path>
            </a:pathLst>
          </a:custGeom>
          <a:ln w="234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33952" y="3011504"/>
            <a:ext cx="1727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30" dirty="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614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497318" y="3447571"/>
            <a:ext cx="154368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5090" algn="l"/>
              </a:tabLst>
            </a:pPr>
            <a:r>
              <a:rPr sz="3500" spc="35" dirty="0">
                <a:latin typeface="Symbol"/>
                <a:cs typeface="Symbol"/>
              </a:rPr>
              <a:t></a:t>
            </a:r>
            <a:r>
              <a:rPr sz="3500" spc="35" dirty="0">
                <a:latin typeface="Times New Roman"/>
                <a:cs typeface="Times New Roman"/>
              </a:rPr>
              <a:t>	</a:t>
            </a:r>
            <a:r>
              <a:rPr sz="3500" spc="35" dirty="0">
                <a:latin typeface="Symbol"/>
                <a:cs typeface="Symbol"/>
              </a:rPr>
              <a:t>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7318" y="3807592"/>
            <a:ext cx="154368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5090" algn="l"/>
              </a:tabLst>
            </a:pPr>
            <a:r>
              <a:rPr sz="3500" spc="35" dirty="0">
                <a:latin typeface="Symbol"/>
                <a:cs typeface="Symbol"/>
              </a:rPr>
              <a:t></a:t>
            </a:r>
            <a:r>
              <a:rPr sz="3500" spc="35" dirty="0">
                <a:latin typeface="Times New Roman"/>
                <a:cs typeface="Times New Roman"/>
              </a:rPr>
              <a:t>	</a:t>
            </a:r>
            <a:r>
              <a:rPr sz="3500" spc="35" dirty="0">
                <a:latin typeface="Symbol"/>
                <a:cs typeface="Symbol"/>
              </a:rPr>
              <a:t>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1213" y="3734451"/>
            <a:ext cx="226060" cy="567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i="1" spc="-50" dirty="0">
                <a:latin typeface="Symbol"/>
                <a:cs typeface="Symbol"/>
              </a:rPr>
              <a:t>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266" y="3110248"/>
            <a:ext cx="224472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i="1" spc="67" baseline="-36507" dirty="0">
                <a:latin typeface="Times New Roman"/>
                <a:cs typeface="Times New Roman"/>
              </a:rPr>
              <a:t>n </a:t>
            </a:r>
            <a:r>
              <a:rPr sz="5250" spc="75" baseline="-36507" dirty="0">
                <a:latin typeface="Symbol"/>
                <a:cs typeface="Symbol"/>
              </a:rPr>
              <a:t></a:t>
            </a:r>
            <a:r>
              <a:rPr sz="5250" spc="-127" baseline="-36507" dirty="0">
                <a:latin typeface="Times New Roman"/>
                <a:cs typeface="Times New Roman"/>
              </a:rPr>
              <a:t> </a:t>
            </a:r>
            <a:r>
              <a:rPr sz="5250" spc="52" baseline="-5555" dirty="0">
                <a:latin typeface="Symbol"/>
                <a:cs typeface="Symbol"/>
              </a:rPr>
              <a:t></a:t>
            </a:r>
            <a:r>
              <a:rPr sz="5250" spc="-457" baseline="-5555" dirty="0">
                <a:latin typeface="Times New Roman"/>
                <a:cs typeface="Times New Roman"/>
              </a:rPr>
              <a:t> </a:t>
            </a:r>
            <a:r>
              <a:rPr sz="3500" i="1" spc="25" dirty="0">
                <a:latin typeface="Times New Roman"/>
                <a:cs typeface="Times New Roman"/>
              </a:rPr>
              <a:t>t</a:t>
            </a:r>
            <a:r>
              <a:rPr sz="3500" i="1" spc="-225" dirty="0">
                <a:latin typeface="Times New Roman"/>
                <a:cs typeface="Times New Roman"/>
              </a:rPr>
              <a:t> </a:t>
            </a:r>
            <a:r>
              <a:rPr sz="3500" spc="20" dirty="0">
                <a:latin typeface="Symbol"/>
                <a:cs typeface="Symbol"/>
              </a:rPr>
              <a:t></a:t>
            </a:r>
            <a:r>
              <a:rPr sz="3500" spc="-47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CV</a:t>
            </a:r>
            <a:r>
              <a:rPr sz="3500" i="1" spc="245" dirty="0">
                <a:latin typeface="Times New Roman"/>
                <a:cs typeface="Times New Roman"/>
              </a:rPr>
              <a:t> </a:t>
            </a:r>
            <a:r>
              <a:rPr sz="5250" spc="52" baseline="-5555" dirty="0">
                <a:latin typeface="Symbol"/>
                <a:cs typeface="Symbol"/>
              </a:rPr>
              <a:t></a:t>
            </a:r>
            <a:endParaRPr sz="5250" baseline="-5555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9148" y="3081146"/>
            <a:ext cx="4352290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i="1" spc="-30" dirty="0">
                <a:latin typeface="Arial"/>
                <a:cs typeface="Arial"/>
              </a:rPr>
              <a:t>Где </a:t>
            </a:r>
            <a:r>
              <a:rPr sz="2000" i="1" spc="5" dirty="0">
                <a:latin typeface="Arial"/>
                <a:cs typeface="Arial"/>
              </a:rPr>
              <a:t>CV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10" dirty="0">
                <a:latin typeface="Arial"/>
                <a:cs typeface="Arial"/>
              </a:rPr>
              <a:t>приблизительное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значение  </a:t>
            </a:r>
            <a:r>
              <a:rPr sz="2000" dirty="0">
                <a:latin typeface="Arial"/>
                <a:cs typeface="Arial"/>
              </a:rPr>
              <a:t>коэффициента вариации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(%),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ε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планируемая </a:t>
            </a:r>
            <a:r>
              <a:rPr sz="2000" spc="-10" dirty="0">
                <a:latin typeface="Arial"/>
                <a:cs typeface="Arial"/>
              </a:rPr>
              <a:t>точность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оценки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(погрешности)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(%).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742" y="4576826"/>
            <a:ext cx="7569834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п – </a:t>
            </a:r>
            <a:r>
              <a:rPr sz="2000" spc="-15" dirty="0">
                <a:latin typeface="Arial"/>
                <a:cs typeface="Arial"/>
              </a:rPr>
              <a:t>объем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выборки,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t – </a:t>
            </a:r>
            <a:r>
              <a:rPr sz="2000" dirty="0">
                <a:latin typeface="Arial"/>
                <a:cs typeface="Arial"/>
              </a:rPr>
              <a:t>граничное </a:t>
            </a:r>
            <a:r>
              <a:rPr sz="2000" spc="-5" dirty="0">
                <a:latin typeface="Arial"/>
                <a:cs typeface="Arial"/>
              </a:rPr>
              <a:t>значение </a:t>
            </a:r>
            <a:r>
              <a:rPr sz="2000" dirty="0">
                <a:latin typeface="Arial"/>
                <a:cs typeface="Arial"/>
              </a:rPr>
              <a:t>из </a:t>
            </a:r>
            <a:r>
              <a:rPr sz="2000" spc="-15" dirty="0">
                <a:latin typeface="Arial"/>
                <a:cs typeface="Arial"/>
              </a:rPr>
              <a:t>таблицы </a:t>
            </a:r>
            <a:r>
              <a:rPr sz="2000" spc="-10" dirty="0">
                <a:latin typeface="Arial"/>
                <a:cs typeface="Arial"/>
              </a:rPr>
              <a:t>распределения Стьюдента  (таблица), </a:t>
            </a:r>
            <a:r>
              <a:rPr sz="2000" spc="-15" dirty="0">
                <a:latin typeface="Arial"/>
                <a:cs typeface="Arial"/>
              </a:rPr>
              <a:t>соответствующее </a:t>
            </a:r>
            <a:r>
              <a:rPr sz="2000" spc="-5" dirty="0">
                <a:latin typeface="Arial"/>
                <a:cs typeface="Arial"/>
              </a:rPr>
              <a:t>принятому уровню значимости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при  планируемом </a:t>
            </a:r>
            <a:r>
              <a:rPr sz="2000" spc="-10" dirty="0">
                <a:latin typeface="Arial"/>
                <a:cs typeface="Arial"/>
              </a:rPr>
              <a:t>объеме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выборки,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825" y="440816"/>
            <a:ext cx="58553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Пример </a:t>
            </a:r>
            <a:r>
              <a:rPr dirty="0"/>
              <a:t>оценки </a:t>
            </a:r>
            <a:r>
              <a:rPr spc="-20" dirty="0"/>
              <a:t>объема</a:t>
            </a:r>
            <a:r>
              <a:rPr spc="5" dirty="0"/>
              <a:t> </a:t>
            </a:r>
            <a:r>
              <a:rPr spc="-5" dirty="0"/>
              <a:t>выборки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marR="553720">
              <a:lnSpc>
                <a:spcPct val="100000"/>
              </a:lnSpc>
            </a:pPr>
            <a:r>
              <a:rPr spc="-15" dirty="0"/>
              <a:t>Рассчитаем </a:t>
            </a:r>
            <a:r>
              <a:rPr spc="-20" dirty="0"/>
              <a:t>необходимый объем </a:t>
            </a:r>
            <a:r>
              <a:rPr spc="-5" dirty="0"/>
              <a:t>условной  </a:t>
            </a:r>
            <a:r>
              <a:rPr dirty="0"/>
              <a:t>выборки, </a:t>
            </a:r>
            <a:r>
              <a:rPr spc="-15" dirty="0"/>
              <a:t>обеспечивающий </a:t>
            </a:r>
            <a:r>
              <a:rPr spc="-10" dirty="0"/>
              <a:t>хорошую</a:t>
            </a:r>
            <a:r>
              <a:rPr spc="15" dirty="0"/>
              <a:t> </a:t>
            </a:r>
            <a:r>
              <a:rPr spc="-15" dirty="0"/>
              <a:t>точность</a:t>
            </a:r>
          </a:p>
          <a:p>
            <a:pPr marL="71755" marR="5080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ε </a:t>
            </a:r>
            <a:r>
              <a:rPr dirty="0"/>
              <a:t>= 3%, </a:t>
            </a:r>
            <a:r>
              <a:rPr spc="-5" dirty="0"/>
              <a:t>для </a:t>
            </a:r>
            <a:r>
              <a:rPr spc="-10" dirty="0"/>
              <a:t>уровня значимости </a:t>
            </a:r>
            <a:r>
              <a:rPr i="1" spc="-5" dirty="0">
                <a:latin typeface="Arial"/>
                <a:cs typeface="Arial"/>
              </a:rPr>
              <a:t>α </a:t>
            </a:r>
            <a:r>
              <a:rPr dirty="0"/>
              <a:t>= </a:t>
            </a:r>
            <a:r>
              <a:rPr spc="-5" dirty="0"/>
              <a:t>0.05 </a:t>
            </a:r>
            <a:r>
              <a:rPr spc="5" dirty="0"/>
              <a:t>(</a:t>
            </a:r>
            <a:r>
              <a:rPr i="1" spc="5" dirty="0">
                <a:latin typeface="Arial"/>
                <a:cs typeface="Arial"/>
              </a:rPr>
              <a:t>t </a:t>
            </a:r>
            <a:r>
              <a:rPr dirty="0"/>
              <a:t>= 1.98,  для </a:t>
            </a:r>
            <a:r>
              <a:rPr i="1" spc="-5" dirty="0">
                <a:latin typeface="Arial"/>
                <a:cs typeface="Arial"/>
              </a:rPr>
              <a:t>df </a:t>
            </a:r>
            <a:r>
              <a:rPr dirty="0"/>
              <a:t>≈ </a:t>
            </a:r>
            <a:r>
              <a:rPr spc="-5" dirty="0"/>
              <a:t>100) </a:t>
            </a:r>
            <a:r>
              <a:rPr dirty="0"/>
              <a:t>и для коэффициента </a:t>
            </a:r>
            <a:r>
              <a:rPr spc="-5" dirty="0"/>
              <a:t>вариации </a:t>
            </a:r>
            <a:r>
              <a:rPr i="1" spc="-5" dirty="0">
                <a:latin typeface="Arial"/>
                <a:cs typeface="Arial"/>
              </a:rPr>
              <a:t>CV</a:t>
            </a:r>
            <a:r>
              <a:rPr i="1" spc="-100" dirty="0">
                <a:latin typeface="Arial"/>
                <a:cs typeface="Arial"/>
              </a:rPr>
              <a:t> </a:t>
            </a:r>
            <a:r>
              <a:rPr dirty="0"/>
              <a:t>=  </a:t>
            </a:r>
            <a:r>
              <a:rPr spc="-5" dirty="0"/>
              <a:t>12% (такова </a:t>
            </a:r>
            <a:r>
              <a:rPr spc="-15" dirty="0"/>
              <a:t>относительная </a:t>
            </a:r>
            <a:r>
              <a:rPr spc="-5" dirty="0"/>
              <a:t>изменчивость многих  размерно-весовых </a:t>
            </a:r>
            <a:r>
              <a:rPr dirty="0"/>
              <a:t>признаков</a:t>
            </a:r>
            <a:r>
              <a:rPr spc="-45" dirty="0"/>
              <a:t> </a:t>
            </a:r>
            <a:r>
              <a:rPr spc="-10" dirty="0"/>
              <a:t>животных):</a:t>
            </a:r>
          </a:p>
        </p:txBody>
      </p:sp>
      <p:sp>
        <p:nvSpPr>
          <p:cNvPr id="4" name="object 4"/>
          <p:cNvSpPr/>
          <p:nvPr/>
        </p:nvSpPr>
        <p:spPr>
          <a:xfrm>
            <a:off x="1862503" y="4730268"/>
            <a:ext cx="1292225" cy="0"/>
          </a:xfrm>
          <a:custGeom>
            <a:avLst/>
            <a:gdLst/>
            <a:ahLst/>
            <a:cxnLst/>
            <a:rect l="l" t="t" r="r" b="b"/>
            <a:pathLst>
              <a:path w="1292225">
                <a:moveTo>
                  <a:pt x="0" y="0"/>
                </a:moveTo>
                <a:lnTo>
                  <a:pt x="1291984" y="0"/>
                </a:lnTo>
              </a:path>
            </a:pathLst>
          </a:custGeom>
          <a:ln w="21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4011" y="4750572"/>
            <a:ext cx="23304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0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614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368676" y="4075110"/>
            <a:ext cx="158750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3088" y="4793810"/>
            <a:ext cx="1847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5" dirty="0">
                <a:latin typeface="Symbol"/>
                <a:cs typeface="Symbol"/>
              </a:rPr>
              <a:t>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9514" y="4793810"/>
            <a:ext cx="1847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5" dirty="0">
                <a:latin typeface="Symbol"/>
                <a:cs typeface="Symbol"/>
              </a:rPr>
              <a:t>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9514" y="4204787"/>
            <a:ext cx="173863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5910" algn="l"/>
              </a:tabLst>
            </a:pPr>
            <a:r>
              <a:rPr sz="3200" spc="25" dirty="0">
                <a:latin typeface="Symbol"/>
                <a:cs typeface="Symbol"/>
              </a:rPr>
              <a:t></a:t>
            </a:r>
            <a:r>
              <a:rPr sz="3200" spc="25" dirty="0">
                <a:latin typeface="Times New Roman"/>
                <a:cs typeface="Times New Roman"/>
              </a:rPr>
              <a:t>	</a:t>
            </a:r>
            <a:r>
              <a:rPr sz="3200" spc="25" dirty="0">
                <a:latin typeface="Symbol"/>
                <a:cs typeface="Symbol"/>
              </a:rPr>
              <a:t>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264" y="4162259"/>
            <a:ext cx="2371090" cy="797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i="1" spc="44" baseline="-35590" dirty="0">
                <a:latin typeface="Times New Roman"/>
                <a:cs typeface="Times New Roman"/>
              </a:rPr>
              <a:t>n</a:t>
            </a:r>
            <a:r>
              <a:rPr sz="4800" i="1" spc="7" baseline="-35590" dirty="0">
                <a:latin typeface="Times New Roman"/>
                <a:cs typeface="Times New Roman"/>
              </a:rPr>
              <a:t> </a:t>
            </a:r>
            <a:r>
              <a:rPr sz="4800" spc="52" baseline="-35590" dirty="0">
                <a:latin typeface="Symbol"/>
                <a:cs typeface="Symbol"/>
              </a:rPr>
              <a:t></a:t>
            </a:r>
            <a:r>
              <a:rPr sz="4800" spc="-165" baseline="-35590" dirty="0">
                <a:latin typeface="Times New Roman"/>
                <a:cs typeface="Times New Roman"/>
              </a:rPr>
              <a:t> </a:t>
            </a:r>
            <a:r>
              <a:rPr sz="4800" spc="97" baseline="-41666" dirty="0">
                <a:latin typeface="Symbol"/>
                <a:cs typeface="Symbol"/>
              </a:rPr>
              <a:t></a:t>
            </a:r>
            <a:r>
              <a:rPr sz="3200" spc="65" dirty="0">
                <a:latin typeface="Times New Roman"/>
                <a:cs typeface="Times New Roman"/>
              </a:rPr>
              <a:t>1.98</a:t>
            </a:r>
            <a:r>
              <a:rPr sz="3200" spc="-459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Symbol"/>
                <a:cs typeface="Symbol"/>
              </a:rPr>
              <a:t></a:t>
            </a:r>
            <a:r>
              <a:rPr sz="3200" spc="70" dirty="0">
                <a:latin typeface="Times New Roman"/>
                <a:cs typeface="Times New Roman"/>
              </a:rPr>
              <a:t>12</a:t>
            </a:r>
            <a:r>
              <a:rPr sz="3200" spc="-340" dirty="0">
                <a:latin typeface="Times New Roman"/>
                <a:cs typeface="Times New Roman"/>
              </a:rPr>
              <a:t> </a:t>
            </a:r>
            <a:r>
              <a:rPr sz="4800" spc="37" baseline="-41666" dirty="0">
                <a:latin typeface="Symbol"/>
                <a:cs typeface="Symbol"/>
              </a:rPr>
              <a:t></a:t>
            </a:r>
            <a:endParaRPr sz="4800" baseline="-41666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5418" y="4425228"/>
            <a:ext cx="298450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5" dirty="0">
                <a:latin typeface="Symbol"/>
                <a:cs typeface="Symbol"/>
              </a:rPr>
              <a:t>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62.726 </a:t>
            </a:r>
            <a:r>
              <a:rPr sz="4800" baseline="-3472" dirty="0">
                <a:latin typeface="Times New Roman"/>
                <a:cs typeface="Times New Roman"/>
              </a:rPr>
              <a:t>≈ 63</a:t>
            </a:r>
            <a:r>
              <a:rPr sz="4800" spc="89" baseline="-3472" dirty="0">
                <a:latin typeface="Times New Roman"/>
                <a:cs typeface="Times New Roman"/>
              </a:rPr>
              <a:t> </a:t>
            </a:r>
            <a:r>
              <a:rPr sz="4800" spc="-15" baseline="-3472" dirty="0">
                <a:latin typeface="Times New Roman"/>
                <a:cs typeface="Times New Roman"/>
              </a:rPr>
              <a:t>экз</a:t>
            </a:r>
            <a:endParaRPr sz="4800" baseline="-347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614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8355">
              <a:lnSpc>
                <a:spcPct val="100000"/>
              </a:lnSpc>
            </a:pPr>
            <a:r>
              <a:rPr spc="-25" dirty="0"/>
              <a:t>Несколько </a:t>
            </a:r>
            <a:r>
              <a:rPr spc="-5" dirty="0"/>
              <a:t>примеров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1379854"/>
            <a:ext cx="6130290" cy="439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В </a:t>
            </a:r>
            <a:r>
              <a:rPr sz="2400" spc="-5" dirty="0">
                <a:latin typeface="Arial"/>
                <a:cs typeface="Arial"/>
              </a:rPr>
              <a:t>процессе анализа данных, </a:t>
            </a:r>
            <a:r>
              <a:rPr sz="2400" spc="15" dirty="0">
                <a:latin typeface="Arial"/>
                <a:cs typeface="Arial"/>
              </a:rPr>
              <a:t>как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правило,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присутствуют </a:t>
            </a:r>
            <a:r>
              <a:rPr sz="2400" spc="-5" dirty="0">
                <a:latin typeface="Arial"/>
                <a:cs typeface="Arial"/>
              </a:rPr>
              <a:t>следующие основные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этапы: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92150" indent="-679450">
              <a:lnSpc>
                <a:spcPct val="100000"/>
              </a:lnSpc>
              <a:buAutoNum type="arabicPeriod"/>
              <a:tabLst>
                <a:tab pos="692150" algn="l"/>
                <a:tab pos="692785" algn="l"/>
              </a:tabLst>
            </a:pPr>
            <a:r>
              <a:rPr sz="2400" spc="-25" dirty="0">
                <a:latin typeface="Arial"/>
                <a:cs typeface="Arial"/>
              </a:rPr>
              <a:t>Ввод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данных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686435" indent="-673735">
              <a:lnSpc>
                <a:spcPct val="100000"/>
              </a:lnSpc>
              <a:buAutoNum type="arabicPeriod"/>
              <a:tabLst>
                <a:tab pos="686435" algn="l"/>
                <a:tab pos="687070" algn="l"/>
              </a:tabLst>
            </a:pPr>
            <a:r>
              <a:rPr sz="2400" spc="-10" dirty="0">
                <a:latin typeface="Arial"/>
                <a:cs typeface="Arial"/>
              </a:rPr>
              <a:t>Преобразование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данных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686435" indent="-673735">
              <a:lnSpc>
                <a:spcPct val="100000"/>
              </a:lnSpc>
              <a:buAutoNum type="arabicPeriod"/>
              <a:tabLst>
                <a:tab pos="686435" algn="l"/>
                <a:tab pos="687070" algn="l"/>
              </a:tabLst>
            </a:pPr>
            <a:r>
              <a:rPr sz="2400" spc="-5" dirty="0">
                <a:latin typeface="Arial"/>
                <a:cs typeface="Arial"/>
              </a:rPr>
              <a:t>Визуализация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данных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686435" indent="-673735">
              <a:lnSpc>
                <a:spcPct val="100000"/>
              </a:lnSpc>
              <a:buAutoNum type="arabicPeriod"/>
              <a:tabLst>
                <a:tab pos="686435" algn="l"/>
                <a:tab pos="687070" algn="l"/>
              </a:tabLst>
            </a:pPr>
            <a:r>
              <a:rPr sz="2400" spc="-10" dirty="0">
                <a:latin typeface="Arial"/>
                <a:cs typeface="Arial"/>
              </a:rPr>
              <a:t>Статистический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анализ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686435" indent="-673735">
              <a:lnSpc>
                <a:spcPct val="100000"/>
              </a:lnSpc>
              <a:buAutoNum type="arabicPeriod"/>
              <a:tabLst>
                <a:tab pos="686435" algn="l"/>
                <a:tab pos="687070" algn="l"/>
              </a:tabLst>
            </a:pPr>
            <a:r>
              <a:rPr sz="2400" spc="-15" dirty="0">
                <a:latin typeface="Arial"/>
                <a:cs typeface="Arial"/>
              </a:rPr>
              <a:t>Представление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результатов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ts val="1614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391" y="436245"/>
            <a:ext cx="7278370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20"/>
              </a:lnSpc>
            </a:pPr>
            <a:r>
              <a:rPr spc="-10" dirty="0">
                <a:solidFill>
                  <a:srgbClr val="33CC33"/>
                </a:solidFill>
              </a:rPr>
              <a:t>Базовые понятия </a:t>
            </a:r>
            <a:r>
              <a:rPr spc="-5" dirty="0">
                <a:solidFill>
                  <a:srgbClr val="33CC33"/>
                </a:solidFill>
              </a:rPr>
              <a:t>и операции</a:t>
            </a:r>
            <a:r>
              <a:rPr spc="70" dirty="0">
                <a:solidFill>
                  <a:srgbClr val="33CC33"/>
                </a:solidFill>
              </a:rPr>
              <a:t> </a:t>
            </a:r>
            <a:r>
              <a:rPr spc="-5" dirty="0">
                <a:solidFill>
                  <a:srgbClr val="33CC33"/>
                </a:solidFill>
              </a:rPr>
              <a:t>первичной</a:t>
            </a:r>
          </a:p>
          <a:p>
            <a:pPr algn="ctr">
              <a:lnSpc>
                <a:spcPts val="3320"/>
              </a:lnSpc>
            </a:pPr>
            <a:r>
              <a:rPr spc="-15" dirty="0">
                <a:solidFill>
                  <a:srgbClr val="33CC33"/>
                </a:solidFill>
              </a:rPr>
              <a:t>обработки </a:t>
            </a:r>
            <a:r>
              <a:rPr spc="-10" dirty="0">
                <a:solidFill>
                  <a:srgbClr val="33CC33"/>
                </a:solidFill>
              </a:rPr>
              <a:t>экспериментальных</a:t>
            </a:r>
            <a:r>
              <a:rPr spc="105" dirty="0">
                <a:solidFill>
                  <a:srgbClr val="33CC33"/>
                </a:solidFill>
              </a:rPr>
              <a:t> </a:t>
            </a:r>
            <a:r>
              <a:rPr spc="-5" dirty="0">
                <a:solidFill>
                  <a:srgbClr val="33CC33"/>
                </a:solidFill>
              </a:rPr>
              <a:t>данных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934"/>
            <a:ext cx="8005445" cy="4180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13384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В </a:t>
            </a:r>
            <a:r>
              <a:rPr sz="2400" spc="-5" dirty="0">
                <a:latin typeface="Arial"/>
                <a:cs typeface="Arial"/>
              </a:rPr>
              <a:t>биологических </a:t>
            </a:r>
            <a:r>
              <a:rPr sz="2400" spc="-10" dirty="0">
                <a:latin typeface="Arial"/>
                <a:cs typeface="Arial"/>
              </a:rPr>
              <a:t>исследованиях </a:t>
            </a:r>
            <a:r>
              <a:rPr sz="2400" spc="-5" dirty="0">
                <a:latin typeface="Arial"/>
                <a:cs typeface="Arial"/>
              </a:rPr>
              <a:t>основной интерес  </a:t>
            </a:r>
            <a:r>
              <a:rPr sz="2400" spc="-20" dirty="0">
                <a:latin typeface="Arial"/>
                <a:cs typeface="Arial"/>
              </a:rPr>
              <a:t>представляют </a:t>
            </a:r>
            <a:r>
              <a:rPr sz="2400" spc="-10" dirty="0">
                <a:latin typeface="Arial"/>
                <a:cs typeface="Arial"/>
              </a:rPr>
              <a:t>сведения, относящиеся </a:t>
            </a:r>
            <a:r>
              <a:rPr sz="2400" spc="-5" dirty="0">
                <a:latin typeface="Arial"/>
                <a:cs typeface="Arial"/>
              </a:rPr>
              <a:t>не </a:t>
            </a:r>
            <a:r>
              <a:rPr sz="2400" dirty="0">
                <a:latin typeface="Arial"/>
                <a:cs typeface="Arial"/>
              </a:rPr>
              <a:t>к  </a:t>
            </a:r>
            <a:r>
              <a:rPr sz="2400" spc="-5" dirty="0">
                <a:latin typeface="Arial"/>
                <a:cs typeface="Arial"/>
              </a:rPr>
              <a:t>индивидуальному </a:t>
            </a:r>
            <a:r>
              <a:rPr sz="2400" spc="-35" dirty="0">
                <a:latin typeface="Arial"/>
                <a:cs typeface="Arial"/>
              </a:rPr>
              <a:t>объекту, </a:t>
            </a:r>
            <a:r>
              <a:rPr sz="2400" spc="-5" dirty="0">
                <a:latin typeface="Arial"/>
                <a:cs typeface="Arial"/>
              </a:rPr>
              <a:t>а </a:t>
            </a:r>
            <a:r>
              <a:rPr sz="2400" dirty="0">
                <a:latin typeface="Arial"/>
                <a:cs typeface="Arial"/>
              </a:rPr>
              <a:t>к </a:t>
            </a:r>
            <a:r>
              <a:rPr sz="2400" spc="-20" dirty="0">
                <a:latin typeface="Arial"/>
                <a:cs typeface="Arial"/>
              </a:rPr>
              <a:t>целой </a:t>
            </a:r>
            <a:r>
              <a:rPr sz="2400" spc="-10" dirty="0">
                <a:latin typeface="Arial"/>
                <a:cs typeface="Arial"/>
              </a:rPr>
              <a:t>группе </a:t>
            </a:r>
            <a:r>
              <a:rPr sz="2400" dirty="0">
                <a:latin typeface="Arial"/>
                <a:cs typeface="Arial"/>
              </a:rPr>
              <a:t>или  </a:t>
            </a:r>
            <a:r>
              <a:rPr sz="2400" spc="-5" dirty="0">
                <a:latin typeface="Arial"/>
                <a:cs typeface="Arial"/>
              </a:rPr>
              <a:t>некоторому статистическому среднему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объекту.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Arial"/>
                <a:cs typeface="Arial"/>
              </a:rPr>
              <a:t>Необходимость </a:t>
            </a:r>
            <a:r>
              <a:rPr sz="2400" spc="-10" dirty="0">
                <a:latin typeface="Arial"/>
                <a:cs typeface="Arial"/>
              </a:rPr>
              <a:t>использования статистических  </a:t>
            </a:r>
            <a:r>
              <a:rPr sz="2400" spc="-25" dirty="0">
                <a:latin typeface="Arial"/>
                <a:cs typeface="Arial"/>
              </a:rPr>
              <a:t>методов </a:t>
            </a:r>
            <a:r>
              <a:rPr sz="2400" spc="-5" dirty="0">
                <a:latin typeface="Arial"/>
                <a:cs typeface="Arial"/>
              </a:rPr>
              <a:t>в биологических </a:t>
            </a:r>
            <a:r>
              <a:rPr sz="2400" spc="-10" dirty="0">
                <a:latin typeface="Arial"/>
                <a:cs typeface="Arial"/>
              </a:rPr>
              <a:t>исследованиях связана </a:t>
            </a:r>
            <a:r>
              <a:rPr sz="2400" dirty="0">
                <a:latin typeface="Arial"/>
                <a:cs typeface="Arial"/>
              </a:rPr>
              <a:t>с  </a:t>
            </a:r>
            <a:r>
              <a:rPr sz="2400" spc="-5" dirty="0">
                <a:latin typeface="Arial"/>
                <a:cs typeface="Arial"/>
              </a:rPr>
              <a:t>тем, </a:t>
            </a:r>
            <a:r>
              <a:rPr sz="2400" spc="-10" dirty="0">
                <a:latin typeface="Arial"/>
                <a:cs typeface="Arial"/>
              </a:rPr>
              <a:t>что свойства </a:t>
            </a:r>
            <a:r>
              <a:rPr sz="2400" spc="-5" dirty="0">
                <a:latin typeface="Arial"/>
                <a:cs typeface="Arial"/>
              </a:rPr>
              <a:t>биологических </a:t>
            </a:r>
            <a:r>
              <a:rPr sz="2400" spc="-10" dirty="0">
                <a:latin typeface="Arial"/>
                <a:cs typeface="Arial"/>
              </a:rPr>
              <a:t>объектов </a:t>
            </a:r>
            <a:r>
              <a:rPr sz="2400" spc="-15" dirty="0">
                <a:latin typeface="Arial"/>
                <a:cs typeface="Arial"/>
              </a:rPr>
              <a:t>варьируют  </a:t>
            </a:r>
            <a:r>
              <a:rPr sz="2400" spc="-5" dirty="0">
                <a:latin typeface="Arial"/>
                <a:cs typeface="Arial"/>
              </a:rPr>
              <a:t>в </a:t>
            </a:r>
            <a:r>
              <a:rPr sz="2400" spc="-20" dirty="0">
                <a:latin typeface="Arial"/>
                <a:cs typeface="Arial"/>
              </a:rPr>
              <a:t>пределах </a:t>
            </a:r>
            <a:r>
              <a:rPr sz="2400" spc="-10" dirty="0">
                <a:latin typeface="Arial"/>
                <a:cs typeface="Arial"/>
              </a:rPr>
              <a:t>популяции, </a:t>
            </a:r>
            <a:r>
              <a:rPr sz="2400" spc="-5" dirty="0">
                <a:latin typeface="Arial"/>
                <a:cs typeface="Arial"/>
              </a:rPr>
              <a:t>а физиологические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5" dirty="0">
                <a:latin typeface="Arial"/>
                <a:cs typeface="Arial"/>
              </a:rPr>
              <a:t>другие  </a:t>
            </a:r>
            <a:r>
              <a:rPr sz="2400" spc="-15" dirty="0">
                <a:latin typeface="Arial"/>
                <a:cs typeface="Arial"/>
              </a:rPr>
              <a:t>параметры одной </a:t>
            </a:r>
            <a:r>
              <a:rPr sz="2400" dirty="0">
                <a:latin typeface="Arial"/>
                <a:cs typeface="Arial"/>
              </a:rPr>
              <a:t>особи </a:t>
            </a:r>
            <a:r>
              <a:rPr sz="2400" spc="-10" dirty="0">
                <a:latin typeface="Arial"/>
                <a:cs typeface="Arial"/>
              </a:rPr>
              <a:t>испытывают </a:t>
            </a:r>
            <a:r>
              <a:rPr sz="2400" spc="-5" dirty="0">
                <a:latin typeface="Arial"/>
                <a:cs typeface="Arial"/>
              </a:rPr>
              <a:t>флуктуации </a:t>
            </a:r>
            <a:r>
              <a:rPr sz="2400" spc="-20" dirty="0">
                <a:latin typeface="Arial"/>
                <a:cs typeface="Arial"/>
              </a:rPr>
              <a:t>во  </a:t>
            </a:r>
            <a:r>
              <a:rPr sz="2400" spc="-5" dirty="0">
                <a:latin typeface="Arial"/>
                <a:cs typeface="Arial"/>
              </a:rPr>
              <a:t>времени.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967" y="369570"/>
            <a:ext cx="56476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Что </a:t>
            </a:r>
            <a:r>
              <a:rPr spc="-25" dirty="0"/>
              <a:t>позволяет </a:t>
            </a:r>
            <a:r>
              <a:rPr spc="-10" dirty="0"/>
              <a:t>программа</a:t>
            </a:r>
            <a:r>
              <a:rPr spc="110" dirty="0"/>
              <a:t> </a:t>
            </a:r>
            <a:r>
              <a:rPr spc="-5" dirty="0"/>
              <a:t>Excel</a:t>
            </a:r>
          </a:p>
        </p:txBody>
      </p:sp>
      <p:sp>
        <p:nvSpPr>
          <p:cNvPr id="3" name="object 3"/>
          <p:cNvSpPr/>
          <p:nvPr/>
        </p:nvSpPr>
        <p:spPr>
          <a:xfrm>
            <a:off x="684212" y="1196911"/>
            <a:ext cx="7704074" cy="519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78443" y="644425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9710">
              <a:lnSpc>
                <a:spcPct val="100000"/>
              </a:lnSpc>
            </a:pPr>
            <a:r>
              <a:rPr spc="-10" dirty="0"/>
              <a:t>Статистические</a:t>
            </a:r>
            <a:r>
              <a:rPr spc="45" dirty="0"/>
              <a:t> </a:t>
            </a:r>
            <a:r>
              <a:rPr spc="-10" dirty="0"/>
              <a:t>показатели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981011"/>
            <a:ext cx="8229600" cy="5472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65743" y="6444259"/>
            <a:ext cx="36258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18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31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050" y="1100137"/>
            <a:ext cx="8440801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6655" y="385317"/>
            <a:ext cx="639445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Длина </a:t>
            </a:r>
            <a:r>
              <a:rPr spc="-10" dirty="0"/>
              <a:t>корней </a:t>
            </a:r>
            <a:r>
              <a:rPr spc="-15" dirty="0"/>
              <a:t>проростков</a:t>
            </a:r>
            <a:r>
              <a:rPr spc="25" dirty="0"/>
              <a:t> </a:t>
            </a:r>
            <a:r>
              <a:rPr spc="-5" dirty="0"/>
              <a:t>пшеницы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65743" y="6444259"/>
            <a:ext cx="36258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18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32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572" y="176784"/>
            <a:ext cx="172212" cy="17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8951" y="722376"/>
            <a:ext cx="190499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0318" y="324739"/>
            <a:ext cx="590931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Длина </a:t>
            </a:r>
            <a:r>
              <a:rPr spc="-10" dirty="0"/>
              <a:t>корней </a:t>
            </a:r>
            <a:r>
              <a:rPr spc="-15" dirty="0"/>
              <a:t>проростков</a:t>
            </a:r>
            <a:r>
              <a:rPr spc="15" dirty="0"/>
              <a:t> </a:t>
            </a:r>
            <a:r>
              <a:rPr spc="-25" dirty="0"/>
              <a:t>гороха</a:t>
            </a:r>
          </a:p>
        </p:txBody>
      </p:sp>
      <p:sp>
        <p:nvSpPr>
          <p:cNvPr id="5" name="object 5"/>
          <p:cNvSpPr/>
          <p:nvPr/>
        </p:nvSpPr>
        <p:spPr>
          <a:xfrm>
            <a:off x="900112" y="4221226"/>
            <a:ext cx="2447925" cy="1633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1940" y="3582923"/>
            <a:ext cx="172212" cy="179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8976" y="3657600"/>
            <a:ext cx="3573779" cy="42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8976" y="3962400"/>
            <a:ext cx="3877055" cy="420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8976" y="4267200"/>
            <a:ext cx="1452372" cy="420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6923" y="4267200"/>
            <a:ext cx="402336" cy="42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7031" y="3294888"/>
            <a:ext cx="172212" cy="17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583" y="3337559"/>
            <a:ext cx="2834640" cy="582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0735" y="3337559"/>
            <a:ext cx="556260" cy="582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8312" y="1125600"/>
            <a:ext cx="8229600" cy="5120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34315">
              <a:lnSpc>
                <a:spcPts val="2845"/>
              </a:lnSpc>
              <a:spcBef>
                <a:spcPts val="2045"/>
              </a:spcBef>
            </a:pPr>
            <a:r>
              <a:rPr sz="2800" b="1" spc="-10" dirty="0">
                <a:latin typeface="Calibri"/>
                <a:cs typeface="Calibri"/>
              </a:rPr>
              <a:t>Электрофорез</a:t>
            </a:r>
            <a:endParaRPr sz="2800">
              <a:latin typeface="Calibri"/>
              <a:cs typeface="Calibri"/>
            </a:endParaRPr>
          </a:p>
          <a:p>
            <a:pPr marL="3690620">
              <a:lnSpc>
                <a:spcPts val="1885"/>
              </a:lnSpc>
            </a:pPr>
            <a:r>
              <a:rPr sz="2000" spc="-5" dirty="0">
                <a:latin typeface="Calibri"/>
                <a:cs typeface="Calibri"/>
              </a:rPr>
              <a:t>Электрофорез,  </a:t>
            </a:r>
            <a:r>
              <a:rPr sz="2000" dirty="0">
                <a:latin typeface="Calibri"/>
                <a:cs typeface="Calibri"/>
              </a:rPr>
              <a:t>в сочетании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</a:t>
            </a:r>
            <a:endParaRPr sz="2000">
              <a:latin typeface="Calibri"/>
              <a:cs typeface="Calibri"/>
            </a:endParaRPr>
          </a:p>
          <a:p>
            <a:pPr marL="369062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иммунохимическими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методами</a:t>
            </a:r>
            <a:endParaRPr sz="2000">
              <a:latin typeface="Calibri"/>
              <a:cs typeface="Calibri"/>
            </a:endParaRPr>
          </a:p>
          <a:p>
            <a:pPr marL="259079"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(блоттинг)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8312" y="1125600"/>
            <a:ext cx="8229600" cy="51196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65743" y="6444259"/>
            <a:ext cx="36258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18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33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691005">
              <a:lnSpc>
                <a:spcPct val="100000"/>
              </a:lnSpc>
            </a:pPr>
            <a:r>
              <a:rPr spc="-10" dirty="0"/>
              <a:t>Распределение</a:t>
            </a:r>
            <a:r>
              <a:rPr spc="-15" dirty="0"/>
              <a:t> </a:t>
            </a:r>
            <a:r>
              <a:rPr spc="-10" dirty="0"/>
              <a:t>Пуассона</a:t>
            </a:r>
          </a:p>
        </p:txBody>
      </p:sp>
      <p:sp>
        <p:nvSpPr>
          <p:cNvPr id="3" name="object 3"/>
          <p:cNvSpPr/>
          <p:nvPr/>
        </p:nvSpPr>
        <p:spPr>
          <a:xfrm>
            <a:off x="4211701" y="1484375"/>
            <a:ext cx="4608449" cy="4465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1341500"/>
            <a:ext cx="2981325" cy="8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2313432"/>
            <a:ext cx="3362325" cy="357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30" dirty="0">
                <a:latin typeface="Arial"/>
                <a:cs typeface="Arial"/>
              </a:rPr>
              <a:t>где </a:t>
            </a:r>
            <a:r>
              <a:rPr sz="1800" dirty="0">
                <a:latin typeface="Arial"/>
                <a:cs typeface="Arial"/>
              </a:rPr>
              <a:t>f' — </a:t>
            </a:r>
            <a:r>
              <a:rPr sz="1800" spc="-10" dirty="0">
                <a:latin typeface="Arial"/>
                <a:cs typeface="Arial"/>
              </a:rPr>
              <a:t>теоретические </a:t>
            </a:r>
            <a:r>
              <a:rPr sz="1800" spc="-15" dirty="0">
                <a:latin typeface="Arial"/>
                <a:cs typeface="Arial"/>
              </a:rPr>
              <a:t>частоты  распределения </a:t>
            </a:r>
            <a:r>
              <a:rPr sz="1800" spc="-10" dirty="0">
                <a:latin typeface="Arial"/>
                <a:cs typeface="Arial"/>
              </a:rPr>
              <a:t>Пуассона, </a:t>
            </a:r>
            <a:r>
              <a:rPr sz="1800" spc="-105" dirty="0">
                <a:latin typeface="Arial"/>
                <a:cs typeface="Arial"/>
              </a:rPr>
              <a:t>т. </a:t>
            </a:r>
            <a:r>
              <a:rPr sz="1800" spc="-5" dirty="0">
                <a:latin typeface="Arial"/>
                <a:cs typeface="Arial"/>
              </a:rPr>
              <a:t>е.  </a:t>
            </a:r>
            <a:r>
              <a:rPr sz="1800" spc="5" dirty="0">
                <a:latin typeface="Arial"/>
                <a:cs typeface="Arial"/>
              </a:rPr>
              <a:t>число </a:t>
            </a:r>
            <a:r>
              <a:rPr sz="1800" spc="-5" dirty="0">
                <a:latin typeface="Arial"/>
                <a:cs typeface="Arial"/>
              </a:rPr>
              <a:t>проб, </a:t>
            </a:r>
            <a:r>
              <a:rPr sz="1800" spc="-10" dirty="0">
                <a:latin typeface="Arial"/>
                <a:cs typeface="Arial"/>
              </a:rPr>
              <a:t>обладающих той  </a:t>
            </a:r>
            <a:r>
              <a:rPr sz="1800" dirty="0">
                <a:latin typeface="Arial"/>
                <a:cs typeface="Arial"/>
              </a:rPr>
              <a:t>или иной </a:t>
            </a:r>
            <a:r>
              <a:rPr sz="1800" spc="-10" dirty="0">
                <a:latin typeface="Arial"/>
                <a:cs typeface="Arial"/>
              </a:rPr>
              <a:t>долей </a:t>
            </a:r>
            <a:r>
              <a:rPr sz="1800" spc="-15" dirty="0">
                <a:latin typeface="Arial"/>
                <a:cs typeface="Arial"/>
              </a:rPr>
              <a:t>наблюдаемого  </a:t>
            </a:r>
            <a:r>
              <a:rPr sz="1800" dirty="0">
                <a:latin typeface="Arial"/>
                <a:cs typeface="Arial"/>
              </a:rPr>
              <a:t>признака; </a:t>
            </a:r>
            <a:r>
              <a:rPr sz="1800" i="1" dirty="0">
                <a:latin typeface="Arial"/>
                <a:cs typeface="Arial"/>
              </a:rPr>
              <a:t>х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-5" dirty="0">
                <a:latin typeface="Arial"/>
                <a:cs typeface="Arial"/>
              </a:rPr>
              <a:t>варианты,  </a:t>
            </a:r>
            <a:r>
              <a:rPr sz="1800" spc="-20" dirty="0">
                <a:latin typeface="Arial"/>
                <a:cs typeface="Arial"/>
              </a:rPr>
              <a:t>отдельные </a:t>
            </a:r>
            <a:r>
              <a:rPr sz="1800" spc="-10" dirty="0">
                <a:latin typeface="Arial"/>
                <a:cs typeface="Arial"/>
              </a:rPr>
              <a:t>значения  </a:t>
            </a:r>
            <a:r>
              <a:rPr sz="1800" spc="-15" dirty="0">
                <a:latin typeface="Arial"/>
                <a:cs typeface="Arial"/>
              </a:rPr>
              <a:t>наблюдаемого </a:t>
            </a:r>
            <a:r>
              <a:rPr sz="1800" dirty="0">
                <a:latin typeface="Arial"/>
                <a:cs typeface="Arial"/>
              </a:rPr>
              <a:t>признака; </a:t>
            </a:r>
            <a:r>
              <a:rPr sz="1800" i="1" dirty="0">
                <a:latin typeface="Arial"/>
                <a:cs typeface="Arial"/>
              </a:rPr>
              <a:t>х</a:t>
            </a:r>
            <a:r>
              <a:rPr sz="1800" dirty="0">
                <a:latin typeface="Arial"/>
                <a:cs typeface="Arial"/>
              </a:rPr>
              <a:t>! —  (икс-факториал) </a:t>
            </a:r>
            <a:r>
              <a:rPr sz="1800" spc="-20" dirty="0">
                <a:latin typeface="Arial"/>
                <a:cs typeface="Arial"/>
              </a:rPr>
              <a:t>обозначает  </a:t>
            </a:r>
            <a:r>
              <a:rPr sz="1800" spc="-10" dirty="0">
                <a:latin typeface="Arial"/>
                <a:cs typeface="Arial"/>
              </a:rPr>
              <a:t>произведение ряда  натуральных чисел, </a:t>
            </a:r>
            <a:r>
              <a:rPr sz="1800" spc="-5" dirty="0">
                <a:latin typeface="Arial"/>
                <a:cs typeface="Arial"/>
              </a:rPr>
              <a:t>например:  </a:t>
            </a:r>
            <a:r>
              <a:rPr sz="1800" dirty="0">
                <a:latin typeface="Arial"/>
                <a:cs typeface="Arial"/>
              </a:rPr>
              <a:t>3! = </a:t>
            </a:r>
            <a:r>
              <a:rPr sz="1800" spc="-5" dirty="0">
                <a:latin typeface="Arial"/>
                <a:cs typeface="Arial"/>
              </a:rPr>
              <a:t>1-2-3 </a:t>
            </a:r>
            <a:r>
              <a:rPr sz="1800" dirty="0">
                <a:latin typeface="Arial"/>
                <a:cs typeface="Arial"/>
              </a:rPr>
              <a:t>= 6; </a:t>
            </a:r>
            <a:r>
              <a:rPr sz="1800" i="1" dirty="0">
                <a:latin typeface="Arial"/>
                <a:cs typeface="Arial"/>
              </a:rPr>
              <a:t>М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-10" dirty="0">
                <a:latin typeface="Arial"/>
                <a:cs typeface="Arial"/>
              </a:rPr>
              <a:t>средняя  </a:t>
            </a:r>
            <a:r>
              <a:rPr sz="1800" spc="-5" dirty="0">
                <a:latin typeface="Arial"/>
                <a:cs typeface="Arial"/>
              </a:rPr>
              <a:t>арифметическая </a:t>
            </a:r>
            <a:r>
              <a:rPr sz="1800" spc="-10" dirty="0">
                <a:latin typeface="Arial"/>
                <a:cs typeface="Arial"/>
              </a:rPr>
              <a:t>данного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ряда;  </a:t>
            </a:r>
            <a:r>
              <a:rPr sz="1800" i="1" spc="-5" dirty="0">
                <a:latin typeface="Arial"/>
                <a:cs typeface="Arial"/>
              </a:rPr>
              <a:t>Nп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-10" dirty="0">
                <a:latin typeface="Arial"/>
                <a:cs typeface="Arial"/>
              </a:rPr>
              <a:t>общее </a:t>
            </a:r>
            <a:r>
              <a:rPr sz="1800" spc="5" dirty="0">
                <a:latin typeface="Arial"/>
                <a:cs typeface="Arial"/>
              </a:rPr>
              <a:t>число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проб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5743" y="6444259"/>
            <a:ext cx="36258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18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34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1090929"/>
            <a:ext cx="686371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5275580" algn="l"/>
              </a:tabLst>
            </a:pPr>
            <a:r>
              <a:rPr sz="2400" b="0" dirty="0">
                <a:latin typeface="Arial"/>
                <a:cs typeface="Arial"/>
              </a:rPr>
              <a:t>При</a:t>
            </a:r>
            <a:r>
              <a:rPr sz="2400" b="0" spc="-20" dirty="0">
                <a:latin typeface="Arial"/>
                <a:cs typeface="Arial"/>
              </a:rPr>
              <a:t> </a:t>
            </a:r>
            <a:r>
              <a:rPr sz="2400" b="0" spc="-35" dirty="0">
                <a:latin typeface="Arial"/>
                <a:cs typeface="Arial"/>
              </a:rPr>
              <a:t>во</a:t>
            </a:r>
            <a:r>
              <a:rPr sz="2400" b="0" spc="-5" dirty="0">
                <a:latin typeface="Arial"/>
                <a:cs typeface="Arial"/>
              </a:rPr>
              <a:t>зрас</a:t>
            </a:r>
            <a:r>
              <a:rPr sz="2400" b="0" spc="-25" dirty="0">
                <a:latin typeface="Arial"/>
                <a:cs typeface="Arial"/>
              </a:rPr>
              <a:t>т</a:t>
            </a:r>
            <a:r>
              <a:rPr sz="2400" b="0" spc="-5" dirty="0">
                <a:latin typeface="Arial"/>
                <a:cs typeface="Arial"/>
              </a:rPr>
              <a:t>а</a:t>
            </a:r>
            <a:r>
              <a:rPr sz="2400" b="0" spc="-15" dirty="0">
                <a:latin typeface="Arial"/>
                <a:cs typeface="Arial"/>
              </a:rPr>
              <a:t>н</a:t>
            </a:r>
            <a:r>
              <a:rPr sz="2400" b="0" dirty="0">
                <a:latin typeface="Arial"/>
                <a:cs typeface="Arial"/>
              </a:rPr>
              <a:t>ии </a:t>
            </a:r>
            <a:r>
              <a:rPr sz="2400" b="0" spc="-10" dirty="0">
                <a:latin typeface="Arial"/>
                <a:cs typeface="Arial"/>
              </a:rPr>
              <a:t>п</a:t>
            </a:r>
            <a:r>
              <a:rPr sz="2400" b="0" spc="-5" dirty="0">
                <a:latin typeface="Arial"/>
                <a:cs typeface="Arial"/>
              </a:rPr>
              <a:t>роиз</a:t>
            </a:r>
            <a:r>
              <a:rPr sz="2400" b="0" spc="-30" dirty="0">
                <a:latin typeface="Arial"/>
                <a:cs typeface="Arial"/>
              </a:rPr>
              <a:t>в</a:t>
            </a:r>
            <a:r>
              <a:rPr sz="2400" b="0" spc="-60" dirty="0">
                <a:latin typeface="Arial"/>
                <a:cs typeface="Arial"/>
              </a:rPr>
              <a:t>е</a:t>
            </a:r>
            <a:r>
              <a:rPr sz="2400" b="0" dirty="0">
                <a:latin typeface="Arial"/>
                <a:cs typeface="Arial"/>
              </a:rPr>
              <a:t>дения</a:t>
            </a:r>
            <a:r>
              <a:rPr sz="2400" b="0" spc="5" dirty="0">
                <a:latin typeface="Arial"/>
                <a:cs typeface="Arial"/>
              </a:rPr>
              <a:t> </a:t>
            </a:r>
            <a:r>
              <a:rPr sz="2400" b="0" spc="-10" dirty="0">
                <a:latin typeface="Arial"/>
                <a:cs typeface="Arial"/>
              </a:rPr>
              <a:t>n</a:t>
            </a:r>
            <a:r>
              <a:rPr sz="2400" b="0" spc="-5" dirty="0">
                <a:latin typeface="Arial"/>
                <a:cs typeface="Arial"/>
              </a:rPr>
              <a:t>p</a:t>
            </a:r>
            <a:r>
              <a:rPr sz="2400" b="0" dirty="0">
                <a:latin typeface="Arial"/>
                <a:cs typeface="Arial"/>
              </a:rPr>
              <a:t> -	</a:t>
            </a:r>
            <a:r>
              <a:rPr sz="2400" b="0" spc="-5" dirty="0">
                <a:latin typeface="Arial"/>
                <a:cs typeface="Arial"/>
              </a:rPr>
              <a:t>(</a:t>
            </a:r>
            <a:r>
              <a:rPr sz="2400" b="0" spc="-30" dirty="0">
                <a:latin typeface="Arial"/>
                <a:cs typeface="Arial"/>
              </a:rPr>
              <a:t>в</a:t>
            </a:r>
            <a:r>
              <a:rPr sz="2400" b="0" spc="-5" dirty="0">
                <a:latin typeface="Arial"/>
                <a:cs typeface="Arial"/>
              </a:rPr>
              <a:t>ер</a:t>
            </a:r>
            <a:r>
              <a:rPr sz="2400" b="0" spc="-15" dirty="0">
                <a:latin typeface="Arial"/>
                <a:cs typeface="Arial"/>
              </a:rPr>
              <a:t>о</a:t>
            </a:r>
            <a:r>
              <a:rPr sz="2400" b="0" dirty="0">
                <a:latin typeface="Arial"/>
                <a:cs typeface="Arial"/>
              </a:rPr>
              <a:t>ятн</a:t>
            </a:r>
            <a:r>
              <a:rPr sz="2400" b="0" spc="-10" dirty="0">
                <a:latin typeface="Arial"/>
                <a:cs typeface="Arial"/>
              </a:rPr>
              <a:t>а</a:t>
            </a:r>
            <a:r>
              <a:rPr sz="2400" b="0" dirty="0">
                <a:latin typeface="Arial"/>
                <a:cs typeface="Arial"/>
              </a:rPr>
              <a:t>я  </a:t>
            </a:r>
            <a:r>
              <a:rPr sz="2400" b="0" spc="-15" dirty="0">
                <a:latin typeface="Arial"/>
                <a:cs typeface="Arial"/>
              </a:rPr>
              <a:t>частота </a:t>
            </a:r>
            <a:r>
              <a:rPr sz="2400" b="0" spc="-10" dirty="0">
                <a:latin typeface="Arial"/>
                <a:cs typeface="Arial"/>
              </a:rPr>
              <a:t>ожидаемого </a:t>
            </a:r>
            <a:r>
              <a:rPr sz="2400" b="0" dirty="0">
                <a:latin typeface="Arial"/>
                <a:cs typeface="Arial"/>
              </a:rPr>
              <a:t>события) </a:t>
            </a:r>
            <a:r>
              <a:rPr sz="2400" b="0" spc="-15" dirty="0">
                <a:latin typeface="Arial"/>
                <a:cs typeface="Arial"/>
              </a:rPr>
              <a:t>распределение  </a:t>
            </a:r>
            <a:r>
              <a:rPr sz="2400" b="0" spc="-5" dirty="0">
                <a:latin typeface="Arial"/>
                <a:cs typeface="Arial"/>
              </a:rPr>
              <a:t>Пуассона стремится </a:t>
            </a:r>
            <a:r>
              <a:rPr sz="2400" b="0" dirty="0">
                <a:latin typeface="Arial"/>
                <a:cs typeface="Arial"/>
              </a:rPr>
              <a:t>к</a:t>
            </a:r>
            <a:r>
              <a:rPr sz="2400" b="0" spc="-6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нормальному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650" y="2349436"/>
            <a:ext cx="5111750" cy="3608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65743" y="6444259"/>
            <a:ext cx="36258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1814"/>
              </a:lnSpc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35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2005"/>
              </a:lnSpc>
            </a:pPr>
            <a:fld id="{81D60167-4931-47E6-BA6A-407CBD079E47}" type="slidenum">
              <a:rPr sz="2000" b="1" dirty="0">
                <a:latin typeface="Calibri"/>
                <a:cs typeface="Calibri"/>
              </a:rPr>
              <a:t>4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1044" y="1664208"/>
            <a:ext cx="7824470" cy="420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3345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Объекты </a:t>
            </a:r>
            <a:r>
              <a:rPr sz="2400" dirty="0">
                <a:latin typeface="Arial"/>
                <a:cs typeface="Arial"/>
              </a:rPr>
              <a:t>каждого </a:t>
            </a:r>
            <a:r>
              <a:rPr sz="2400" spc="-10" dirty="0">
                <a:latin typeface="Arial"/>
                <a:cs typeface="Arial"/>
              </a:rPr>
              <a:t>исследования </a:t>
            </a:r>
            <a:r>
              <a:rPr sz="2400" spc="-5" dirty="0">
                <a:latin typeface="Arial"/>
                <a:cs typeface="Arial"/>
              </a:rPr>
              <a:t>(растения, </a:t>
            </a:r>
            <a:r>
              <a:rPr sz="2400" spc="-10" dirty="0">
                <a:latin typeface="Arial"/>
                <a:cs typeface="Arial"/>
              </a:rPr>
              <a:t>животные,  </a:t>
            </a:r>
            <a:r>
              <a:rPr sz="2400" spc="-5" dirty="0">
                <a:latin typeface="Arial"/>
                <a:cs typeface="Arial"/>
              </a:rPr>
              <a:t>микроорганизмы, </a:t>
            </a:r>
            <a:r>
              <a:rPr sz="2400" spc="-10" dirty="0">
                <a:latin typeface="Arial"/>
                <a:cs typeface="Arial"/>
              </a:rPr>
              <a:t>урожаи </a:t>
            </a:r>
            <a:r>
              <a:rPr sz="2400" dirty="0">
                <a:latin typeface="Arial"/>
                <a:cs typeface="Arial"/>
              </a:rPr>
              <a:t>с опытных </a:t>
            </a:r>
            <a:r>
              <a:rPr sz="2400" spc="-15" dirty="0">
                <a:latin typeface="Arial"/>
                <a:cs typeface="Arial"/>
              </a:rPr>
              <a:t>делянок </a:t>
            </a:r>
            <a:r>
              <a:rPr sz="2400" dirty="0">
                <a:latin typeface="Arial"/>
                <a:cs typeface="Arial"/>
              </a:rPr>
              <a:t>или  </a:t>
            </a:r>
            <a:r>
              <a:rPr sz="2400" spc="-20" dirty="0">
                <a:latin typeface="Arial"/>
                <a:cs typeface="Arial"/>
              </a:rPr>
              <a:t>вегетационных </a:t>
            </a:r>
            <a:r>
              <a:rPr sz="2400" spc="-10" dirty="0">
                <a:latin typeface="Arial"/>
                <a:cs typeface="Arial"/>
              </a:rPr>
              <a:t>сосудов, </a:t>
            </a:r>
            <a:r>
              <a:rPr sz="2400" spc="-5" dirty="0">
                <a:latin typeface="Arial"/>
                <a:cs typeface="Arial"/>
              </a:rPr>
              <a:t>образцы </a:t>
            </a:r>
            <a:r>
              <a:rPr sz="2400" spc="-10" dirty="0">
                <a:latin typeface="Arial"/>
                <a:cs typeface="Arial"/>
              </a:rPr>
              <a:t>плодов, </a:t>
            </a:r>
            <a:r>
              <a:rPr sz="2400" dirty="0">
                <a:latin typeface="Arial"/>
                <a:cs typeface="Arial"/>
              </a:rPr>
              <a:t>семян и </a:t>
            </a:r>
            <a:r>
              <a:rPr sz="2400" spc="-5" dirty="0">
                <a:latin typeface="Arial"/>
                <a:cs typeface="Arial"/>
              </a:rPr>
              <a:t>пр.)  </a:t>
            </a:r>
            <a:r>
              <a:rPr sz="2400" spc="-15" dirty="0">
                <a:latin typeface="Arial"/>
                <a:cs typeface="Arial"/>
              </a:rPr>
              <a:t>образуют </a:t>
            </a:r>
            <a:r>
              <a:rPr sz="2400" dirty="0">
                <a:latin typeface="Arial"/>
                <a:cs typeface="Arial"/>
              </a:rPr>
              <a:t>общую, или </a:t>
            </a:r>
            <a:r>
              <a:rPr sz="2400" spc="-10" dirty="0">
                <a:latin typeface="Arial"/>
                <a:cs typeface="Arial"/>
              </a:rPr>
              <a:t>генеральную,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совокупность.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20"/>
              </a:spcBef>
              <a:tabLst>
                <a:tab pos="3215640" algn="l"/>
              </a:tabLst>
            </a:pPr>
            <a:r>
              <a:rPr sz="2400" spc="-25" dirty="0">
                <a:latin typeface="Arial"/>
                <a:cs typeface="Arial"/>
              </a:rPr>
              <a:t>Термин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совокупность	</a:t>
            </a:r>
            <a:r>
              <a:rPr sz="2400" spc="-10" dirty="0">
                <a:latin typeface="Arial"/>
                <a:cs typeface="Arial"/>
              </a:rPr>
              <a:t>относят </a:t>
            </a:r>
            <a:r>
              <a:rPr sz="2400" dirty="0">
                <a:latin typeface="Arial"/>
                <a:cs typeface="Arial"/>
              </a:rPr>
              <a:t>и к </a:t>
            </a:r>
            <a:r>
              <a:rPr sz="2400" spc="-10" dirty="0">
                <a:latin typeface="Arial"/>
                <a:cs typeface="Arial"/>
              </a:rPr>
              <a:t>полученным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в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опыте 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или </a:t>
            </a:r>
            <a:r>
              <a:rPr sz="2400" spc="-5" dirty="0">
                <a:latin typeface="Arial"/>
                <a:cs typeface="Arial"/>
              </a:rPr>
              <a:t>путем </a:t>
            </a:r>
            <a:r>
              <a:rPr sz="2400" spc="-20" dirty="0">
                <a:latin typeface="Arial"/>
                <a:cs typeface="Arial"/>
              </a:rPr>
              <a:t>наблюдений </a:t>
            </a:r>
            <a:r>
              <a:rPr sz="2400" dirty="0">
                <a:latin typeface="Arial"/>
                <a:cs typeface="Arial"/>
              </a:rPr>
              <a:t>числам, </a:t>
            </a:r>
            <a:r>
              <a:rPr sz="2400" spc="-5" dirty="0">
                <a:latin typeface="Arial"/>
                <a:cs typeface="Arial"/>
              </a:rPr>
              <a:t>характеризующим </a:t>
            </a:r>
            <a:r>
              <a:rPr sz="2400" dirty="0">
                <a:latin typeface="Arial"/>
                <a:cs typeface="Arial"/>
              </a:rPr>
              <a:t>с  </a:t>
            </a:r>
            <a:r>
              <a:rPr sz="2400" spc="5" dirty="0">
                <a:latin typeface="Arial"/>
                <a:cs typeface="Arial"/>
              </a:rPr>
              <a:t>какой-либо </a:t>
            </a:r>
            <a:r>
              <a:rPr sz="2400" spc="-15" dirty="0">
                <a:latin typeface="Arial"/>
                <a:cs typeface="Arial"/>
              </a:rPr>
              <a:t>одной </a:t>
            </a:r>
            <a:r>
              <a:rPr sz="2400" spc="-10" dirty="0">
                <a:latin typeface="Arial"/>
                <a:cs typeface="Arial"/>
              </a:rPr>
              <a:t>количественной </a:t>
            </a:r>
            <a:r>
              <a:rPr sz="2400" spc="-5" dirty="0">
                <a:latin typeface="Arial"/>
                <a:cs typeface="Arial"/>
              </a:rPr>
              <a:t>стороны </a:t>
            </a:r>
            <a:r>
              <a:rPr sz="2400" spc="-10" dirty="0">
                <a:latin typeface="Arial"/>
                <a:cs typeface="Arial"/>
              </a:rPr>
              <a:t>объекты,  </a:t>
            </a:r>
            <a:r>
              <a:rPr sz="2400" spc="-15" dirty="0">
                <a:latin typeface="Arial"/>
                <a:cs typeface="Arial"/>
              </a:rPr>
              <a:t>входящие </a:t>
            </a:r>
            <a:r>
              <a:rPr sz="2400" spc="-5" dirty="0">
                <a:latin typeface="Arial"/>
                <a:cs typeface="Arial"/>
              </a:rPr>
              <a:t>в данную </a:t>
            </a:r>
            <a:r>
              <a:rPr sz="2400" spc="-10" dirty="0">
                <a:latin typeface="Arial"/>
                <a:cs typeface="Arial"/>
              </a:rPr>
              <a:t>генеральную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совокупность.</a:t>
            </a:r>
            <a:endParaRPr sz="2400">
              <a:latin typeface="Arial"/>
              <a:cs typeface="Arial"/>
            </a:endParaRPr>
          </a:p>
          <a:p>
            <a:pPr marL="12700" marR="1771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В </a:t>
            </a:r>
            <a:r>
              <a:rPr sz="2400" spc="-5" dirty="0">
                <a:latin typeface="Arial"/>
                <a:cs typeface="Arial"/>
              </a:rPr>
              <a:t>статистическую </a:t>
            </a:r>
            <a:r>
              <a:rPr sz="2400" dirty="0">
                <a:latin typeface="Arial"/>
                <a:cs typeface="Arial"/>
              </a:rPr>
              <a:t>совокупность </a:t>
            </a:r>
            <a:r>
              <a:rPr sz="2400" spc="-25" dirty="0">
                <a:latin typeface="Arial"/>
                <a:cs typeface="Arial"/>
              </a:rPr>
              <a:t>следует </a:t>
            </a:r>
            <a:r>
              <a:rPr sz="2400" spc="-15" dirty="0">
                <a:latin typeface="Arial"/>
                <a:cs typeface="Arial"/>
              </a:rPr>
              <a:t>включать  </a:t>
            </a:r>
            <a:r>
              <a:rPr sz="2400" dirty="0">
                <a:latin typeface="Arial"/>
                <a:cs typeface="Arial"/>
              </a:rPr>
              <a:t>лишь числа, </a:t>
            </a:r>
            <a:r>
              <a:rPr sz="2400" spc="-5" dirty="0">
                <a:latin typeface="Arial"/>
                <a:cs typeface="Arial"/>
              </a:rPr>
              <a:t>относящиеся </a:t>
            </a:r>
            <a:r>
              <a:rPr sz="2400" dirty="0">
                <a:latin typeface="Arial"/>
                <a:cs typeface="Arial"/>
              </a:rPr>
              <a:t>к </a:t>
            </a:r>
            <a:r>
              <a:rPr sz="2400" spc="-5" dirty="0">
                <a:latin typeface="Arial"/>
                <a:cs typeface="Arial"/>
              </a:rPr>
              <a:t>качественно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однородным  </a:t>
            </a:r>
            <a:r>
              <a:rPr sz="2400" b="1" dirty="0">
                <a:latin typeface="Arial"/>
                <a:cs typeface="Arial"/>
              </a:rPr>
              <a:t>признакам </a:t>
            </a:r>
            <a:r>
              <a:rPr sz="2400" spc="-5" dirty="0">
                <a:latin typeface="Arial"/>
                <a:cs typeface="Arial"/>
              </a:rPr>
              <a:t>(свойствам) </a:t>
            </a:r>
            <a:r>
              <a:rPr sz="2400" spc="-15" dirty="0">
                <a:latin typeface="Arial"/>
                <a:cs typeface="Arial"/>
              </a:rPr>
              <a:t>объекта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исследования.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0" marR="5080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Статистическая </a:t>
            </a:r>
            <a:r>
              <a:rPr b="0" dirty="0">
                <a:latin typeface="Arial"/>
                <a:cs typeface="Arial"/>
              </a:rPr>
              <a:t>совокупность </a:t>
            </a:r>
            <a:r>
              <a:rPr b="0" spc="-5" dirty="0">
                <a:latin typeface="Arial"/>
                <a:cs typeface="Arial"/>
              </a:rPr>
              <a:t>– </a:t>
            </a:r>
            <a:r>
              <a:rPr b="0" spc="-35" dirty="0">
                <a:latin typeface="Arial"/>
                <a:cs typeface="Arial"/>
              </a:rPr>
              <a:t>это </a:t>
            </a:r>
            <a:r>
              <a:rPr b="0" spc="-5" dirty="0">
                <a:latin typeface="Arial"/>
                <a:cs typeface="Arial"/>
              </a:rPr>
              <a:t>и </a:t>
            </a:r>
            <a:r>
              <a:rPr b="0" spc="-15" dirty="0">
                <a:latin typeface="Arial"/>
                <a:cs typeface="Arial"/>
              </a:rPr>
              <a:t>объекты  </a:t>
            </a:r>
            <a:r>
              <a:rPr b="0" spc="-10" dirty="0">
                <a:latin typeface="Arial"/>
                <a:cs typeface="Arial"/>
              </a:rPr>
              <a:t>исследования </a:t>
            </a:r>
            <a:r>
              <a:rPr b="0" spc="-5" dirty="0">
                <a:latin typeface="Arial"/>
                <a:cs typeface="Arial"/>
              </a:rPr>
              <a:t>и </a:t>
            </a:r>
            <a:r>
              <a:rPr b="0" spc="-10" dirty="0">
                <a:latin typeface="Arial"/>
                <a:cs typeface="Arial"/>
              </a:rPr>
              <a:t>полученные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данные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2005"/>
              </a:lnSpc>
            </a:pPr>
            <a:fld id="{81D60167-4931-47E6-BA6A-407CBD079E47}" type="slidenum">
              <a:rPr sz="2000" b="1" dirty="0">
                <a:latin typeface="Calibri"/>
                <a:cs typeface="Calibri"/>
              </a:rPr>
              <a:t>5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7217" y="800353"/>
            <a:ext cx="7872730" cy="513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1645">
              <a:lnSpc>
                <a:spcPct val="100000"/>
              </a:lnSpc>
              <a:tabLst>
                <a:tab pos="1686560" algn="l"/>
                <a:tab pos="4164329" algn="l"/>
              </a:tabLst>
            </a:pPr>
            <a:r>
              <a:rPr sz="2400" dirty="0">
                <a:latin typeface="Arial"/>
                <a:cs typeface="Arial"/>
              </a:rPr>
              <a:t>Признаки (их </a:t>
            </a:r>
            <a:r>
              <a:rPr sz="2400" spc="-10" dirty="0">
                <a:latin typeface="Arial"/>
                <a:cs typeface="Arial"/>
              </a:rPr>
              <a:t>количественная </a:t>
            </a:r>
            <a:r>
              <a:rPr sz="2400" dirty="0">
                <a:latin typeface="Arial"/>
                <a:cs typeface="Arial"/>
              </a:rPr>
              <a:t>мера, </a:t>
            </a:r>
            <a:r>
              <a:rPr sz="2400" spc="-10" dirty="0">
                <a:latin typeface="Arial"/>
                <a:cs typeface="Arial"/>
              </a:rPr>
              <a:t>варианта)  </a:t>
            </a:r>
            <a:r>
              <a:rPr sz="2400" spc="-15" dirty="0">
                <a:latin typeface="Arial"/>
                <a:cs typeface="Arial"/>
              </a:rPr>
              <a:t>варьируют	</a:t>
            </a:r>
            <a:r>
              <a:rPr sz="2400" spc="-5" dirty="0">
                <a:latin typeface="Arial"/>
                <a:cs typeface="Arial"/>
              </a:rPr>
              <a:t>случайным </a:t>
            </a:r>
            <a:r>
              <a:rPr sz="2400" spc="-10" dirty="0">
                <a:latin typeface="Arial"/>
                <a:cs typeface="Arial"/>
              </a:rPr>
              <a:t>образом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по причине  </a:t>
            </a:r>
            <a:r>
              <a:rPr sz="2400" spc="-10" dirty="0">
                <a:latin typeface="Arial"/>
                <a:cs typeface="Arial"/>
              </a:rPr>
              <a:t>естественной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изменчивости	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5" dirty="0">
                <a:latin typeface="Arial"/>
                <a:cs typeface="Arial"/>
              </a:rPr>
              <a:t>ошибок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измерений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46164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Основное – </a:t>
            </a:r>
            <a:r>
              <a:rPr sz="2400" spc="-10" dirty="0">
                <a:latin typeface="Arial"/>
                <a:cs typeface="Arial"/>
              </a:rPr>
              <a:t>естественная </a:t>
            </a:r>
            <a:r>
              <a:rPr sz="2400" spc="-5" dirty="0">
                <a:latin typeface="Arial"/>
                <a:cs typeface="Arial"/>
              </a:rPr>
              <a:t>изменчивость, </a:t>
            </a:r>
            <a:r>
              <a:rPr sz="2400" spc="-10" dirty="0">
                <a:latin typeface="Arial"/>
                <a:cs typeface="Arial"/>
              </a:rPr>
              <a:t>вызванная  </a:t>
            </a:r>
            <a:r>
              <a:rPr sz="2400" spc="-5" dirty="0">
                <a:latin typeface="Arial"/>
                <a:cs typeface="Arial"/>
              </a:rPr>
              <a:t>биологическими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причинами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504315" algn="l"/>
              </a:tabLst>
            </a:pPr>
            <a:r>
              <a:rPr sz="2400" spc="-5" dirty="0">
                <a:latin typeface="Arial"/>
                <a:cs typeface="Arial"/>
              </a:rPr>
              <a:t>Характер	</a:t>
            </a:r>
            <a:r>
              <a:rPr sz="2400" spc="-10" dirty="0">
                <a:latin typeface="Arial"/>
                <a:cs typeface="Arial"/>
              </a:rPr>
              <a:t>самого </a:t>
            </a:r>
            <a:r>
              <a:rPr sz="2400" spc="-20" dirty="0">
                <a:latin typeface="Arial"/>
                <a:cs typeface="Arial"/>
              </a:rPr>
              <a:t>наблюдаемого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явления, </a:t>
            </a:r>
            <a:r>
              <a:rPr sz="2400" spc="-5" dirty="0">
                <a:latin typeface="Arial"/>
                <a:cs typeface="Arial"/>
              </a:rPr>
              <a:t>особенности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причин, вызывающих </a:t>
            </a:r>
            <a:r>
              <a:rPr sz="2400" spc="-15" dirty="0">
                <a:latin typeface="Arial"/>
                <a:cs typeface="Arial"/>
              </a:rPr>
              <a:t>колебания </a:t>
            </a:r>
            <a:r>
              <a:rPr sz="2400" spc="-10" dirty="0">
                <a:latin typeface="Arial"/>
                <a:cs typeface="Arial"/>
              </a:rPr>
              <a:t>данного </a:t>
            </a:r>
            <a:r>
              <a:rPr sz="2400" dirty="0">
                <a:latin typeface="Arial"/>
                <a:cs typeface="Arial"/>
              </a:rPr>
              <a:t>признака  </a:t>
            </a:r>
            <a:r>
              <a:rPr sz="2400" spc="-25" dirty="0">
                <a:latin typeface="Arial"/>
                <a:cs typeface="Arial"/>
              </a:rPr>
              <a:t>определяют </a:t>
            </a:r>
            <a:r>
              <a:rPr sz="2400" spc="-5" dirty="0">
                <a:latin typeface="Arial"/>
                <a:cs typeface="Arial"/>
              </a:rPr>
              <a:t>особенности </a:t>
            </a:r>
            <a:r>
              <a:rPr sz="2400" spc="-15" dirty="0">
                <a:latin typeface="Arial"/>
                <a:cs typeface="Arial"/>
              </a:rPr>
              <a:t>колебаний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данных.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6089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Вычисления </a:t>
            </a:r>
            <a:r>
              <a:rPr sz="2400" spc="-5" dirty="0">
                <a:latin typeface="Arial"/>
                <a:cs typeface="Arial"/>
              </a:rPr>
              <a:t>можно </a:t>
            </a:r>
            <a:r>
              <a:rPr sz="2400" spc="-15" dirty="0">
                <a:latin typeface="Arial"/>
                <a:cs typeface="Arial"/>
              </a:rPr>
              <a:t>проводить </a:t>
            </a:r>
            <a:r>
              <a:rPr sz="2400" spc="15" dirty="0">
                <a:latin typeface="Arial"/>
                <a:cs typeface="Arial"/>
              </a:rPr>
              <a:t>как </a:t>
            </a:r>
            <a:r>
              <a:rPr sz="2400" spc="-20" dirty="0">
                <a:latin typeface="Arial"/>
                <a:cs typeface="Arial"/>
              </a:rPr>
              <a:t>угодно </a:t>
            </a:r>
            <a:r>
              <a:rPr sz="2400" spc="-15" dirty="0">
                <a:latin typeface="Arial"/>
                <a:cs typeface="Arial"/>
              </a:rPr>
              <a:t>точно, </a:t>
            </a:r>
            <a:r>
              <a:rPr sz="2400" spc="-10" dirty="0">
                <a:latin typeface="Arial"/>
                <a:cs typeface="Arial"/>
              </a:rPr>
              <a:t>но  </a:t>
            </a:r>
            <a:r>
              <a:rPr sz="2400" spc="-45" dirty="0">
                <a:latin typeface="Arial"/>
                <a:cs typeface="Arial"/>
              </a:rPr>
              <a:t>результат </a:t>
            </a:r>
            <a:r>
              <a:rPr sz="2400" dirty="0">
                <a:latin typeface="Arial"/>
                <a:cs typeface="Arial"/>
              </a:rPr>
              <a:t>вычисления </a:t>
            </a:r>
            <a:r>
              <a:rPr sz="2400" spc="-5" dirty="0">
                <a:latin typeface="Arial"/>
                <a:cs typeface="Arial"/>
              </a:rPr>
              <a:t>не </a:t>
            </a:r>
            <a:r>
              <a:rPr sz="2400" spc="-25" dirty="0">
                <a:latin typeface="Arial"/>
                <a:cs typeface="Arial"/>
              </a:rPr>
              <a:t>может </a:t>
            </a:r>
            <a:r>
              <a:rPr sz="2400" dirty="0">
                <a:latin typeface="Arial"/>
                <a:cs typeface="Arial"/>
              </a:rPr>
              <a:t>быть </a:t>
            </a:r>
            <a:r>
              <a:rPr sz="2400" spc="-15" dirty="0">
                <a:latin typeface="Arial"/>
                <a:cs typeface="Arial"/>
              </a:rPr>
              <a:t>точнее </a:t>
            </a:r>
            <a:r>
              <a:rPr sz="2400" spc="-30" dirty="0">
                <a:latin typeface="Arial"/>
                <a:cs typeface="Arial"/>
              </a:rPr>
              <a:t>тех  </a:t>
            </a:r>
            <a:r>
              <a:rPr sz="2400" spc="-5" dirty="0">
                <a:latin typeface="Arial"/>
                <a:cs typeface="Arial"/>
              </a:rPr>
              <a:t>данных, на </a:t>
            </a:r>
            <a:r>
              <a:rPr sz="2400" spc="-10" dirty="0">
                <a:latin typeface="Arial"/>
                <a:cs typeface="Arial"/>
              </a:rPr>
              <a:t>которых </a:t>
            </a:r>
            <a:r>
              <a:rPr sz="2400" dirty="0">
                <a:latin typeface="Arial"/>
                <a:cs typeface="Arial"/>
              </a:rPr>
              <a:t>оно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основано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2005"/>
              </a:lnSpc>
            </a:pPr>
            <a:fld id="{81D60167-4931-47E6-BA6A-407CBD079E47}" type="slidenum">
              <a:rPr sz="2000" b="1" dirty="0">
                <a:latin typeface="Calibri"/>
                <a:cs typeface="Calibri"/>
              </a:rPr>
              <a:t>6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9993" y="1264030"/>
            <a:ext cx="7821295" cy="476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208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Чаще </a:t>
            </a:r>
            <a:r>
              <a:rPr sz="2400" spc="-20" dirty="0">
                <a:latin typeface="Arial"/>
                <a:cs typeface="Arial"/>
              </a:rPr>
              <a:t>всего </a:t>
            </a:r>
            <a:r>
              <a:rPr sz="2400" spc="-5" dirty="0">
                <a:latin typeface="Arial"/>
                <a:cs typeface="Arial"/>
              </a:rPr>
              <a:t>в </a:t>
            </a:r>
            <a:r>
              <a:rPr sz="2400" spc="-10" dirty="0">
                <a:latin typeface="Arial"/>
                <a:cs typeface="Arial"/>
              </a:rPr>
              <a:t>природе </a:t>
            </a:r>
            <a:r>
              <a:rPr sz="2400" spc="-25" dirty="0">
                <a:latin typeface="Arial"/>
                <a:cs typeface="Arial"/>
              </a:rPr>
              <a:t>наблюдается </a:t>
            </a:r>
            <a:r>
              <a:rPr sz="2400" dirty="0">
                <a:latin typeface="Arial"/>
                <a:cs typeface="Arial"/>
              </a:rPr>
              <a:t>закономерность:  </a:t>
            </a:r>
            <a:r>
              <a:rPr sz="2400" spc="-10" dirty="0">
                <a:latin typeface="Arial"/>
                <a:cs typeface="Arial"/>
              </a:rPr>
              <a:t>большие </a:t>
            </a:r>
            <a:r>
              <a:rPr sz="2400" dirty="0">
                <a:latin typeface="Arial"/>
                <a:cs typeface="Arial"/>
              </a:rPr>
              <a:t>по </a:t>
            </a:r>
            <a:r>
              <a:rPr sz="2400" spc="-15" dirty="0">
                <a:latin typeface="Arial"/>
                <a:cs typeface="Arial"/>
              </a:rPr>
              <a:t>величине колебания </a:t>
            </a:r>
            <a:r>
              <a:rPr sz="2400" spc="-5" dirty="0">
                <a:latin typeface="Arial"/>
                <a:cs typeface="Arial"/>
              </a:rPr>
              <a:t>данных </a:t>
            </a:r>
            <a:r>
              <a:rPr sz="2400" spc="-20" dirty="0">
                <a:latin typeface="Arial"/>
                <a:cs typeface="Arial"/>
              </a:rPr>
              <a:t>встречаются  </a:t>
            </a:r>
            <a:r>
              <a:rPr sz="2400" spc="-15" dirty="0">
                <a:latin typeface="Arial"/>
                <a:cs typeface="Arial"/>
              </a:rPr>
              <a:t>значительно </a:t>
            </a:r>
            <a:r>
              <a:rPr sz="2400" spc="-10" dirty="0">
                <a:latin typeface="Arial"/>
                <a:cs typeface="Arial"/>
              </a:rPr>
              <a:t>реже, </a:t>
            </a:r>
            <a:r>
              <a:rPr sz="2400" spc="-5" dirty="0">
                <a:latin typeface="Arial"/>
                <a:cs typeface="Arial"/>
              </a:rPr>
              <a:t>чем </a:t>
            </a:r>
            <a:r>
              <a:rPr sz="2400" dirty="0">
                <a:latin typeface="Arial"/>
                <a:cs typeface="Arial"/>
              </a:rPr>
              <a:t>меньшие по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величине.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Большинство </a:t>
            </a:r>
            <a:r>
              <a:rPr sz="2400" spc="-5" dirty="0">
                <a:latin typeface="Arial"/>
                <a:cs typeface="Arial"/>
              </a:rPr>
              <a:t>членов статистической </a:t>
            </a:r>
            <a:r>
              <a:rPr sz="2400" dirty="0">
                <a:latin typeface="Arial"/>
                <a:cs typeface="Arial"/>
              </a:rPr>
              <a:t>совокупности  </a:t>
            </a:r>
            <a:r>
              <a:rPr sz="2400" spc="-10" dirty="0">
                <a:latin typeface="Arial"/>
                <a:cs typeface="Arial"/>
              </a:rPr>
              <a:t>оказываются </a:t>
            </a:r>
            <a:r>
              <a:rPr sz="2400" spc="-15" dirty="0">
                <a:latin typeface="Arial"/>
                <a:cs typeface="Arial"/>
              </a:rPr>
              <a:t>среднего </a:t>
            </a:r>
            <a:r>
              <a:rPr sz="2400" dirty="0">
                <a:latin typeface="Arial"/>
                <a:cs typeface="Arial"/>
              </a:rPr>
              <a:t>или </a:t>
            </a:r>
            <a:r>
              <a:rPr sz="2400" spc="-20" dirty="0">
                <a:latin typeface="Arial"/>
                <a:cs typeface="Arial"/>
              </a:rPr>
              <a:t>близкого </a:t>
            </a:r>
            <a:r>
              <a:rPr sz="2400" dirty="0">
                <a:latin typeface="Arial"/>
                <a:cs typeface="Arial"/>
              </a:rPr>
              <a:t>к нему </a:t>
            </a:r>
            <a:r>
              <a:rPr sz="2400" spc="-5" dirty="0">
                <a:latin typeface="Arial"/>
                <a:cs typeface="Arial"/>
              </a:rPr>
              <a:t>размера.  Чем дальше они </a:t>
            </a:r>
            <a:r>
              <a:rPr sz="2400" spc="-20" dirty="0">
                <a:latin typeface="Arial"/>
                <a:cs typeface="Arial"/>
              </a:rPr>
              <a:t>отстоят </a:t>
            </a:r>
            <a:r>
              <a:rPr sz="2400" spc="-30" dirty="0">
                <a:latin typeface="Arial"/>
                <a:cs typeface="Arial"/>
              </a:rPr>
              <a:t>от </a:t>
            </a:r>
            <a:r>
              <a:rPr sz="2400" spc="-15" dirty="0">
                <a:latin typeface="Arial"/>
                <a:cs typeface="Arial"/>
              </a:rPr>
              <a:t>среднего </a:t>
            </a:r>
            <a:r>
              <a:rPr sz="2400" spc="-10" dirty="0">
                <a:latin typeface="Arial"/>
                <a:cs typeface="Arial"/>
              </a:rPr>
              <a:t>уровня, тем </a:t>
            </a:r>
            <a:r>
              <a:rPr sz="2400" spc="-15" dirty="0">
                <a:latin typeface="Arial"/>
                <a:cs typeface="Arial"/>
              </a:rPr>
              <a:t>реже  </a:t>
            </a:r>
            <a:r>
              <a:rPr sz="2400" spc="-20" dirty="0">
                <a:latin typeface="Arial"/>
                <a:cs typeface="Arial"/>
              </a:rPr>
              <a:t>встречаются.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52450" algn="just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Существует </a:t>
            </a:r>
            <a:r>
              <a:rPr sz="2400" spc="-5" dirty="0">
                <a:latin typeface="Arial"/>
                <a:cs typeface="Arial"/>
              </a:rPr>
              <a:t>связь, </a:t>
            </a:r>
            <a:r>
              <a:rPr sz="2400" dirty="0">
                <a:latin typeface="Arial"/>
                <a:cs typeface="Arial"/>
              </a:rPr>
              <a:t>зависимость </a:t>
            </a:r>
            <a:r>
              <a:rPr sz="2400" spc="-5" dirty="0">
                <a:latin typeface="Arial"/>
                <a:cs typeface="Arial"/>
              </a:rPr>
              <a:t>между </a:t>
            </a:r>
            <a:r>
              <a:rPr sz="2400" dirty="0">
                <a:latin typeface="Arial"/>
                <a:cs typeface="Arial"/>
              </a:rPr>
              <a:t>числовыми  </a:t>
            </a:r>
            <a:r>
              <a:rPr sz="2400" spc="-10" dirty="0">
                <a:latin typeface="Arial"/>
                <a:cs typeface="Arial"/>
              </a:rPr>
              <a:t>значениями варьирующих </a:t>
            </a:r>
            <a:r>
              <a:rPr sz="2400" dirty="0">
                <a:latin typeface="Arial"/>
                <a:cs typeface="Arial"/>
              </a:rPr>
              <a:t>признаков и </a:t>
            </a:r>
            <a:r>
              <a:rPr sz="2400" spc="-15" dirty="0">
                <a:latin typeface="Arial"/>
                <a:cs typeface="Arial"/>
              </a:rPr>
              <a:t>частотой </a:t>
            </a:r>
            <a:r>
              <a:rPr sz="2400" dirty="0">
                <a:latin typeface="Arial"/>
                <a:cs typeface="Arial"/>
              </a:rPr>
              <a:t>их  </a:t>
            </a:r>
            <a:r>
              <a:rPr sz="2400" spc="-10" dirty="0">
                <a:latin typeface="Arial"/>
                <a:cs typeface="Arial"/>
              </a:rPr>
              <a:t>встречаемости </a:t>
            </a:r>
            <a:r>
              <a:rPr sz="2400" spc="-5" dirty="0">
                <a:latin typeface="Arial"/>
                <a:cs typeface="Arial"/>
              </a:rPr>
              <a:t>в данной </a:t>
            </a:r>
            <a:r>
              <a:rPr sz="2400" dirty="0">
                <a:latin typeface="Arial"/>
                <a:cs typeface="Arial"/>
              </a:rPr>
              <a:t>совокупности - </a:t>
            </a:r>
            <a:r>
              <a:rPr sz="2400" spc="-25" dirty="0">
                <a:latin typeface="Arial"/>
                <a:cs typeface="Arial"/>
              </a:rPr>
              <a:t>это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5" dirty="0">
                <a:latin typeface="Arial"/>
                <a:cs typeface="Arial"/>
              </a:rPr>
              <a:t>есть  </a:t>
            </a:r>
            <a:r>
              <a:rPr sz="2400" spc="-15" dirty="0">
                <a:latin typeface="Arial"/>
                <a:cs typeface="Arial"/>
              </a:rPr>
              <a:t>распределение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4960">
              <a:lnSpc>
                <a:spcPct val="100000"/>
              </a:lnSpc>
            </a:pPr>
            <a:r>
              <a:rPr spc="-10" dirty="0"/>
              <a:t>Распределения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118" y="412496"/>
            <a:ext cx="421894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Пример</a:t>
            </a:r>
            <a:r>
              <a:rPr spc="-35" dirty="0"/>
              <a:t> </a:t>
            </a:r>
            <a:r>
              <a:rPr spc="-5" dirty="0"/>
              <a:t>распределения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391" y="841247"/>
            <a:ext cx="4156710" cy="436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 indent="19685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Вариационный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ряд</a:t>
            </a:r>
            <a:endParaRPr sz="2400">
              <a:latin typeface="Arial"/>
              <a:cs typeface="Arial"/>
            </a:endParaRPr>
          </a:p>
          <a:p>
            <a:pPr marL="12700" marR="466725" indent="58419">
              <a:lnSpc>
                <a:spcPct val="100000"/>
              </a:lnSpc>
              <a:spcBef>
                <a:spcPts val="780"/>
              </a:spcBef>
            </a:pPr>
            <a:r>
              <a:rPr sz="2200" spc="-5" dirty="0">
                <a:latin typeface="Arial"/>
                <a:cs typeface="Arial"/>
              </a:rPr>
              <a:t>В случае, если </a:t>
            </a:r>
            <a:r>
              <a:rPr sz="2200" spc="-10" dirty="0">
                <a:latin typeface="Arial"/>
                <a:cs typeface="Arial"/>
              </a:rPr>
              <a:t>глубина  </a:t>
            </a:r>
            <a:r>
              <a:rPr sz="2200" spc="-5" dirty="0">
                <a:latin typeface="Arial"/>
                <a:cs typeface="Arial"/>
              </a:rPr>
              <a:t>выборки, </a:t>
            </a:r>
            <a:r>
              <a:rPr sz="2200" spc="-125" dirty="0">
                <a:latin typeface="Arial"/>
                <a:cs typeface="Arial"/>
              </a:rPr>
              <a:t>т. </a:t>
            </a:r>
            <a:r>
              <a:rPr sz="2200" spc="-5" dirty="0">
                <a:latin typeface="Arial"/>
                <a:cs typeface="Arial"/>
              </a:rPr>
              <a:t>е. </a:t>
            </a:r>
            <a:r>
              <a:rPr sz="2200" spc="-10" dirty="0">
                <a:latin typeface="Arial"/>
                <a:cs typeface="Arial"/>
              </a:rPr>
              <a:t>количество  </a:t>
            </a:r>
            <a:r>
              <a:rPr sz="2200" spc="-15" dirty="0">
                <a:latin typeface="Arial"/>
                <a:cs typeface="Arial"/>
              </a:rPr>
              <a:t>чисел, </a:t>
            </a:r>
            <a:r>
              <a:rPr sz="2200" spc="-10" dirty="0">
                <a:latin typeface="Arial"/>
                <a:cs typeface="Arial"/>
              </a:rPr>
              <a:t>полученных </a:t>
            </a:r>
            <a:r>
              <a:rPr sz="2200" spc="-5" dirty="0">
                <a:latin typeface="Arial"/>
                <a:cs typeface="Arial"/>
              </a:rPr>
              <a:t>в  </a:t>
            </a:r>
            <a:r>
              <a:rPr sz="2200" spc="-45" dirty="0">
                <a:latin typeface="Arial"/>
                <a:cs typeface="Arial"/>
              </a:rPr>
              <a:t>результате </a:t>
            </a:r>
            <a:r>
              <a:rPr sz="2200" spc="-5" dirty="0">
                <a:latin typeface="Arial"/>
                <a:cs typeface="Arial"/>
              </a:rPr>
              <a:t>измерений,  </a:t>
            </a:r>
            <a:r>
              <a:rPr sz="2200" spc="-15" dirty="0">
                <a:latin typeface="Arial"/>
                <a:cs typeface="Arial"/>
              </a:rPr>
              <a:t>невелико, </a:t>
            </a:r>
            <a:r>
              <a:rPr sz="2200" spc="-10" dirty="0">
                <a:latin typeface="Arial"/>
                <a:cs typeface="Arial"/>
              </a:rPr>
              <a:t>можно </a:t>
            </a:r>
            <a:r>
              <a:rPr sz="2200" spc="-5" dirty="0">
                <a:latin typeface="Arial"/>
                <a:cs typeface="Arial"/>
              </a:rPr>
              <a:t>составить  вариационный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ряд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2743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Например, </a:t>
            </a:r>
            <a:r>
              <a:rPr sz="2000" spc="-25" dirty="0">
                <a:latin typeface="Arial"/>
                <a:cs typeface="Arial"/>
              </a:rPr>
              <a:t>подсчет </a:t>
            </a:r>
            <a:r>
              <a:rPr sz="2000" spc="-5" dirty="0">
                <a:latin typeface="Arial"/>
                <a:cs typeface="Arial"/>
              </a:rPr>
              <a:t>количества  </a:t>
            </a:r>
            <a:r>
              <a:rPr sz="2000" spc="-10" dirty="0">
                <a:latin typeface="Arial"/>
                <a:cs typeface="Arial"/>
              </a:rPr>
              <a:t>глазков </a:t>
            </a:r>
            <a:r>
              <a:rPr sz="2000" dirty="0">
                <a:latin typeface="Arial"/>
                <a:cs typeface="Arial"/>
              </a:rPr>
              <a:t>в 25 </a:t>
            </a:r>
            <a:r>
              <a:rPr sz="2000" spc="5" dirty="0">
                <a:latin typeface="Arial"/>
                <a:cs typeface="Arial"/>
              </a:rPr>
              <a:t>клубнях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картофеля.  Всего: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6, 9, 5, 7. 10, 8 9 10 8 </a:t>
            </a:r>
            <a:r>
              <a:rPr sz="2000" spc="-50" dirty="0">
                <a:latin typeface="Arial"/>
                <a:cs typeface="Arial"/>
              </a:rPr>
              <a:t>11, </a:t>
            </a:r>
            <a:r>
              <a:rPr sz="2000" dirty="0">
                <a:latin typeface="Arial"/>
                <a:cs typeface="Arial"/>
              </a:rPr>
              <a:t>9. 12, 9,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10, </a:t>
            </a:r>
            <a:r>
              <a:rPr sz="2000" spc="-50" dirty="0">
                <a:latin typeface="Arial"/>
                <a:cs typeface="Arial"/>
              </a:rPr>
              <a:t>11, </a:t>
            </a:r>
            <a:r>
              <a:rPr sz="2000" dirty="0">
                <a:latin typeface="Arial"/>
                <a:cs typeface="Arial"/>
              </a:rPr>
              <a:t>9, 10, 8, 10, 7, 9, </a:t>
            </a:r>
            <a:r>
              <a:rPr sz="2000" spc="-50" dirty="0">
                <a:latin typeface="Arial"/>
                <a:cs typeface="Arial"/>
              </a:rPr>
              <a:t>11, </a:t>
            </a:r>
            <a:r>
              <a:rPr sz="2000" dirty="0">
                <a:latin typeface="Arial"/>
                <a:cs typeface="Arial"/>
              </a:rPr>
              <a:t>9,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6237" y="5294376"/>
          <a:ext cx="8366188" cy="914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487"/>
                <a:gridCol w="747776"/>
                <a:gridCol w="749300"/>
                <a:gridCol w="749300"/>
                <a:gridCol w="747649"/>
                <a:gridCol w="749300"/>
                <a:gridCol w="749300"/>
                <a:gridCol w="747776"/>
                <a:gridCol w="749300"/>
              </a:tblGrid>
              <a:tr h="45725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1563370" algn="l"/>
                        </a:tabLst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Варианты,	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31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Число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вариант,</a:t>
                      </a:r>
                      <a:r>
                        <a:rPr sz="24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783828" y="1511266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0026" y="1511395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74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3828" y="1749355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0026" y="1749355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3828" y="198692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0026" y="1987228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74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3828" y="2225015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0026" y="2225188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3828" y="246276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0026" y="2462760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3828" y="2700848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0026" y="2700848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83828" y="2938421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80026" y="2938593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83828" y="3176509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0026" y="3176681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83828" y="3414254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80026" y="3414254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3828" y="3652342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0026" y="3652342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83828" y="389000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80026" y="3890000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83828" y="4128089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80026" y="4128089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83828" y="436574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80026" y="4365747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83828" y="4603836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80026" y="4603836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83828" y="4841494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065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80026" y="4841494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867" y="0"/>
                </a:lnTo>
              </a:path>
            </a:pathLst>
          </a:custGeom>
          <a:ln w="10314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54355" y="1273522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814"/>
                </a:lnTo>
              </a:path>
            </a:pathLst>
          </a:custGeom>
          <a:ln w="760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54354" y="1268451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885"/>
                </a:lnTo>
              </a:path>
            </a:pathLst>
          </a:custGeom>
          <a:ln w="760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4881" y="1273522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814"/>
                </a:lnTo>
              </a:path>
            </a:pathLst>
          </a:custGeom>
          <a:ln w="760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24881" y="1268451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885"/>
                </a:lnTo>
              </a:path>
            </a:pathLst>
          </a:custGeom>
          <a:ln w="760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95407" y="1273522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814"/>
                </a:lnTo>
              </a:path>
            </a:pathLst>
          </a:custGeom>
          <a:ln w="760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95406" y="1268451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885"/>
                </a:lnTo>
              </a:path>
            </a:pathLst>
          </a:custGeom>
          <a:ln w="760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5933" y="1273522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814"/>
                </a:lnTo>
              </a:path>
            </a:pathLst>
          </a:custGeom>
          <a:ln w="760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65933" y="1268451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885"/>
                </a:lnTo>
              </a:path>
            </a:pathLst>
          </a:custGeom>
          <a:ln w="760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36459" y="1273522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6814"/>
                </a:lnTo>
              </a:path>
            </a:pathLst>
          </a:custGeom>
          <a:ln w="760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36459" y="1268451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885"/>
                </a:lnTo>
              </a:path>
            </a:pathLst>
          </a:custGeom>
          <a:ln w="7605">
            <a:solidFill>
              <a:srgbClr val="DADC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61824" y="1624208"/>
            <a:ext cx="0" cy="2527300"/>
          </a:xfrm>
          <a:custGeom>
            <a:avLst/>
            <a:gdLst/>
            <a:ahLst/>
            <a:cxnLst/>
            <a:rect l="l" t="t" r="r" b="b"/>
            <a:pathLst>
              <a:path h="2527300">
                <a:moveTo>
                  <a:pt x="0" y="2527088"/>
                </a:moveTo>
                <a:lnTo>
                  <a:pt x="0" y="0"/>
                </a:lnTo>
              </a:path>
            </a:pathLst>
          </a:custGeom>
          <a:ln w="7605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08588" y="4151296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236" y="0"/>
                </a:lnTo>
              </a:path>
            </a:pathLst>
          </a:custGeom>
          <a:ln w="1031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08588" y="3522124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236" y="0"/>
                </a:lnTo>
              </a:path>
            </a:pathLst>
          </a:custGeom>
          <a:ln w="1031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08588" y="2882552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236" y="0"/>
                </a:lnTo>
              </a:path>
            </a:pathLst>
          </a:custGeom>
          <a:ln w="1031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08588" y="225338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236" y="0"/>
                </a:lnTo>
              </a:path>
            </a:pathLst>
          </a:custGeom>
          <a:ln w="1031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08588" y="1624208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236" y="0"/>
                </a:lnTo>
              </a:path>
            </a:pathLst>
          </a:custGeom>
          <a:ln w="1031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61824" y="4151296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297" y="0"/>
                </a:lnTo>
              </a:path>
            </a:pathLst>
          </a:custGeom>
          <a:ln w="1031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61824" y="4151296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514"/>
                </a:lnTo>
              </a:path>
            </a:pathLst>
          </a:custGeom>
          <a:ln w="7605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82055" y="4151296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514"/>
                </a:lnTo>
              </a:path>
            </a:pathLst>
          </a:custGeom>
          <a:ln w="7605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09890" y="4151296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514"/>
                </a:lnTo>
              </a:path>
            </a:pathLst>
          </a:custGeom>
          <a:ln w="7605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30121" y="4151296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514"/>
                </a:lnTo>
              </a:path>
            </a:pathLst>
          </a:custGeom>
          <a:ln w="7605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26554" y="3779981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0" y="60166"/>
                </a:lnTo>
                <a:lnTo>
                  <a:pt x="44363" y="123771"/>
                </a:lnTo>
                <a:lnTo>
                  <a:pt x="91262" y="60166"/>
                </a:lnTo>
                <a:lnTo>
                  <a:pt x="44363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26554" y="3779981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91262" y="60166"/>
                </a:lnTo>
                <a:lnTo>
                  <a:pt x="44363" y="123771"/>
                </a:lnTo>
                <a:lnTo>
                  <a:pt x="0" y="60166"/>
                </a:lnTo>
                <a:lnTo>
                  <a:pt x="44363" y="0"/>
                </a:lnTo>
                <a:close/>
              </a:path>
            </a:pathLst>
          </a:custGeom>
          <a:ln w="8567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81735" y="1882065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0" y="60166"/>
                </a:lnTo>
                <a:lnTo>
                  <a:pt x="44363" y="123771"/>
                </a:lnTo>
                <a:lnTo>
                  <a:pt x="91262" y="60166"/>
                </a:lnTo>
                <a:lnTo>
                  <a:pt x="44363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81735" y="1882065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91262" y="60166"/>
                </a:lnTo>
                <a:lnTo>
                  <a:pt x="44363" y="123771"/>
                </a:lnTo>
                <a:lnTo>
                  <a:pt x="0" y="60166"/>
                </a:lnTo>
                <a:lnTo>
                  <a:pt x="44363" y="0"/>
                </a:lnTo>
                <a:close/>
              </a:path>
            </a:pathLst>
          </a:custGeom>
          <a:ln w="8567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36423" y="3779981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39" h="123825">
                <a:moveTo>
                  <a:pt x="44363" y="0"/>
                </a:moveTo>
                <a:lnTo>
                  <a:pt x="0" y="60166"/>
                </a:lnTo>
                <a:lnTo>
                  <a:pt x="44363" y="123771"/>
                </a:lnTo>
                <a:lnTo>
                  <a:pt x="91262" y="60166"/>
                </a:lnTo>
                <a:lnTo>
                  <a:pt x="44363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36423" y="3779981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39" h="123825">
                <a:moveTo>
                  <a:pt x="44363" y="0"/>
                </a:moveTo>
                <a:lnTo>
                  <a:pt x="91262" y="60166"/>
                </a:lnTo>
                <a:lnTo>
                  <a:pt x="44363" y="123771"/>
                </a:lnTo>
                <a:lnTo>
                  <a:pt x="0" y="60166"/>
                </a:lnTo>
                <a:lnTo>
                  <a:pt x="44363" y="0"/>
                </a:lnTo>
                <a:close/>
              </a:path>
            </a:pathLst>
          </a:custGeom>
          <a:ln w="8567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09079" y="3470552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0" y="60166"/>
                </a:lnTo>
                <a:lnTo>
                  <a:pt x="44363" y="123771"/>
                </a:lnTo>
                <a:lnTo>
                  <a:pt x="91262" y="60166"/>
                </a:lnTo>
                <a:lnTo>
                  <a:pt x="44363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09079" y="3470552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91262" y="60166"/>
                </a:lnTo>
                <a:lnTo>
                  <a:pt x="44363" y="123771"/>
                </a:lnTo>
                <a:lnTo>
                  <a:pt x="0" y="60166"/>
                </a:lnTo>
                <a:lnTo>
                  <a:pt x="44363" y="0"/>
                </a:lnTo>
                <a:close/>
              </a:path>
            </a:pathLst>
          </a:custGeom>
          <a:ln w="8567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64260" y="2201808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0" y="60166"/>
                </a:lnTo>
                <a:lnTo>
                  <a:pt x="44363" y="123771"/>
                </a:lnTo>
                <a:lnTo>
                  <a:pt x="91262" y="60166"/>
                </a:lnTo>
                <a:lnTo>
                  <a:pt x="44363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64260" y="2201808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91262" y="60166"/>
                </a:lnTo>
                <a:lnTo>
                  <a:pt x="44363" y="123771"/>
                </a:lnTo>
                <a:lnTo>
                  <a:pt x="0" y="60166"/>
                </a:lnTo>
                <a:lnTo>
                  <a:pt x="44363" y="0"/>
                </a:lnTo>
                <a:close/>
              </a:path>
            </a:pathLst>
          </a:custGeom>
          <a:ln w="8567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91604" y="2830980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0" y="60166"/>
                </a:lnTo>
                <a:lnTo>
                  <a:pt x="44363" y="123771"/>
                </a:lnTo>
                <a:lnTo>
                  <a:pt x="91262" y="60166"/>
                </a:lnTo>
                <a:lnTo>
                  <a:pt x="44363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91604" y="2830980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91262" y="60166"/>
                </a:lnTo>
                <a:lnTo>
                  <a:pt x="44363" y="123771"/>
                </a:lnTo>
                <a:lnTo>
                  <a:pt x="0" y="60166"/>
                </a:lnTo>
                <a:lnTo>
                  <a:pt x="44363" y="0"/>
                </a:lnTo>
                <a:close/>
              </a:path>
            </a:pathLst>
          </a:custGeom>
          <a:ln w="8567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46784" y="3150723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0" y="60166"/>
                </a:lnTo>
                <a:lnTo>
                  <a:pt x="44363" y="123771"/>
                </a:lnTo>
                <a:lnTo>
                  <a:pt x="91262" y="60166"/>
                </a:lnTo>
                <a:lnTo>
                  <a:pt x="44363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46784" y="3150723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91262" y="60166"/>
                </a:lnTo>
                <a:lnTo>
                  <a:pt x="44363" y="123771"/>
                </a:lnTo>
                <a:lnTo>
                  <a:pt x="0" y="60166"/>
                </a:lnTo>
                <a:lnTo>
                  <a:pt x="44363" y="0"/>
                </a:lnTo>
                <a:close/>
              </a:path>
            </a:pathLst>
          </a:custGeom>
          <a:ln w="8567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36915" y="3779981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0" y="60166"/>
                </a:lnTo>
                <a:lnTo>
                  <a:pt x="44363" y="123771"/>
                </a:lnTo>
                <a:lnTo>
                  <a:pt x="91262" y="60166"/>
                </a:lnTo>
                <a:lnTo>
                  <a:pt x="44363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36915" y="3779981"/>
            <a:ext cx="91440" cy="123825"/>
          </a:xfrm>
          <a:custGeom>
            <a:avLst/>
            <a:gdLst/>
            <a:ahLst/>
            <a:cxnLst/>
            <a:rect l="l" t="t" r="r" b="b"/>
            <a:pathLst>
              <a:path w="91440" h="123825">
                <a:moveTo>
                  <a:pt x="44363" y="0"/>
                </a:moveTo>
                <a:lnTo>
                  <a:pt x="91262" y="60166"/>
                </a:lnTo>
                <a:lnTo>
                  <a:pt x="44363" y="123771"/>
                </a:lnTo>
                <a:lnTo>
                  <a:pt x="0" y="60166"/>
                </a:lnTo>
                <a:lnTo>
                  <a:pt x="44363" y="0"/>
                </a:lnTo>
                <a:close/>
              </a:path>
            </a:pathLst>
          </a:custGeom>
          <a:ln w="8567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4780026" y="1268365"/>
          <a:ext cx="4023152" cy="4926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7"/>
                <a:gridCol w="372304"/>
                <a:gridCol w="199353"/>
                <a:gridCol w="670526"/>
                <a:gridCol w="670526"/>
                <a:gridCol w="670526"/>
                <a:gridCol w="554115"/>
                <a:gridCol w="116410"/>
                <a:gridCol w="335896"/>
                <a:gridCol w="334629"/>
              </a:tblGrid>
              <a:tr h="61971">
                <a:tc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T w="10314">
                      <a:solidFill>
                        <a:srgbClr val="DADCDD"/>
                      </a:solidFill>
                      <a:prstDash val="solid"/>
                    </a:lnT>
                  </a:tcPr>
                </a:tc>
                <a:tc gridSpan="8"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0314">
                      <a:solidFill>
                        <a:srgbClr val="DADCDD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74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175901">
                <a:tc rowSpan="16"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rowSpan="16"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8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6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4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2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rowSpan="1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rowSpan="16" gridSpan="4"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50" b="1" spc="-229" dirty="0">
                          <a:latin typeface="Calibri"/>
                          <a:cs typeface="Calibri"/>
                        </a:rPr>
                        <a:t>Частота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86765">
                        <a:lnSpc>
                          <a:spcPct val="100000"/>
                        </a:lnSpc>
                        <a:spcBef>
                          <a:spcPts val="1145"/>
                        </a:spcBef>
                        <a:tabLst>
                          <a:tab pos="1667510" algn="l"/>
                        </a:tabLst>
                      </a:pPr>
                      <a:r>
                        <a:rPr sz="1850" spc="-240" dirty="0">
                          <a:latin typeface="Calibri"/>
                          <a:cs typeface="Calibri"/>
                        </a:rPr>
                        <a:t>5	</a:t>
                      </a:r>
                      <a:r>
                        <a:rPr sz="1850" spc="-220" dirty="0">
                          <a:latin typeface="Calibri"/>
                          <a:cs typeface="Calibri"/>
                        </a:rPr>
                        <a:t>10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32766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50" b="1" spc="-240" dirty="0">
                          <a:latin typeface="Calibri"/>
                          <a:cs typeface="Calibri"/>
                        </a:rPr>
                        <a:t>Количество  </a:t>
                      </a:r>
                      <a:r>
                        <a:rPr sz="1850" b="1" spc="-245" dirty="0">
                          <a:latin typeface="Calibri"/>
                          <a:cs typeface="Calibri"/>
                        </a:rPr>
                        <a:t>глазков  </a:t>
                      </a:r>
                      <a:r>
                        <a:rPr sz="1850" b="1" spc="-235" dirty="0">
                          <a:latin typeface="Calibri"/>
                          <a:cs typeface="Calibri"/>
                        </a:rPr>
                        <a:t>в</a:t>
                      </a:r>
                      <a:r>
                        <a:rPr sz="185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245" dirty="0">
                          <a:latin typeface="Calibri"/>
                          <a:cs typeface="Calibri"/>
                        </a:rPr>
                        <a:t>клубне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rowSpan="1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6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850" spc="-225" dirty="0">
                          <a:latin typeface="Calibri"/>
                          <a:cs typeface="Calibri"/>
                        </a:rPr>
                        <a:t>15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rowSpan="1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74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79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74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78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74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79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74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76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80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76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80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76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80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76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80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76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80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2376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155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9344">
                      <a:solidFill>
                        <a:srgbClr val="858585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344">
                      <a:solidFill>
                        <a:srgbClr val="858585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9344">
                      <a:solidFill>
                        <a:srgbClr val="85858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  <a:tr h="82514"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7605">
                      <a:solidFill>
                        <a:srgbClr val="DADCDD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9344">
                      <a:solidFill>
                        <a:srgbClr val="858585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605">
                      <a:solidFill>
                        <a:srgbClr val="DADCDD"/>
                      </a:solidFill>
                      <a:prstDash val="solid"/>
                    </a:lnL>
                    <a:lnT w="9344">
                      <a:solidFill>
                        <a:srgbClr val="858585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344">
                      <a:solidFill>
                        <a:srgbClr val="858585"/>
                      </a:solidFill>
                      <a:prstDash val="solid"/>
                    </a:lnL>
                    <a:lnR w="7605">
                      <a:solidFill>
                        <a:srgbClr val="DADCDD"/>
                      </a:solidFill>
                      <a:prstDash val="solid"/>
                    </a:lnR>
                    <a:lnT w="10314">
                      <a:solidFill>
                        <a:srgbClr val="DADCDD"/>
                      </a:solidFill>
                      <a:prstDash val="solid"/>
                    </a:lnT>
                    <a:lnB w="10314">
                      <a:solidFill>
                        <a:srgbClr val="DADC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3" name="object 73"/>
          <p:cNvSpPr txBox="1"/>
          <p:nvPr/>
        </p:nvSpPr>
        <p:spPr>
          <a:xfrm>
            <a:off x="8480552" y="6405778"/>
            <a:ext cx="1282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71" rIns="0" bIns="0" rtlCol="0">
            <a:spAutoFit/>
          </a:bodyPr>
          <a:lstStyle/>
          <a:p>
            <a:pPr marL="1306830">
              <a:lnSpc>
                <a:spcPct val="100000"/>
              </a:lnSpc>
            </a:pPr>
            <a:r>
              <a:rPr spc="-5" dirty="0"/>
              <a:t>Непрерывное</a:t>
            </a:r>
            <a:r>
              <a:rPr spc="-35" dirty="0"/>
              <a:t> </a:t>
            </a:r>
            <a:r>
              <a:rPr spc="-5" dirty="0"/>
              <a:t>распределение</a:t>
            </a:r>
          </a:p>
        </p:txBody>
      </p:sp>
      <p:sp>
        <p:nvSpPr>
          <p:cNvPr id="3" name="object 3"/>
          <p:cNvSpPr/>
          <p:nvPr/>
        </p:nvSpPr>
        <p:spPr>
          <a:xfrm>
            <a:off x="3867911" y="1499616"/>
            <a:ext cx="5001768" cy="4860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168" y="2097913"/>
            <a:ext cx="2898140" cy="183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40" dirty="0">
                <a:latin typeface="Arial"/>
                <a:cs typeface="Arial"/>
              </a:rPr>
              <a:t>где </a:t>
            </a:r>
            <a:r>
              <a:rPr sz="2400" dirty="0">
                <a:latin typeface="Arial"/>
                <a:cs typeface="Arial"/>
              </a:rPr>
              <a:t>f' </a:t>
            </a:r>
            <a:r>
              <a:rPr sz="2400" spc="-15" dirty="0">
                <a:latin typeface="Arial"/>
                <a:cs typeface="Arial"/>
              </a:rPr>
              <a:t>частоты  </a:t>
            </a:r>
            <a:r>
              <a:rPr sz="2400" spc="-5" dirty="0">
                <a:latin typeface="Arial"/>
                <a:cs typeface="Arial"/>
              </a:rPr>
              <a:t>нормальной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кривой;  </a:t>
            </a:r>
            <a:r>
              <a:rPr sz="2400" i="1" dirty="0">
                <a:latin typeface="Arial"/>
                <a:cs typeface="Arial"/>
              </a:rPr>
              <a:t>х </a:t>
            </a:r>
            <a:r>
              <a:rPr sz="2400" dirty="0">
                <a:latin typeface="Arial"/>
                <a:cs typeface="Arial"/>
              </a:rPr>
              <a:t>— </a:t>
            </a:r>
            <a:r>
              <a:rPr sz="2400" spc="-5" dirty="0">
                <a:latin typeface="Arial"/>
                <a:cs typeface="Arial"/>
              </a:rPr>
              <a:t>варианты  </a:t>
            </a:r>
            <a:r>
              <a:rPr sz="2400" spc="-10" dirty="0">
                <a:latin typeface="Arial"/>
                <a:cs typeface="Arial"/>
              </a:rPr>
              <a:t>(середины </a:t>
            </a:r>
            <a:r>
              <a:rPr sz="2400" spc="5" dirty="0">
                <a:latin typeface="Arial"/>
                <a:cs typeface="Arial"/>
              </a:rPr>
              <a:t>классов)  </a:t>
            </a:r>
            <a:r>
              <a:rPr sz="2400" spc="-10" dirty="0">
                <a:latin typeface="Arial"/>
                <a:cs typeface="Arial"/>
              </a:rPr>
              <a:t>ряда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2005"/>
              </a:lnSpc>
            </a:pPr>
            <a:fld id="{81D60167-4931-47E6-BA6A-407CBD079E47}" type="slidenum">
              <a:rPr sz="2000" b="1" dirty="0">
                <a:latin typeface="Calibri"/>
                <a:cs typeface="Calibri"/>
              </a:rPr>
              <a:t>8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404" y="292861"/>
            <a:ext cx="433451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/>
              <a:t>Нормальное</a:t>
            </a:r>
            <a:r>
              <a:rPr sz="2400" spc="-85" dirty="0"/>
              <a:t> </a:t>
            </a:r>
            <a:r>
              <a:rPr sz="2400" spc="-5" dirty="0"/>
              <a:t>распределение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204157" y="2246172"/>
            <a:ext cx="4896535" cy="4350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742" y="803909"/>
            <a:ext cx="8345170" cy="152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i="1" spc="-10" dirty="0">
                <a:latin typeface="Arial"/>
                <a:cs typeface="Arial"/>
              </a:rPr>
              <a:t>Распределение </a:t>
            </a:r>
            <a:r>
              <a:rPr sz="2000" i="1" dirty="0">
                <a:latin typeface="Arial"/>
                <a:cs typeface="Arial"/>
              </a:rPr>
              <a:t>– </a:t>
            </a:r>
            <a:r>
              <a:rPr sz="2000" i="1" spc="-15" dirty="0">
                <a:latin typeface="Arial"/>
                <a:cs typeface="Arial"/>
              </a:rPr>
              <a:t>это </a:t>
            </a:r>
            <a:r>
              <a:rPr sz="2000" i="1" dirty="0">
                <a:latin typeface="Arial"/>
                <a:cs typeface="Arial"/>
              </a:rPr>
              <a:t>соотношение </a:t>
            </a:r>
            <a:r>
              <a:rPr sz="2000" i="1" spc="-15" dirty="0">
                <a:latin typeface="Arial"/>
                <a:cs typeface="Arial"/>
              </a:rPr>
              <a:t>между значениями </a:t>
            </a:r>
            <a:r>
              <a:rPr sz="2000" i="1" dirty="0">
                <a:latin typeface="Arial"/>
                <a:cs typeface="Arial"/>
              </a:rPr>
              <a:t>случайной  </a:t>
            </a:r>
            <a:r>
              <a:rPr sz="2000" i="1" spc="-15" dirty="0">
                <a:latin typeface="Arial"/>
                <a:cs typeface="Arial"/>
              </a:rPr>
              <a:t>величины </a:t>
            </a:r>
            <a:r>
              <a:rPr sz="2000" i="1" dirty="0">
                <a:latin typeface="Arial"/>
                <a:cs typeface="Arial"/>
              </a:rPr>
              <a:t>и </a:t>
            </a:r>
            <a:r>
              <a:rPr sz="2000" i="1" spc="-10" dirty="0">
                <a:latin typeface="Arial"/>
                <a:cs typeface="Arial"/>
              </a:rPr>
              <a:t>частотой </a:t>
            </a:r>
            <a:r>
              <a:rPr sz="2000" i="1" dirty="0">
                <a:latin typeface="Arial"/>
                <a:cs typeface="Arial"/>
              </a:rPr>
              <a:t>их </a:t>
            </a:r>
            <a:r>
              <a:rPr sz="2000" i="1" spc="-15" dirty="0">
                <a:latin typeface="Arial"/>
                <a:cs typeface="Arial"/>
              </a:rPr>
              <a:t>встречаемости. </a:t>
            </a:r>
            <a:r>
              <a:rPr sz="2000" spc="-5" dirty="0">
                <a:latin typeface="Arial"/>
                <a:cs typeface="Arial"/>
              </a:rPr>
              <a:t>Большое </a:t>
            </a:r>
            <a:r>
              <a:rPr sz="2000" spc="5" dirty="0">
                <a:latin typeface="Arial"/>
                <a:cs typeface="Arial"/>
              </a:rPr>
              <a:t>число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случайных  </a:t>
            </a:r>
            <a:r>
              <a:rPr sz="2000" spc="-15" dirty="0">
                <a:latin typeface="Arial"/>
                <a:cs typeface="Arial"/>
              </a:rPr>
              <a:t>величин, </a:t>
            </a:r>
            <a:r>
              <a:rPr sz="2000" dirty="0">
                <a:latin typeface="Arial"/>
                <a:cs typeface="Arial"/>
              </a:rPr>
              <a:t>распространенных в </a:t>
            </a:r>
            <a:r>
              <a:rPr sz="2000" spc="-10" dirty="0">
                <a:latin typeface="Arial"/>
                <a:cs typeface="Arial"/>
              </a:rPr>
              <a:t>природе, </a:t>
            </a:r>
            <a:r>
              <a:rPr sz="2000" spc="-20" dirty="0">
                <a:latin typeface="Arial"/>
                <a:cs typeface="Arial"/>
              </a:rPr>
              <a:t>может </a:t>
            </a:r>
            <a:r>
              <a:rPr sz="2000" dirty="0">
                <a:latin typeface="Arial"/>
                <a:cs typeface="Arial"/>
              </a:rPr>
              <a:t>быть описано с  помощью </a:t>
            </a:r>
            <a:r>
              <a:rPr sz="2000" spc="5" dirty="0">
                <a:latin typeface="Arial"/>
                <a:cs typeface="Arial"/>
              </a:rPr>
              <a:t>закона </a:t>
            </a:r>
            <a:r>
              <a:rPr sz="2000" spc="-5" dirty="0">
                <a:latin typeface="Arial"/>
                <a:cs typeface="Arial"/>
              </a:rPr>
              <a:t>нормального </a:t>
            </a:r>
            <a:r>
              <a:rPr sz="2000" spc="-10" dirty="0">
                <a:latin typeface="Arial"/>
                <a:cs typeface="Arial"/>
              </a:rPr>
              <a:t>распределения, который </a:t>
            </a:r>
            <a:r>
              <a:rPr sz="2000" spc="-15" dirty="0">
                <a:latin typeface="Arial"/>
                <a:cs typeface="Arial"/>
              </a:rPr>
              <a:t>задается  </a:t>
            </a:r>
            <a:r>
              <a:rPr sz="2000" spc="-5" dirty="0">
                <a:latin typeface="Arial"/>
                <a:cs typeface="Arial"/>
              </a:rPr>
              <a:t>уравнением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287" y="2565400"/>
            <a:ext cx="3790950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742" y="3685285"/>
            <a:ext cx="3770629" cy="2754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30" dirty="0">
                <a:latin typeface="Arial"/>
                <a:cs typeface="Arial"/>
              </a:rPr>
              <a:t>где </a:t>
            </a:r>
            <a:r>
              <a:rPr sz="1800" dirty="0">
                <a:latin typeface="Arial"/>
                <a:cs typeface="Arial"/>
              </a:rPr>
              <a:t>f' — </a:t>
            </a:r>
            <a:r>
              <a:rPr sz="1800" spc="-10" dirty="0">
                <a:latin typeface="Arial"/>
                <a:cs typeface="Arial"/>
              </a:rPr>
              <a:t>теоретические </a:t>
            </a:r>
            <a:r>
              <a:rPr sz="1800" spc="-15" dirty="0">
                <a:latin typeface="Arial"/>
                <a:cs typeface="Arial"/>
              </a:rPr>
              <a:t>частоты  </a:t>
            </a:r>
            <a:r>
              <a:rPr sz="1800" spc="-5" dirty="0">
                <a:latin typeface="Arial"/>
                <a:cs typeface="Arial"/>
              </a:rPr>
              <a:t>нормальной кривой; </a:t>
            </a:r>
            <a:r>
              <a:rPr sz="1800" i="1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-15" dirty="0">
                <a:latin typeface="Arial"/>
                <a:cs typeface="Arial"/>
              </a:rPr>
              <a:t>объем  </a:t>
            </a:r>
            <a:r>
              <a:rPr sz="1800" spc="-5" dirty="0">
                <a:latin typeface="Arial"/>
                <a:cs typeface="Arial"/>
              </a:rPr>
              <a:t>выборки; </a:t>
            </a:r>
            <a:r>
              <a:rPr sz="1800" i="1" dirty="0">
                <a:latin typeface="Arial"/>
                <a:cs typeface="Arial"/>
              </a:rPr>
              <a:t>с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5" dirty="0">
                <a:latin typeface="Arial"/>
                <a:cs typeface="Arial"/>
              </a:rPr>
              <a:t>классовый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интервал;  </a:t>
            </a:r>
            <a:r>
              <a:rPr sz="1800" i="1" dirty="0">
                <a:latin typeface="Arial"/>
                <a:cs typeface="Arial"/>
              </a:rPr>
              <a:t>σ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-10" dirty="0">
                <a:latin typeface="Arial"/>
                <a:cs typeface="Arial"/>
              </a:rPr>
              <a:t>среднее </a:t>
            </a:r>
            <a:r>
              <a:rPr sz="1800" spc="-5" dirty="0">
                <a:latin typeface="Arial"/>
                <a:cs typeface="Arial"/>
              </a:rPr>
              <a:t>квадратическое  отклонение; е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-5" dirty="0">
                <a:latin typeface="Arial"/>
                <a:cs typeface="Arial"/>
              </a:rPr>
              <a:t>основание  </a:t>
            </a:r>
            <a:r>
              <a:rPr sz="1800" spc="-10" dirty="0">
                <a:latin typeface="Arial"/>
                <a:cs typeface="Arial"/>
              </a:rPr>
              <a:t>натуральных </a:t>
            </a:r>
            <a:r>
              <a:rPr sz="1800" spc="-5" dirty="0">
                <a:latin typeface="Arial"/>
                <a:cs typeface="Arial"/>
              </a:rPr>
              <a:t>логарифмов; </a:t>
            </a:r>
            <a:r>
              <a:rPr sz="1800" i="1" dirty="0">
                <a:latin typeface="Arial"/>
                <a:cs typeface="Arial"/>
              </a:rPr>
              <a:t>t =(х</a:t>
            </a:r>
            <a:r>
              <a:rPr sz="1800" dirty="0">
                <a:latin typeface="Arial"/>
                <a:cs typeface="Arial"/>
              </a:rPr>
              <a:t>—  </a:t>
            </a:r>
            <a:r>
              <a:rPr sz="1800" i="1" dirty="0">
                <a:latin typeface="Arial"/>
                <a:cs typeface="Arial"/>
              </a:rPr>
              <a:t>М)/ σ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-5" dirty="0">
                <a:latin typeface="Arial"/>
                <a:cs typeface="Arial"/>
              </a:rPr>
              <a:t>нормированное  отклонение; </a:t>
            </a:r>
            <a:r>
              <a:rPr sz="1800" i="1" dirty="0">
                <a:latin typeface="Arial"/>
                <a:cs typeface="Arial"/>
              </a:rPr>
              <a:t>М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-10" dirty="0">
                <a:latin typeface="Arial"/>
                <a:cs typeface="Arial"/>
              </a:rPr>
              <a:t>средняя  </a:t>
            </a:r>
            <a:r>
              <a:rPr sz="1800" spc="-5" dirty="0">
                <a:latin typeface="Arial"/>
                <a:cs typeface="Arial"/>
              </a:rPr>
              <a:t>арифметическая; </a:t>
            </a:r>
            <a:r>
              <a:rPr sz="1800" i="1" dirty="0">
                <a:latin typeface="Arial"/>
                <a:cs typeface="Arial"/>
              </a:rPr>
              <a:t>х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-5" dirty="0">
                <a:latin typeface="Arial"/>
                <a:cs typeface="Arial"/>
              </a:rPr>
              <a:t>варианты  </a:t>
            </a:r>
            <a:r>
              <a:rPr sz="1800" spc="-10" dirty="0">
                <a:latin typeface="Arial"/>
                <a:cs typeface="Arial"/>
              </a:rPr>
              <a:t>(середины </a:t>
            </a:r>
            <a:r>
              <a:rPr sz="1800" spc="5" dirty="0">
                <a:latin typeface="Arial"/>
                <a:cs typeface="Arial"/>
              </a:rPr>
              <a:t>классов)</a:t>
            </a:r>
            <a:r>
              <a:rPr sz="1800" spc="4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ряда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2005"/>
              </a:lnSpc>
            </a:pPr>
            <a:fld id="{81D60167-4931-47E6-BA6A-407CBD079E47}" type="slidenum">
              <a:rPr sz="2000" b="1" dirty="0">
                <a:latin typeface="Calibri"/>
                <a:cs typeface="Calibri"/>
              </a:rPr>
              <a:t>9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2165</Words>
  <Application>Microsoft Office PowerPoint</Application>
  <PresentationFormat>Экран (4:3)</PresentationFormat>
  <Paragraphs>491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Office Theme</vt:lpstr>
      <vt:lpstr>Введение в системную биологию</vt:lpstr>
      <vt:lpstr>Базовые понятия и операции первичной  обработки экспериментальных данных</vt:lpstr>
      <vt:lpstr>Базовые понятия и операции первичной обработки экспериментальных данных</vt:lpstr>
      <vt:lpstr>Статистическая совокупность – это и объекты  исследования и полученные данные</vt:lpstr>
      <vt:lpstr>Презентация PowerPoint</vt:lpstr>
      <vt:lpstr>Распределения</vt:lpstr>
      <vt:lpstr>Пример распределения</vt:lpstr>
      <vt:lpstr>Непрерывное распределение</vt:lpstr>
      <vt:lpstr>Нормальное распределение</vt:lpstr>
      <vt:lpstr>Характеристики нормального распределения</vt:lpstr>
      <vt:lpstr>Биномиальное распределение</vt:lpstr>
      <vt:lpstr>Характеристики биномиального распределения</vt:lpstr>
      <vt:lpstr>Распределение Пуассона</vt:lpstr>
      <vt:lpstr>Пример распределения Пуассона</vt:lpstr>
      <vt:lpstr>Презентация PowerPoint</vt:lpstr>
      <vt:lpstr>Оценка сильно отклоняющихся вариант</vt:lpstr>
      <vt:lpstr>Ответ можно получить с использованием свойств нормального  распределения</vt:lpstr>
      <vt:lpstr>Значение критерия t для отбраковки «выскакивающих»  вариант с известными параметрами распределения</vt:lpstr>
      <vt:lpstr>Презентация PowerPoint</vt:lpstr>
      <vt:lpstr>Презентация PowerPoint</vt:lpstr>
      <vt:lpstr>Метод нахождения доверительных интервалов в случае  анализа небольших выборок найден английским статистиком  Госсетом, известном под псевдонимом Стьюдент</vt:lpstr>
      <vt:lpstr>Сравнение средних величин</vt:lpstr>
      <vt:lpstr>Критерии достоверности отличий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оценки объема выборки</vt:lpstr>
      <vt:lpstr>Несколько примеров</vt:lpstr>
      <vt:lpstr>Что позволяет программа Excel</vt:lpstr>
      <vt:lpstr>Статистические показатели</vt:lpstr>
      <vt:lpstr>Длина корней проростков пшеницы</vt:lpstr>
      <vt:lpstr>Длина корней проростков гороха</vt:lpstr>
      <vt:lpstr>Распределение Пуассона</vt:lpstr>
      <vt:lpstr>При возрастании произведения np - (вероятная  частота ожидаемого события) распределение  Пуассона стремится к нормальному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vdemid</dc:creator>
  <cp:lastModifiedBy>Григорий</cp:lastModifiedBy>
  <cp:revision>1</cp:revision>
  <dcterms:created xsi:type="dcterms:W3CDTF">2017-09-13T11:42:20Z</dcterms:created>
  <dcterms:modified xsi:type="dcterms:W3CDTF">2017-09-13T11:45:22Z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2017-09-13T00:00:00Z</vt:filetime>
  </property>
</Properties>
</file>