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0200" y="298703"/>
            <a:ext cx="8483600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340" y="369570"/>
            <a:ext cx="8059318" cy="1280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1" y="1235328"/>
            <a:ext cx="7669276" cy="468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743" y="6444259"/>
            <a:ext cx="2552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4525">
              <a:lnSpc>
                <a:spcPct val="100000"/>
              </a:lnSpc>
            </a:pPr>
            <a:r>
              <a:rPr sz="3600" spc="-15" dirty="0">
                <a:latin typeface="Calibri"/>
                <a:cs typeface="Calibri"/>
              </a:rPr>
              <a:t>Введение </a:t>
            </a:r>
            <a:r>
              <a:rPr sz="3600" dirty="0">
                <a:latin typeface="Calibri"/>
                <a:cs typeface="Calibri"/>
              </a:rPr>
              <a:t>в </a:t>
            </a:r>
            <a:r>
              <a:rPr sz="3600" spc="-5" dirty="0">
                <a:latin typeface="Calibri"/>
                <a:cs typeface="Calibri"/>
              </a:rPr>
              <a:t>системную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биологию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4746497"/>
            <a:ext cx="774065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3200" spc="-15" dirty="0" smtClean="0">
                <a:cs typeface="Calibri"/>
              </a:rPr>
              <a:t>Николаев Григорий Игоревич</a:t>
            </a:r>
          </a:p>
          <a:p>
            <a:pPr marL="12700">
              <a:lnSpc>
                <a:spcPct val="100000"/>
              </a:lnSpc>
            </a:pPr>
            <a:r>
              <a:rPr lang="ru-RU" sz="3200" spc="-15" smtClean="0">
                <a:cs typeface="Calibri"/>
              </a:rPr>
              <a:t>Ассистент кафедры биомедицинской информатики</a:t>
            </a:r>
            <a:endParaRPr lang="ru-RU" sz="32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1268730"/>
            <a:ext cx="7722869" cy="30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656971"/>
            <a:ext cx="7184390" cy="1707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0" spc="-25" dirty="0">
                <a:latin typeface="Arial"/>
                <a:cs typeface="Arial"/>
              </a:rPr>
              <a:t>Условно </a:t>
            </a:r>
            <a:r>
              <a:rPr sz="2800" b="0" spc="-15" dirty="0">
                <a:latin typeface="Arial"/>
                <a:cs typeface="Arial"/>
              </a:rPr>
              <a:t>все математические </a:t>
            </a:r>
            <a:r>
              <a:rPr sz="2800" b="0" spc="-30" dirty="0">
                <a:latin typeface="Arial"/>
                <a:cs typeface="Arial"/>
              </a:rPr>
              <a:t>модели  </a:t>
            </a:r>
            <a:r>
              <a:rPr sz="2800" b="0" spc="-5" dirty="0">
                <a:latin typeface="Arial"/>
                <a:cs typeface="Arial"/>
              </a:rPr>
              <a:t>биологических </a:t>
            </a:r>
            <a:r>
              <a:rPr sz="2800" b="0" spc="-10" dirty="0">
                <a:latin typeface="Arial"/>
                <a:cs typeface="Arial"/>
              </a:rPr>
              <a:t>систем можно </a:t>
            </a:r>
            <a:r>
              <a:rPr sz="2800" b="0" spc="-25" dirty="0">
                <a:latin typeface="Arial"/>
                <a:cs typeface="Arial"/>
              </a:rPr>
              <a:t>разделить </a:t>
            </a:r>
            <a:r>
              <a:rPr sz="2800" spc="-5" dirty="0"/>
              <a:t>на  регрессионные, </a:t>
            </a:r>
            <a:r>
              <a:rPr sz="2800" spc="-20" dirty="0"/>
              <a:t>качественные </a:t>
            </a:r>
            <a:r>
              <a:rPr sz="2800" spc="-5" dirty="0"/>
              <a:t>и  имитационные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741" y="2639314"/>
            <a:ext cx="7577455" cy="348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Регрессионная </a:t>
            </a:r>
            <a:r>
              <a:rPr sz="2400" spc="-25" dirty="0">
                <a:latin typeface="Arial"/>
                <a:cs typeface="Arial"/>
              </a:rPr>
              <a:t>модель объединяет </a:t>
            </a:r>
            <a:r>
              <a:rPr sz="2400" dirty="0">
                <a:latin typeface="Arial"/>
                <a:cs typeface="Arial"/>
              </a:rPr>
              <a:t>широкий </a:t>
            </a:r>
            <a:r>
              <a:rPr sz="2400" spc="5" dirty="0">
                <a:latin typeface="Arial"/>
                <a:cs typeface="Arial"/>
              </a:rPr>
              <a:t>класс  </a:t>
            </a:r>
            <a:r>
              <a:rPr sz="2400" spc="-5" dirty="0">
                <a:latin typeface="Arial"/>
                <a:cs typeface="Arial"/>
              </a:rPr>
              <a:t>универсальных функций, </a:t>
            </a:r>
            <a:r>
              <a:rPr sz="2400" spc="-10" dirty="0">
                <a:latin typeface="Arial"/>
                <a:cs typeface="Arial"/>
              </a:rPr>
              <a:t>которые описывают  </a:t>
            </a:r>
            <a:r>
              <a:rPr sz="2400" spc="-15" dirty="0">
                <a:latin typeface="Arial"/>
                <a:cs typeface="Arial"/>
              </a:rPr>
              <a:t>некоторую </a:t>
            </a:r>
            <a:r>
              <a:rPr sz="2400" dirty="0">
                <a:latin typeface="Arial"/>
                <a:cs typeface="Arial"/>
              </a:rPr>
              <a:t>закономерность. </a:t>
            </a:r>
            <a:r>
              <a:rPr sz="2400" spc="-5" dirty="0">
                <a:latin typeface="Arial"/>
                <a:cs typeface="Arial"/>
              </a:rPr>
              <a:t>Для построения </a:t>
            </a:r>
            <a:r>
              <a:rPr sz="2400" spc="-25" dirty="0">
                <a:latin typeface="Arial"/>
                <a:cs typeface="Arial"/>
              </a:rPr>
              <a:t>модели  </a:t>
            </a:r>
            <a:r>
              <a:rPr sz="2400" spc="-15" dirty="0">
                <a:latin typeface="Arial"/>
                <a:cs typeface="Arial"/>
              </a:rPr>
              <a:t>используются </a:t>
            </a:r>
            <a:r>
              <a:rPr sz="2400" spc="-5" dirty="0">
                <a:latin typeface="Arial"/>
                <a:cs typeface="Arial"/>
              </a:rPr>
              <a:t>измеряемые данные, а не знание  свойств </a:t>
            </a:r>
            <a:r>
              <a:rPr sz="2400" spc="-10" dirty="0">
                <a:latin typeface="Arial"/>
                <a:cs typeface="Arial"/>
              </a:rPr>
              <a:t>исследуемой </a:t>
            </a:r>
            <a:r>
              <a:rPr sz="2400" dirty="0">
                <a:latin typeface="Arial"/>
                <a:cs typeface="Arial"/>
              </a:rPr>
              <a:t>закономерности. </a:t>
            </a:r>
            <a:r>
              <a:rPr sz="2400" spc="-15" dirty="0">
                <a:latin typeface="Arial"/>
                <a:cs typeface="Arial"/>
              </a:rPr>
              <a:t>Такая </a:t>
            </a:r>
            <a:r>
              <a:rPr sz="2400" spc="-25" dirty="0">
                <a:latin typeface="Arial"/>
                <a:cs typeface="Arial"/>
              </a:rPr>
              <a:t>модель  </a:t>
            </a:r>
            <a:r>
              <a:rPr sz="2400" spc="-15" dirty="0">
                <a:latin typeface="Arial"/>
                <a:cs typeface="Arial"/>
              </a:rPr>
              <a:t>неинтерпретируема, </a:t>
            </a:r>
            <a:r>
              <a:rPr sz="2400" spc="-5" dirty="0">
                <a:latin typeface="Arial"/>
                <a:cs typeface="Arial"/>
              </a:rPr>
              <a:t>но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точна</a:t>
            </a:r>
            <a:endParaRPr sz="2400">
              <a:latin typeface="Arial"/>
              <a:cs typeface="Arial"/>
            </a:endParaRPr>
          </a:p>
          <a:p>
            <a:pPr marL="15240" marR="139700">
              <a:lnSpc>
                <a:spcPct val="100000"/>
              </a:lnSpc>
              <a:spcBef>
                <a:spcPts val="1480"/>
              </a:spcBef>
            </a:pPr>
            <a:r>
              <a:rPr sz="2400" dirty="0">
                <a:latin typeface="Arial"/>
                <a:cs typeface="Arial"/>
              </a:rPr>
              <a:t>По сути </a:t>
            </a:r>
            <a:r>
              <a:rPr sz="2400" spc="-25" dirty="0">
                <a:latin typeface="Arial"/>
                <a:cs typeface="Arial"/>
              </a:rPr>
              <a:t>дела это </a:t>
            </a:r>
            <a:r>
              <a:rPr sz="2400" spc="-5" dirty="0">
                <a:latin typeface="Arial"/>
                <a:cs typeface="Arial"/>
              </a:rPr>
              <a:t>формулы, описывающие </a:t>
            </a:r>
            <a:r>
              <a:rPr sz="2400" spc="-10" dirty="0">
                <a:latin typeface="Arial"/>
                <a:cs typeface="Arial"/>
              </a:rPr>
              <a:t>связь  различных </a:t>
            </a:r>
            <a:r>
              <a:rPr sz="2400" spc="-5" dirty="0">
                <a:latin typeface="Arial"/>
                <a:cs typeface="Arial"/>
              </a:rPr>
              <a:t>характеристик системы, не </a:t>
            </a:r>
            <a:r>
              <a:rPr sz="2400" spc="-15" dirty="0">
                <a:latin typeface="Arial"/>
                <a:cs typeface="Arial"/>
              </a:rPr>
              <a:t>претендуя </a:t>
            </a:r>
            <a:r>
              <a:rPr sz="2400" spc="-5" dirty="0">
                <a:latin typeface="Arial"/>
                <a:cs typeface="Arial"/>
              </a:rPr>
              <a:t>на  </a:t>
            </a:r>
            <a:r>
              <a:rPr sz="2400" dirty="0">
                <a:latin typeface="Arial"/>
                <a:cs typeface="Arial"/>
              </a:rPr>
              <a:t>биологический смысл </a:t>
            </a:r>
            <a:r>
              <a:rPr sz="2400" spc="-10" dirty="0">
                <a:latin typeface="Arial"/>
                <a:cs typeface="Arial"/>
              </a:rPr>
              <a:t>этих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зависимостей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02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800" spc="-5" dirty="0"/>
              <a:t>Примеры регрессионных</a:t>
            </a:r>
            <a:r>
              <a:rPr sz="2800" spc="-30" dirty="0"/>
              <a:t> </a:t>
            </a:r>
            <a:r>
              <a:rPr sz="2800" spc="-20" dirty="0"/>
              <a:t>моделей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02742" y="965072"/>
            <a:ext cx="8528050" cy="518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 marR="85915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1. </a:t>
            </a:r>
            <a:r>
              <a:rPr sz="2200" b="1" spc="-10" dirty="0">
                <a:latin typeface="Arial"/>
                <a:cs typeface="Arial"/>
              </a:rPr>
              <a:t>Зависимость </a:t>
            </a:r>
            <a:r>
              <a:rPr sz="2200" b="1" spc="-5" dirty="0">
                <a:latin typeface="Arial"/>
                <a:cs typeface="Arial"/>
              </a:rPr>
              <a:t>между </a:t>
            </a:r>
            <a:r>
              <a:rPr sz="2200" b="1" spc="-20" dirty="0">
                <a:latin typeface="Arial"/>
                <a:cs typeface="Arial"/>
              </a:rPr>
              <a:t>количеством </a:t>
            </a:r>
            <a:r>
              <a:rPr sz="2200" b="1" spc="-15" dirty="0">
                <a:latin typeface="Arial"/>
                <a:cs typeface="Arial"/>
              </a:rPr>
              <a:t>производителей  </a:t>
            </a:r>
            <a:r>
              <a:rPr sz="2200" b="1" spc="-10" dirty="0">
                <a:latin typeface="Arial"/>
                <a:cs typeface="Arial"/>
              </a:rPr>
              <a:t>хамсы </a:t>
            </a:r>
            <a:r>
              <a:rPr sz="2200" b="1" i="1" spc="-5" dirty="0">
                <a:latin typeface="Arial"/>
                <a:cs typeface="Arial"/>
              </a:rPr>
              <a:t>S </a:t>
            </a:r>
            <a:r>
              <a:rPr sz="2200" b="1" spc="-5" dirty="0">
                <a:latin typeface="Arial"/>
                <a:cs typeface="Arial"/>
              </a:rPr>
              <a:t>и </a:t>
            </a:r>
            <a:r>
              <a:rPr sz="2200" b="1" spc="-20" dirty="0">
                <a:latin typeface="Arial"/>
                <a:cs typeface="Arial"/>
              </a:rPr>
              <a:t>количеством </a:t>
            </a:r>
            <a:r>
              <a:rPr sz="2200" b="1" spc="-30" dirty="0">
                <a:latin typeface="Arial"/>
                <a:cs typeface="Arial"/>
              </a:rPr>
              <a:t>молоди </a:t>
            </a:r>
            <a:r>
              <a:rPr sz="2200" b="1" spc="-35" dirty="0">
                <a:latin typeface="Arial"/>
                <a:cs typeface="Arial"/>
              </a:rPr>
              <a:t>от </a:t>
            </a:r>
            <a:r>
              <a:rPr sz="2200" b="1" spc="-5" dirty="0">
                <a:latin typeface="Arial"/>
                <a:cs typeface="Arial"/>
              </a:rPr>
              <a:t>каждого  </a:t>
            </a:r>
            <a:r>
              <a:rPr sz="2200" b="1" spc="-15" dirty="0">
                <a:latin typeface="Arial"/>
                <a:cs typeface="Arial"/>
              </a:rPr>
              <a:t>нерестившегося </a:t>
            </a:r>
            <a:r>
              <a:rPr sz="2200" b="1" spc="-10" dirty="0">
                <a:latin typeface="Arial"/>
                <a:cs typeface="Arial"/>
              </a:rPr>
              <a:t>производителя </a:t>
            </a:r>
            <a:r>
              <a:rPr sz="2200" b="1" spc="-5" dirty="0">
                <a:latin typeface="Arial"/>
                <a:cs typeface="Arial"/>
              </a:rPr>
              <a:t>в </a:t>
            </a:r>
            <a:r>
              <a:rPr sz="2200" b="1" spc="-25" dirty="0">
                <a:latin typeface="Arial"/>
                <a:cs typeface="Arial"/>
              </a:rPr>
              <a:t>Азовском</a:t>
            </a:r>
            <a:r>
              <a:rPr sz="2200" b="1" spc="9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море</a:t>
            </a:r>
            <a:endParaRPr sz="22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205"/>
              </a:spcBef>
            </a:pP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4,95/x</a:t>
            </a:r>
            <a:r>
              <a:rPr sz="2400" spc="-7" baseline="24305" dirty="0">
                <a:latin typeface="Arial"/>
                <a:cs typeface="Arial"/>
              </a:rPr>
              <a:t>2 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27,78/x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0,078</a:t>
            </a:r>
            <a:endParaRPr sz="2400">
              <a:latin typeface="Arial"/>
              <a:cs typeface="Arial"/>
            </a:endParaRPr>
          </a:p>
          <a:p>
            <a:pPr marL="299720" marR="613410">
              <a:lnSpc>
                <a:spcPct val="100000"/>
              </a:lnSpc>
            </a:pPr>
            <a:r>
              <a:rPr sz="2000" i="1" dirty="0">
                <a:latin typeface="Arial"/>
                <a:cs typeface="Arial"/>
              </a:rPr>
              <a:t>S – — </a:t>
            </a:r>
            <a:r>
              <a:rPr sz="2000" spc="-5" dirty="0">
                <a:latin typeface="Arial"/>
                <a:cs typeface="Arial"/>
              </a:rPr>
              <a:t>количество </a:t>
            </a:r>
            <a:r>
              <a:rPr sz="2000" spc="-25" dirty="0">
                <a:latin typeface="Arial"/>
                <a:cs typeface="Arial"/>
              </a:rPr>
              <a:t>сеголеток </a:t>
            </a:r>
            <a:r>
              <a:rPr sz="2000" dirty="0">
                <a:latin typeface="Arial"/>
                <a:cs typeface="Arial"/>
              </a:rPr>
              <a:t>(штуки) на каждого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нерестившегося  </a:t>
            </a:r>
            <a:r>
              <a:rPr sz="2000" spc="-15" dirty="0">
                <a:latin typeface="Arial"/>
                <a:cs typeface="Arial"/>
              </a:rPr>
              <a:t>производителя,</a:t>
            </a:r>
            <a:endParaRPr sz="20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tabLst>
                <a:tab pos="831850" algn="l"/>
              </a:tabLst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	</a:t>
            </a:r>
            <a:r>
              <a:rPr sz="2000" spc="-5" dirty="0">
                <a:latin typeface="Arial"/>
                <a:cs typeface="Arial"/>
              </a:rPr>
              <a:t>количество зашедших весной </a:t>
            </a:r>
            <a:r>
              <a:rPr sz="2000" dirty="0">
                <a:latin typeface="Arial"/>
                <a:cs typeface="Arial"/>
              </a:rPr>
              <a:t>из </a:t>
            </a:r>
            <a:r>
              <a:rPr sz="2000" spc="-5" dirty="0">
                <a:latin typeface="Arial"/>
                <a:cs typeface="Arial"/>
              </a:rPr>
              <a:t>Черного моря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Азовское</a:t>
            </a:r>
            <a:endParaRPr sz="20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производителей </a:t>
            </a:r>
            <a:r>
              <a:rPr sz="2000" spc="-5" dirty="0">
                <a:latin typeface="Arial"/>
                <a:cs typeface="Arial"/>
              </a:rPr>
              <a:t>хамсы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(млрд.штук)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2. </a:t>
            </a:r>
            <a:r>
              <a:rPr sz="2200" b="1" spc="-15" dirty="0">
                <a:latin typeface="Arial"/>
                <a:cs typeface="Arial"/>
              </a:rPr>
              <a:t>Скорость поглощения </a:t>
            </a:r>
            <a:r>
              <a:rPr sz="2200" b="1" spc="-10" dirty="0">
                <a:latin typeface="Arial"/>
                <a:cs typeface="Arial"/>
              </a:rPr>
              <a:t>кислорода опадом</a:t>
            </a:r>
            <a:r>
              <a:rPr sz="2200" b="1" spc="17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листьев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dirty="0">
                <a:latin typeface="Arial"/>
                <a:cs typeface="Arial"/>
              </a:rPr>
              <a:t>lg(</a:t>
            </a:r>
            <a:r>
              <a:rPr sz="2200" b="1" dirty="0">
                <a:latin typeface="Arial"/>
                <a:cs typeface="Arial"/>
              </a:rPr>
              <a:t>Y </a:t>
            </a:r>
            <a:r>
              <a:rPr sz="2200" spc="-5" dirty="0">
                <a:latin typeface="Arial"/>
                <a:cs typeface="Arial"/>
              </a:rPr>
              <a:t>+ 1) = 0,561 - 8,701</a:t>
            </a:r>
            <a:r>
              <a:rPr sz="2200" b="1" spc="-5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10</a:t>
            </a:r>
            <a:r>
              <a:rPr sz="2175" spc="-7" baseline="24904" dirty="0">
                <a:latin typeface="Arial"/>
                <a:cs typeface="Arial"/>
              </a:rPr>
              <a:t>-4  </a:t>
            </a:r>
            <a:r>
              <a:rPr sz="2200" spc="-5" dirty="0">
                <a:latin typeface="Arial"/>
                <a:cs typeface="Arial"/>
              </a:rPr>
              <a:t>+ </a:t>
            </a:r>
            <a:r>
              <a:rPr sz="2200" dirty="0">
                <a:latin typeface="Arial"/>
                <a:cs typeface="Arial"/>
              </a:rPr>
              <a:t>3,935</a:t>
            </a:r>
            <a:r>
              <a:rPr sz="2200" b="1" dirty="0">
                <a:latin typeface="Arial"/>
                <a:cs typeface="Arial"/>
              </a:rPr>
              <a:t>D</a:t>
            </a:r>
            <a:r>
              <a:rPr sz="2200" dirty="0">
                <a:latin typeface="Arial"/>
                <a:cs typeface="Arial"/>
              </a:rPr>
              <a:t>210</a:t>
            </a:r>
            <a:r>
              <a:rPr sz="2175" baseline="24904" dirty="0">
                <a:latin typeface="Arial"/>
                <a:cs typeface="Arial"/>
              </a:rPr>
              <a:t>-7  </a:t>
            </a:r>
            <a:r>
              <a:rPr sz="2200" spc="-5" dirty="0">
                <a:latin typeface="Arial"/>
                <a:cs typeface="Arial"/>
              </a:rPr>
              <a:t>+ </a:t>
            </a:r>
            <a:r>
              <a:rPr sz="2200" dirty="0">
                <a:latin typeface="Arial"/>
                <a:cs typeface="Arial"/>
              </a:rPr>
              <a:t>7,187</a:t>
            </a:r>
            <a:r>
              <a:rPr sz="2200" b="1" dirty="0">
                <a:latin typeface="Arial"/>
                <a:cs typeface="Arial"/>
              </a:rPr>
              <a:t>В</a:t>
            </a:r>
            <a:r>
              <a:rPr sz="2200" dirty="0">
                <a:latin typeface="Arial"/>
                <a:cs typeface="Arial"/>
              </a:rPr>
              <a:t>10</a:t>
            </a:r>
            <a:r>
              <a:rPr sz="2175" baseline="24904" dirty="0">
                <a:latin typeface="Arial"/>
                <a:cs typeface="Arial"/>
              </a:rPr>
              <a:t>-4</a:t>
            </a:r>
            <a:r>
              <a:rPr sz="2175" spc="-390" baseline="2490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+0,0398</a:t>
            </a:r>
            <a:r>
              <a:rPr sz="2200" b="1" spc="-5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90881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Y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поглощение </a:t>
            </a:r>
            <a:r>
              <a:rPr sz="1800" spc="-5" dirty="0">
                <a:latin typeface="Arial"/>
                <a:cs typeface="Arial"/>
              </a:rPr>
              <a:t>кислорода, измеренное в </a:t>
            </a:r>
            <a:r>
              <a:rPr sz="1800" dirty="0">
                <a:latin typeface="Arial"/>
                <a:cs typeface="Arial"/>
              </a:rPr>
              <a:t>мкл(0,25 </a:t>
            </a:r>
            <a:r>
              <a:rPr sz="1800" spc="-5" dirty="0">
                <a:latin typeface="Arial"/>
                <a:cs typeface="Arial"/>
              </a:rPr>
              <a:t>г)~1ч~1 </a:t>
            </a:r>
            <a:r>
              <a:rPr sz="1800" dirty="0">
                <a:latin typeface="Arial"/>
                <a:cs typeface="Arial"/>
              </a:rPr>
              <a:t>,  </a:t>
            </a:r>
            <a:r>
              <a:rPr sz="1800" b="1" i="1" spc="-5" dirty="0">
                <a:latin typeface="Arial"/>
                <a:cs typeface="Arial"/>
              </a:rPr>
              <a:t>D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5" dirty="0">
                <a:latin typeface="Arial"/>
                <a:cs typeface="Arial"/>
              </a:rPr>
              <a:t>число </a:t>
            </a:r>
            <a:r>
              <a:rPr sz="1800" dirty="0">
                <a:latin typeface="Arial"/>
                <a:cs typeface="Arial"/>
              </a:rPr>
              <a:t>дней, </a:t>
            </a:r>
            <a:r>
              <a:rPr sz="1800" spc="-5" dirty="0">
                <a:latin typeface="Arial"/>
                <a:cs typeface="Arial"/>
              </a:rPr>
              <a:t>в </a:t>
            </a:r>
            <a:r>
              <a:rPr sz="1800" spc="-15" dirty="0">
                <a:latin typeface="Arial"/>
                <a:cs typeface="Arial"/>
              </a:rPr>
              <a:t>течение </a:t>
            </a:r>
            <a:r>
              <a:rPr sz="1800" spc="-10" dirty="0">
                <a:latin typeface="Arial"/>
                <a:cs typeface="Arial"/>
              </a:rPr>
              <a:t>которых </a:t>
            </a:r>
            <a:r>
              <a:rPr sz="1800" spc="-5" dirty="0">
                <a:latin typeface="Arial"/>
                <a:cs typeface="Arial"/>
              </a:rPr>
              <a:t>выдерживались образцы,  </a:t>
            </a:r>
            <a:r>
              <a:rPr sz="1800" b="1" i="1" spc="-5" dirty="0">
                <a:latin typeface="Arial"/>
                <a:cs typeface="Arial"/>
              </a:rPr>
              <a:t>В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5" dirty="0">
                <a:latin typeface="Arial"/>
                <a:cs typeface="Arial"/>
              </a:rPr>
              <a:t>процентное содержание влаги в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образцах,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Arial"/>
                <a:cs typeface="Arial"/>
              </a:rPr>
              <a:t>Т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10" dirty="0">
                <a:latin typeface="Arial"/>
                <a:cs typeface="Arial"/>
              </a:rPr>
              <a:t>температура, </a:t>
            </a:r>
            <a:r>
              <a:rPr sz="1800" spc="-5" dirty="0">
                <a:latin typeface="Arial"/>
                <a:cs typeface="Arial"/>
              </a:rPr>
              <a:t>измеренная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°С.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8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/>
              <a:t>Имитационные </a:t>
            </a:r>
            <a:r>
              <a:rPr spc="-15" dirty="0"/>
              <a:t>модели</a:t>
            </a:r>
            <a:r>
              <a:rPr spc="-95" dirty="0"/>
              <a:t> </a:t>
            </a:r>
            <a:r>
              <a:rPr i="1" spc="-5" dirty="0">
                <a:latin typeface="Arial"/>
                <a:cs typeface="Arial"/>
              </a:rPr>
              <a:t>(simulation)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100835"/>
            <a:ext cx="7868284" cy="485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Имитационная </a:t>
            </a:r>
            <a:r>
              <a:rPr sz="2000" b="1" spc="-5" dirty="0">
                <a:latin typeface="Arial"/>
                <a:cs typeface="Arial"/>
              </a:rPr>
              <a:t>модель </a:t>
            </a:r>
            <a:r>
              <a:rPr sz="2000" dirty="0">
                <a:latin typeface="Arial"/>
                <a:cs typeface="Arial"/>
              </a:rPr>
              <a:t>— </a:t>
            </a:r>
            <a:r>
              <a:rPr sz="2000" spc="-25" dirty="0">
                <a:latin typeface="Arial"/>
                <a:cs typeface="Arial"/>
              </a:rPr>
              <a:t>это </a:t>
            </a:r>
            <a:r>
              <a:rPr sz="2000" spc="-5" dirty="0">
                <a:latin typeface="Arial"/>
                <a:cs typeface="Arial"/>
              </a:rPr>
              <a:t>компьютерная </a:t>
            </a:r>
            <a:r>
              <a:rPr sz="2000" dirty="0">
                <a:latin typeface="Arial"/>
                <a:cs typeface="Arial"/>
              </a:rPr>
              <a:t>программа,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которая  описывает </a:t>
            </a:r>
            <a:r>
              <a:rPr sz="2000" spc="-5" dirty="0">
                <a:latin typeface="Arial"/>
                <a:cs typeface="Arial"/>
              </a:rPr>
              <a:t>структуру </a:t>
            </a:r>
            <a:r>
              <a:rPr sz="2000" dirty="0">
                <a:latin typeface="Arial"/>
                <a:cs typeface="Arial"/>
              </a:rPr>
              <a:t>и </a:t>
            </a:r>
            <a:r>
              <a:rPr sz="2000" spc="-10" dirty="0">
                <a:latin typeface="Arial"/>
                <a:cs typeface="Arial"/>
              </a:rPr>
              <a:t>воспроизводит поведение </a:t>
            </a:r>
            <a:r>
              <a:rPr sz="2000" i="1" spc="-5" dirty="0">
                <a:latin typeface="Arial"/>
                <a:cs typeface="Arial"/>
              </a:rPr>
              <a:t>сложной  </a:t>
            </a:r>
            <a:r>
              <a:rPr sz="2000" dirty="0">
                <a:latin typeface="Arial"/>
                <a:cs typeface="Arial"/>
              </a:rPr>
              <a:t>реальной </a:t>
            </a:r>
            <a:r>
              <a:rPr sz="2000" spc="-5" dirty="0">
                <a:latin typeface="Arial"/>
                <a:cs typeface="Arial"/>
              </a:rPr>
              <a:t>системы </a:t>
            </a:r>
            <a:r>
              <a:rPr sz="2000" i="1" spc="-10" dirty="0">
                <a:latin typeface="Arial"/>
                <a:cs typeface="Arial"/>
              </a:rPr>
              <a:t>взаимодействующих </a:t>
            </a:r>
            <a:r>
              <a:rPr sz="2000" i="1" spc="-15" dirty="0">
                <a:latin typeface="Arial"/>
                <a:cs typeface="Arial"/>
              </a:rPr>
              <a:t>элементов </a:t>
            </a:r>
            <a:r>
              <a:rPr sz="2000" spc="-10" dirty="0">
                <a:latin typeface="Arial"/>
                <a:cs typeface="Arial"/>
              </a:rPr>
              <a:t>во </a:t>
            </a:r>
            <a:r>
              <a:rPr sz="2000" dirty="0">
                <a:latin typeface="Arial"/>
                <a:cs typeface="Arial"/>
              </a:rPr>
              <a:t>времени,  </a:t>
            </a:r>
            <a:r>
              <a:rPr sz="2000" spc="-20" dirty="0">
                <a:latin typeface="Arial"/>
                <a:cs typeface="Arial"/>
              </a:rPr>
              <a:t>позволяет </a:t>
            </a:r>
            <a:r>
              <a:rPr sz="2000" spc="-15" dirty="0">
                <a:latin typeface="Arial"/>
                <a:cs typeface="Arial"/>
              </a:rPr>
              <a:t>получать </a:t>
            </a:r>
            <a:r>
              <a:rPr sz="2000" spc="-5" dirty="0">
                <a:latin typeface="Arial"/>
                <a:cs typeface="Arial"/>
              </a:rPr>
              <a:t>подробную </a:t>
            </a:r>
            <a:r>
              <a:rPr sz="2000" spc="-10" dirty="0">
                <a:latin typeface="Arial"/>
                <a:cs typeface="Arial"/>
              </a:rPr>
              <a:t>статистику </a:t>
            </a:r>
            <a:r>
              <a:rPr sz="2000" dirty="0">
                <a:latin typeface="Arial"/>
                <a:cs typeface="Arial"/>
              </a:rPr>
              <a:t>о </a:t>
            </a:r>
            <a:r>
              <a:rPr sz="2000" spc="-5" dirty="0">
                <a:latin typeface="Arial"/>
                <a:cs typeface="Arial"/>
              </a:rPr>
              <a:t>различных </a:t>
            </a:r>
            <a:r>
              <a:rPr sz="2000" dirty="0">
                <a:latin typeface="Arial"/>
                <a:cs typeface="Arial"/>
              </a:rPr>
              <a:t>аспектах  </a:t>
            </a:r>
            <a:r>
              <a:rPr sz="2000" spc="-5" dirty="0">
                <a:latin typeface="Arial"/>
                <a:cs typeface="Arial"/>
              </a:rPr>
              <a:t>функционирования системы </a:t>
            </a:r>
            <a:r>
              <a:rPr sz="2000" dirty="0">
                <a:latin typeface="Arial"/>
                <a:cs typeface="Arial"/>
              </a:rPr>
              <a:t>в зависимости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5" dirty="0">
                <a:latin typeface="Arial"/>
                <a:cs typeface="Arial"/>
              </a:rPr>
              <a:t>входных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данных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36195" marR="8445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Имитационная </a:t>
            </a:r>
            <a:r>
              <a:rPr sz="2000" b="1" spc="-5" dirty="0">
                <a:latin typeface="Arial"/>
                <a:cs typeface="Arial"/>
              </a:rPr>
              <a:t>модель </a:t>
            </a:r>
            <a:r>
              <a:rPr sz="2000" b="1" dirty="0">
                <a:latin typeface="Arial"/>
                <a:cs typeface="Arial"/>
              </a:rPr>
              <a:t>- </a:t>
            </a:r>
            <a:r>
              <a:rPr sz="2000" spc="-25" dirty="0">
                <a:latin typeface="Arial"/>
                <a:cs typeface="Arial"/>
              </a:rPr>
              <a:t>это </a:t>
            </a:r>
            <a:r>
              <a:rPr sz="2000" spc="-5" dirty="0">
                <a:latin typeface="Arial"/>
                <a:cs typeface="Arial"/>
              </a:rPr>
              <a:t>подражание </a:t>
            </a:r>
            <a:r>
              <a:rPr sz="2000" dirty="0">
                <a:latin typeface="Arial"/>
                <a:cs typeface="Arial"/>
              </a:rPr>
              <a:t>реальному </a:t>
            </a:r>
            <a:r>
              <a:rPr sz="2000" spc="-5" dirty="0">
                <a:latin typeface="Arial"/>
                <a:cs typeface="Arial"/>
              </a:rPr>
              <a:t>процессу  (имитация). </a:t>
            </a:r>
            <a:r>
              <a:rPr sz="2000" b="1" dirty="0">
                <a:latin typeface="Arial"/>
                <a:cs typeface="Arial"/>
              </a:rPr>
              <a:t>Например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20" dirty="0">
                <a:latin typeface="Arial"/>
                <a:cs typeface="Arial"/>
              </a:rPr>
              <a:t>моделируя </a:t>
            </a:r>
            <a:r>
              <a:rPr sz="2000" dirty="0">
                <a:latin typeface="Arial"/>
                <a:cs typeface="Arial"/>
              </a:rPr>
              <a:t>изменение (динамику)  численности </a:t>
            </a:r>
            <a:r>
              <a:rPr sz="2000" spc="-5" dirty="0">
                <a:latin typeface="Arial"/>
                <a:cs typeface="Arial"/>
              </a:rPr>
              <a:t>микроорганизмов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колонии, можно </a:t>
            </a:r>
            <a:r>
              <a:rPr sz="2000" spc="-10" dirty="0">
                <a:latin typeface="Arial"/>
                <a:cs typeface="Arial"/>
              </a:rPr>
              <a:t>рассматривать  много </a:t>
            </a:r>
            <a:r>
              <a:rPr sz="2000" spc="-25" dirty="0">
                <a:latin typeface="Arial"/>
                <a:cs typeface="Arial"/>
              </a:rPr>
              <a:t>отдельных </a:t>
            </a:r>
            <a:r>
              <a:rPr sz="2000" spc="-10" dirty="0">
                <a:latin typeface="Arial"/>
                <a:cs typeface="Arial"/>
              </a:rPr>
              <a:t>объектов </a:t>
            </a:r>
            <a:r>
              <a:rPr sz="2000" dirty="0">
                <a:latin typeface="Arial"/>
                <a:cs typeface="Arial"/>
              </a:rPr>
              <a:t>и </a:t>
            </a:r>
            <a:r>
              <a:rPr sz="2000" spc="-10" dirty="0">
                <a:latin typeface="Arial"/>
                <a:cs typeface="Arial"/>
              </a:rPr>
              <a:t>следить </a:t>
            </a:r>
            <a:r>
              <a:rPr sz="2000" dirty="0">
                <a:latin typeface="Arial"/>
                <a:cs typeface="Arial"/>
              </a:rPr>
              <a:t>за </a:t>
            </a:r>
            <a:r>
              <a:rPr sz="2000" spc="-10" dirty="0">
                <a:latin typeface="Arial"/>
                <a:cs typeface="Arial"/>
              </a:rPr>
              <a:t>судьбой </a:t>
            </a:r>
            <a:r>
              <a:rPr sz="2000" dirty="0">
                <a:latin typeface="Arial"/>
                <a:cs typeface="Arial"/>
              </a:rPr>
              <a:t>каждого из </a:t>
            </a:r>
            <a:r>
              <a:rPr sz="2000" spc="-5" dirty="0">
                <a:latin typeface="Arial"/>
                <a:cs typeface="Arial"/>
              </a:rPr>
              <a:t>них,  </a:t>
            </a:r>
            <a:r>
              <a:rPr sz="2000" spc="-10" dirty="0">
                <a:latin typeface="Arial"/>
                <a:cs typeface="Arial"/>
              </a:rPr>
              <a:t>ставя определенные </a:t>
            </a:r>
            <a:r>
              <a:rPr sz="2000" dirty="0">
                <a:latin typeface="Arial"/>
                <a:cs typeface="Arial"/>
              </a:rPr>
              <a:t>условия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spc="-15" dirty="0">
                <a:latin typeface="Arial"/>
                <a:cs typeface="Arial"/>
              </a:rPr>
              <a:t>его </a:t>
            </a:r>
            <a:r>
              <a:rPr sz="2000" spc="-5" dirty="0">
                <a:latin typeface="Arial"/>
                <a:cs typeface="Arial"/>
              </a:rPr>
              <a:t>выживания, размножения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  </a:t>
            </a:r>
            <a:r>
              <a:rPr sz="2000" spc="-60" dirty="0">
                <a:latin typeface="Arial"/>
                <a:cs typeface="Arial"/>
              </a:rPr>
              <a:t>т.д. </a:t>
            </a:r>
            <a:r>
              <a:rPr sz="2000" spc="-5" dirty="0">
                <a:latin typeface="Arial"/>
                <a:cs typeface="Arial"/>
              </a:rPr>
              <a:t>Эти </a:t>
            </a:r>
            <a:r>
              <a:rPr sz="2000" dirty="0">
                <a:latin typeface="Arial"/>
                <a:cs typeface="Arial"/>
              </a:rPr>
              <a:t>условия </a:t>
            </a:r>
            <a:r>
              <a:rPr sz="2000" spc="-10" dirty="0">
                <a:latin typeface="Arial"/>
                <a:cs typeface="Arial"/>
              </a:rPr>
              <a:t>задаются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5" dirty="0">
                <a:latin typeface="Arial"/>
                <a:cs typeface="Arial"/>
              </a:rPr>
              <a:t>вербальной </a:t>
            </a:r>
            <a:r>
              <a:rPr sz="2000" dirty="0">
                <a:latin typeface="Arial"/>
                <a:cs typeface="Arial"/>
              </a:rPr>
              <a:t>(словесной)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форме.</a:t>
            </a:r>
            <a:endParaRPr sz="2000">
              <a:latin typeface="Arial"/>
              <a:cs typeface="Arial"/>
            </a:endParaRPr>
          </a:p>
          <a:p>
            <a:pPr marL="36195" marR="6476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Например: </a:t>
            </a:r>
            <a:r>
              <a:rPr sz="2000" spc="-5" dirty="0">
                <a:latin typeface="Arial"/>
                <a:cs typeface="Arial"/>
              </a:rPr>
              <a:t>по </a:t>
            </a:r>
            <a:r>
              <a:rPr sz="2000" spc="-10" dirty="0">
                <a:latin typeface="Arial"/>
                <a:cs typeface="Arial"/>
              </a:rPr>
              <a:t>истечении некоторого </a:t>
            </a:r>
            <a:r>
              <a:rPr sz="2000" dirty="0">
                <a:latin typeface="Arial"/>
                <a:cs typeface="Arial"/>
              </a:rPr>
              <a:t>времени </a:t>
            </a:r>
            <a:r>
              <a:rPr sz="2000" spc="-5" dirty="0">
                <a:latin typeface="Arial"/>
                <a:cs typeface="Arial"/>
              </a:rPr>
              <a:t>микроорганизм  </a:t>
            </a:r>
            <a:r>
              <a:rPr sz="2000" spc="-15" dirty="0">
                <a:latin typeface="Arial"/>
                <a:cs typeface="Arial"/>
              </a:rPr>
              <a:t>делится </a:t>
            </a:r>
            <a:r>
              <a:rPr sz="2000" dirty="0">
                <a:latin typeface="Arial"/>
                <a:cs typeface="Arial"/>
              </a:rPr>
              <a:t>на </a:t>
            </a:r>
            <a:r>
              <a:rPr sz="2000" spc="-10" dirty="0">
                <a:latin typeface="Arial"/>
                <a:cs typeface="Arial"/>
              </a:rPr>
              <a:t>две </a:t>
            </a:r>
            <a:r>
              <a:rPr sz="2000" dirty="0">
                <a:latin typeface="Arial"/>
                <a:cs typeface="Arial"/>
              </a:rPr>
              <a:t>части, а </a:t>
            </a:r>
            <a:r>
              <a:rPr sz="2000" spc="-5" dirty="0">
                <a:latin typeface="Arial"/>
                <a:cs typeface="Arial"/>
              </a:rPr>
              <a:t>по </a:t>
            </a:r>
            <a:r>
              <a:rPr sz="2000" dirty="0">
                <a:latin typeface="Arial"/>
                <a:cs typeface="Arial"/>
              </a:rPr>
              <a:t>прошествии </a:t>
            </a:r>
            <a:r>
              <a:rPr sz="2000" spc="-20" dirty="0">
                <a:latin typeface="Arial"/>
                <a:cs typeface="Arial"/>
              </a:rPr>
              <a:t>другого </a:t>
            </a:r>
            <a:r>
              <a:rPr sz="2000" spc="-10" dirty="0">
                <a:latin typeface="Arial"/>
                <a:cs typeface="Arial"/>
              </a:rPr>
              <a:t>(большего)  </a:t>
            </a:r>
            <a:r>
              <a:rPr sz="2000" spc="-5" dirty="0">
                <a:latin typeface="Arial"/>
                <a:cs typeface="Arial"/>
              </a:rPr>
              <a:t>временного </a:t>
            </a:r>
            <a:r>
              <a:rPr sz="2000" spc="-10" dirty="0">
                <a:latin typeface="Arial"/>
                <a:cs typeface="Arial"/>
              </a:rPr>
              <a:t>отрезка </a:t>
            </a:r>
            <a:r>
              <a:rPr sz="2000" dirty="0">
                <a:latin typeface="Arial"/>
                <a:cs typeface="Arial"/>
              </a:rPr>
              <a:t>— </a:t>
            </a:r>
            <a:r>
              <a:rPr sz="2000" spc="-40" dirty="0">
                <a:latin typeface="Arial"/>
                <a:cs typeface="Arial"/>
              </a:rPr>
              <a:t>погибает. </a:t>
            </a:r>
            <a:r>
              <a:rPr sz="2000" spc="-10" dirty="0">
                <a:latin typeface="Arial"/>
                <a:cs typeface="Arial"/>
              </a:rPr>
              <a:t>Выполнение </a:t>
            </a:r>
            <a:r>
              <a:rPr sz="2000" dirty="0">
                <a:latin typeface="Arial"/>
                <a:cs typeface="Arial"/>
              </a:rPr>
              <a:t>описанных условий  </a:t>
            </a:r>
            <a:r>
              <a:rPr sz="2000" spc="-5" dirty="0">
                <a:latin typeface="Arial"/>
                <a:cs typeface="Arial"/>
              </a:rPr>
              <a:t>алгоритмически </a:t>
            </a:r>
            <a:r>
              <a:rPr sz="2000" spc="-15" dirty="0">
                <a:latin typeface="Arial"/>
                <a:cs typeface="Arial"/>
              </a:rPr>
              <a:t>реализуется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модели.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09066" y="1379854"/>
            <a:ext cx="7526020" cy="257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68195" algn="l"/>
              </a:tabLst>
            </a:pPr>
            <a:r>
              <a:rPr sz="2400" b="1" spc="-5" dirty="0">
                <a:latin typeface="Arial"/>
                <a:cs typeface="Arial"/>
              </a:rPr>
              <a:t>Если </a:t>
            </a:r>
            <a:r>
              <a:rPr sz="2400" b="1" spc="-15" dirty="0">
                <a:latin typeface="Arial"/>
                <a:cs typeface="Arial"/>
              </a:rPr>
              <a:t>вопросы, </a:t>
            </a:r>
            <a:r>
              <a:rPr sz="2400" b="1" spc="-25" dirty="0">
                <a:latin typeface="Arial"/>
                <a:cs typeface="Arial"/>
              </a:rPr>
              <a:t>которые </a:t>
            </a:r>
            <a:r>
              <a:rPr sz="2400" b="1" dirty="0">
                <a:latin typeface="Arial"/>
                <a:cs typeface="Arial"/>
              </a:rPr>
              <a:t>мы </a:t>
            </a:r>
            <a:r>
              <a:rPr sz="2400" b="1" spc="-35" dirty="0">
                <a:latin typeface="Arial"/>
                <a:cs typeface="Arial"/>
              </a:rPr>
              <a:t>хотим </a:t>
            </a:r>
            <a:r>
              <a:rPr sz="2400" b="1" spc="-5" dirty="0">
                <a:latin typeface="Arial"/>
                <a:cs typeface="Arial"/>
              </a:rPr>
              <a:t>выяснить с  </a:t>
            </a:r>
            <a:r>
              <a:rPr sz="2400" b="1" spc="-10" dirty="0">
                <a:latin typeface="Arial"/>
                <a:cs typeface="Arial"/>
              </a:rPr>
              <a:t>помощью </a:t>
            </a:r>
            <a:r>
              <a:rPr sz="2400" b="1" spc="-15" dirty="0">
                <a:latin typeface="Arial"/>
                <a:cs typeface="Arial"/>
              </a:rPr>
              <a:t>модели, </a:t>
            </a:r>
            <a:r>
              <a:rPr sz="2400" spc="-10" dirty="0">
                <a:latin typeface="Arial"/>
                <a:cs typeface="Arial"/>
              </a:rPr>
              <a:t>относятся </a:t>
            </a:r>
            <a:r>
              <a:rPr sz="2400" dirty="0">
                <a:latin typeface="Arial"/>
                <a:cs typeface="Arial"/>
              </a:rPr>
              <a:t>не к </a:t>
            </a:r>
            <a:r>
              <a:rPr sz="2400" spc="-5" dirty="0">
                <a:latin typeface="Arial"/>
                <a:cs typeface="Arial"/>
              </a:rPr>
              <a:t>выяснению  фундаментальных </a:t>
            </a:r>
            <a:r>
              <a:rPr sz="2400" dirty="0">
                <a:latin typeface="Arial"/>
                <a:cs typeface="Arial"/>
              </a:rPr>
              <a:t>законов и </a:t>
            </a:r>
            <a:r>
              <a:rPr sz="2400" spc="-5" dirty="0">
                <a:latin typeface="Arial"/>
                <a:cs typeface="Arial"/>
              </a:rPr>
              <a:t>причин, </a:t>
            </a:r>
            <a:r>
              <a:rPr sz="2400" spc="-15" dirty="0">
                <a:latin typeface="Arial"/>
                <a:cs typeface="Arial"/>
              </a:rPr>
              <a:t>определяющих  </a:t>
            </a:r>
            <a:r>
              <a:rPr sz="2400" dirty="0">
                <a:latin typeface="Arial"/>
                <a:cs typeface="Arial"/>
              </a:rPr>
              <a:t>динамику </a:t>
            </a:r>
            <a:r>
              <a:rPr sz="2400" spc="-5" dirty="0">
                <a:latin typeface="Arial"/>
                <a:cs typeface="Arial"/>
              </a:rPr>
              <a:t>реальной системы, а </a:t>
            </a:r>
            <a:r>
              <a:rPr sz="2400" dirty="0">
                <a:latin typeface="Arial"/>
                <a:cs typeface="Arial"/>
              </a:rPr>
              <a:t>к </a:t>
            </a:r>
            <a:r>
              <a:rPr sz="2400" spc="-5" dirty="0">
                <a:latin typeface="Arial"/>
                <a:cs typeface="Arial"/>
              </a:rPr>
              <a:t>анализу </a:t>
            </a:r>
            <a:r>
              <a:rPr sz="2400" spc="-15" dirty="0">
                <a:latin typeface="Arial"/>
                <a:cs typeface="Arial"/>
              </a:rPr>
              <a:t>поведения  </a:t>
            </a:r>
            <a:r>
              <a:rPr sz="2400" spc="-5" dirty="0">
                <a:latin typeface="Arial"/>
                <a:cs typeface="Arial"/>
              </a:rPr>
              <a:t>системы, </a:t>
            </a:r>
            <a:r>
              <a:rPr sz="2400" spc="15" dirty="0">
                <a:latin typeface="Arial"/>
                <a:cs typeface="Arial"/>
              </a:rPr>
              <a:t>как </a:t>
            </a:r>
            <a:r>
              <a:rPr sz="2400" dirty="0">
                <a:latin typeface="Arial"/>
                <a:cs typeface="Arial"/>
              </a:rPr>
              <a:t>правило, </a:t>
            </a:r>
            <a:r>
              <a:rPr sz="2400" spc="-5" dirty="0">
                <a:latin typeface="Arial"/>
                <a:cs typeface="Arial"/>
              </a:rPr>
              <a:t>выполняемому в  </a:t>
            </a:r>
            <a:r>
              <a:rPr sz="2400" dirty="0">
                <a:latin typeface="Arial"/>
                <a:cs typeface="Arial"/>
              </a:rPr>
              <a:t>практических	</a:t>
            </a:r>
            <a:r>
              <a:rPr sz="2400" spc="-25" dirty="0">
                <a:latin typeface="Arial"/>
                <a:cs typeface="Arial"/>
              </a:rPr>
              <a:t>целях,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имитационная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модель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оказывается очень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полезной.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8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dirty="0"/>
              <a:t>Имитационные </a:t>
            </a:r>
            <a:r>
              <a:rPr spc="-15" dirty="0"/>
              <a:t>модели</a:t>
            </a:r>
            <a:r>
              <a:rPr spc="-95" dirty="0"/>
              <a:t> </a:t>
            </a:r>
            <a:r>
              <a:rPr i="1" spc="-5" dirty="0">
                <a:latin typeface="Arial"/>
                <a:cs typeface="Arial"/>
              </a:rPr>
              <a:t>(simulation)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18540" y="804926"/>
            <a:ext cx="7600315" cy="521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115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Формулируются </a:t>
            </a:r>
            <a:r>
              <a:rPr sz="1800" b="1" spc="-5" dirty="0">
                <a:latin typeface="Arial"/>
                <a:cs typeface="Arial"/>
              </a:rPr>
              <a:t>основные </a:t>
            </a:r>
            <a:r>
              <a:rPr sz="1800" b="1" spc="-10" dirty="0">
                <a:latin typeface="Arial"/>
                <a:cs typeface="Arial"/>
              </a:rPr>
              <a:t>вопросы </a:t>
            </a:r>
            <a:r>
              <a:rPr sz="1800" spc="-5" dirty="0">
                <a:latin typeface="Arial"/>
                <a:cs typeface="Arial"/>
              </a:rPr>
              <a:t>о </a:t>
            </a:r>
            <a:r>
              <a:rPr sz="1800" spc="-10" dirty="0">
                <a:latin typeface="Arial"/>
                <a:cs typeface="Arial"/>
              </a:rPr>
              <a:t>поведении </a:t>
            </a:r>
            <a:r>
              <a:rPr sz="1800" spc="-5" dirty="0">
                <a:latin typeface="Arial"/>
                <a:cs typeface="Arial"/>
              </a:rPr>
              <a:t>сложной системы,  </a:t>
            </a:r>
            <a:r>
              <a:rPr sz="1800" spc="-25" dirty="0">
                <a:latin typeface="Arial"/>
                <a:cs typeface="Arial"/>
              </a:rPr>
              <a:t>ответы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которые </a:t>
            </a:r>
            <a:r>
              <a:rPr sz="1800" dirty="0">
                <a:latin typeface="Arial"/>
                <a:cs typeface="Arial"/>
              </a:rPr>
              <a:t>мы </a:t>
            </a:r>
            <a:r>
              <a:rPr sz="1800" spc="-30" dirty="0">
                <a:latin typeface="Arial"/>
                <a:cs typeface="Arial"/>
              </a:rPr>
              <a:t>хотели </a:t>
            </a:r>
            <a:r>
              <a:rPr sz="1800" dirty="0">
                <a:latin typeface="Arial"/>
                <a:cs typeface="Arial"/>
              </a:rPr>
              <a:t>бы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получить.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Вводится </a:t>
            </a:r>
            <a:r>
              <a:rPr sz="1800" b="1" spc="-10" dirty="0">
                <a:latin typeface="Arial"/>
                <a:cs typeface="Arial"/>
              </a:rPr>
              <a:t>системное </a:t>
            </a:r>
            <a:r>
              <a:rPr sz="1800" b="1" spc="-5" dirty="0">
                <a:latin typeface="Arial"/>
                <a:cs typeface="Arial"/>
              </a:rPr>
              <a:t>время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spc="-20" dirty="0">
                <a:latin typeface="Arial"/>
                <a:cs typeface="Arial"/>
              </a:rPr>
              <a:t>моделирующее </a:t>
            </a:r>
            <a:r>
              <a:rPr sz="1800" spc="-30" dirty="0">
                <a:latin typeface="Arial"/>
                <a:cs typeface="Arial"/>
              </a:rPr>
              <a:t>ход </a:t>
            </a:r>
            <a:r>
              <a:rPr sz="1800" spc="-5" dirty="0">
                <a:latin typeface="Arial"/>
                <a:cs typeface="Arial"/>
              </a:rPr>
              <a:t>времени в реальной  системе. Временной шаг </a:t>
            </a:r>
            <a:r>
              <a:rPr sz="1800" spc="-20" dirty="0">
                <a:latin typeface="Arial"/>
                <a:cs typeface="Arial"/>
              </a:rPr>
              <a:t>модели </a:t>
            </a:r>
            <a:r>
              <a:rPr sz="1800" spc="-10" dirty="0">
                <a:latin typeface="Arial"/>
                <a:cs typeface="Arial"/>
              </a:rPr>
              <a:t>также </a:t>
            </a:r>
            <a:r>
              <a:rPr sz="1800" spc="-20" dirty="0">
                <a:latin typeface="Arial"/>
                <a:cs typeface="Arial"/>
              </a:rPr>
              <a:t>определяется целями  </a:t>
            </a:r>
            <a:r>
              <a:rPr sz="1800" spc="-10" dirty="0">
                <a:latin typeface="Arial"/>
                <a:cs typeface="Arial"/>
              </a:rPr>
              <a:t>моделирования.</a:t>
            </a:r>
            <a:endParaRPr sz="1800">
              <a:latin typeface="Arial"/>
              <a:cs typeface="Arial"/>
            </a:endParaRPr>
          </a:p>
          <a:p>
            <a:pPr marL="12700" marR="28384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Производится декомпозиция </a:t>
            </a:r>
            <a:r>
              <a:rPr sz="1800" b="1" spc="-5" dirty="0">
                <a:latin typeface="Arial"/>
                <a:cs typeface="Arial"/>
              </a:rPr>
              <a:t>(разбивка) </a:t>
            </a:r>
            <a:r>
              <a:rPr sz="1800" b="1" spc="-10" dirty="0">
                <a:latin typeface="Arial"/>
                <a:cs typeface="Arial"/>
              </a:rPr>
              <a:t>системы </a:t>
            </a:r>
            <a:r>
              <a:rPr sz="1800" b="1" spc="-5" dirty="0">
                <a:latin typeface="Arial"/>
                <a:cs typeface="Arial"/>
              </a:rPr>
              <a:t>на </a:t>
            </a:r>
            <a:r>
              <a:rPr sz="1800" b="1" spc="-15" dirty="0">
                <a:latin typeface="Arial"/>
                <a:cs typeface="Arial"/>
              </a:rPr>
              <a:t>отдельные  блоки</a:t>
            </a:r>
            <a:r>
              <a:rPr sz="1800" spc="-15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связанные </a:t>
            </a:r>
            <a:r>
              <a:rPr sz="1800" spc="-15" dirty="0">
                <a:latin typeface="Arial"/>
                <a:cs typeface="Arial"/>
              </a:rPr>
              <a:t>друг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-15" dirty="0">
                <a:latin typeface="Arial"/>
                <a:cs typeface="Arial"/>
              </a:rPr>
              <a:t>другом, </a:t>
            </a:r>
            <a:r>
              <a:rPr sz="1800" spc="-5" dirty="0">
                <a:latin typeface="Arial"/>
                <a:cs typeface="Arial"/>
              </a:rPr>
              <a:t>но </a:t>
            </a:r>
            <a:r>
              <a:rPr sz="1800" spc="-10" dirty="0">
                <a:latin typeface="Arial"/>
                <a:cs typeface="Arial"/>
              </a:rPr>
              <a:t>обладающие </a:t>
            </a:r>
            <a:r>
              <a:rPr sz="1800" spc="-15" dirty="0">
                <a:latin typeface="Arial"/>
                <a:cs typeface="Arial"/>
              </a:rPr>
              <a:t>относительной  </a:t>
            </a:r>
            <a:r>
              <a:rPr sz="1800" spc="-5" dirty="0">
                <a:latin typeface="Arial"/>
                <a:cs typeface="Arial"/>
              </a:rPr>
              <a:t>независимостью.</a:t>
            </a:r>
            <a:endParaRPr sz="1800">
              <a:latin typeface="Arial"/>
              <a:cs typeface="Arial"/>
            </a:endParaRPr>
          </a:p>
          <a:p>
            <a:pPr marL="12700" marR="807085">
              <a:lnSpc>
                <a:spcPct val="100000"/>
              </a:lnSpc>
            </a:pPr>
            <a:r>
              <a:rPr sz="1800" b="1" spc="-20" dirty="0">
                <a:latin typeface="Arial"/>
                <a:cs typeface="Arial"/>
              </a:rPr>
              <a:t>Формулируют </a:t>
            </a:r>
            <a:r>
              <a:rPr sz="1800" b="1" spc="-10" dirty="0">
                <a:latin typeface="Arial"/>
                <a:cs typeface="Arial"/>
              </a:rPr>
              <a:t>законы </a:t>
            </a:r>
            <a:r>
              <a:rPr sz="1800" b="1" dirty="0">
                <a:latin typeface="Arial"/>
                <a:cs typeface="Arial"/>
              </a:rPr>
              <a:t>и </a:t>
            </a:r>
            <a:r>
              <a:rPr sz="1800" b="1" spc="-10" dirty="0">
                <a:latin typeface="Arial"/>
                <a:cs typeface="Arial"/>
              </a:rPr>
              <a:t>гипотезы</a:t>
            </a:r>
            <a:r>
              <a:rPr sz="1800" spc="-10" dirty="0">
                <a:latin typeface="Arial"/>
                <a:cs typeface="Arial"/>
              </a:rPr>
              <a:t>, определяющие поведение  </a:t>
            </a:r>
            <a:r>
              <a:rPr sz="1800" spc="-20" dirty="0">
                <a:latin typeface="Arial"/>
                <a:cs typeface="Arial"/>
              </a:rPr>
              <a:t>отдельных </a:t>
            </a:r>
            <a:r>
              <a:rPr sz="1800" spc="-10" dirty="0">
                <a:latin typeface="Arial"/>
                <a:cs typeface="Arial"/>
              </a:rPr>
              <a:t>блоков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связь </a:t>
            </a:r>
            <a:r>
              <a:rPr sz="1800" spc="-10" dirty="0">
                <a:latin typeface="Arial"/>
                <a:cs typeface="Arial"/>
              </a:rPr>
              <a:t>этих блоков </a:t>
            </a:r>
            <a:r>
              <a:rPr sz="1800" spc="-15" dirty="0">
                <a:latin typeface="Arial"/>
                <a:cs typeface="Arial"/>
              </a:rPr>
              <a:t>друг </a:t>
            </a:r>
            <a:r>
              <a:rPr sz="1800" dirty="0">
                <a:latin typeface="Arial"/>
                <a:cs typeface="Arial"/>
              </a:rPr>
              <a:t>с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другом.</a:t>
            </a:r>
            <a:endParaRPr sz="1800">
              <a:latin typeface="Arial"/>
              <a:cs typeface="Arial"/>
            </a:endParaRPr>
          </a:p>
          <a:p>
            <a:pPr marL="12700" marR="43180" indent="6223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Разрабатываются </a:t>
            </a:r>
            <a:r>
              <a:rPr sz="1800" b="1" dirty="0">
                <a:latin typeface="Arial"/>
                <a:cs typeface="Arial"/>
              </a:rPr>
              <a:t>программы, </a:t>
            </a:r>
            <a:r>
              <a:rPr sz="1800" b="1" spc="-15" dirty="0">
                <a:latin typeface="Arial"/>
                <a:cs typeface="Arial"/>
              </a:rPr>
              <a:t>соответствующие отдельным  </a:t>
            </a:r>
            <a:r>
              <a:rPr sz="1800" b="1" spc="-10" dirty="0">
                <a:latin typeface="Arial"/>
                <a:cs typeface="Arial"/>
              </a:rPr>
              <a:t>блокам</a:t>
            </a:r>
            <a:r>
              <a:rPr sz="1800" spc="-10" dirty="0">
                <a:latin typeface="Arial"/>
                <a:cs typeface="Arial"/>
              </a:rPr>
              <a:t>. </a:t>
            </a:r>
            <a:r>
              <a:rPr sz="1800" spc="-5" dirty="0">
                <a:latin typeface="Arial"/>
                <a:cs typeface="Arial"/>
              </a:rPr>
              <a:t>Каждый </a:t>
            </a:r>
            <a:r>
              <a:rPr sz="1800" spc="-20" dirty="0">
                <a:latin typeface="Arial"/>
                <a:cs typeface="Arial"/>
              </a:rPr>
              <a:t>блок верифицируется </a:t>
            </a:r>
            <a:r>
              <a:rPr sz="1800" dirty="0">
                <a:latin typeface="Arial"/>
                <a:cs typeface="Arial"/>
              </a:rPr>
              <a:t>по фактическим данным, и </a:t>
            </a:r>
            <a:r>
              <a:rPr sz="1800" spc="-5" dirty="0">
                <a:latin typeface="Arial"/>
                <a:cs typeface="Arial"/>
              </a:rPr>
              <a:t>при  </a:t>
            </a:r>
            <a:r>
              <a:rPr sz="1800" spc="-15" dirty="0">
                <a:latin typeface="Arial"/>
                <a:cs typeface="Arial"/>
              </a:rPr>
              <a:t>этом его </a:t>
            </a:r>
            <a:r>
              <a:rPr sz="1800" spc="-5" dirty="0">
                <a:latin typeface="Arial"/>
                <a:cs typeface="Arial"/>
              </a:rPr>
              <a:t>информационные связи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-10" dirty="0">
                <a:latin typeface="Arial"/>
                <a:cs typeface="Arial"/>
              </a:rPr>
              <a:t>другими блоками замораживаются.  </a:t>
            </a:r>
            <a:r>
              <a:rPr sz="1800" b="1" spc="-10" dirty="0">
                <a:latin typeface="Arial"/>
                <a:cs typeface="Arial"/>
              </a:rPr>
              <a:t>Производится </a:t>
            </a:r>
            <a:r>
              <a:rPr sz="1800" b="1" spc="-5" dirty="0">
                <a:latin typeface="Arial"/>
                <a:cs typeface="Arial"/>
              </a:rPr>
              <a:t>объединение разработанных </a:t>
            </a:r>
            <a:r>
              <a:rPr sz="1800" b="1" spc="-20" dirty="0">
                <a:latin typeface="Arial"/>
                <a:cs typeface="Arial"/>
              </a:rPr>
              <a:t>блоков </a:t>
            </a:r>
            <a:r>
              <a:rPr sz="1800" spc="-5" dirty="0">
                <a:latin typeface="Arial"/>
                <a:cs typeface="Arial"/>
              </a:rPr>
              <a:t>имитационной  </a:t>
            </a:r>
            <a:r>
              <a:rPr sz="1800" spc="-20" dirty="0">
                <a:latin typeface="Arial"/>
                <a:cs typeface="Arial"/>
              </a:rPr>
              <a:t>модели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25" dirty="0">
                <a:latin typeface="Arial"/>
                <a:cs typeface="Arial"/>
              </a:rPr>
              <a:t>базе </a:t>
            </a:r>
            <a:r>
              <a:rPr sz="1800" spc="-10" dirty="0">
                <a:latin typeface="Arial"/>
                <a:cs typeface="Arial"/>
              </a:rPr>
              <a:t>стандартного </a:t>
            </a:r>
            <a:r>
              <a:rPr sz="1800" dirty="0">
                <a:latin typeface="Arial"/>
                <a:cs typeface="Arial"/>
              </a:rPr>
              <a:t>или </a:t>
            </a:r>
            <a:r>
              <a:rPr sz="1800" spc="-5" dirty="0">
                <a:latin typeface="Arial"/>
                <a:cs typeface="Arial"/>
              </a:rPr>
              <a:t>специально </a:t>
            </a:r>
            <a:r>
              <a:rPr sz="1800" spc="-10" dirty="0">
                <a:latin typeface="Arial"/>
                <a:cs typeface="Arial"/>
              </a:rPr>
              <a:t>созданного  математического обеспечения. </a:t>
            </a:r>
            <a:r>
              <a:rPr sz="1800" spc="-15" dirty="0">
                <a:latin typeface="Arial"/>
                <a:cs typeface="Arial"/>
              </a:rPr>
              <a:t>Апробируются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15" dirty="0">
                <a:latin typeface="Arial"/>
                <a:cs typeface="Arial"/>
              </a:rPr>
              <a:t>отрабатываются  </a:t>
            </a:r>
            <a:r>
              <a:rPr sz="1800" spc="-10" dirty="0">
                <a:latin typeface="Arial"/>
                <a:cs typeface="Arial"/>
              </a:rPr>
              <a:t>различные схемы </a:t>
            </a:r>
            <a:r>
              <a:rPr sz="1800" spc="-5" dirty="0">
                <a:latin typeface="Arial"/>
                <a:cs typeface="Arial"/>
              </a:rPr>
              <a:t>взаимодействия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блоков.</a:t>
            </a:r>
            <a:endParaRPr sz="1800">
              <a:latin typeface="Arial"/>
              <a:cs typeface="Arial"/>
            </a:endParaRPr>
          </a:p>
          <a:p>
            <a:pPr marL="12700" marR="50419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Производятся </a:t>
            </a:r>
            <a:r>
              <a:rPr sz="1800" b="1" spc="-5" dirty="0">
                <a:latin typeface="Arial"/>
                <a:cs typeface="Arial"/>
              </a:rPr>
              <a:t>верификация имитационной </a:t>
            </a:r>
            <a:r>
              <a:rPr sz="1800" b="1" spc="-10" dirty="0">
                <a:latin typeface="Arial"/>
                <a:cs typeface="Arial"/>
              </a:rPr>
              <a:t>модели </a:t>
            </a:r>
            <a:r>
              <a:rPr sz="1800" b="1" dirty="0">
                <a:latin typeface="Arial"/>
                <a:cs typeface="Arial"/>
              </a:rPr>
              <a:t>в </a:t>
            </a:r>
            <a:r>
              <a:rPr sz="1800" b="1" spc="-15" dirty="0">
                <a:latin typeface="Arial"/>
                <a:cs typeface="Arial"/>
              </a:rPr>
              <a:t>целом </a:t>
            </a:r>
            <a:r>
              <a:rPr sz="1800" b="1" dirty="0">
                <a:latin typeface="Arial"/>
                <a:cs typeface="Arial"/>
              </a:rPr>
              <a:t>и  </a:t>
            </a:r>
            <a:r>
              <a:rPr sz="1800" b="1" spc="-5" dirty="0">
                <a:latin typeface="Arial"/>
                <a:cs typeface="Arial"/>
              </a:rPr>
              <a:t>проверка ее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адекватности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641" y="314578"/>
            <a:ext cx="8007984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/>
              <a:t>Основные </a:t>
            </a:r>
            <a:r>
              <a:rPr sz="2400" spc="-15" dirty="0"/>
              <a:t>этапы </a:t>
            </a:r>
            <a:r>
              <a:rPr sz="2400" spc="-10" dirty="0"/>
              <a:t>построения </a:t>
            </a:r>
            <a:r>
              <a:rPr sz="2400" spc="-5" dirty="0"/>
              <a:t>имитационной</a:t>
            </a:r>
            <a:r>
              <a:rPr sz="2400" spc="30" dirty="0"/>
              <a:t> </a:t>
            </a:r>
            <a:r>
              <a:rPr sz="2400" spc="-15" dirty="0"/>
              <a:t>модели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026" rIns="0" bIns="0" rtlCol="0">
            <a:spAutoFit/>
          </a:bodyPr>
          <a:lstStyle/>
          <a:p>
            <a:pPr marL="17145" marR="5080">
              <a:lnSpc>
                <a:spcPct val="100000"/>
              </a:lnSpc>
            </a:pPr>
            <a:r>
              <a:rPr sz="2800" spc="-5" dirty="0"/>
              <a:t>Основные </a:t>
            </a:r>
            <a:r>
              <a:rPr sz="2800" spc="-20" dirty="0"/>
              <a:t>задачи</a:t>
            </a:r>
            <a:r>
              <a:rPr sz="2800" spc="-65" dirty="0"/>
              <a:t> </a:t>
            </a:r>
            <a:r>
              <a:rPr sz="2800" spc="-5" dirty="0"/>
              <a:t>имитационного  </a:t>
            </a:r>
            <a:r>
              <a:rPr sz="2800" spc="-15" dirty="0"/>
              <a:t>моделирования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56666" y="1954657"/>
            <a:ext cx="6908165" cy="293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00" dirty="0">
                <a:latin typeface="Arial"/>
                <a:cs typeface="Arial"/>
              </a:rPr>
              <a:t>проверка </a:t>
            </a:r>
            <a:r>
              <a:rPr sz="2400" spc="-20" dirty="0">
                <a:latin typeface="Arial"/>
                <a:cs typeface="Arial"/>
              </a:rPr>
              <a:t>гипотез </a:t>
            </a:r>
            <a:r>
              <a:rPr sz="2400" spc="-5" dirty="0">
                <a:latin typeface="Arial"/>
                <a:cs typeface="Arial"/>
              </a:rPr>
              <a:t>о взаимодействии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отдельных  </a:t>
            </a:r>
            <a:r>
              <a:rPr sz="2400" spc="-10" dirty="0">
                <a:latin typeface="Arial"/>
                <a:cs typeface="Arial"/>
              </a:rPr>
              <a:t>элементов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подсистем;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106045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00" spc="-10" dirty="0">
                <a:latin typeface="Arial"/>
                <a:cs typeface="Arial"/>
              </a:rPr>
              <a:t>прогноз </a:t>
            </a:r>
            <a:r>
              <a:rPr sz="2400" spc="-15" dirty="0">
                <a:latin typeface="Arial"/>
                <a:cs typeface="Arial"/>
              </a:rPr>
              <a:t>поведения </a:t>
            </a:r>
            <a:r>
              <a:rPr sz="2400" spc="-5" dirty="0">
                <a:latin typeface="Arial"/>
                <a:cs typeface="Arial"/>
              </a:rPr>
              <a:t>при изменении внутренних  характеристик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внешних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условий;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 marR="975994">
              <a:lnSpc>
                <a:spcPct val="100000"/>
              </a:lnSpc>
              <a:buChar char="•"/>
              <a:tabLst>
                <a:tab pos="201930" algn="l"/>
              </a:tabLst>
            </a:pPr>
            <a:r>
              <a:rPr sz="2400" spc="-5" dirty="0">
                <a:latin typeface="Arial"/>
                <a:cs typeface="Arial"/>
              </a:rPr>
              <a:t>оптимизация </a:t>
            </a:r>
            <a:r>
              <a:rPr sz="2400" spc="-10" dirty="0">
                <a:latin typeface="Arial"/>
                <a:cs typeface="Arial"/>
              </a:rPr>
              <a:t>управления </a:t>
            </a:r>
            <a:r>
              <a:rPr sz="2400" spc="-5" dirty="0">
                <a:latin typeface="Arial"/>
                <a:cs typeface="Arial"/>
              </a:rPr>
              <a:t>(особенно </a:t>
            </a:r>
            <a:r>
              <a:rPr sz="2400" dirty="0">
                <a:latin typeface="Arial"/>
                <a:cs typeface="Arial"/>
              </a:rPr>
              <a:t>для  </a:t>
            </a:r>
            <a:r>
              <a:rPr sz="2400" spc="-5" dirty="0">
                <a:latin typeface="Arial"/>
                <a:cs typeface="Arial"/>
              </a:rPr>
              <a:t>экологических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систем).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00" spc="-10" dirty="0"/>
              <a:t>Примеры </a:t>
            </a:r>
            <a:r>
              <a:rPr sz="2800" spc="-5" dirty="0"/>
              <a:t>имитационных</a:t>
            </a:r>
            <a:r>
              <a:rPr sz="2800" spc="30" dirty="0"/>
              <a:t> </a:t>
            </a:r>
            <a:r>
              <a:rPr sz="2800" spc="-20" dirty="0"/>
              <a:t>моделей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8540" y="1306957"/>
            <a:ext cx="8199755" cy="452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4835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Молекулярная </a:t>
            </a:r>
            <a:r>
              <a:rPr sz="2400" b="1" dirty="0">
                <a:latin typeface="Arial"/>
                <a:cs typeface="Arial"/>
              </a:rPr>
              <a:t>динамика </a:t>
            </a: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25" dirty="0">
                <a:latin typeface="Arial"/>
                <a:cs typeface="Arial"/>
              </a:rPr>
              <a:t>расчет </a:t>
            </a:r>
            <a:r>
              <a:rPr sz="2400" spc="-5" dirty="0">
                <a:latin typeface="Arial"/>
                <a:cs typeface="Arial"/>
              </a:rPr>
              <a:t>изменений  </a:t>
            </a:r>
            <a:r>
              <a:rPr sz="2400" dirty="0">
                <a:latin typeface="Arial"/>
                <a:cs typeface="Arial"/>
              </a:rPr>
              <a:t>конформаций </a:t>
            </a:r>
            <a:r>
              <a:rPr sz="2400" spc="-15" dirty="0">
                <a:latin typeface="Arial"/>
                <a:cs typeface="Arial"/>
              </a:rPr>
              <a:t>белков </a:t>
            </a:r>
            <a:r>
              <a:rPr sz="2400" spc="-20" dirty="0">
                <a:latin typeface="Arial"/>
                <a:cs typeface="Arial"/>
              </a:rPr>
              <a:t>во </a:t>
            </a:r>
            <a:r>
              <a:rPr sz="2400" dirty="0">
                <a:latin typeface="Arial"/>
                <a:cs typeface="Arial"/>
              </a:rPr>
              <a:t>времени при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присоединении  </a:t>
            </a:r>
            <a:r>
              <a:rPr sz="2400" spc="-10" dirty="0">
                <a:latin typeface="Arial"/>
                <a:cs typeface="Arial"/>
              </a:rPr>
              <a:t>молекулы субстрата </a:t>
            </a:r>
            <a:r>
              <a:rPr sz="2400" dirty="0">
                <a:latin typeface="Arial"/>
                <a:cs typeface="Arial"/>
              </a:rPr>
              <a:t>к реакционному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центру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Arial"/>
                <a:cs typeface="Arial"/>
              </a:rPr>
              <a:t>Модели </a:t>
            </a:r>
            <a:r>
              <a:rPr sz="2400" b="1" spc="-15" dirty="0">
                <a:latin typeface="Arial"/>
                <a:cs typeface="Arial"/>
              </a:rPr>
              <a:t>систем организма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сердца,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желудочно-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кишечного </a:t>
            </a:r>
            <a:r>
              <a:rPr sz="2400" dirty="0">
                <a:latin typeface="Arial"/>
                <a:cs typeface="Arial"/>
              </a:rPr>
              <a:t>тракта, </a:t>
            </a:r>
            <a:r>
              <a:rPr sz="2400" spc="-15" dirty="0">
                <a:latin typeface="Arial"/>
                <a:cs typeface="Arial"/>
              </a:rPr>
              <a:t>почек, </a:t>
            </a:r>
            <a:r>
              <a:rPr sz="2400" spc="-20" dirty="0">
                <a:latin typeface="Arial"/>
                <a:cs typeface="Arial"/>
              </a:rPr>
              <a:t>печени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др.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10" dirty="0">
                <a:latin typeface="Arial"/>
                <a:cs typeface="Arial"/>
              </a:rPr>
              <a:t>Модели продукционного </a:t>
            </a:r>
            <a:r>
              <a:rPr sz="2400" b="1" spc="-5" dirty="0">
                <a:latin typeface="Arial"/>
                <a:cs typeface="Arial"/>
              </a:rPr>
              <a:t>процесса растений </a:t>
            </a: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выбор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оптимальной </a:t>
            </a:r>
            <a:r>
              <a:rPr sz="2400" spc="-10" dirty="0">
                <a:latin typeface="Arial"/>
                <a:cs typeface="Arial"/>
              </a:rPr>
              <a:t>стратегии </a:t>
            </a:r>
            <a:r>
              <a:rPr sz="2400" dirty="0">
                <a:latin typeface="Arial"/>
                <a:cs typeface="Arial"/>
              </a:rPr>
              <a:t>с/х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мероприятий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2400" b="1" spc="-10" dirty="0">
                <a:latin typeface="Arial"/>
                <a:cs typeface="Arial"/>
              </a:rPr>
              <a:t>Модели </a:t>
            </a:r>
            <a:r>
              <a:rPr sz="2400" b="1" spc="-15" dirty="0">
                <a:latin typeface="Arial"/>
                <a:cs typeface="Arial"/>
              </a:rPr>
              <a:t>водных </a:t>
            </a:r>
            <a:r>
              <a:rPr sz="2400" b="1" spc="-20" dirty="0">
                <a:latin typeface="Arial"/>
                <a:cs typeface="Arial"/>
              </a:rPr>
              <a:t>экосистем </a:t>
            </a: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15" dirty="0">
                <a:latin typeface="Arial"/>
                <a:cs typeface="Arial"/>
              </a:rPr>
              <a:t>потоки </a:t>
            </a:r>
            <a:r>
              <a:rPr sz="2400" spc="-10" dirty="0">
                <a:latin typeface="Arial"/>
                <a:cs typeface="Arial"/>
              </a:rPr>
              <a:t>биогенных элемен-  тов, образование вещества, </a:t>
            </a:r>
            <a:r>
              <a:rPr sz="2400" dirty="0">
                <a:latin typeface="Arial"/>
                <a:cs typeface="Arial"/>
              </a:rPr>
              <a:t>эвтрификация,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рыба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spc="-5" dirty="0">
                <a:latin typeface="Arial"/>
                <a:cs typeface="Arial"/>
              </a:rPr>
              <a:t>Модели </a:t>
            </a:r>
            <a:r>
              <a:rPr sz="2400" b="1" spc="-10" dirty="0">
                <a:latin typeface="Arial"/>
                <a:cs typeface="Arial"/>
              </a:rPr>
              <a:t>глобальной </a:t>
            </a:r>
            <a:r>
              <a:rPr sz="2400" b="1" dirty="0">
                <a:latin typeface="Arial"/>
                <a:cs typeface="Arial"/>
              </a:rPr>
              <a:t>динамики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прогресс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истощение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ресурсов </a:t>
            </a:r>
            <a:r>
              <a:rPr sz="2400" dirty="0">
                <a:latin typeface="Arial"/>
                <a:cs typeface="Arial"/>
              </a:rPr>
              <a:t>Земли, </a:t>
            </a:r>
            <a:r>
              <a:rPr sz="2400" spc="-5" dirty="0">
                <a:latin typeface="Arial"/>
                <a:cs typeface="Arial"/>
              </a:rPr>
              <a:t>ядерная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зима.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026" rIns="0" bIns="0" rtlCol="0">
            <a:spAutoFit/>
          </a:bodyPr>
          <a:lstStyle/>
          <a:p>
            <a:pPr marL="85725">
              <a:lnSpc>
                <a:spcPct val="100000"/>
              </a:lnSpc>
            </a:pPr>
            <a:r>
              <a:rPr sz="2800" spc="-10" dirty="0"/>
              <a:t>Математические</a:t>
            </a:r>
            <a:r>
              <a:rPr sz="2800" spc="-20" dirty="0"/>
              <a:t> модели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7217" y="1260602"/>
            <a:ext cx="8014970" cy="504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1016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Всякая </a:t>
            </a:r>
            <a:r>
              <a:rPr sz="1800" spc="-5" dirty="0">
                <a:latin typeface="Arial"/>
                <a:cs typeface="Arial"/>
              </a:rPr>
              <a:t>сложная система при </a:t>
            </a:r>
            <a:r>
              <a:rPr sz="1800" spc="-10" dirty="0">
                <a:latin typeface="Arial"/>
                <a:cs typeface="Arial"/>
              </a:rPr>
              <a:t>своем функционировании </a:t>
            </a:r>
            <a:r>
              <a:rPr sz="1800" spc="-15" dirty="0">
                <a:latin typeface="Arial"/>
                <a:cs typeface="Arial"/>
              </a:rPr>
              <a:t>подчиняется  </a:t>
            </a:r>
            <a:r>
              <a:rPr sz="1800" spc="-5" dirty="0">
                <a:latin typeface="Arial"/>
                <a:cs typeface="Arial"/>
              </a:rPr>
              <a:t>физическим, химическим </a:t>
            </a:r>
            <a:r>
              <a:rPr sz="1800" dirty="0">
                <a:latin typeface="Arial"/>
                <a:cs typeface="Arial"/>
              </a:rPr>
              <a:t>и </a:t>
            </a:r>
            <a:r>
              <a:rPr sz="1800" spc="-5" dirty="0">
                <a:latin typeface="Arial"/>
                <a:cs typeface="Arial"/>
              </a:rPr>
              <a:t>биологическим </a:t>
            </a:r>
            <a:r>
              <a:rPr sz="1800" dirty="0">
                <a:latin typeface="Arial"/>
                <a:cs typeface="Arial"/>
              </a:rPr>
              <a:t>законам. </a:t>
            </a:r>
            <a:r>
              <a:rPr sz="1800" spc="-5" dirty="0">
                <a:latin typeface="Arial"/>
                <a:cs typeface="Arial"/>
              </a:rPr>
              <a:t>Однако </a:t>
            </a:r>
            <a:r>
              <a:rPr sz="1800" dirty="0">
                <a:latin typeface="Arial"/>
                <a:cs typeface="Arial"/>
              </a:rPr>
              <a:t>нам </a:t>
            </a:r>
            <a:r>
              <a:rPr sz="1800" spc="-5" dirty="0">
                <a:latin typeface="Arial"/>
                <a:cs typeface="Arial"/>
              </a:rPr>
              <a:t>известны  не </a:t>
            </a:r>
            <a:r>
              <a:rPr sz="1800" spc="-10" dirty="0">
                <a:latin typeface="Arial"/>
                <a:cs typeface="Arial"/>
              </a:rPr>
              <a:t>все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законы.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2004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Необходимо </a:t>
            </a:r>
            <a:r>
              <a:rPr sz="1800" spc="-10" dirty="0">
                <a:latin typeface="Arial"/>
                <a:cs typeface="Arial"/>
              </a:rPr>
              <a:t>сформулировать </a:t>
            </a:r>
            <a:r>
              <a:rPr sz="1800" spc="-5" dirty="0">
                <a:latin typeface="Arial"/>
                <a:cs typeface="Arial"/>
              </a:rPr>
              <a:t>основные </a:t>
            </a:r>
            <a:r>
              <a:rPr sz="1800" spc="-10" dirty="0">
                <a:latin typeface="Arial"/>
                <a:cs typeface="Arial"/>
              </a:rPr>
              <a:t>вопросы </a:t>
            </a:r>
            <a:r>
              <a:rPr sz="1800" spc="-5" dirty="0">
                <a:latin typeface="Arial"/>
                <a:cs typeface="Arial"/>
              </a:rPr>
              <a:t>о </a:t>
            </a:r>
            <a:r>
              <a:rPr sz="1800" spc="-10" dirty="0">
                <a:latin typeface="Arial"/>
                <a:cs typeface="Arial"/>
              </a:rPr>
              <a:t>поведении </a:t>
            </a:r>
            <a:r>
              <a:rPr sz="1800" spc="-5" dirty="0">
                <a:latin typeface="Arial"/>
                <a:cs typeface="Arial"/>
              </a:rPr>
              <a:t>системы,  </a:t>
            </a:r>
            <a:r>
              <a:rPr sz="1800" spc="-25" dirty="0">
                <a:latin typeface="Arial"/>
                <a:cs typeface="Arial"/>
              </a:rPr>
              <a:t>ответы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которые </a:t>
            </a:r>
            <a:r>
              <a:rPr sz="1800" dirty="0">
                <a:latin typeface="Arial"/>
                <a:cs typeface="Arial"/>
              </a:rPr>
              <a:t>мы </a:t>
            </a:r>
            <a:r>
              <a:rPr sz="1800" spc="-20" dirty="0">
                <a:latin typeface="Arial"/>
                <a:cs typeface="Arial"/>
              </a:rPr>
              <a:t>хотим </a:t>
            </a:r>
            <a:r>
              <a:rPr sz="1800" spc="-10" dirty="0">
                <a:latin typeface="Arial"/>
                <a:cs typeface="Arial"/>
              </a:rPr>
              <a:t>получить </a:t>
            </a:r>
            <a:r>
              <a:rPr sz="1800" dirty="0">
                <a:latin typeface="Arial"/>
                <a:cs typeface="Arial"/>
              </a:rPr>
              <a:t>с </a:t>
            </a:r>
            <a:r>
              <a:rPr sz="1800" spc="-5" dirty="0">
                <a:latin typeface="Arial"/>
                <a:cs typeface="Arial"/>
              </a:rPr>
              <a:t>помощью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модели.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40"/>
              </a:spcBef>
              <a:tabLst>
                <a:tab pos="5742305" algn="l"/>
              </a:tabLst>
            </a:pPr>
            <a:r>
              <a:rPr sz="1800" spc="-10" dirty="0">
                <a:latin typeface="Arial"/>
                <a:cs typeface="Arial"/>
              </a:rPr>
              <a:t>Это </a:t>
            </a:r>
            <a:r>
              <a:rPr sz="1800" spc="-20" dirty="0">
                <a:latin typeface="Arial"/>
                <a:cs typeface="Arial"/>
              </a:rPr>
              <a:t>позволяет </a:t>
            </a:r>
            <a:r>
              <a:rPr sz="1800" dirty="0">
                <a:latin typeface="Arial"/>
                <a:cs typeface="Arial"/>
              </a:rPr>
              <a:t>из </a:t>
            </a:r>
            <a:r>
              <a:rPr sz="1800" spc="-10" dirty="0">
                <a:latin typeface="Arial"/>
                <a:cs typeface="Arial"/>
              </a:rPr>
              <a:t>множества </a:t>
            </a:r>
            <a:r>
              <a:rPr sz="1800" dirty="0">
                <a:latin typeface="Arial"/>
                <a:cs typeface="Arial"/>
              </a:rPr>
              <a:t>законов, </a:t>
            </a:r>
            <a:r>
              <a:rPr sz="1800" spc="-10" dirty="0">
                <a:latin typeface="Arial"/>
                <a:cs typeface="Arial"/>
              </a:rPr>
              <a:t>управляющих поведением </a:t>
            </a:r>
            <a:r>
              <a:rPr sz="1800" spc="-5" dirty="0">
                <a:latin typeface="Arial"/>
                <a:cs typeface="Arial"/>
              </a:rPr>
              <a:t>системы,  </a:t>
            </a:r>
            <a:r>
              <a:rPr sz="1800" spc="-15" dirty="0">
                <a:latin typeface="Arial"/>
                <a:cs typeface="Arial"/>
              </a:rPr>
              <a:t>отобрать </a:t>
            </a:r>
            <a:r>
              <a:rPr sz="1800" spc="-10" dirty="0">
                <a:latin typeface="Arial"/>
                <a:cs typeface="Arial"/>
              </a:rPr>
              <a:t>те, </a:t>
            </a:r>
            <a:r>
              <a:rPr sz="1800" spc="-5" dirty="0">
                <a:latin typeface="Arial"/>
                <a:cs typeface="Arial"/>
              </a:rPr>
              <a:t>влияние </a:t>
            </a:r>
            <a:r>
              <a:rPr sz="1800" spc="-10" dirty="0">
                <a:latin typeface="Arial"/>
                <a:cs typeface="Arial"/>
              </a:rPr>
              <a:t>которых существенно </a:t>
            </a:r>
            <a:r>
              <a:rPr sz="1800" spc="-5" dirty="0">
                <a:latin typeface="Arial"/>
                <a:cs typeface="Arial"/>
              </a:rPr>
              <a:t>при </a:t>
            </a:r>
            <a:r>
              <a:rPr sz="1800" dirty="0">
                <a:latin typeface="Arial"/>
                <a:cs typeface="Arial"/>
              </a:rPr>
              <a:t>поиске </a:t>
            </a:r>
            <a:r>
              <a:rPr sz="1800" spc="-25" dirty="0">
                <a:latin typeface="Arial"/>
                <a:cs typeface="Arial"/>
              </a:rPr>
              <a:t>ответов </a:t>
            </a:r>
            <a:r>
              <a:rPr sz="1800" spc="-5" dirty="0">
                <a:latin typeface="Arial"/>
                <a:cs typeface="Arial"/>
              </a:rPr>
              <a:t>на  </a:t>
            </a:r>
            <a:r>
              <a:rPr sz="1800" spc="-10" dirty="0">
                <a:latin typeface="Arial"/>
                <a:cs typeface="Arial"/>
              </a:rPr>
              <a:t>поставленные </a:t>
            </a:r>
            <a:r>
              <a:rPr sz="1800" spc="-5" dirty="0">
                <a:latin typeface="Arial"/>
                <a:cs typeface="Arial"/>
              </a:rPr>
              <a:t>вопросы. </a:t>
            </a:r>
            <a:r>
              <a:rPr sz="1800" dirty="0">
                <a:latin typeface="Arial"/>
                <a:cs typeface="Arial"/>
              </a:rPr>
              <a:t>В </a:t>
            </a:r>
            <a:r>
              <a:rPr sz="1800" spc="-5" dirty="0">
                <a:latin typeface="Arial"/>
                <a:cs typeface="Arial"/>
              </a:rPr>
              <a:t>дополнение </a:t>
            </a:r>
            <a:r>
              <a:rPr sz="1800" dirty="0">
                <a:latin typeface="Arial"/>
                <a:cs typeface="Arial"/>
              </a:rPr>
              <a:t>к </a:t>
            </a:r>
            <a:r>
              <a:rPr sz="1800" spc="-10" dirty="0">
                <a:latin typeface="Arial"/>
                <a:cs typeface="Arial"/>
              </a:rPr>
              <a:t>этим </a:t>
            </a:r>
            <a:r>
              <a:rPr sz="1800" dirty="0">
                <a:latin typeface="Arial"/>
                <a:cs typeface="Arial"/>
              </a:rPr>
              <a:t>законам, если </a:t>
            </a:r>
            <a:r>
              <a:rPr sz="1800" spc="-15" dirty="0">
                <a:latin typeface="Arial"/>
                <a:cs typeface="Arial"/>
              </a:rPr>
              <a:t>необходимо,  </a:t>
            </a:r>
            <a:r>
              <a:rPr sz="1800" dirty="0">
                <a:latin typeface="Arial"/>
                <a:cs typeface="Arial"/>
              </a:rPr>
              <a:t>для </a:t>
            </a:r>
            <a:r>
              <a:rPr sz="1800" spc="-5" dirty="0">
                <a:latin typeface="Arial"/>
                <a:cs typeface="Arial"/>
              </a:rPr>
              <a:t>системы в </a:t>
            </a:r>
            <a:r>
              <a:rPr sz="1800" spc="-15" dirty="0">
                <a:latin typeface="Arial"/>
                <a:cs typeface="Arial"/>
              </a:rPr>
              <a:t>целом </a:t>
            </a:r>
            <a:r>
              <a:rPr sz="1800" dirty="0">
                <a:latin typeface="Arial"/>
                <a:cs typeface="Arial"/>
              </a:rPr>
              <a:t>или </a:t>
            </a:r>
            <a:r>
              <a:rPr sz="1800" spc="-5" dirty="0">
                <a:latin typeface="Arial"/>
                <a:cs typeface="Arial"/>
              </a:rPr>
              <a:t>ее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частей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формулируются	</a:t>
            </a:r>
            <a:r>
              <a:rPr sz="1800" spc="-10" dirty="0">
                <a:latin typeface="Arial"/>
                <a:cs typeface="Arial"/>
              </a:rPr>
              <a:t>определенные  </a:t>
            </a:r>
            <a:r>
              <a:rPr sz="1800" spc="-15" dirty="0">
                <a:latin typeface="Arial"/>
                <a:cs typeface="Arial"/>
              </a:rPr>
              <a:t>гипотезы </a:t>
            </a:r>
            <a:r>
              <a:rPr sz="1800" spc="-5" dirty="0">
                <a:latin typeface="Arial"/>
                <a:cs typeface="Arial"/>
              </a:rPr>
              <a:t>о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функционировании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000" b="1" spc="-15" dirty="0">
                <a:latin typeface="Arial"/>
                <a:cs typeface="Arial"/>
              </a:rPr>
              <a:t>Гипотезы, </a:t>
            </a:r>
            <a:r>
              <a:rPr sz="2000" b="1" dirty="0">
                <a:latin typeface="Arial"/>
                <a:cs typeface="Arial"/>
              </a:rPr>
              <a:t>как и </a:t>
            </a:r>
            <a:r>
              <a:rPr sz="2000" b="1" spc="-5" dirty="0">
                <a:latin typeface="Arial"/>
                <a:cs typeface="Arial"/>
              </a:rPr>
              <a:t>законы, </a:t>
            </a:r>
            <a:r>
              <a:rPr sz="2000" b="1" spc="-25" dirty="0">
                <a:latin typeface="Arial"/>
                <a:cs typeface="Arial"/>
              </a:rPr>
              <a:t>формулируются </a:t>
            </a:r>
            <a:r>
              <a:rPr sz="2000" b="1" dirty="0">
                <a:latin typeface="Arial"/>
                <a:cs typeface="Arial"/>
              </a:rPr>
              <a:t>в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виде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определенных </a:t>
            </a:r>
            <a:r>
              <a:rPr sz="2000" b="1" spc="-10" dirty="0">
                <a:latin typeface="Arial"/>
                <a:cs typeface="Arial"/>
              </a:rPr>
              <a:t>математических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соотношений.</a:t>
            </a:r>
            <a:endParaRPr sz="2000">
              <a:latin typeface="Arial"/>
              <a:cs typeface="Arial"/>
            </a:endParaRPr>
          </a:p>
          <a:p>
            <a:pPr marL="57150" marR="14604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Arial"/>
                <a:cs typeface="Arial"/>
              </a:rPr>
              <a:t>Дальнейшая </a:t>
            </a:r>
            <a:r>
              <a:rPr sz="1800" spc="-15" dirty="0">
                <a:latin typeface="Arial"/>
                <a:cs typeface="Arial"/>
              </a:rPr>
              <a:t>работа </a:t>
            </a:r>
            <a:r>
              <a:rPr sz="1800" spc="-5" dirty="0">
                <a:latin typeface="Arial"/>
                <a:cs typeface="Arial"/>
              </a:rPr>
              <a:t>состоит в </a:t>
            </a:r>
            <a:r>
              <a:rPr sz="1800" spc="-10" dirty="0">
                <a:latin typeface="Arial"/>
                <a:cs typeface="Arial"/>
              </a:rPr>
              <a:t>исследовании полученных </a:t>
            </a:r>
            <a:r>
              <a:rPr sz="1800" spc="-5" dirty="0">
                <a:latin typeface="Arial"/>
                <a:cs typeface="Arial"/>
              </a:rPr>
              <a:t>соотношений </a:t>
            </a:r>
            <a:r>
              <a:rPr sz="1800" dirty="0">
                <a:latin typeface="Arial"/>
                <a:cs typeface="Arial"/>
              </a:rPr>
              <a:t>с  </a:t>
            </a:r>
            <a:r>
              <a:rPr sz="1800" spc="-5" dirty="0">
                <a:latin typeface="Arial"/>
                <a:cs typeface="Arial"/>
              </a:rPr>
              <a:t>применением </a:t>
            </a:r>
            <a:r>
              <a:rPr sz="1800" dirty="0">
                <a:latin typeface="Arial"/>
                <a:cs typeface="Arial"/>
              </a:rPr>
              <a:t>аналитических или </a:t>
            </a:r>
            <a:r>
              <a:rPr sz="1800" spc="-10" dirty="0">
                <a:latin typeface="Arial"/>
                <a:cs typeface="Arial"/>
              </a:rPr>
              <a:t>вычислительных </a:t>
            </a:r>
            <a:r>
              <a:rPr sz="1800" spc="-20" dirty="0">
                <a:latin typeface="Arial"/>
                <a:cs typeface="Arial"/>
              </a:rPr>
              <a:t>методов, </a:t>
            </a:r>
            <a:r>
              <a:rPr sz="1800" spc="-10" dirty="0">
                <a:latin typeface="Arial"/>
                <a:cs typeface="Arial"/>
              </a:rPr>
              <a:t>приводящих </a:t>
            </a:r>
            <a:r>
              <a:rPr sz="1800" dirty="0">
                <a:latin typeface="Arial"/>
                <a:cs typeface="Arial"/>
              </a:rPr>
              <a:t>к  </a:t>
            </a:r>
            <a:r>
              <a:rPr sz="1800" spc="-20" dirty="0">
                <a:latin typeface="Arial"/>
                <a:cs typeface="Arial"/>
              </a:rPr>
              <a:t>ответу </a:t>
            </a:r>
            <a:r>
              <a:rPr sz="1800" spc="-5" dirty="0">
                <a:latin typeface="Arial"/>
                <a:cs typeface="Arial"/>
              </a:rPr>
              <a:t>на </a:t>
            </a:r>
            <a:r>
              <a:rPr sz="1800" spc="-10" dirty="0">
                <a:latin typeface="Arial"/>
                <a:cs typeface="Arial"/>
              </a:rPr>
              <a:t>поставленные </a:t>
            </a:r>
            <a:r>
              <a:rPr sz="1800" spc="-15" dirty="0">
                <a:latin typeface="Arial"/>
                <a:cs typeface="Arial"/>
              </a:rPr>
              <a:t>перед моделью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вопросы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Arial"/>
                <a:cs typeface="Arial"/>
              </a:rPr>
              <a:t>Критерием </a:t>
            </a:r>
            <a:r>
              <a:rPr sz="1800" spc="-10" dirty="0">
                <a:latin typeface="Arial"/>
                <a:cs typeface="Arial"/>
              </a:rPr>
              <a:t>адекватности </a:t>
            </a:r>
            <a:r>
              <a:rPr sz="1800" dirty="0">
                <a:latin typeface="Arial"/>
                <a:cs typeface="Arial"/>
              </a:rPr>
              <a:t>служит </a:t>
            </a:r>
            <a:r>
              <a:rPr sz="1800" spc="5" dirty="0">
                <a:latin typeface="Arial"/>
                <a:cs typeface="Arial"/>
              </a:rPr>
              <a:t>практика,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эксперимент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627" rIns="0" bIns="0" rtlCol="0">
            <a:spAutoFit/>
          </a:bodyPr>
          <a:lstStyle/>
          <a:p>
            <a:pPr marL="233045">
              <a:lnSpc>
                <a:spcPct val="100000"/>
              </a:lnSpc>
            </a:pPr>
            <a:r>
              <a:rPr sz="2800" spc="-5" dirty="0"/>
              <a:t>Специфика </a:t>
            </a:r>
            <a:r>
              <a:rPr sz="2800" spc="-20" dirty="0"/>
              <a:t>моделей </a:t>
            </a:r>
            <a:r>
              <a:rPr sz="2800" spc="-5" dirty="0"/>
              <a:t>живых</a:t>
            </a:r>
            <a:r>
              <a:rPr sz="2800" spc="20" dirty="0"/>
              <a:t> </a:t>
            </a:r>
            <a:r>
              <a:rPr sz="2800" spc="-10" dirty="0"/>
              <a:t>систем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8540" y="1235836"/>
            <a:ext cx="7750809" cy="455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5" dirty="0">
                <a:latin typeface="Arial"/>
                <a:cs typeface="Arial"/>
              </a:rPr>
              <a:t>Системы</a:t>
            </a:r>
            <a:r>
              <a:rPr sz="2000" b="1" i="1" spc="-1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сложные.</a:t>
            </a:r>
            <a:endParaRPr sz="2000">
              <a:latin typeface="Arial"/>
              <a:cs typeface="Arial"/>
            </a:endParaRPr>
          </a:p>
          <a:p>
            <a:pPr marL="429895" indent="-417195">
              <a:lnSpc>
                <a:spcPct val="100000"/>
              </a:lnSpc>
              <a:buChar char="-"/>
              <a:tabLst>
                <a:tab pos="375285" algn="l"/>
                <a:tab pos="375920" algn="l"/>
              </a:tabLst>
            </a:pPr>
            <a:r>
              <a:rPr sz="2000" spc="-5" dirty="0">
                <a:latin typeface="Arial"/>
                <a:cs typeface="Arial"/>
              </a:rPr>
              <a:t>Феноменологический </a:t>
            </a:r>
            <a:r>
              <a:rPr sz="2000" spc="-25" dirty="0">
                <a:latin typeface="Arial"/>
                <a:cs typeface="Arial"/>
              </a:rPr>
              <a:t>подход </a:t>
            </a:r>
            <a:r>
              <a:rPr sz="2000" dirty="0">
                <a:latin typeface="Arial"/>
                <a:cs typeface="Arial"/>
              </a:rPr>
              <a:t>– не </a:t>
            </a:r>
            <a:r>
              <a:rPr sz="2000" spc="5" dirty="0">
                <a:latin typeface="Arial"/>
                <a:cs typeface="Arial"/>
              </a:rPr>
              <a:t>вникая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суть</a:t>
            </a:r>
            <a:endParaRPr sz="2000">
              <a:latin typeface="Arial"/>
              <a:cs typeface="Arial"/>
            </a:endParaRPr>
          </a:p>
          <a:p>
            <a:pPr marL="429895" marR="925830" indent="-417195">
              <a:lnSpc>
                <a:spcPct val="100000"/>
              </a:lnSpc>
              <a:buChar char="-"/>
              <a:tabLst>
                <a:tab pos="373380" algn="l"/>
                <a:tab pos="374015" algn="l"/>
              </a:tabLst>
            </a:pPr>
            <a:r>
              <a:rPr sz="2000" spc="-5" dirty="0">
                <a:latin typeface="Arial"/>
                <a:cs typeface="Arial"/>
              </a:rPr>
              <a:t>Подробное рассмотрение </a:t>
            </a:r>
            <a:r>
              <a:rPr sz="2000" spc="-10" dirty="0">
                <a:latin typeface="Arial"/>
                <a:cs typeface="Arial"/>
              </a:rPr>
              <a:t>элементов </a:t>
            </a:r>
            <a:r>
              <a:rPr sz="2000" spc="-5" dirty="0">
                <a:latin typeface="Arial"/>
                <a:cs typeface="Arial"/>
              </a:rPr>
              <a:t>системы </a:t>
            </a:r>
            <a:r>
              <a:rPr sz="2000" dirty="0">
                <a:latin typeface="Arial"/>
                <a:cs typeface="Arial"/>
              </a:rPr>
              <a:t>и их  </a:t>
            </a:r>
            <a:r>
              <a:rPr sz="2000" spc="-5" dirty="0">
                <a:latin typeface="Arial"/>
                <a:cs typeface="Arial"/>
              </a:rPr>
              <a:t>взаимодействий, рассмотренное </a:t>
            </a:r>
            <a:r>
              <a:rPr sz="2000" dirty="0">
                <a:latin typeface="Arial"/>
                <a:cs typeface="Arial"/>
              </a:rPr>
              <a:t>выше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имитационное  </a:t>
            </a:r>
            <a:r>
              <a:rPr sz="2000" spc="-10" dirty="0">
                <a:latin typeface="Arial"/>
                <a:cs typeface="Arial"/>
              </a:rPr>
              <a:t>моделирование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latin typeface="Arial"/>
                <a:cs typeface="Arial"/>
              </a:rPr>
              <a:t>Системы размножающиеся </a:t>
            </a:r>
            <a:r>
              <a:rPr sz="2000" i="1" dirty="0">
                <a:latin typeface="Arial"/>
                <a:cs typeface="Arial"/>
              </a:rPr>
              <a:t>{способные к</a:t>
            </a:r>
            <a:r>
              <a:rPr sz="2000" i="1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авторепродукции).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latin typeface="Arial"/>
                <a:cs typeface="Arial"/>
              </a:rPr>
              <a:t>Системы </a:t>
            </a:r>
            <a:r>
              <a:rPr sz="2000" b="1" i="1" dirty="0">
                <a:latin typeface="Arial"/>
                <a:cs typeface="Arial"/>
              </a:rPr>
              <a:t>открытые, </a:t>
            </a:r>
            <a:r>
              <a:rPr sz="2000" spc="-5" dirty="0">
                <a:latin typeface="Arial"/>
                <a:cs typeface="Arial"/>
              </a:rPr>
              <a:t>постоянно </a:t>
            </a:r>
            <a:r>
              <a:rPr sz="2000" dirty="0">
                <a:latin typeface="Arial"/>
                <a:cs typeface="Arial"/>
              </a:rPr>
              <a:t>пропускающие </a:t>
            </a:r>
            <a:r>
              <a:rPr sz="2000" spc="-10" dirty="0">
                <a:latin typeface="Arial"/>
                <a:cs typeface="Arial"/>
              </a:rPr>
              <a:t>через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себя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потоки </a:t>
            </a:r>
            <a:r>
              <a:rPr sz="2000" spc="-10" dirty="0">
                <a:latin typeface="Arial"/>
                <a:cs typeface="Arial"/>
              </a:rPr>
              <a:t>вещества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энергии.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68580">
              <a:lnSpc>
                <a:spcPct val="100000"/>
              </a:lnSpc>
            </a:pPr>
            <a:r>
              <a:rPr sz="2000" b="1" i="1" spc="-10" dirty="0">
                <a:latin typeface="Arial"/>
                <a:cs typeface="Arial"/>
              </a:rPr>
              <a:t>Включающие многоуровневую </a:t>
            </a:r>
            <a:r>
              <a:rPr sz="2000" b="1" i="1" dirty="0">
                <a:latin typeface="Arial"/>
                <a:cs typeface="Arial"/>
              </a:rPr>
              <a:t>регуляцию.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биохимической  </a:t>
            </a:r>
            <a:r>
              <a:rPr sz="2000" spc="-10" dirty="0">
                <a:latin typeface="Arial"/>
                <a:cs typeface="Arial"/>
              </a:rPr>
              <a:t>кинетике </a:t>
            </a:r>
            <a:r>
              <a:rPr sz="2000" spc="-30" dirty="0">
                <a:latin typeface="Arial"/>
                <a:cs typeface="Arial"/>
              </a:rPr>
              <a:t>это </a:t>
            </a:r>
            <a:r>
              <a:rPr sz="2000" spc="-10" dirty="0">
                <a:latin typeface="Arial"/>
                <a:cs typeface="Arial"/>
              </a:rPr>
              <a:t>выражается </a:t>
            </a:r>
            <a:r>
              <a:rPr sz="2000" dirty="0">
                <a:latin typeface="Arial"/>
                <a:cs typeface="Arial"/>
              </a:rPr>
              <a:t>в наличии в </a:t>
            </a:r>
            <a:r>
              <a:rPr sz="2000" spc="-5" dirty="0">
                <a:latin typeface="Arial"/>
                <a:cs typeface="Arial"/>
              </a:rPr>
              <a:t>схемах </a:t>
            </a:r>
            <a:r>
              <a:rPr sz="2000" spc="-30" dirty="0">
                <a:latin typeface="Arial"/>
                <a:cs typeface="Arial"/>
              </a:rPr>
              <a:t>петель </a:t>
            </a:r>
            <a:r>
              <a:rPr sz="2000" spc="-5" dirty="0">
                <a:latin typeface="Arial"/>
                <a:cs typeface="Arial"/>
              </a:rPr>
              <a:t>обратной  связи, </a:t>
            </a:r>
            <a:r>
              <a:rPr sz="2000" spc="15" dirty="0">
                <a:latin typeface="Arial"/>
                <a:cs typeface="Arial"/>
              </a:rPr>
              <a:t>как </a:t>
            </a:r>
            <a:r>
              <a:rPr sz="2000" spc="-15" dirty="0">
                <a:latin typeface="Arial"/>
                <a:cs typeface="Arial"/>
              </a:rPr>
              <a:t>положительной, </a:t>
            </a:r>
            <a:r>
              <a:rPr sz="2000" spc="-10" dirty="0">
                <a:latin typeface="Arial"/>
                <a:cs typeface="Arial"/>
              </a:rPr>
              <a:t>так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отрицательной.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512445"/>
            <a:ext cx="776605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01390" algn="l"/>
              </a:tabLst>
            </a:pPr>
            <a:r>
              <a:rPr sz="2800" spc="-25" dirty="0"/>
              <a:t>Одно</a:t>
            </a:r>
            <a:r>
              <a:rPr sz="2800" spc="-5" dirty="0"/>
              <a:t> из</a:t>
            </a:r>
            <a:r>
              <a:rPr sz="2800" spc="5" dirty="0"/>
              <a:t> </a:t>
            </a:r>
            <a:r>
              <a:rPr sz="2800" spc="-10" dirty="0"/>
              <a:t>основных	</a:t>
            </a:r>
            <a:r>
              <a:rPr sz="2800" spc="-5" dirty="0"/>
              <a:t>и </a:t>
            </a:r>
            <a:r>
              <a:rPr sz="2800" spc="-10" dirty="0"/>
              <a:t>простейших</a:t>
            </a:r>
            <a:r>
              <a:rPr sz="2800" spc="-5" dirty="0"/>
              <a:t> </a:t>
            </a:r>
            <a:r>
              <a:rPr sz="2800" spc="-15" dirty="0"/>
              <a:t>средств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15" dirty="0"/>
              <a:t>моделирования </a:t>
            </a:r>
            <a:r>
              <a:rPr sz="2800" spc="-5" dirty="0"/>
              <a:t>– </a:t>
            </a:r>
            <a:r>
              <a:rPr sz="2800" spc="-15" dirty="0"/>
              <a:t>математические</a:t>
            </a:r>
            <a:r>
              <a:rPr sz="2800" spc="125" dirty="0"/>
              <a:t> </a:t>
            </a:r>
            <a:r>
              <a:rPr sz="2800" spc="-15" dirty="0"/>
              <a:t>функции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7217" y="1726438"/>
            <a:ext cx="4035425" cy="220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1712595" algn="l"/>
              </a:tabLst>
            </a:pPr>
            <a:r>
              <a:rPr sz="2400" spc="-5" dirty="0">
                <a:latin typeface="Arial"/>
                <a:cs typeface="Arial"/>
              </a:rPr>
              <a:t>Линейная функция  </a:t>
            </a:r>
            <a:r>
              <a:rPr sz="2400" spc="-10" dirty="0">
                <a:latin typeface="Arial"/>
                <a:cs typeface="Arial"/>
              </a:rPr>
              <a:t>Степенная	(полином)  </a:t>
            </a:r>
            <a:r>
              <a:rPr sz="2400" spc="-15" dirty="0">
                <a:latin typeface="Arial"/>
                <a:cs typeface="Arial"/>
              </a:rPr>
              <a:t>Показательная </a:t>
            </a:r>
            <a:r>
              <a:rPr sz="2400" spc="-5" dirty="0">
                <a:latin typeface="Arial"/>
                <a:cs typeface="Arial"/>
              </a:rPr>
              <a:t>(экспонента)  Логарифмическая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491" rIns="0" bIns="0" rtlCol="0">
            <a:spAutoFit/>
          </a:bodyPr>
          <a:lstStyle/>
          <a:p>
            <a:pPr marL="2113915">
              <a:lnSpc>
                <a:spcPct val="100000"/>
              </a:lnSpc>
            </a:pPr>
            <a:r>
              <a:rPr sz="2800" spc="-10" dirty="0">
                <a:solidFill>
                  <a:srgbClr val="33CC33"/>
                </a:solidFill>
              </a:rPr>
              <a:t>«Модели </a:t>
            </a:r>
            <a:r>
              <a:rPr sz="2800" spc="-5" dirty="0">
                <a:solidFill>
                  <a:srgbClr val="33CC33"/>
                </a:solidFill>
              </a:rPr>
              <a:t>в</a:t>
            </a:r>
            <a:r>
              <a:rPr sz="2800" spc="-50" dirty="0">
                <a:solidFill>
                  <a:srgbClr val="33CC33"/>
                </a:solidFill>
              </a:rPr>
              <a:t> </a:t>
            </a:r>
            <a:r>
              <a:rPr sz="2800" spc="-20" dirty="0">
                <a:solidFill>
                  <a:srgbClr val="33CC33"/>
                </a:solidFill>
              </a:rPr>
              <a:t>биологии»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4065" y="1235328"/>
            <a:ext cx="7853045" cy="494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Модели вообще </a:t>
            </a:r>
            <a:r>
              <a:rPr sz="2400" b="1" dirty="0">
                <a:latin typeface="Arial"/>
                <a:cs typeface="Arial"/>
              </a:rPr>
              <a:t>и в </a:t>
            </a:r>
            <a:r>
              <a:rPr sz="2400" b="1" spc="-15" dirty="0">
                <a:latin typeface="Arial"/>
                <a:cs typeface="Arial"/>
              </a:rPr>
              <a:t>биологии </a:t>
            </a:r>
            <a:r>
              <a:rPr sz="2400" b="1" dirty="0">
                <a:latin typeface="Arial"/>
                <a:cs typeface="Arial"/>
              </a:rPr>
              <a:t>в </a:t>
            </a:r>
            <a:r>
              <a:rPr sz="2400" b="1" spc="-15" dirty="0">
                <a:latin typeface="Arial"/>
                <a:cs typeface="Arial"/>
              </a:rPr>
              <a:t>частности</a:t>
            </a:r>
            <a:endParaRPr sz="24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57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Что </a:t>
            </a:r>
            <a:r>
              <a:rPr sz="2400" dirty="0">
                <a:latin typeface="Arial"/>
                <a:cs typeface="Arial"/>
              </a:rPr>
              <a:t>такое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модель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latin typeface="Arial"/>
                <a:cs typeface="Arial"/>
              </a:rPr>
              <a:t>Возможности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моделей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Виды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моделей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Arial"/>
                <a:cs typeface="Arial"/>
              </a:rPr>
              <a:t>Описание </a:t>
            </a:r>
            <a:r>
              <a:rPr sz="2400" b="1" spc="-5" dirty="0">
                <a:latin typeface="Arial"/>
                <a:cs typeface="Arial"/>
              </a:rPr>
              <a:t>экспериментальных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данных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математическими</a:t>
            </a:r>
            <a:r>
              <a:rPr sz="2400" b="1" spc="-10" dirty="0">
                <a:latin typeface="Arial"/>
                <a:cs typeface="Arial"/>
              </a:rPr>
              <a:t> функциями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64160" marR="5080" indent="-251460">
              <a:lnSpc>
                <a:spcPct val="120100"/>
              </a:lnSpc>
              <a:spcBef>
                <a:spcPts val="20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Основные </a:t>
            </a:r>
            <a:r>
              <a:rPr sz="2400" dirty="0">
                <a:latin typeface="Arial"/>
                <a:cs typeface="Arial"/>
              </a:rPr>
              <a:t>типы </a:t>
            </a:r>
            <a:r>
              <a:rPr sz="2400" spc="-5" dirty="0">
                <a:latin typeface="Arial"/>
                <a:cs typeface="Arial"/>
              </a:rPr>
              <a:t>зависимостей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функций: линейная,  экспоненциальная, </a:t>
            </a:r>
            <a:r>
              <a:rPr sz="2400" dirty="0">
                <a:latin typeface="Arial"/>
                <a:cs typeface="Arial"/>
              </a:rPr>
              <a:t>логарифмическая, </a:t>
            </a:r>
            <a:r>
              <a:rPr sz="2400" spc="5" dirty="0">
                <a:latin typeface="Arial"/>
                <a:cs typeface="Arial"/>
              </a:rPr>
              <a:t>логистическая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Линеаризация</a:t>
            </a:r>
            <a:endParaRPr sz="2400">
              <a:latin typeface="Arial"/>
              <a:cs typeface="Arial"/>
            </a:endParaRPr>
          </a:p>
          <a:p>
            <a:pPr marL="264160" marR="741045" indent="-251460">
              <a:lnSpc>
                <a:spcPct val="120000"/>
              </a:lnSpc>
              <a:buChar char="•"/>
              <a:tabLst>
                <a:tab pos="286385" algn="l"/>
                <a:tab pos="287020" algn="l"/>
              </a:tabLst>
            </a:pPr>
            <a:r>
              <a:rPr sz="2400" spc="-15" dirty="0">
                <a:latin typeface="Arial"/>
                <a:cs typeface="Arial"/>
              </a:rPr>
              <a:t>Регрессии, </a:t>
            </a:r>
            <a:r>
              <a:rPr sz="2400" spc="-35" dirty="0">
                <a:latin typeface="Arial"/>
                <a:cs typeface="Arial"/>
              </a:rPr>
              <a:t>метод </a:t>
            </a:r>
            <a:r>
              <a:rPr sz="2400" spc="-5" dirty="0">
                <a:latin typeface="Arial"/>
                <a:cs typeface="Arial"/>
              </a:rPr>
              <a:t>наименьших </a:t>
            </a:r>
            <a:r>
              <a:rPr sz="2400" spc="-15" dirty="0">
                <a:latin typeface="Arial"/>
                <a:cs typeface="Arial"/>
              </a:rPr>
              <a:t>квадратов, </a:t>
            </a:r>
            <a:r>
              <a:rPr sz="2400" spc="-5" dirty="0">
                <a:latin typeface="Arial"/>
                <a:cs typeface="Arial"/>
              </a:rPr>
              <a:t>поиск  </a:t>
            </a:r>
            <a:r>
              <a:rPr sz="2400" spc="-15" dirty="0">
                <a:latin typeface="Arial"/>
                <a:cs typeface="Arial"/>
              </a:rPr>
              <a:t>глобального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минимума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890650"/>
            <a:ext cx="2159000" cy="143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1659" rIns="0" bIns="0" rtlCol="0">
            <a:spAutoFit/>
          </a:bodyPr>
          <a:lstStyle/>
          <a:p>
            <a:pPr marL="21844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Прямая </a:t>
            </a:r>
            <a:r>
              <a:rPr sz="1800" i="1" dirty="0">
                <a:latin typeface="Arial"/>
                <a:cs typeface="Arial"/>
              </a:rPr>
              <a:t>линия </a:t>
            </a:r>
            <a:r>
              <a:rPr sz="1800" b="0" dirty="0">
                <a:latin typeface="Arial"/>
                <a:cs typeface="Arial"/>
              </a:rPr>
              <a:t>- </a:t>
            </a:r>
            <a:r>
              <a:rPr sz="1800" b="0" spc="-5" dirty="0">
                <a:latin typeface="Arial"/>
                <a:cs typeface="Arial"/>
              </a:rPr>
              <a:t>график </a:t>
            </a:r>
            <a:r>
              <a:rPr sz="1800" b="0" dirty="0">
                <a:latin typeface="Arial"/>
                <a:cs typeface="Arial"/>
              </a:rPr>
              <a:t>линейной </a:t>
            </a:r>
            <a:r>
              <a:rPr sz="1800" b="0" spc="-10" dirty="0">
                <a:latin typeface="Arial"/>
                <a:cs typeface="Arial"/>
              </a:rPr>
              <a:t>функции </a:t>
            </a:r>
            <a:r>
              <a:rPr sz="2400" i="1" spc="-5" dirty="0">
                <a:latin typeface="Arial"/>
                <a:cs typeface="Arial"/>
              </a:rPr>
              <a:t>y </a:t>
            </a:r>
            <a:r>
              <a:rPr sz="2400" i="1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ax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887" y="3041650"/>
            <a:ext cx="2160524" cy="1512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4762500"/>
            <a:ext cx="1711325" cy="1546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57348" y="1316990"/>
            <a:ext cx="6250305" cy="477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. Функция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монотонно </a:t>
            </a:r>
            <a:r>
              <a:rPr sz="1800" spc="-20" dirty="0">
                <a:latin typeface="Arial"/>
                <a:cs typeface="Arial"/>
              </a:rPr>
              <a:t>возрастает </a:t>
            </a:r>
            <a:r>
              <a:rPr sz="1800" spc="-5" dirty="0">
                <a:latin typeface="Arial"/>
                <a:cs typeface="Arial"/>
              </a:rPr>
              <a:t>при a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5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убывает</a:t>
            </a:r>
            <a:endParaRPr sz="1800">
              <a:latin typeface="Arial"/>
              <a:cs typeface="Arial"/>
            </a:endParaRPr>
          </a:p>
          <a:p>
            <a:pPr marL="69850" marR="8509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/>
                <a:cs typeface="Arial"/>
              </a:rPr>
              <a:t>при a </a:t>
            </a:r>
            <a:r>
              <a:rPr sz="1800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0. При b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0 </a:t>
            </a:r>
            <a:r>
              <a:rPr sz="1800" spc="-10" dirty="0">
                <a:latin typeface="Arial"/>
                <a:cs typeface="Arial"/>
              </a:rPr>
              <a:t>прямая </a:t>
            </a:r>
            <a:r>
              <a:rPr sz="1800" dirty="0">
                <a:latin typeface="Arial"/>
                <a:cs typeface="Arial"/>
              </a:rPr>
              <a:t>линия </a:t>
            </a:r>
            <a:r>
              <a:rPr sz="1800" spc="-15" dirty="0">
                <a:latin typeface="Arial"/>
                <a:cs typeface="Arial"/>
              </a:rPr>
              <a:t>проходит через  </a:t>
            </a:r>
            <a:r>
              <a:rPr sz="1800" spc="-5" dirty="0">
                <a:latin typeface="Arial"/>
                <a:cs typeface="Arial"/>
              </a:rPr>
              <a:t>начало </a:t>
            </a:r>
            <a:r>
              <a:rPr sz="1800" spc="-10" dirty="0">
                <a:latin typeface="Arial"/>
                <a:cs typeface="Arial"/>
              </a:rPr>
              <a:t>координат </a:t>
            </a:r>
            <a:r>
              <a:rPr sz="1800" spc="-100" dirty="0">
                <a:latin typeface="Arial"/>
                <a:cs typeface="Arial"/>
              </a:rPr>
              <a:t>т. </a:t>
            </a:r>
            <a:r>
              <a:rPr sz="1800" spc="-5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(y = </a:t>
            </a:r>
            <a:r>
              <a:rPr sz="1800" spc="-10" dirty="0">
                <a:latin typeface="Arial"/>
                <a:cs typeface="Arial"/>
              </a:rPr>
              <a:t>ax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прямая  </a:t>
            </a:r>
            <a:r>
              <a:rPr sz="1800" spc="-5" dirty="0">
                <a:latin typeface="Arial"/>
                <a:cs typeface="Arial"/>
              </a:rPr>
              <a:t>пропорциональность)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92075" indent="111125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Парабола </a:t>
            </a:r>
            <a:r>
              <a:rPr sz="2000" dirty="0">
                <a:latin typeface="Arial"/>
                <a:cs typeface="Arial"/>
              </a:rPr>
              <a:t>- график </a:t>
            </a:r>
            <a:r>
              <a:rPr sz="2000" spc="-5" dirty="0">
                <a:latin typeface="Arial"/>
                <a:cs typeface="Arial"/>
              </a:rPr>
              <a:t>функции </a:t>
            </a:r>
            <a:r>
              <a:rPr sz="2000" spc="-15" dirty="0">
                <a:latin typeface="Arial"/>
                <a:cs typeface="Arial"/>
              </a:rPr>
              <a:t>квадратного  </a:t>
            </a:r>
            <a:r>
              <a:rPr sz="2000" spc="-5" dirty="0">
                <a:latin typeface="Arial"/>
                <a:cs typeface="Arial"/>
              </a:rPr>
              <a:t>трёхчлена </a:t>
            </a:r>
            <a:r>
              <a:rPr sz="2400" b="1" i="1" spc="-5" dirty="0">
                <a:latin typeface="Arial"/>
                <a:cs typeface="Arial"/>
              </a:rPr>
              <a:t>у </a:t>
            </a:r>
            <a:r>
              <a:rPr sz="2400" b="1" i="1" dirty="0">
                <a:latin typeface="Arial"/>
                <a:cs typeface="Arial"/>
              </a:rPr>
              <a:t>= </a:t>
            </a:r>
            <a:r>
              <a:rPr sz="2400" b="1" i="1" spc="-10" dirty="0">
                <a:latin typeface="Arial"/>
                <a:cs typeface="Arial"/>
              </a:rPr>
              <a:t>ах</a:t>
            </a:r>
            <a:r>
              <a:rPr sz="2400" b="1" i="1" spc="-15" baseline="24305" dirty="0">
                <a:latin typeface="Arial"/>
                <a:cs typeface="Arial"/>
              </a:rPr>
              <a:t>2 </a:t>
            </a:r>
            <a:r>
              <a:rPr sz="2400" b="1" i="1" dirty="0">
                <a:latin typeface="Arial"/>
                <a:cs typeface="Arial"/>
              </a:rPr>
              <a:t>+ </a:t>
            </a:r>
            <a:r>
              <a:rPr sz="2400" b="1" i="1" spc="-5" dirty="0">
                <a:latin typeface="Arial"/>
                <a:cs typeface="Arial"/>
              </a:rPr>
              <a:t>bх </a:t>
            </a:r>
            <a:r>
              <a:rPr sz="2400" b="1" i="1" dirty="0">
                <a:latin typeface="Arial"/>
                <a:cs typeface="Arial"/>
              </a:rPr>
              <a:t>+ </a:t>
            </a:r>
            <a:r>
              <a:rPr sz="2400" b="1" i="1" spc="-5" dirty="0">
                <a:latin typeface="Arial"/>
                <a:cs typeface="Arial"/>
              </a:rPr>
              <a:t>с</a:t>
            </a:r>
            <a:r>
              <a:rPr sz="2000" spc="-5" dirty="0">
                <a:latin typeface="Arial"/>
                <a:cs typeface="Arial"/>
              </a:rPr>
              <a:t>. </a:t>
            </a: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dirty="0">
                <a:latin typeface="Arial"/>
                <a:cs typeface="Arial"/>
              </a:rPr>
              <a:t>а &gt; 0, </a:t>
            </a:r>
            <a:r>
              <a:rPr sz="2000" spc="-15" dirty="0">
                <a:latin typeface="Arial"/>
                <a:cs typeface="Arial"/>
              </a:rPr>
              <a:t>имеет  </a:t>
            </a:r>
            <a:r>
              <a:rPr sz="2000" dirty="0">
                <a:latin typeface="Arial"/>
                <a:cs typeface="Arial"/>
              </a:rPr>
              <a:t>минимум, если а &lt; 0 - максимум. </a:t>
            </a:r>
            <a:r>
              <a:rPr sz="2000" spc="-40" dirty="0">
                <a:latin typeface="Arial"/>
                <a:cs typeface="Arial"/>
              </a:rPr>
              <a:t>Точки  </a:t>
            </a:r>
            <a:r>
              <a:rPr sz="2000" spc="-5" dirty="0">
                <a:latin typeface="Arial"/>
                <a:cs typeface="Arial"/>
              </a:rPr>
              <a:t>пересечения </a:t>
            </a:r>
            <a:r>
              <a:rPr sz="2000" dirty="0">
                <a:latin typeface="Arial"/>
                <a:cs typeface="Arial"/>
              </a:rPr>
              <a:t>(если они есть) с осью абсцисс -  </a:t>
            </a:r>
            <a:r>
              <a:rPr sz="2000" spc="5" dirty="0">
                <a:latin typeface="Arial"/>
                <a:cs typeface="Arial"/>
              </a:rPr>
              <a:t>корни </a:t>
            </a:r>
            <a:r>
              <a:rPr sz="2000" spc="-15" dirty="0">
                <a:latin typeface="Arial"/>
                <a:cs typeface="Arial"/>
              </a:rPr>
              <a:t>квадратного </a:t>
            </a:r>
            <a:r>
              <a:rPr sz="2000" spc="-5" dirty="0">
                <a:latin typeface="Arial"/>
                <a:cs typeface="Arial"/>
              </a:rPr>
              <a:t>уравнения </a:t>
            </a:r>
            <a:r>
              <a:rPr sz="2000" i="1" spc="5" dirty="0">
                <a:latin typeface="Arial"/>
                <a:cs typeface="Arial"/>
              </a:rPr>
              <a:t>ax</a:t>
            </a:r>
            <a:r>
              <a:rPr sz="1950" i="1" spc="7" baseline="25641" dirty="0">
                <a:latin typeface="Arial"/>
                <a:cs typeface="Arial"/>
              </a:rPr>
              <a:t>2 </a:t>
            </a:r>
            <a:r>
              <a:rPr sz="2000" i="1" dirty="0">
                <a:latin typeface="Arial"/>
                <a:cs typeface="Arial"/>
              </a:rPr>
              <a:t>+ bx +с</a:t>
            </a:r>
            <a:r>
              <a:rPr sz="2000" i="1" spc="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=0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90"/>
              </a:spcBef>
            </a:pPr>
            <a:r>
              <a:rPr sz="2000" b="1" i="1" spc="-10" dirty="0">
                <a:latin typeface="Arial"/>
                <a:cs typeface="Arial"/>
              </a:rPr>
              <a:t>Гипербола </a:t>
            </a:r>
            <a:r>
              <a:rPr sz="2000" dirty="0">
                <a:latin typeface="Arial"/>
                <a:cs typeface="Arial"/>
              </a:rPr>
              <a:t>- график </a:t>
            </a:r>
            <a:r>
              <a:rPr sz="2000" spc="-5" dirty="0">
                <a:latin typeface="Arial"/>
                <a:cs typeface="Arial"/>
              </a:rPr>
              <a:t>функции </a:t>
            </a:r>
            <a:r>
              <a:rPr sz="2400" b="1" i="1" spc="-5" dirty="0">
                <a:latin typeface="Arial"/>
                <a:cs typeface="Arial"/>
              </a:rPr>
              <a:t>у </a:t>
            </a:r>
            <a:r>
              <a:rPr sz="2400" b="1" i="1" dirty="0">
                <a:latin typeface="Arial"/>
                <a:cs typeface="Arial"/>
              </a:rPr>
              <a:t>= а/х </a:t>
            </a:r>
            <a:r>
              <a:rPr sz="2000" spc="-5" dirty="0">
                <a:latin typeface="Arial"/>
                <a:cs typeface="Arial"/>
              </a:rPr>
              <a:t>или </a:t>
            </a:r>
            <a:r>
              <a:rPr sz="2400" b="1" i="1" spc="-5" dirty="0">
                <a:latin typeface="Arial"/>
                <a:cs typeface="Arial"/>
              </a:rPr>
              <a:t>у </a:t>
            </a:r>
            <a:r>
              <a:rPr sz="2400" b="1" i="1" dirty="0">
                <a:latin typeface="Arial"/>
                <a:cs typeface="Arial"/>
              </a:rPr>
              <a:t>= </a:t>
            </a:r>
            <a:r>
              <a:rPr sz="2400" b="1" i="1" spc="-5" dirty="0">
                <a:latin typeface="Arial"/>
                <a:cs typeface="Arial"/>
              </a:rPr>
              <a:t>ах</a:t>
            </a:r>
            <a:r>
              <a:rPr sz="2400" b="1" i="1" spc="-7" baseline="24305" dirty="0">
                <a:latin typeface="Arial"/>
                <a:cs typeface="Arial"/>
              </a:rPr>
              <a:t>-1  </a:t>
            </a:r>
            <a:r>
              <a:rPr sz="2000" dirty="0">
                <a:latin typeface="Arial"/>
                <a:cs typeface="Arial"/>
              </a:rPr>
              <a:t>При а &gt; О </a:t>
            </a:r>
            <a:r>
              <a:rPr sz="2000" spc="-5" dirty="0">
                <a:latin typeface="Arial"/>
                <a:cs typeface="Arial"/>
              </a:rPr>
              <a:t>расположена </a:t>
            </a:r>
            <a:r>
              <a:rPr sz="2000" dirty="0">
                <a:latin typeface="Arial"/>
                <a:cs typeface="Arial"/>
              </a:rPr>
              <a:t>в I и </a:t>
            </a:r>
            <a:r>
              <a:rPr sz="2000" spc="-5" dirty="0">
                <a:latin typeface="Arial"/>
                <a:cs typeface="Arial"/>
              </a:rPr>
              <a:t>III </a:t>
            </a:r>
            <a:r>
              <a:rPr sz="2000" spc="-15" dirty="0">
                <a:latin typeface="Arial"/>
                <a:cs typeface="Arial"/>
              </a:rPr>
              <a:t>четвертях, </a:t>
            </a:r>
            <a:r>
              <a:rPr sz="2000" spc="-5" dirty="0">
                <a:latin typeface="Arial"/>
                <a:cs typeface="Arial"/>
              </a:rPr>
              <a:t>при </a:t>
            </a:r>
            <a:r>
              <a:rPr sz="2000" dirty="0">
                <a:latin typeface="Arial"/>
                <a:cs typeface="Arial"/>
              </a:rPr>
              <a:t>а &lt; 0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 </a:t>
            </a:r>
            <a:r>
              <a:rPr sz="2000" spc="-10" dirty="0">
                <a:latin typeface="Arial"/>
                <a:cs typeface="Arial"/>
              </a:rPr>
              <a:t>во </a:t>
            </a:r>
            <a:r>
              <a:rPr sz="2000" dirty="0">
                <a:latin typeface="Arial"/>
                <a:cs typeface="Arial"/>
              </a:rPr>
              <a:t>II и </a:t>
            </a:r>
            <a:r>
              <a:rPr sz="2000" spc="-65" dirty="0">
                <a:latin typeface="Arial"/>
                <a:cs typeface="Arial"/>
              </a:rPr>
              <a:t>IV. </a:t>
            </a:r>
            <a:r>
              <a:rPr sz="2000" spc="-10" dirty="0">
                <a:latin typeface="Arial"/>
                <a:cs typeface="Arial"/>
              </a:rPr>
              <a:t>Асимптоты </a:t>
            </a:r>
            <a:r>
              <a:rPr sz="2000" dirty="0">
                <a:latin typeface="Arial"/>
                <a:cs typeface="Arial"/>
              </a:rPr>
              <a:t>- оси </a:t>
            </a:r>
            <a:r>
              <a:rPr sz="2000" spc="-30" dirty="0">
                <a:latin typeface="Arial"/>
                <a:cs typeface="Arial"/>
              </a:rPr>
              <a:t>координат. </a:t>
            </a:r>
            <a:r>
              <a:rPr sz="2000" dirty="0">
                <a:latin typeface="Arial"/>
                <a:cs typeface="Arial"/>
              </a:rPr>
              <a:t>Ось  </a:t>
            </a:r>
            <a:r>
              <a:rPr sz="2000" spc="-10" dirty="0">
                <a:latin typeface="Arial"/>
                <a:cs typeface="Arial"/>
              </a:rPr>
              <a:t>симметрии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прямая </a:t>
            </a:r>
            <a:r>
              <a:rPr sz="2000" dirty="0">
                <a:latin typeface="Arial"/>
                <a:cs typeface="Arial"/>
              </a:rPr>
              <a:t>у = х(а &gt; 0) </a:t>
            </a:r>
            <a:r>
              <a:rPr sz="2000" spc="-5" dirty="0">
                <a:latin typeface="Arial"/>
                <a:cs typeface="Arial"/>
              </a:rPr>
              <a:t>или </a:t>
            </a:r>
            <a:r>
              <a:rPr sz="2000" dirty="0">
                <a:latin typeface="Arial"/>
                <a:cs typeface="Arial"/>
              </a:rPr>
              <a:t>у - - х(а &lt;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823849"/>
            <a:ext cx="1917700" cy="176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487" y="3573526"/>
            <a:ext cx="1957324" cy="174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7603" y="838453"/>
            <a:ext cx="461772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2400" i="1" spc="-5" dirty="0">
                <a:latin typeface="Arial"/>
                <a:cs typeface="Arial"/>
              </a:rPr>
              <a:t>Экспонента </a:t>
            </a:r>
            <a:r>
              <a:rPr sz="2400" b="0" spc="-15" dirty="0">
                <a:latin typeface="Arial"/>
                <a:cs typeface="Arial"/>
              </a:rPr>
              <a:t>(показательная  </a:t>
            </a:r>
            <a:r>
              <a:rPr sz="2400" b="0" spc="-5" dirty="0">
                <a:latin typeface="Arial"/>
                <a:cs typeface="Arial"/>
              </a:rPr>
              <a:t>функция </a:t>
            </a:r>
            <a:r>
              <a:rPr sz="2400" b="0" dirty="0">
                <a:latin typeface="Arial"/>
                <a:cs typeface="Arial"/>
              </a:rPr>
              <a:t>по </a:t>
            </a:r>
            <a:r>
              <a:rPr sz="2400" b="0" spc="-10" dirty="0">
                <a:latin typeface="Arial"/>
                <a:cs typeface="Arial"/>
              </a:rPr>
              <a:t>основанию </a:t>
            </a:r>
            <a:r>
              <a:rPr sz="2400" spc="-5" dirty="0"/>
              <a:t>е</a:t>
            </a:r>
            <a:r>
              <a:rPr sz="2400" b="0" spc="-5" dirty="0">
                <a:latin typeface="Arial"/>
                <a:cs typeface="Arial"/>
              </a:rPr>
              <a:t>) </a:t>
            </a:r>
            <a:r>
              <a:rPr sz="2400" i="1" spc="-5" dirty="0">
                <a:latin typeface="Arial"/>
                <a:cs typeface="Arial"/>
              </a:rPr>
              <a:t>у </a:t>
            </a:r>
            <a:r>
              <a:rPr sz="2400" i="1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е</a:t>
            </a:r>
            <a:r>
              <a:rPr sz="2400" i="1" spc="-7" baseline="24305" dirty="0">
                <a:latin typeface="Arial"/>
                <a:cs typeface="Arial"/>
              </a:rPr>
              <a:t>x</a:t>
            </a:r>
            <a:r>
              <a:rPr sz="2400" b="0" spc="-5" dirty="0">
                <a:latin typeface="Arial"/>
                <a:cs typeface="Arial"/>
              </a:rPr>
              <a:t>.  </a:t>
            </a:r>
            <a:r>
              <a:rPr sz="2400" b="0" spc="-15" dirty="0">
                <a:latin typeface="Arial"/>
                <a:cs typeface="Arial"/>
              </a:rPr>
              <a:t>(Другое </a:t>
            </a:r>
            <a:r>
              <a:rPr sz="2400" b="0" spc="-5" dirty="0">
                <a:latin typeface="Arial"/>
                <a:cs typeface="Arial"/>
              </a:rPr>
              <a:t>написание </a:t>
            </a:r>
            <a:r>
              <a:rPr sz="2400" i="1" spc="-5" dirty="0">
                <a:latin typeface="Arial"/>
                <a:cs typeface="Arial"/>
              </a:rPr>
              <a:t>у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ехр(х)</a:t>
            </a:r>
            <a:r>
              <a:rPr sz="2400" spc="-10" dirty="0"/>
              <a:t>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0" spc="-15" dirty="0">
                <a:latin typeface="Arial"/>
                <a:cs typeface="Arial"/>
              </a:rPr>
              <a:t>Асимптота </a:t>
            </a:r>
            <a:r>
              <a:rPr sz="2400" b="0" dirty="0">
                <a:latin typeface="Arial"/>
                <a:cs typeface="Arial"/>
              </a:rPr>
              <a:t>- ось</a:t>
            </a:r>
            <a:r>
              <a:rPr sz="2400" b="0" spc="-7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абсцисс.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7603" y="3842004"/>
            <a:ext cx="42437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Логарифмическая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функция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603" y="4389120"/>
            <a:ext cx="128016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y </a:t>
            </a:r>
            <a:r>
              <a:rPr sz="2400" b="1" i="1" dirty="0">
                <a:latin typeface="Arial"/>
                <a:cs typeface="Arial"/>
              </a:rPr>
              <a:t>=</a:t>
            </a:r>
            <a:r>
              <a:rPr sz="2400" b="1" i="1" spc="-8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log</a:t>
            </a:r>
            <a:r>
              <a:rPr sz="2400" b="1" i="1" spc="-7" baseline="-20833" dirty="0">
                <a:latin typeface="Arial"/>
                <a:cs typeface="Arial"/>
              </a:rPr>
              <a:t>a</a:t>
            </a:r>
            <a:r>
              <a:rPr sz="2400" b="1" i="1" spc="-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9119" y="4439920"/>
            <a:ext cx="76517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(a &gt;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7900" y="2627248"/>
            <a:ext cx="3646424" cy="946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503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pc="-5" dirty="0"/>
              <a:t>Линеаризация</a:t>
            </a:r>
            <a:r>
              <a:rPr spc="-85" dirty="0"/>
              <a:t> </a:t>
            </a:r>
            <a:r>
              <a:rPr spc="-15" dirty="0"/>
              <a:t>зависимостей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 marR="5080">
              <a:lnSpc>
                <a:spcPct val="100000"/>
              </a:lnSpc>
            </a:pPr>
            <a:r>
              <a:rPr spc="-5" dirty="0"/>
              <a:t>Математическая </a:t>
            </a:r>
            <a:r>
              <a:rPr dirty="0"/>
              <a:t>аппроксимация </a:t>
            </a:r>
            <a:r>
              <a:rPr spc="-5" dirty="0"/>
              <a:t>функциональной  </a:t>
            </a:r>
            <a:r>
              <a:rPr dirty="0"/>
              <a:t>зависимости </a:t>
            </a:r>
            <a:r>
              <a:rPr spc="-5" dirty="0"/>
              <a:t>простейшей </a:t>
            </a:r>
            <a:r>
              <a:rPr dirty="0"/>
              <a:t>зависимостью,</a:t>
            </a:r>
            <a:r>
              <a:rPr spc="-100" dirty="0"/>
              <a:t> </a:t>
            </a:r>
            <a:r>
              <a:rPr spc="-5" dirty="0"/>
              <a:t>задаваемой  линейными</a:t>
            </a:r>
            <a:r>
              <a:rPr spc="-60" dirty="0"/>
              <a:t> </a:t>
            </a:r>
            <a:r>
              <a:rPr spc="-5" dirty="0"/>
              <a:t>функциями</a:t>
            </a:r>
          </a:p>
          <a:p>
            <a:pPr marL="6032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tabLst>
                <a:tab pos="4351655" algn="l"/>
              </a:tabLst>
            </a:pPr>
            <a:r>
              <a:rPr spc="-5" dirty="0"/>
              <a:t>Например, </a:t>
            </a:r>
            <a:r>
              <a:rPr dirty="0"/>
              <a:t>есть</a:t>
            </a:r>
            <a:r>
              <a:rPr spc="5" dirty="0"/>
              <a:t> </a:t>
            </a:r>
            <a:r>
              <a:rPr dirty="0"/>
              <a:t>зависимость	экспоненциальная</a:t>
            </a:r>
          </a:p>
          <a:p>
            <a:pPr marL="60325"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73025" marR="2081530">
              <a:lnSpc>
                <a:spcPct val="100800"/>
              </a:lnSpc>
              <a:spcBef>
                <a:spcPts val="5"/>
              </a:spcBef>
            </a:pPr>
            <a:r>
              <a:rPr sz="3200" b="1" i="1" dirty="0">
                <a:solidFill>
                  <a:srgbClr val="F81524"/>
                </a:solidFill>
                <a:latin typeface="Arial"/>
                <a:cs typeface="Arial"/>
              </a:rPr>
              <a:t>y </a:t>
            </a:r>
            <a:r>
              <a:rPr sz="3200" b="1" i="1" dirty="0">
                <a:latin typeface="Arial"/>
                <a:cs typeface="Arial"/>
              </a:rPr>
              <a:t>= </a:t>
            </a:r>
            <a:r>
              <a:rPr sz="3200" b="1" i="1" spc="10" dirty="0">
                <a:latin typeface="Arial"/>
                <a:cs typeface="Arial"/>
              </a:rPr>
              <a:t>ae</a:t>
            </a:r>
            <a:r>
              <a:rPr sz="3150" b="1" i="1" spc="15" baseline="25132" dirty="0">
                <a:latin typeface="Arial"/>
                <a:cs typeface="Arial"/>
              </a:rPr>
              <a:t>b</a:t>
            </a:r>
            <a:r>
              <a:rPr sz="3150" b="1" i="1" spc="15" baseline="25132" dirty="0">
                <a:solidFill>
                  <a:srgbClr val="F81524"/>
                </a:solidFill>
                <a:latin typeface="Arial"/>
                <a:cs typeface="Arial"/>
              </a:rPr>
              <a:t>x</a:t>
            </a:r>
            <a:r>
              <a:rPr sz="3150" b="1" i="1" spc="15" baseline="25132" dirty="0">
                <a:latin typeface="Arial"/>
                <a:cs typeface="Arial"/>
              </a:rPr>
              <a:t>+с </a:t>
            </a:r>
            <a:r>
              <a:rPr sz="2400" spc="-5" dirty="0"/>
              <a:t>заменим </a:t>
            </a:r>
            <a:r>
              <a:rPr sz="3200" b="1" i="1" spc="5" dirty="0">
                <a:latin typeface="Arial"/>
                <a:cs typeface="Arial"/>
              </a:rPr>
              <a:t>y</a:t>
            </a:r>
            <a:r>
              <a:rPr sz="3150" b="1" i="1" spc="7" baseline="-21164" dirty="0">
                <a:latin typeface="Arial"/>
                <a:cs typeface="Arial"/>
              </a:rPr>
              <a:t>1 </a:t>
            </a:r>
            <a:r>
              <a:rPr sz="3200" b="1" i="1" dirty="0">
                <a:latin typeface="Arial"/>
                <a:cs typeface="Arial"/>
              </a:rPr>
              <a:t>= ln y , </a:t>
            </a:r>
            <a:r>
              <a:rPr sz="2400" spc="-65" dirty="0"/>
              <a:t>т.е.  </a:t>
            </a:r>
            <a:r>
              <a:rPr sz="2400" spc="-10" dirty="0"/>
              <a:t>логарифмируем обе </a:t>
            </a:r>
            <a:r>
              <a:rPr sz="2400" dirty="0"/>
              <a:t>части</a:t>
            </a:r>
            <a:r>
              <a:rPr sz="2400" spc="-55" dirty="0"/>
              <a:t> </a:t>
            </a:r>
            <a:r>
              <a:rPr sz="2400" spc="-10" dirty="0"/>
              <a:t>равенства</a:t>
            </a:r>
            <a:endParaRPr sz="2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025" marR="106045">
              <a:lnSpc>
                <a:spcPct val="100000"/>
              </a:lnSpc>
              <a:spcBef>
                <a:spcPts val="5"/>
              </a:spcBef>
            </a:pPr>
            <a:r>
              <a:rPr b="1" i="1" spc="-10" dirty="0">
                <a:latin typeface="Arial"/>
                <a:cs typeface="Arial"/>
              </a:rPr>
              <a:t>Получаем </a:t>
            </a:r>
            <a:r>
              <a:rPr b="1" i="1" spc="-35" dirty="0">
                <a:latin typeface="Arial"/>
                <a:cs typeface="Arial"/>
              </a:rPr>
              <a:t>ту </a:t>
            </a:r>
            <a:r>
              <a:rPr b="1" i="1" spc="-5" dirty="0">
                <a:latin typeface="Arial"/>
                <a:cs typeface="Arial"/>
              </a:rPr>
              <a:t>же самую </a:t>
            </a:r>
            <a:r>
              <a:rPr b="1" i="1" spc="-10" dirty="0">
                <a:latin typeface="Arial"/>
                <a:cs typeface="Arial"/>
              </a:rPr>
              <a:t>функцию, </a:t>
            </a:r>
            <a:r>
              <a:rPr b="1" i="1" dirty="0">
                <a:latin typeface="Arial"/>
                <a:cs typeface="Arial"/>
              </a:rPr>
              <a:t>но в </a:t>
            </a:r>
            <a:r>
              <a:rPr b="1" i="1" spc="-5" dirty="0">
                <a:latin typeface="Arial"/>
                <a:cs typeface="Arial"/>
              </a:rPr>
              <a:t>линейном  </a:t>
            </a:r>
            <a:r>
              <a:rPr b="1" i="1" dirty="0">
                <a:latin typeface="Arial"/>
                <a:cs typeface="Arial"/>
              </a:rPr>
              <a:t>виде</a:t>
            </a:r>
          </a:p>
          <a:p>
            <a:pPr marL="73025">
              <a:lnSpc>
                <a:spcPct val="100000"/>
              </a:lnSpc>
              <a:spcBef>
                <a:spcPts val="1170"/>
              </a:spcBef>
            </a:pPr>
            <a:r>
              <a:rPr sz="3200" b="1" i="1" spc="5" dirty="0">
                <a:solidFill>
                  <a:srgbClr val="F81524"/>
                </a:solidFill>
                <a:latin typeface="Arial"/>
                <a:cs typeface="Arial"/>
              </a:rPr>
              <a:t>y</a:t>
            </a:r>
            <a:r>
              <a:rPr sz="3150" b="1" i="1" spc="7" baseline="-21164" dirty="0">
                <a:solidFill>
                  <a:srgbClr val="F81524"/>
                </a:solidFill>
                <a:latin typeface="Arial"/>
                <a:cs typeface="Arial"/>
              </a:rPr>
              <a:t>1 </a:t>
            </a:r>
            <a:r>
              <a:rPr sz="3200" b="1" i="1" dirty="0">
                <a:latin typeface="Arial"/>
                <a:cs typeface="Arial"/>
              </a:rPr>
              <a:t>= ln a + </a:t>
            </a:r>
            <a:r>
              <a:rPr sz="3200" b="1" i="1" spc="5" dirty="0">
                <a:latin typeface="Arial"/>
                <a:cs typeface="Arial"/>
              </a:rPr>
              <a:t>b</a:t>
            </a:r>
            <a:r>
              <a:rPr sz="3200" b="1" i="1" spc="5" dirty="0">
                <a:solidFill>
                  <a:srgbClr val="F81524"/>
                </a:solidFill>
                <a:latin typeface="Arial"/>
                <a:cs typeface="Arial"/>
              </a:rPr>
              <a:t>x </a:t>
            </a:r>
            <a:r>
              <a:rPr sz="3200" b="1" i="1" dirty="0">
                <a:latin typeface="Arial"/>
                <a:cs typeface="Arial"/>
              </a:rPr>
              <a:t>+</a:t>
            </a:r>
            <a:r>
              <a:rPr sz="3200" b="1" i="1" spc="15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5" dirty="0"/>
              <a:t>Линеаризация</a:t>
            </a:r>
            <a:r>
              <a:rPr spc="-85" dirty="0"/>
              <a:t> </a:t>
            </a:r>
            <a:r>
              <a:rPr spc="-15" dirty="0"/>
              <a:t>зависимостей</a:t>
            </a:r>
          </a:p>
          <a:p>
            <a:pPr marL="17145">
              <a:lnSpc>
                <a:spcPct val="100000"/>
              </a:lnSpc>
              <a:spcBef>
                <a:spcPts val="675"/>
              </a:spcBef>
            </a:pPr>
            <a:r>
              <a:rPr sz="2800" b="0" spc="-5" dirty="0">
                <a:latin typeface="Arial"/>
                <a:cs typeface="Arial"/>
              </a:rPr>
              <a:t>Пример </a:t>
            </a:r>
            <a:r>
              <a:rPr sz="2800" b="0" spc="-10" dirty="0">
                <a:latin typeface="Arial"/>
                <a:cs typeface="Arial"/>
              </a:rPr>
              <a:t>температурной </a:t>
            </a:r>
            <a:r>
              <a:rPr sz="2800" b="0" spc="-5" dirty="0">
                <a:latin typeface="Arial"/>
                <a:cs typeface="Arial"/>
              </a:rPr>
              <a:t>зависимости</a:t>
            </a:r>
            <a:r>
              <a:rPr sz="2800" b="0" spc="65" dirty="0">
                <a:latin typeface="Arial"/>
                <a:cs typeface="Arial"/>
              </a:rPr>
              <a:t> </a:t>
            </a:r>
            <a:r>
              <a:rPr sz="2800" b="0" spc="-10" dirty="0">
                <a:latin typeface="Arial"/>
                <a:cs typeface="Arial"/>
              </a:rPr>
              <a:t>процесса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551" y="1503286"/>
            <a:ext cx="8136890" cy="4853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98703"/>
            <a:ext cx="80257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01995" algn="l"/>
              </a:tabLst>
            </a:pPr>
            <a:r>
              <a:rPr sz="2400" b="1" dirty="0">
                <a:latin typeface="Arial"/>
                <a:cs typeface="Arial"/>
              </a:rPr>
              <a:t>Пример</a:t>
            </a:r>
            <a:r>
              <a:rPr sz="2400" b="1" spc="-5" dirty="0">
                <a:latin typeface="Arial"/>
                <a:cs typeface="Arial"/>
              </a:rPr>
              <a:t> температурной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зависимости	проводимости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" y="1484312"/>
            <a:ext cx="810895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874521"/>
            <a:ext cx="820483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Координаты: </a:t>
            </a:r>
            <a:r>
              <a:rPr sz="2200" spc="-10" dirty="0">
                <a:latin typeface="Arial"/>
                <a:cs typeface="Arial"/>
              </a:rPr>
              <a:t>проводимость </a:t>
            </a:r>
            <a:r>
              <a:rPr sz="2200" spc="-5" dirty="0">
                <a:latin typeface="Arial"/>
                <a:cs typeface="Arial"/>
              </a:rPr>
              <a:t>– </a:t>
            </a:r>
            <a:r>
              <a:rPr sz="2200" spc="-10" dirty="0">
                <a:latin typeface="Arial"/>
                <a:cs typeface="Arial"/>
              </a:rPr>
              <a:t>температура </a:t>
            </a:r>
            <a:r>
              <a:rPr sz="2200" spc="-5" dirty="0">
                <a:latin typeface="Arial"/>
                <a:cs typeface="Arial"/>
              </a:rPr>
              <a:t>в градусах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Цельсия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98373"/>
            <a:ext cx="8013065" cy="141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4375" algn="l"/>
              </a:tabLst>
            </a:pPr>
            <a:r>
              <a:rPr sz="2400" b="1" dirty="0">
                <a:latin typeface="Arial"/>
                <a:cs typeface="Arial"/>
              </a:rPr>
              <a:t>Пример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температурной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зависимости	</a:t>
            </a:r>
            <a:r>
              <a:rPr sz="2400" b="1" spc="-20" dirty="0">
                <a:latin typeface="Arial"/>
                <a:cs typeface="Arial"/>
              </a:rPr>
              <a:t>проводимости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Координаты: </a:t>
            </a:r>
            <a:r>
              <a:rPr sz="2400" spc="-5" dirty="0">
                <a:latin typeface="Arial"/>
                <a:cs typeface="Arial"/>
              </a:rPr>
              <a:t>логарифм </a:t>
            </a:r>
            <a:r>
              <a:rPr sz="2400" spc="-10" dirty="0">
                <a:latin typeface="Arial"/>
                <a:cs typeface="Arial"/>
              </a:rPr>
              <a:t>проводимости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обратная</a:t>
            </a:r>
            <a:endParaRPr sz="2400">
              <a:latin typeface="Arial"/>
              <a:cs typeface="Arial"/>
            </a:endParaRPr>
          </a:p>
          <a:p>
            <a:pPr marL="199390">
              <a:lnSpc>
                <a:spcPct val="100000"/>
              </a:lnSpc>
            </a:pPr>
            <a:r>
              <a:rPr sz="2400" spc="-15" dirty="0">
                <a:latin typeface="Arial"/>
                <a:cs typeface="Arial"/>
              </a:rPr>
              <a:t>абсолютная </a:t>
            </a:r>
            <a:r>
              <a:rPr sz="2400" spc="-10" dirty="0">
                <a:latin typeface="Arial"/>
                <a:cs typeface="Arial"/>
              </a:rPr>
              <a:t>температура,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1/Т</a:t>
            </a:r>
            <a:r>
              <a:rPr sz="2400" spc="-15" baseline="24305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437" y="1844675"/>
            <a:ext cx="8013700" cy="466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pc="-10" dirty="0"/>
              <a:t>Что </a:t>
            </a:r>
            <a:r>
              <a:rPr spc="-15" dirty="0"/>
              <a:t>значит</a:t>
            </a:r>
            <a:r>
              <a:rPr spc="-120" dirty="0"/>
              <a:t> </a:t>
            </a:r>
            <a:r>
              <a:rPr spc="-5" dirty="0"/>
              <a:t>«Аппроксимация»?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1883409"/>
            <a:ext cx="7475220" cy="3562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Аппроксимация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10" dirty="0">
                <a:latin typeface="Arial"/>
                <a:cs typeface="Arial"/>
              </a:rPr>
              <a:t>приближенное </a:t>
            </a:r>
            <a:r>
              <a:rPr sz="2400" b="1" dirty="0">
                <a:latin typeface="Arial"/>
                <a:cs typeface="Arial"/>
              </a:rPr>
              <a:t>описание  </a:t>
            </a:r>
            <a:r>
              <a:rPr sz="2400" b="1" spc="-15" dirty="0">
                <a:latin typeface="Arial"/>
                <a:cs typeface="Arial"/>
              </a:rPr>
              <a:t>зависимости </a:t>
            </a:r>
            <a:r>
              <a:rPr sz="2400" b="1" spc="-5" dirty="0">
                <a:latin typeface="Arial"/>
                <a:cs typeface="Arial"/>
              </a:rPr>
              <a:t>переменных </a:t>
            </a:r>
            <a:r>
              <a:rPr sz="2400" b="1" spc="-15" dirty="0">
                <a:latin typeface="Arial"/>
                <a:cs typeface="Arial"/>
              </a:rPr>
              <a:t>подходящим  уравнением </a:t>
            </a:r>
            <a:r>
              <a:rPr sz="2400" b="1" spc="-10" dirty="0">
                <a:latin typeface="Arial"/>
                <a:cs typeface="Arial"/>
              </a:rPr>
              <a:t>функциональной </a:t>
            </a:r>
            <a:r>
              <a:rPr sz="2400" b="1" spc="-15" dirty="0">
                <a:latin typeface="Arial"/>
                <a:cs typeface="Arial"/>
              </a:rPr>
              <a:t>зависимости,  </a:t>
            </a:r>
            <a:r>
              <a:rPr sz="2400" b="1" dirty="0">
                <a:latin typeface="Arial"/>
                <a:cs typeface="Arial"/>
              </a:rPr>
              <a:t>передающим </a:t>
            </a:r>
            <a:r>
              <a:rPr sz="2400" b="1" spc="-10" dirty="0">
                <a:latin typeface="Arial"/>
                <a:cs typeface="Arial"/>
              </a:rPr>
              <a:t>основную </a:t>
            </a:r>
            <a:r>
              <a:rPr sz="2400" b="1" spc="-5" dirty="0">
                <a:latin typeface="Arial"/>
                <a:cs typeface="Arial"/>
              </a:rPr>
              <a:t>тенденцию</a:t>
            </a:r>
            <a:r>
              <a:rPr sz="2400" b="1" spc="-15" dirty="0">
                <a:latin typeface="Arial"/>
                <a:cs typeface="Arial"/>
              </a:rPr>
              <a:t> зависимости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413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10" dirty="0">
                <a:latin typeface="Arial"/>
                <a:cs typeface="Arial"/>
              </a:rPr>
              <a:t>научных исследованиях </a:t>
            </a:r>
            <a:r>
              <a:rPr sz="2400" dirty="0">
                <a:latin typeface="Arial"/>
                <a:cs typeface="Arial"/>
              </a:rPr>
              <a:t>аппроксимация  </a:t>
            </a:r>
            <a:r>
              <a:rPr sz="2400" spc="-15" dirty="0">
                <a:latin typeface="Arial"/>
                <a:cs typeface="Arial"/>
              </a:rPr>
              <a:t>применяется </a:t>
            </a:r>
            <a:r>
              <a:rPr sz="2400" dirty="0">
                <a:latin typeface="Arial"/>
                <a:cs typeface="Arial"/>
              </a:rPr>
              <a:t>для </a:t>
            </a:r>
            <a:r>
              <a:rPr sz="2400" spc="-5" dirty="0">
                <a:latin typeface="Arial"/>
                <a:cs typeface="Arial"/>
              </a:rPr>
              <a:t>описания, анализа, обобщения </a:t>
            </a:r>
            <a:r>
              <a:rPr sz="2400" dirty="0">
                <a:latin typeface="Arial"/>
                <a:cs typeface="Arial"/>
              </a:rPr>
              <a:t>и  </a:t>
            </a:r>
            <a:r>
              <a:rPr sz="2400" spc="-10" dirty="0">
                <a:latin typeface="Arial"/>
                <a:cs typeface="Arial"/>
              </a:rPr>
              <a:t>дальнейшего использования </a:t>
            </a:r>
            <a:r>
              <a:rPr sz="2400" dirty="0">
                <a:latin typeface="Arial"/>
                <a:cs typeface="Arial"/>
              </a:rPr>
              <a:t>эмпирических  </a:t>
            </a:r>
            <a:r>
              <a:rPr sz="2400" spc="-40" dirty="0">
                <a:latin typeface="Arial"/>
                <a:cs typeface="Arial"/>
              </a:rPr>
              <a:t>результатов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2133600"/>
            <a:ext cx="338455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590" y="336803"/>
            <a:ext cx="293306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/>
              <a:t>Э</a:t>
            </a:r>
            <a:r>
              <a:rPr sz="2400" spc="-45" dirty="0"/>
              <a:t>к</a:t>
            </a:r>
            <a:r>
              <a:rPr sz="2400" dirty="0"/>
              <a:t>спе</a:t>
            </a:r>
            <a:r>
              <a:rPr sz="2400" spc="-10" dirty="0"/>
              <a:t>р</a:t>
            </a:r>
            <a:r>
              <a:rPr sz="2400" dirty="0"/>
              <a:t>имен</a:t>
            </a:r>
            <a:r>
              <a:rPr sz="2400" spc="-35" dirty="0"/>
              <a:t>т</a:t>
            </a:r>
            <a:r>
              <a:rPr sz="2400" dirty="0"/>
              <a:t>ально  </a:t>
            </a:r>
            <a:r>
              <a:rPr sz="2400" spc="-15" dirty="0"/>
              <a:t>полученная  зависимость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995801" y="2133600"/>
            <a:ext cx="4392549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75303" y="336803"/>
            <a:ext cx="3941445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Линейная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аппроксимация</a:t>
            </a:r>
            <a:endParaRPr sz="2400">
              <a:latin typeface="Arial"/>
              <a:cs typeface="Arial"/>
            </a:endParaRPr>
          </a:p>
          <a:p>
            <a:pPr marL="12700" marR="1049655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y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25" dirty="0">
                <a:latin typeface="Arial"/>
                <a:cs typeface="Arial"/>
              </a:rPr>
              <a:t>11,635</a:t>
            </a:r>
            <a:r>
              <a:rPr sz="2400" b="1" i="1" spc="-25" dirty="0">
                <a:latin typeface="Arial"/>
                <a:cs typeface="Arial"/>
              </a:rPr>
              <a:t>x </a:t>
            </a:r>
            <a:r>
              <a:rPr sz="2400" b="1" spc="-5" dirty="0">
                <a:latin typeface="Arial"/>
                <a:cs typeface="Arial"/>
              </a:rPr>
              <a:t>– 24,735  R</a:t>
            </a:r>
            <a:r>
              <a:rPr sz="2400" b="1" spc="-7" baseline="2430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1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0,924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15" y="709929"/>
            <a:ext cx="4598670" cy="1107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-10" dirty="0"/>
              <a:t>Квадратичная аппроксимация  </a:t>
            </a:r>
            <a:r>
              <a:rPr sz="2400" i="1" spc="-5" dirty="0">
                <a:latin typeface="Arial"/>
                <a:cs typeface="Arial"/>
              </a:rPr>
              <a:t>y </a:t>
            </a:r>
            <a:r>
              <a:rPr sz="2400" dirty="0"/>
              <a:t>= </a:t>
            </a:r>
            <a:r>
              <a:rPr sz="2400" spc="-5" dirty="0"/>
              <a:t>0,9554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-7" baseline="24305" dirty="0">
                <a:latin typeface="Arial"/>
                <a:cs typeface="Arial"/>
              </a:rPr>
              <a:t>2 </a:t>
            </a:r>
            <a:r>
              <a:rPr sz="2400" spc="-5" dirty="0"/>
              <a:t>– 0,6215x +1,598  R</a:t>
            </a:r>
            <a:r>
              <a:rPr sz="2400" spc="-7" baseline="24305" dirty="0"/>
              <a:t>2 </a:t>
            </a:r>
            <a:r>
              <a:rPr sz="2400" dirty="0"/>
              <a:t>=</a:t>
            </a:r>
            <a:r>
              <a:rPr sz="2400" spc="140" dirty="0"/>
              <a:t> </a:t>
            </a:r>
            <a:r>
              <a:rPr sz="2400" spc="-5" dirty="0"/>
              <a:t>0,9941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" y="2492375"/>
            <a:ext cx="3960876" cy="310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00626" y="2506726"/>
            <a:ext cx="4356100" cy="309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5983" y="709929"/>
            <a:ext cx="2924175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Э</a:t>
            </a:r>
            <a:r>
              <a:rPr sz="2400" b="1" spc="-45" dirty="0">
                <a:latin typeface="Arial"/>
                <a:cs typeface="Arial"/>
              </a:rPr>
              <a:t>к</a:t>
            </a:r>
            <a:r>
              <a:rPr sz="2400" b="1" dirty="0">
                <a:latin typeface="Arial"/>
                <a:cs typeface="Arial"/>
              </a:rPr>
              <a:t>споненциальная  </a:t>
            </a:r>
            <a:r>
              <a:rPr sz="2400" b="1" spc="-10" dirty="0">
                <a:latin typeface="Arial"/>
                <a:cs typeface="Arial"/>
              </a:rPr>
              <a:t>аппроксимация</a:t>
            </a:r>
            <a:endParaRPr sz="2400">
              <a:latin typeface="Arial"/>
              <a:cs typeface="Arial"/>
            </a:endParaRPr>
          </a:p>
          <a:p>
            <a:pPr marL="12700" marR="469265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y </a:t>
            </a:r>
            <a:r>
              <a:rPr sz="2400" b="1" dirty="0">
                <a:latin typeface="Arial"/>
                <a:cs typeface="Arial"/>
              </a:rPr>
              <a:t>= </a:t>
            </a:r>
            <a:r>
              <a:rPr sz="2400" b="1" spc="-5" dirty="0">
                <a:latin typeface="Arial"/>
                <a:cs typeface="Arial"/>
              </a:rPr>
              <a:t>1,6589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7" baseline="24305" dirty="0">
                <a:latin typeface="Arial"/>
                <a:cs typeface="Arial"/>
              </a:rPr>
              <a:t>0.4099</a:t>
            </a:r>
            <a:r>
              <a:rPr sz="2400" b="1" i="1" spc="-7" baseline="24305" dirty="0">
                <a:latin typeface="Arial"/>
                <a:cs typeface="Arial"/>
              </a:rPr>
              <a:t>x  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7" baseline="2430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0,8891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85063" y="875029"/>
            <a:ext cx="7988934" cy="5068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8945">
              <a:lnSpc>
                <a:spcPct val="100000"/>
              </a:lnSpc>
            </a:pPr>
            <a:r>
              <a:rPr sz="2400" b="1" spc="-15" dirty="0">
                <a:latin typeface="Arial"/>
                <a:cs typeface="Arial"/>
              </a:rPr>
              <a:t>Регрессия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25" dirty="0">
                <a:latin typeface="Arial"/>
                <a:cs typeface="Arial"/>
              </a:rPr>
              <a:t>это </a:t>
            </a:r>
            <a:r>
              <a:rPr sz="2400" dirty="0">
                <a:latin typeface="Arial"/>
                <a:cs typeface="Arial"/>
              </a:rPr>
              <a:t>зависимость </a:t>
            </a:r>
            <a:r>
              <a:rPr sz="2400" spc="-5" dirty="0">
                <a:latin typeface="Arial"/>
                <a:cs typeface="Arial"/>
              </a:rPr>
              <a:t>между </a:t>
            </a:r>
            <a:r>
              <a:rPr sz="2400" spc="-15" dirty="0">
                <a:latin typeface="Arial"/>
                <a:cs typeface="Arial"/>
              </a:rPr>
              <a:t>определёнными  </a:t>
            </a:r>
            <a:r>
              <a:rPr sz="2400" dirty="0">
                <a:latin typeface="Arial"/>
                <a:cs typeface="Arial"/>
              </a:rPr>
              <a:t>переменными, с помощью </a:t>
            </a:r>
            <a:r>
              <a:rPr sz="2400" spc="-5" dirty="0">
                <a:latin typeface="Arial"/>
                <a:cs typeface="Arial"/>
              </a:rPr>
              <a:t>которой можно  </a:t>
            </a:r>
            <a:r>
              <a:rPr sz="2400" spc="-10" dirty="0">
                <a:latin typeface="Arial"/>
                <a:cs typeface="Arial"/>
              </a:rPr>
              <a:t>спрогнозировать </a:t>
            </a:r>
            <a:r>
              <a:rPr sz="2400" spc="-25" dirty="0">
                <a:latin typeface="Arial"/>
                <a:cs typeface="Arial"/>
              </a:rPr>
              <a:t>будущее </a:t>
            </a:r>
            <a:r>
              <a:rPr sz="2400" spc="-10" dirty="0">
                <a:latin typeface="Arial"/>
                <a:cs typeface="Arial"/>
              </a:rPr>
              <a:t>поведение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400" spc="-5" dirty="0">
                <a:latin typeface="Arial"/>
                <a:cs typeface="Arial"/>
              </a:rPr>
              <a:t>переменных.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10"/>
              </a:spcBef>
            </a:pPr>
            <a:r>
              <a:rPr sz="2400" spc="-15" dirty="0">
                <a:solidFill>
                  <a:srgbClr val="303031"/>
                </a:solidFill>
                <a:latin typeface="Arial"/>
                <a:cs typeface="Arial"/>
              </a:rPr>
              <a:t>Регрессия </a:t>
            </a:r>
            <a:r>
              <a:rPr sz="2400" spc="-20" dirty="0">
                <a:solidFill>
                  <a:srgbClr val="303031"/>
                </a:solidFill>
                <a:latin typeface="Arial"/>
                <a:cs typeface="Arial"/>
              </a:rPr>
              <a:t>бывает </a:t>
            </a:r>
            <a:r>
              <a:rPr sz="2400" spc="-15" dirty="0">
                <a:solidFill>
                  <a:srgbClr val="303031"/>
                </a:solidFill>
                <a:latin typeface="Arial"/>
                <a:cs typeface="Arial"/>
              </a:rPr>
              <a:t>двух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видов: парная (линейная и  </a:t>
            </a:r>
            <a:r>
              <a:rPr sz="2400" spc="-10" dirty="0">
                <a:solidFill>
                  <a:srgbClr val="303031"/>
                </a:solidFill>
                <a:latin typeface="Arial"/>
                <a:cs typeface="Arial"/>
              </a:rPr>
              <a:t>нелинейная)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и </a:t>
            </a:r>
            <a:r>
              <a:rPr sz="2400" spc="-5" dirty="0">
                <a:solidFill>
                  <a:srgbClr val="303031"/>
                </a:solidFill>
                <a:latin typeface="Arial"/>
                <a:cs typeface="Arial"/>
              </a:rPr>
              <a:t>множественная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(линейная и  </a:t>
            </a:r>
            <a:r>
              <a:rPr sz="2400" spc="-10" dirty="0">
                <a:solidFill>
                  <a:srgbClr val="303031"/>
                </a:solidFill>
                <a:latin typeface="Arial"/>
                <a:cs typeface="Arial"/>
              </a:rPr>
              <a:t>нелинейная). </a:t>
            </a:r>
            <a:r>
              <a:rPr sz="2400" spc="-20" dirty="0">
                <a:solidFill>
                  <a:srgbClr val="303031"/>
                </a:solidFill>
                <a:latin typeface="Arial"/>
                <a:cs typeface="Arial"/>
              </a:rPr>
              <a:t>Разница </a:t>
            </a:r>
            <a:r>
              <a:rPr sz="2400" spc="-5" dirty="0">
                <a:solidFill>
                  <a:srgbClr val="303031"/>
                </a:solidFill>
                <a:latin typeface="Arial"/>
                <a:cs typeface="Arial"/>
              </a:rPr>
              <a:t>между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ними - в виде </a:t>
            </a:r>
            <a:r>
              <a:rPr sz="2400" spc="-5" dirty="0">
                <a:solidFill>
                  <a:srgbClr val="303031"/>
                </a:solidFill>
                <a:latin typeface="Arial"/>
                <a:cs typeface="Arial"/>
              </a:rPr>
              <a:t>уравнения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и  </a:t>
            </a:r>
            <a:r>
              <a:rPr sz="2400" spc="-5" dirty="0">
                <a:solidFill>
                  <a:srgbClr val="303031"/>
                </a:solidFill>
                <a:latin typeface="Arial"/>
                <a:cs typeface="Arial"/>
              </a:rPr>
              <a:t>количестве независимых</a:t>
            </a:r>
            <a:r>
              <a:rPr sz="2400" spc="-120" dirty="0">
                <a:solidFill>
                  <a:srgbClr val="30303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03031"/>
                </a:solidFill>
                <a:latin typeface="Arial"/>
                <a:cs typeface="Arial"/>
              </a:rPr>
              <a:t>переменных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 marR="812800">
              <a:lnSpc>
                <a:spcPct val="99500"/>
              </a:lnSpc>
            </a:pPr>
            <a:r>
              <a:rPr sz="2400" i="1" spc="-5" dirty="0">
                <a:solidFill>
                  <a:srgbClr val="303031"/>
                </a:solidFill>
                <a:latin typeface="Tahoma"/>
                <a:cs typeface="Tahoma"/>
              </a:rPr>
              <a:t>В </a:t>
            </a:r>
            <a:r>
              <a:rPr sz="2400" i="1" dirty="0">
                <a:solidFill>
                  <a:srgbClr val="303031"/>
                </a:solidFill>
                <a:latin typeface="Tahoma"/>
                <a:cs typeface="Tahoma"/>
              </a:rPr>
              <a:t>природе имеет </a:t>
            </a:r>
            <a:r>
              <a:rPr sz="2400" i="1" spc="-5" dirty="0">
                <a:solidFill>
                  <a:srgbClr val="303031"/>
                </a:solidFill>
                <a:latin typeface="Tahoma"/>
                <a:cs typeface="Tahoma"/>
              </a:rPr>
              <a:t>место </a:t>
            </a:r>
            <a:r>
              <a:rPr sz="2400" i="1" dirty="0">
                <a:solidFill>
                  <a:srgbClr val="303031"/>
                </a:solidFill>
                <a:latin typeface="Tahoma"/>
                <a:cs typeface="Tahoma"/>
              </a:rPr>
              <a:t>исключительно  множественная регрессия, так как нельзя  ограничить внешнее влияние на </a:t>
            </a:r>
            <a:r>
              <a:rPr sz="2400" i="1" spc="-5" dirty="0">
                <a:solidFill>
                  <a:srgbClr val="303031"/>
                </a:solidFill>
                <a:latin typeface="Tahoma"/>
                <a:cs typeface="Tahoma"/>
              </a:rPr>
              <a:t>какое</a:t>
            </a:r>
            <a:r>
              <a:rPr sz="2400" spc="-5" dirty="0">
                <a:solidFill>
                  <a:srgbClr val="303031"/>
                </a:solidFill>
                <a:latin typeface="Tahoma"/>
                <a:cs typeface="Tahoma"/>
              </a:rPr>
              <a:t>-</a:t>
            </a:r>
            <a:r>
              <a:rPr sz="2400" i="1" spc="-5" dirty="0">
                <a:solidFill>
                  <a:srgbClr val="303031"/>
                </a:solidFill>
                <a:latin typeface="Tahoma"/>
                <a:cs typeface="Tahoma"/>
              </a:rPr>
              <a:t>то</a:t>
            </a:r>
            <a:r>
              <a:rPr sz="2400" i="1" spc="-95" dirty="0">
                <a:solidFill>
                  <a:srgbClr val="303031"/>
                </a:solidFill>
                <a:latin typeface="Tahoma"/>
                <a:cs typeface="Tahoma"/>
              </a:rPr>
              <a:t> </a:t>
            </a:r>
            <a:r>
              <a:rPr sz="2400" i="1" dirty="0">
                <a:solidFill>
                  <a:srgbClr val="303031"/>
                </a:solidFill>
                <a:latin typeface="Tahoma"/>
                <a:cs typeface="Tahoma"/>
              </a:rPr>
              <a:t>явление  строго одним</a:t>
            </a:r>
            <a:r>
              <a:rPr sz="2400" i="1" spc="-100" dirty="0">
                <a:solidFill>
                  <a:srgbClr val="303031"/>
                </a:solidFill>
                <a:latin typeface="Tahoma"/>
                <a:cs typeface="Tahoma"/>
              </a:rPr>
              <a:t> </a:t>
            </a:r>
            <a:r>
              <a:rPr sz="2400" i="1" dirty="0">
                <a:solidFill>
                  <a:srgbClr val="303031"/>
                </a:solidFill>
                <a:latin typeface="Tahoma"/>
                <a:cs typeface="Tahoma"/>
              </a:rPr>
              <a:t>фактором.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26719" y="336041"/>
            <a:ext cx="7810500" cy="414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spc="-15" dirty="0">
                <a:latin typeface="Arial"/>
                <a:cs typeface="Arial"/>
              </a:rPr>
              <a:t>Что </a:t>
            </a:r>
            <a:r>
              <a:rPr sz="3200" dirty="0">
                <a:latin typeface="Arial"/>
                <a:cs typeface="Arial"/>
              </a:rPr>
              <a:t>же </a:t>
            </a:r>
            <a:r>
              <a:rPr sz="3200" spc="-5" dirty="0">
                <a:latin typeface="Arial"/>
                <a:cs typeface="Arial"/>
              </a:rPr>
              <a:t>такое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МОДЕЛЬ?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200" spc="-10" dirty="0">
                <a:latin typeface="Arial"/>
                <a:cs typeface="Arial"/>
              </a:rPr>
              <a:t>Наиболее </a:t>
            </a:r>
            <a:r>
              <a:rPr sz="3200" spc="-5" dirty="0">
                <a:latin typeface="Arial"/>
                <a:cs typeface="Arial"/>
              </a:rPr>
              <a:t>простой </a:t>
            </a:r>
            <a:r>
              <a:rPr sz="3200" dirty="0">
                <a:latin typeface="Arial"/>
                <a:cs typeface="Arial"/>
              </a:rPr>
              <a:t>и общий </a:t>
            </a:r>
            <a:r>
              <a:rPr sz="3200" spc="-50" dirty="0">
                <a:latin typeface="Arial"/>
                <a:cs typeface="Arial"/>
              </a:rPr>
              <a:t>ответ </a:t>
            </a:r>
            <a:r>
              <a:rPr sz="3200" spc="-5" dirty="0">
                <a:latin typeface="Arial"/>
                <a:cs typeface="Arial"/>
              </a:rPr>
              <a:t>на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этот  </a:t>
            </a:r>
            <a:r>
              <a:rPr sz="3200" spc="-10" dirty="0">
                <a:latin typeface="Arial"/>
                <a:cs typeface="Arial"/>
              </a:rPr>
              <a:t>вопрос:</a:t>
            </a:r>
            <a:endParaRPr sz="3200">
              <a:latin typeface="Arial"/>
              <a:cs typeface="Arial"/>
            </a:endParaRPr>
          </a:p>
          <a:p>
            <a:pPr marL="12700" marR="556895" indent="111125">
              <a:lnSpc>
                <a:spcPct val="100000"/>
              </a:lnSpc>
              <a:spcBef>
                <a:spcPts val="770"/>
              </a:spcBef>
            </a:pPr>
            <a:r>
              <a:rPr sz="3200" b="1" i="1" spc="5" dirty="0">
                <a:latin typeface="Arial"/>
                <a:cs typeface="Arial"/>
              </a:rPr>
              <a:t>модель — </a:t>
            </a:r>
            <a:r>
              <a:rPr sz="3200" b="1" i="1" spc="-15" dirty="0">
                <a:latin typeface="Arial"/>
                <a:cs typeface="Arial"/>
              </a:rPr>
              <a:t>это </a:t>
            </a:r>
            <a:r>
              <a:rPr sz="3200" b="1" i="1" dirty="0">
                <a:latin typeface="Arial"/>
                <a:cs typeface="Arial"/>
              </a:rPr>
              <a:t>копия </a:t>
            </a:r>
            <a:r>
              <a:rPr sz="3200" b="1" i="1" spc="-25" dirty="0">
                <a:latin typeface="Arial"/>
                <a:cs typeface="Arial"/>
              </a:rPr>
              <a:t>объекта, </a:t>
            </a:r>
            <a:r>
              <a:rPr sz="3200" b="1" i="1" dirty="0">
                <a:latin typeface="Arial"/>
                <a:cs typeface="Arial"/>
              </a:rPr>
              <a:t>в  </a:t>
            </a:r>
            <a:r>
              <a:rPr sz="3200" b="1" i="1" spc="-5" dirty="0">
                <a:latin typeface="Arial"/>
                <a:cs typeface="Arial"/>
              </a:rPr>
              <a:t>некотором смысле </a:t>
            </a:r>
            <a:r>
              <a:rPr sz="3200" b="1" i="1" spc="-10" dirty="0">
                <a:latin typeface="Arial"/>
                <a:cs typeface="Arial"/>
              </a:rPr>
              <a:t>более</a:t>
            </a:r>
            <a:r>
              <a:rPr sz="3200" b="1" i="1" spc="-13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удобная,  </a:t>
            </a:r>
            <a:r>
              <a:rPr sz="3200" b="1" i="1" dirty="0">
                <a:latin typeface="Arial"/>
                <a:cs typeface="Arial"/>
              </a:rPr>
              <a:t>допускающая манипуляции в  </a:t>
            </a:r>
            <a:r>
              <a:rPr sz="3200" b="1" i="1" spc="-10" dirty="0">
                <a:latin typeface="Arial"/>
                <a:cs typeface="Arial"/>
              </a:rPr>
              <a:t>пространстве </a:t>
            </a:r>
            <a:r>
              <a:rPr sz="3200" b="1" i="1" dirty="0">
                <a:latin typeface="Arial"/>
                <a:cs typeface="Arial"/>
              </a:rPr>
              <a:t>и </a:t>
            </a:r>
            <a:r>
              <a:rPr sz="3200" b="1" i="1" spc="-45" dirty="0">
                <a:latin typeface="Arial"/>
                <a:cs typeface="Arial"/>
              </a:rPr>
              <a:t>во</a:t>
            </a:r>
            <a:r>
              <a:rPr sz="3200" b="1" i="1" spc="-8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времени.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595" rIns="0" bIns="0" rtlCol="0">
            <a:spAutoFit/>
          </a:bodyPr>
          <a:lstStyle/>
          <a:p>
            <a:pPr marL="639445">
              <a:lnSpc>
                <a:spcPct val="100000"/>
              </a:lnSpc>
            </a:pPr>
            <a:r>
              <a:rPr spc="-25" dirty="0"/>
              <a:t>Метод </a:t>
            </a:r>
            <a:r>
              <a:rPr dirty="0"/>
              <a:t>наименьших</a:t>
            </a:r>
            <a:r>
              <a:rPr spc="-120" dirty="0"/>
              <a:t> </a:t>
            </a:r>
            <a:r>
              <a:rPr spc="-10" dirty="0"/>
              <a:t>квадратов</a:t>
            </a:r>
          </a:p>
        </p:txBody>
      </p:sp>
      <p:sp>
        <p:nvSpPr>
          <p:cNvPr id="3" name="object 3"/>
          <p:cNvSpPr/>
          <p:nvPr/>
        </p:nvSpPr>
        <p:spPr>
          <a:xfrm>
            <a:off x="1006475" y="3168650"/>
            <a:ext cx="3671951" cy="122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012" y="4437062"/>
            <a:ext cx="5534025" cy="152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1119504"/>
            <a:ext cx="7735570" cy="172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b="1" spc="-30" dirty="0">
                <a:latin typeface="Arial"/>
                <a:cs typeface="Arial"/>
              </a:rPr>
              <a:t>Метод </a:t>
            </a:r>
            <a:r>
              <a:rPr sz="2400" b="1" dirty="0">
                <a:latin typeface="Arial"/>
                <a:cs typeface="Arial"/>
              </a:rPr>
              <a:t>наименьших </a:t>
            </a:r>
            <a:r>
              <a:rPr sz="2400" b="1" spc="-15" dirty="0">
                <a:latin typeface="Arial"/>
                <a:cs typeface="Arial"/>
              </a:rPr>
              <a:t>квадратов </a:t>
            </a:r>
            <a:r>
              <a:rPr sz="2400" dirty="0">
                <a:latin typeface="Arial"/>
                <a:cs typeface="Arial"/>
              </a:rPr>
              <a:t>— </a:t>
            </a:r>
            <a:r>
              <a:rPr sz="2400" spc="-35" dirty="0">
                <a:latin typeface="Arial"/>
                <a:cs typeface="Arial"/>
              </a:rPr>
              <a:t>метод </a:t>
            </a:r>
            <a:r>
              <a:rPr sz="2400" spc="-10" dirty="0">
                <a:latin typeface="Arial"/>
                <a:cs typeface="Arial"/>
              </a:rPr>
              <a:t>нахождения  </a:t>
            </a:r>
            <a:r>
              <a:rPr sz="2400" spc="-5" dirty="0">
                <a:latin typeface="Arial"/>
                <a:cs typeface="Arial"/>
              </a:rPr>
              <a:t>оптимальных </a:t>
            </a:r>
            <a:r>
              <a:rPr sz="2400" spc="-15" dirty="0">
                <a:latin typeface="Arial"/>
                <a:cs typeface="Arial"/>
              </a:rPr>
              <a:t>параметров </a:t>
            </a:r>
            <a:r>
              <a:rPr sz="2400" spc="-5" dirty="0">
                <a:latin typeface="Arial"/>
                <a:cs typeface="Arial"/>
              </a:rPr>
              <a:t>линейной регрессии, таких,  </a:t>
            </a:r>
            <a:r>
              <a:rPr sz="2400" spc="-10" dirty="0">
                <a:latin typeface="Arial"/>
                <a:cs typeface="Arial"/>
              </a:rPr>
              <a:t>что </a:t>
            </a:r>
            <a:r>
              <a:rPr sz="2400" spc="-5" dirty="0">
                <a:latin typeface="Arial"/>
                <a:cs typeface="Arial"/>
              </a:rPr>
              <a:t>сумма </a:t>
            </a:r>
            <a:r>
              <a:rPr sz="2400" spc="-15" dirty="0">
                <a:latin typeface="Arial"/>
                <a:cs typeface="Arial"/>
              </a:rPr>
              <a:t>квадратов </a:t>
            </a:r>
            <a:r>
              <a:rPr sz="2400" dirty="0">
                <a:latin typeface="Arial"/>
                <a:cs typeface="Arial"/>
              </a:rPr>
              <a:t>ошибок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минимальна</a:t>
            </a:r>
            <a:endParaRPr sz="240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  <a:spcBef>
                <a:spcPts val="1605"/>
              </a:spcBef>
              <a:tabLst>
                <a:tab pos="1872614" algn="l"/>
                <a:tab pos="2673985" algn="l"/>
              </a:tabLst>
            </a:pPr>
            <a:r>
              <a:rPr sz="2800" b="1" spc="-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= kx	</a:t>
            </a:r>
            <a:r>
              <a:rPr sz="2800" spc="-5" dirty="0">
                <a:latin typeface="Arial"/>
                <a:cs typeface="Arial"/>
              </a:rPr>
              <a:t>или	</a:t>
            </a:r>
            <a:r>
              <a:rPr sz="2800" b="1" spc="-5" dirty="0">
                <a:latin typeface="Arial"/>
                <a:cs typeface="Arial"/>
              </a:rPr>
              <a:t>y = a +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bx.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12" y="1327022"/>
            <a:ext cx="4286250" cy="3240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540" y="222630"/>
            <a:ext cx="726694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35" dirty="0"/>
              <a:t>Метод </a:t>
            </a:r>
            <a:r>
              <a:rPr sz="2800" spc="-5" dirty="0"/>
              <a:t>наименьших </a:t>
            </a:r>
            <a:r>
              <a:rPr sz="2800" spc="-15" dirty="0"/>
              <a:t>квадратов </a:t>
            </a:r>
            <a:r>
              <a:rPr sz="2800" spc="-5" dirty="0"/>
              <a:t>– поиск  </a:t>
            </a:r>
            <a:r>
              <a:rPr sz="2800" spc="-25" dirty="0"/>
              <a:t>минимума </a:t>
            </a:r>
            <a:r>
              <a:rPr sz="2800" spc="-20" dirty="0"/>
              <a:t>суммы </a:t>
            </a:r>
            <a:r>
              <a:rPr sz="2800" spc="-15" dirty="0"/>
              <a:t>квадратов</a:t>
            </a:r>
            <a:r>
              <a:rPr sz="2800" spc="175" dirty="0"/>
              <a:t> </a:t>
            </a:r>
            <a:r>
              <a:rPr sz="2800" spc="-15" dirty="0"/>
              <a:t>отклонений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378443" y="6444259"/>
            <a:ext cx="2298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585976"/>
            <a:ext cx="7639684" cy="465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575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По вертикальной оси  </a:t>
            </a:r>
            <a:r>
              <a:rPr sz="2200" spc="-15" dirty="0">
                <a:latin typeface="Arial"/>
                <a:cs typeface="Arial"/>
              </a:rPr>
              <a:t>отложена </a:t>
            </a:r>
            <a:r>
              <a:rPr sz="2200" spc="-10" dirty="0">
                <a:latin typeface="Arial"/>
                <a:cs typeface="Arial"/>
              </a:rPr>
              <a:t>сумма </a:t>
            </a:r>
            <a:r>
              <a:rPr sz="2200" spc="-15" dirty="0">
                <a:latin typeface="Arial"/>
                <a:cs typeface="Arial"/>
              </a:rPr>
              <a:t>квадратов  </a:t>
            </a:r>
            <a:r>
              <a:rPr sz="2200" spc="-5" dirty="0">
                <a:latin typeface="Arial"/>
                <a:cs typeface="Arial"/>
              </a:rPr>
              <a:t>отклонений </a:t>
            </a:r>
            <a:r>
              <a:rPr sz="2200" spc="-15" dirty="0">
                <a:latin typeface="Arial"/>
                <a:cs typeface="Arial"/>
              </a:rPr>
              <a:t>расчетных  </a:t>
            </a:r>
            <a:r>
              <a:rPr sz="2200" spc="-10" dirty="0">
                <a:latin typeface="Arial"/>
                <a:cs typeface="Arial"/>
              </a:rPr>
              <a:t>значений </a:t>
            </a:r>
            <a:r>
              <a:rPr sz="2200" spc="-25" dirty="0">
                <a:latin typeface="Arial"/>
                <a:cs typeface="Arial"/>
              </a:rPr>
              <a:t>от  </a:t>
            </a:r>
            <a:r>
              <a:rPr sz="2200" spc="-5" dirty="0">
                <a:latin typeface="Arial"/>
                <a:cs typeface="Arial"/>
              </a:rPr>
              <a:t>экспериментальных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4095750" marR="1905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По </a:t>
            </a:r>
            <a:r>
              <a:rPr sz="2200" spc="-25" dirty="0">
                <a:latin typeface="Arial"/>
                <a:cs typeface="Arial"/>
              </a:rPr>
              <a:t>двум </a:t>
            </a:r>
            <a:r>
              <a:rPr sz="2200" spc="-10" dirty="0">
                <a:latin typeface="Arial"/>
                <a:cs typeface="Arial"/>
              </a:rPr>
              <a:t>горизонтальным </a:t>
            </a:r>
            <a:r>
              <a:rPr sz="2200" spc="-5" dirty="0">
                <a:latin typeface="Arial"/>
                <a:cs typeface="Arial"/>
              </a:rPr>
              <a:t>–  </a:t>
            </a:r>
            <a:r>
              <a:rPr sz="2200" spc="-10" dirty="0">
                <a:latin typeface="Arial"/>
                <a:cs typeface="Arial"/>
              </a:rPr>
              <a:t>значения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параметров.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36195">
              <a:lnSpc>
                <a:spcPct val="100000"/>
              </a:lnSpc>
              <a:spcBef>
                <a:spcPts val="1375"/>
              </a:spcBef>
              <a:tabLst>
                <a:tab pos="3680460" algn="l"/>
              </a:tabLst>
            </a:pPr>
            <a:r>
              <a:rPr sz="2400" dirty="0">
                <a:latin typeface="Arial"/>
                <a:cs typeface="Arial"/>
              </a:rPr>
              <a:t>Функция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имеет</a:t>
            </a:r>
            <a:r>
              <a:rPr sz="2400" dirty="0">
                <a:latin typeface="Arial"/>
                <a:cs typeface="Arial"/>
              </a:rPr>
              <a:t> минимум	при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тех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значениях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параметров, которые </a:t>
            </a:r>
            <a:r>
              <a:rPr sz="2400" spc="-20" dirty="0">
                <a:latin typeface="Arial"/>
                <a:cs typeface="Arial"/>
              </a:rPr>
              <a:t>позволяют </a:t>
            </a:r>
            <a:r>
              <a:rPr sz="2400" spc="-5" dirty="0">
                <a:latin typeface="Arial"/>
                <a:cs typeface="Arial"/>
              </a:rPr>
              <a:t>наилучшим </a:t>
            </a:r>
            <a:r>
              <a:rPr sz="2400" spc="-10" dirty="0">
                <a:latin typeface="Arial"/>
                <a:cs typeface="Arial"/>
              </a:rPr>
              <a:t>образом  </a:t>
            </a:r>
            <a:r>
              <a:rPr sz="2400" spc="-15" dirty="0">
                <a:latin typeface="Arial"/>
                <a:cs typeface="Arial"/>
              </a:rPr>
              <a:t>приблизить </a:t>
            </a:r>
            <a:r>
              <a:rPr sz="2400" spc="-5" dirty="0">
                <a:latin typeface="Arial"/>
                <a:cs typeface="Arial"/>
              </a:rPr>
              <a:t>(аппроксимировать) экспериментальные  данные </a:t>
            </a:r>
            <a:r>
              <a:rPr sz="2400" spc="-10" dirty="0">
                <a:latin typeface="Arial"/>
                <a:cs typeface="Arial"/>
              </a:rPr>
              <a:t>теоретической</a:t>
            </a:r>
            <a:r>
              <a:rPr sz="2400" spc="-5" dirty="0">
                <a:latin typeface="Arial"/>
                <a:cs typeface="Arial"/>
              </a:rPr>
              <a:t> функцией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pc="10" dirty="0"/>
              <a:t>Цели</a:t>
            </a:r>
            <a:r>
              <a:rPr spc="-105" dirty="0"/>
              <a:t> </a:t>
            </a:r>
            <a:r>
              <a:rPr spc="-10" dirty="0"/>
              <a:t>моделирования: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173165"/>
            <a:ext cx="8176895" cy="436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9770" indent="78740">
              <a:lnSpc>
                <a:spcPct val="107100"/>
              </a:lnSpc>
            </a:pPr>
            <a:r>
              <a:rPr sz="2400" spc="-5" dirty="0">
                <a:latin typeface="Arial"/>
                <a:cs typeface="Arial"/>
              </a:rPr>
              <a:t>Выяснение </a:t>
            </a:r>
            <a:r>
              <a:rPr sz="2400" spc="-10" dirty="0">
                <a:latin typeface="Arial"/>
                <a:cs typeface="Arial"/>
              </a:rPr>
              <a:t>механизмов </a:t>
            </a:r>
            <a:r>
              <a:rPr sz="2400" spc="-5" dirty="0">
                <a:latin typeface="Arial"/>
                <a:cs typeface="Arial"/>
              </a:rPr>
              <a:t>взаимодействия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элементов  </a:t>
            </a:r>
            <a:r>
              <a:rPr sz="2400" spc="-5" dirty="0">
                <a:latin typeface="Arial"/>
                <a:cs typeface="Arial"/>
              </a:rPr>
              <a:t>системы.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spc="5" dirty="0">
                <a:latin typeface="Arial"/>
                <a:cs typeface="Arial"/>
              </a:rPr>
              <a:t>Идентификация </a:t>
            </a:r>
            <a:r>
              <a:rPr sz="2400" dirty="0">
                <a:latin typeface="Arial"/>
                <a:cs typeface="Arial"/>
              </a:rPr>
              <a:t>и верификация </a:t>
            </a:r>
            <a:r>
              <a:rPr sz="2400" spc="-10" dirty="0">
                <a:latin typeface="Arial"/>
                <a:cs typeface="Arial"/>
              </a:rPr>
              <a:t>параметров </a:t>
            </a:r>
            <a:r>
              <a:rPr sz="2400" spc="-25" dirty="0">
                <a:latin typeface="Arial"/>
                <a:cs typeface="Arial"/>
              </a:rPr>
              <a:t>модели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по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экспериментальным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данным.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Arial"/>
                <a:cs typeface="Arial"/>
              </a:rPr>
              <a:t>Оценка </a:t>
            </a:r>
            <a:r>
              <a:rPr sz="2400" spc="-10" dirty="0">
                <a:latin typeface="Arial"/>
                <a:cs typeface="Arial"/>
              </a:rPr>
              <a:t>устойчивости </a:t>
            </a:r>
            <a:r>
              <a:rPr sz="2400" spc="-5" dirty="0">
                <a:latin typeface="Arial"/>
                <a:cs typeface="Arial"/>
              </a:rPr>
              <a:t>системы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(модели)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2400" spc="-10" dirty="0">
                <a:latin typeface="Arial"/>
                <a:cs typeface="Arial"/>
              </a:rPr>
              <a:t>Прогноз </a:t>
            </a:r>
            <a:r>
              <a:rPr sz="2400" spc="-15" dirty="0">
                <a:latin typeface="Arial"/>
                <a:cs typeface="Arial"/>
              </a:rPr>
              <a:t>поведения </a:t>
            </a:r>
            <a:r>
              <a:rPr sz="2400" spc="-5" dirty="0">
                <a:latin typeface="Arial"/>
                <a:cs typeface="Arial"/>
              </a:rPr>
              <a:t>системы при </a:t>
            </a:r>
            <a:r>
              <a:rPr sz="2400" spc="-10" dirty="0">
                <a:latin typeface="Arial"/>
                <a:cs typeface="Arial"/>
              </a:rPr>
              <a:t>различных </a:t>
            </a:r>
            <a:r>
              <a:rPr sz="2400" spc="-5" dirty="0">
                <a:latin typeface="Arial"/>
                <a:cs typeface="Arial"/>
              </a:rPr>
              <a:t>внешних  </a:t>
            </a:r>
            <a:r>
              <a:rPr sz="2400" spc="-10" dirty="0">
                <a:latin typeface="Arial"/>
                <a:cs typeface="Arial"/>
              </a:rPr>
              <a:t>воздействиях, различных способах управления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прочее.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  <a:spcBef>
                <a:spcPts val="2020"/>
              </a:spcBef>
            </a:pPr>
            <a:r>
              <a:rPr sz="2400" dirty="0">
                <a:latin typeface="Arial"/>
                <a:cs typeface="Arial"/>
              </a:rPr>
              <a:t>Оптимальное </a:t>
            </a:r>
            <a:r>
              <a:rPr sz="2400" spc="-10" dirty="0">
                <a:latin typeface="Arial"/>
                <a:cs typeface="Arial"/>
              </a:rPr>
              <a:t>управление </a:t>
            </a:r>
            <a:r>
              <a:rPr sz="2400" spc="-5" dirty="0">
                <a:latin typeface="Arial"/>
                <a:cs typeface="Arial"/>
              </a:rPr>
              <a:t>системой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spc="-15" dirty="0">
                <a:latin typeface="Arial"/>
                <a:cs typeface="Arial"/>
              </a:rPr>
              <a:t>соответствии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с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spc="-5" dirty="0">
                <a:latin typeface="Arial"/>
                <a:cs typeface="Arial"/>
              </a:rPr>
              <a:t>выбранным критерием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оптимальности.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055" rIns="0" bIns="0" rtlCol="0">
            <a:spAutoFit/>
          </a:bodyPr>
          <a:lstStyle/>
          <a:p>
            <a:pPr marL="2227580">
              <a:lnSpc>
                <a:spcPct val="100000"/>
              </a:lnSpc>
            </a:pPr>
            <a:r>
              <a:rPr dirty="0"/>
              <a:t>Примеры</a:t>
            </a:r>
            <a:r>
              <a:rPr spc="-185" dirty="0"/>
              <a:t> </a:t>
            </a:r>
            <a:r>
              <a:rPr sz="2900" spc="-15" dirty="0"/>
              <a:t>моделей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47217" y="1223009"/>
            <a:ext cx="6318885" cy="478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2800" spc="-25" dirty="0">
                <a:latin typeface="Arial"/>
                <a:cs typeface="Arial"/>
              </a:rPr>
              <a:t>Портрет</a:t>
            </a:r>
            <a:endParaRPr sz="2800">
              <a:latin typeface="Arial"/>
              <a:cs typeface="Arial"/>
            </a:endParaRPr>
          </a:p>
          <a:p>
            <a:pPr marL="12700" marR="298450">
              <a:lnSpc>
                <a:spcPts val="5710"/>
              </a:lnSpc>
              <a:spcBef>
                <a:spcPts val="585"/>
              </a:spcBef>
            </a:pPr>
            <a:r>
              <a:rPr sz="2800" spc="-20" dirty="0">
                <a:latin typeface="Arial"/>
                <a:cs typeface="Arial"/>
              </a:rPr>
              <a:t>Самолет </a:t>
            </a:r>
            <a:r>
              <a:rPr sz="2800" spc="-5" dirty="0">
                <a:latin typeface="Arial"/>
                <a:cs typeface="Arial"/>
              </a:rPr>
              <a:t>в аэродинамической </a:t>
            </a:r>
            <a:r>
              <a:rPr sz="2800" spc="-15" dirty="0">
                <a:latin typeface="Arial"/>
                <a:cs typeface="Arial"/>
              </a:rPr>
              <a:t>трубе  Аквариум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800" spc="-15" dirty="0">
                <a:latin typeface="Arial"/>
                <a:cs typeface="Arial"/>
              </a:rPr>
              <a:t>Водная </a:t>
            </a:r>
            <a:r>
              <a:rPr sz="2800" spc="-35" dirty="0">
                <a:latin typeface="Arial"/>
                <a:cs typeface="Arial"/>
              </a:rPr>
              <a:t>культура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растений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</a:pPr>
            <a:r>
              <a:rPr sz="2800" spc="-15" dirty="0">
                <a:latin typeface="Arial"/>
                <a:cs typeface="Arial"/>
              </a:rPr>
              <a:t>Выделенные </a:t>
            </a:r>
            <a:r>
              <a:rPr sz="2800" spc="-5" dirty="0">
                <a:latin typeface="Arial"/>
                <a:cs typeface="Arial"/>
              </a:rPr>
              <a:t>из листьев </a:t>
            </a:r>
            <a:r>
              <a:rPr sz="2800" dirty="0">
                <a:latin typeface="Arial"/>
                <a:cs typeface="Arial"/>
              </a:rPr>
              <a:t>хлоропласты  Бислойная </a:t>
            </a:r>
            <a:r>
              <a:rPr sz="2800" spc="-5" dirty="0">
                <a:latin typeface="Arial"/>
                <a:cs typeface="Arial"/>
              </a:rPr>
              <a:t>липидная </a:t>
            </a:r>
            <a:r>
              <a:rPr sz="2800" spc="-10" dirty="0">
                <a:latin typeface="Arial"/>
                <a:cs typeface="Arial"/>
              </a:rPr>
              <a:t>мембрана  Популяция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дрозофилы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1505">
              <a:lnSpc>
                <a:spcPct val="100000"/>
              </a:lnSpc>
            </a:pPr>
            <a:r>
              <a:rPr spc="-10" dirty="0"/>
              <a:t>Абстрактные</a:t>
            </a:r>
            <a:r>
              <a:rPr spc="-90" dirty="0"/>
              <a:t> </a:t>
            </a:r>
            <a:r>
              <a:rPr spc="-10" dirty="0"/>
              <a:t>модели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233296"/>
            <a:ext cx="8216900" cy="470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Компьютерные </a:t>
            </a:r>
            <a:r>
              <a:rPr sz="2800" b="1" spc="-20" dirty="0">
                <a:latin typeface="Arial"/>
                <a:cs typeface="Arial"/>
              </a:rPr>
              <a:t>модели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15" dirty="0">
                <a:latin typeface="Arial"/>
                <a:cs typeface="Arial"/>
              </a:rPr>
              <a:t>Содержат </a:t>
            </a:r>
            <a:r>
              <a:rPr sz="2400" spc="-5" dirty="0">
                <a:latin typeface="Arial"/>
                <a:cs typeface="Arial"/>
              </a:rPr>
              <a:t>«знания» </a:t>
            </a:r>
            <a:r>
              <a:rPr sz="2400" dirty="0">
                <a:latin typeface="Arial"/>
                <a:cs typeface="Arial"/>
              </a:rPr>
              <a:t>об </a:t>
            </a:r>
            <a:r>
              <a:rPr sz="2400" spc="-15" dirty="0">
                <a:latin typeface="Arial"/>
                <a:cs typeface="Arial"/>
              </a:rPr>
              <a:t>объекте </a:t>
            </a:r>
            <a:r>
              <a:rPr sz="2400" dirty="0">
                <a:latin typeface="Arial"/>
                <a:cs typeface="Arial"/>
              </a:rPr>
              <a:t>в виде </a:t>
            </a:r>
            <a:r>
              <a:rPr sz="2400" spc="-10" dirty="0">
                <a:latin typeface="Arial"/>
                <a:cs typeface="Arial"/>
              </a:rPr>
              <a:t>математических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формул, </a:t>
            </a:r>
            <a:r>
              <a:rPr sz="2400" spc="-20" dirty="0">
                <a:latin typeface="Arial"/>
                <a:cs typeface="Arial"/>
              </a:rPr>
              <a:t>таблиц, </a:t>
            </a:r>
            <a:r>
              <a:rPr sz="2400" dirty="0">
                <a:latin typeface="Arial"/>
                <a:cs typeface="Arial"/>
              </a:rPr>
              <a:t>графиков, </a:t>
            </a:r>
            <a:r>
              <a:rPr sz="2400" spc="-35" dirty="0">
                <a:latin typeface="Arial"/>
                <a:cs typeface="Arial"/>
              </a:rPr>
              <a:t>баз </a:t>
            </a:r>
            <a:r>
              <a:rPr sz="2400" spc="-5" dirty="0">
                <a:latin typeface="Arial"/>
                <a:cs typeface="Arial"/>
              </a:rPr>
              <a:t>данных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знаний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Arial"/>
                <a:cs typeface="Arial"/>
              </a:rPr>
              <a:t>Математические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модели</a:t>
            </a:r>
            <a:endParaRPr sz="2800">
              <a:latin typeface="Arial"/>
              <a:cs typeface="Arial"/>
            </a:endParaRPr>
          </a:p>
          <a:p>
            <a:pPr marL="12700" marR="65405">
              <a:lnSpc>
                <a:spcPct val="100000"/>
              </a:lnSpc>
              <a:spcBef>
                <a:spcPts val="590"/>
              </a:spcBef>
            </a:pPr>
            <a:r>
              <a:rPr sz="2400" spc="-15" dirty="0">
                <a:latin typeface="Arial"/>
                <a:cs typeface="Arial"/>
              </a:rPr>
              <a:t>«Область </a:t>
            </a:r>
            <a:r>
              <a:rPr sz="2400" spc="-5" dirty="0">
                <a:latin typeface="Arial"/>
                <a:cs typeface="Arial"/>
              </a:rPr>
              <a:t>знания </a:t>
            </a:r>
            <a:r>
              <a:rPr sz="2400" spc="-10" dirty="0">
                <a:latin typeface="Arial"/>
                <a:cs typeface="Arial"/>
              </a:rPr>
              <a:t>становится </a:t>
            </a:r>
            <a:r>
              <a:rPr sz="2400" spc="-5" dirty="0">
                <a:latin typeface="Arial"/>
                <a:cs typeface="Arial"/>
              </a:rPr>
              <a:t>наукой, </a:t>
            </a:r>
            <a:r>
              <a:rPr sz="2400" spc="-20" dirty="0">
                <a:latin typeface="Arial"/>
                <a:cs typeface="Arial"/>
              </a:rPr>
              <a:t>когда </a:t>
            </a:r>
            <a:r>
              <a:rPr sz="2400" spc="-5" dirty="0">
                <a:latin typeface="Arial"/>
                <a:cs typeface="Arial"/>
              </a:rPr>
              <a:t>она </a:t>
            </a:r>
            <a:r>
              <a:rPr sz="2400" spc="-15" dirty="0">
                <a:latin typeface="Arial"/>
                <a:cs typeface="Arial"/>
              </a:rPr>
              <a:t>выражает  </a:t>
            </a:r>
            <a:r>
              <a:rPr sz="2400" spc="-10" dirty="0">
                <a:latin typeface="Arial"/>
                <a:cs typeface="Arial"/>
              </a:rPr>
              <a:t>свои </a:t>
            </a:r>
            <a:r>
              <a:rPr sz="2400" dirty="0">
                <a:latin typeface="Arial"/>
                <a:cs typeface="Arial"/>
              </a:rPr>
              <a:t>законы </a:t>
            </a:r>
            <a:r>
              <a:rPr sz="2400" spc="-5" dirty="0">
                <a:latin typeface="Arial"/>
                <a:cs typeface="Arial"/>
              </a:rPr>
              <a:t>в виде </a:t>
            </a:r>
            <a:r>
              <a:rPr sz="2400" spc="-10" dirty="0">
                <a:latin typeface="Arial"/>
                <a:cs typeface="Arial"/>
              </a:rPr>
              <a:t>математических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соотношений».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70"/>
              </a:spcBef>
            </a:pPr>
            <a:r>
              <a:rPr sz="2400" spc="-15" dirty="0">
                <a:latin typeface="Arial"/>
                <a:cs typeface="Arial"/>
              </a:rPr>
              <a:t>Сходными </a:t>
            </a:r>
            <a:r>
              <a:rPr sz="2400" spc="-10" dirty="0">
                <a:latin typeface="Arial"/>
                <a:cs typeface="Arial"/>
              </a:rPr>
              <a:t>уравнениями описываются </a:t>
            </a:r>
            <a:r>
              <a:rPr sz="2400" spc="-5" dirty="0">
                <a:latin typeface="Arial"/>
                <a:cs typeface="Arial"/>
              </a:rPr>
              <a:t>процессы  самоорганизации </a:t>
            </a:r>
            <a:r>
              <a:rPr sz="2400" dirty="0">
                <a:latin typeface="Arial"/>
                <a:cs typeface="Arial"/>
              </a:rPr>
              <a:t>самой </a:t>
            </a:r>
            <a:r>
              <a:rPr sz="2400" spc="-10" dirty="0">
                <a:latin typeface="Arial"/>
                <a:cs typeface="Arial"/>
              </a:rPr>
              <a:t>разной природы: </a:t>
            </a:r>
            <a:r>
              <a:rPr sz="2400" spc="-30" dirty="0">
                <a:latin typeface="Arial"/>
                <a:cs typeface="Arial"/>
              </a:rPr>
              <a:t>от </a:t>
            </a:r>
            <a:r>
              <a:rPr sz="2400" spc="-10" dirty="0">
                <a:latin typeface="Arial"/>
                <a:cs typeface="Arial"/>
              </a:rPr>
              <a:t>образования  </a:t>
            </a:r>
            <a:r>
              <a:rPr sz="2400" dirty="0">
                <a:latin typeface="Arial"/>
                <a:cs typeface="Arial"/>
              </a:rPr>
              <a:t>скоплений </a:t>
            </a:r>
            <a:r>
              <a:rPr sz="2400" spc="-5" dirty="0">
                <a:latin typeface="Arial"/>
                <a:cs typeface="Arial"/>
              </a:rPr>
              <a:t>галактик до </a:t>
            </a:r>
            <a:r>
              <a:rPr sz="2400" spc="-10" dirty="0">
                <a:latin typeface="Arial"/>
                <a:cs typeface="Arial"/>
              </a:rPr>
              <a:t>образования пятен </a:t>
            </a:r>
            <a:r>
              <a:rPr sz="2400" spc="-5" dirty="0">
                <a:latin typeface="Arial"/>
                <a:cs typeface="Arial"/>
              </a:rPr>
              <a:t>планктона в  </a:t>
            </a:r>
            <a:r>
              <a:rPr sz="2400" dirty="0">
                <a:latin typeface="Arial"/>
                <a:cs typeface="Arial"/>
              </a:rPr>
              <a:t>океане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842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b="0" spc="5" dirty="0">
                <a:latin typeface="Arial"/>
                <a:cs typeface="Arial"/>
              </a:rPr>
              <a:t>Самая </a:t>
            </a:r>
            <a:r>
              <a:rPr b="0" spc="-5" dirty="0">
                <a:latin typeface="Arial"/>
                <a:cs typeface="Arial"/>
              </a:rPr>
              <a:t>«научная» </a:t>
            </a:r>
            <a:r>
              <a:rPr b="0" spc="5" dirty="0">
                <a:latin typeface="Arial"/>
                <a:cs typeface="Arial"/>
              </a:rPr>
              <a:t>наука </a:t>
            </a:r>
            <a:r>
              <a:rPr b="0" dirty="0">
                <a:latin typeface="Arial"/>
                <a:cs typeface="Arial"/>
              </a:rPr>
              <a:t>—</a:t>
            </a:r>
            <a:r>
              <a:rPr b="0" spc="-145" dirty="0">
                <a:latin typeface="Arial"/>
                <a:cs typeface="Arial"/>
              </a:rPr>
              <a:t> </a:t>
            </a:r>
            <a:r>
              <a:rPr b="0" spc="10" dirty="0">
                <a:latin typeface="Arial"/>
                <a:cs typeface="Arial"/>
              </a:rPr>
              <a:t>физика.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941" y="1002538"/>
            <a:ext cx="8030845" cy="517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Она </a:t>
            </a:r>
            <a:r>
              <a:rPr sz="2400" spc="-20" dirty="0">
                <a:latin typeface="Arial"/>
                <a:cs typeface="Arial"/>
              </a:rPr>
              <a:t>использует </a:t>
            </a:r>
            <a:r>
              <a:rPr sz="2400" spc="-10" dirty="0">
                <a:latin typeface="Arial"/>
                <a:cs typeface="Arial"/>
              </a:rPr>
              <a:t>математику </a:t>
            </a: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качестве </a:t>
            </a:r>
            <a:r>
              <a:rPr sz="2400" spc="-15" dirty="0">
                <a:latin typeface="Arial"/>
                <a:cs typeface="Arial"/>
              </a:rPr>
              <a:t>своего  </a:t>
            </a:r>
            <a:r>
              <a:rPr sz="2400" spc="-10" dirty="0">
                <a:latin typeface="Arial"/>
                <a:cs typeface="Arial"/>
              </a:rPr>
              <a:t>естественного </a:t>
            </a:r>
            <a:r>
              <a:rPr sz="2400" spc="5" dirty="0">
                <a:latin typeface="Arial"/>
                <a:cs typeface="Arial"/>
              </a:rPr>
              <a:t>языка. </a:t>
            </a:r>
            <a:r>
              <a:rPr sz="2400" dirty="0">
                <a:latin typeface="Arial"/>
                <a:cs typeface="Arial"/>
              </a:rPr>
              <a:t>Все физические законы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выража-  </a:t>
            </a:r>
            <a:r>
              <a:rPr sz="2400" spc="-20" dirty="0">
                <a:latin typeface="Arial"/>
                <a:cs typeface="Arial"/>
              </a:rPr>
              <a:t>ются </a:t>
            </a:r>
            <a:r>
              <a:rPr sz="2400" spc="-5" dirty="0">
                <a:latin typeface="Arial"/>
                <a:cs typeface="Arial"/>
              </a:rPr>
              <a:t>в виде </a:t>
            </a:r>
            <a:r>
              <a:rPr sz="2400" spc="-10" dirty="0">
                <a:latin typeface="Arial"/>
                <a:cs typeface="Arial"/>
              </a:rPr>
              <a:t>математических </a:t>
            </a:r>
            <a:r>
              <a:rPr sz="2400" spc="-5" dirty="0">
                <a:latin typeface="Arial"/>
                <a:cs typeface="Arial"/>
              </a:rPr>
              <a:t>формул </a:t>
            </a:r>
            <a:r>
              <a:rPr sz="2400" dirty="0">
                <a:latin typeface="Arial"/>
                <a:cs typeface="Arial"/>
              </a:rPr>
              <a:t>или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уравнений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0"/>
              </a:spcBef>
            </a:pPr>
            <a:r>
              <a:rPr sz="3200" dirty="0">
                <a:latin typeface="Arial"/>
                <a:cs typeface="Arial"/>
              </a:rPr>
              <a:t>В химию </a:t>
            </a:r>
            <a:r>
              <a:rPr sz="3200" spc="-15" dirty="0">
                <a:latin typeface="Arial"/>
                <a:cs typeface="Arial"/>
              </a:rPr>
              <a:t>математика </a:t>
            </a:r>
            <a:r>
              <a:rPr sz="3200" dirty="0">
                <a:latin typeface="Arial"/>
                <a:cs typeface="Arial"/>
              </a:rPr>
              <a:t>пришла в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тридцатые  </a:t>
            </a:r>
            <a:r>
              <a:rPr sz="3200" spc="-40" dirty="0">
                <a:latin typeface="Arial"/>
                <a:cs typeface="Arial"/>
              </a:rPr>
              <a:t>годы </a:t>
            </a:r>
            <a:r>
              <a:rPr sz="3200" dirty="0">
                <a:latin typeface="Arial"/>
                <a:cs typeface="Arial"/>
              </a:rPr>
              <a:t>XX </a:t>
            </a:r>
            <a:r>
              <a:rPr sz="3200" spc="5" dirty="0">
                <a:latin typeface="Arial"/>
                <a:cs typeface="Arial"/>
              </a:rPr>
              <a:t>века </a:t>
            </a:r>
            <a:r>
              <a:rPr sz="3200" dirty="0">
                <a:latin typeface="Arial"/>
                <a:cs typeface="Arial"/>
              </a:rPr>
              <a:t>с химической </a:t>
            </a:r>
            <a:r>
              <a:rPr sz="3200" spc="-10" dirty="0">
                <a:latin typeface="Arial"/>
                <a:cs typeface="Arial"/>
              </a:rPr>
              <a:t>кинетикой </a:t>
            </a:r>
            <a:r>
              <a:rPr sz="3200" dirty="0">
                <a:latin typeface="Arial"/>
                <a:cs typeface="Arial"/>
              </a:rPr>
              <a:t>и  физической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химией</a:t>
            </a:r>
            <a:endParaRPr sz="3200">
              <a:latin typeface="Arial"/>
              <a:cs typeface="Arial"/>
            </a:endParaRPr>
          </a:p>
          <a:p>
            <a:pPr marL="12700" marR="377825" algn="just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latin typeface="Arial"/>
                <a:cs typeface="Arial"/>
              </a:rPr>
              <a:t>Сейчас </a:t>
            </a:r>
            <a:r>
              <a:rPr sz="2400" dirty="0">
                <a:latin typeface="Arial"/>
                <a:cs typeface="Arial"/>
              </a:rPr>
              <a:t>книги по химии, в </a:t>
            </a:r>
            <a:r>
              <a:rPr sz="2400" spc="-5" dirty="0">
                <a:latin typeface="Arial"/>
                <a:cs typeface="Arial"/>
              </a:rPr>
              <a:t>особенности </a:t>
            </a:r>
            <a:r>
              <a:rPr sz="2400" dirty="0">
                <a:latin typeface="Arial"/>
                <a:cs typeface="Arial"/>
              </a:rPr>
              <a:t>по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химической  </a:t>
            </a:r>
            <a:r>
              <a:rPr sz="2400" spc="-10" dirty="0">
                <a:latin typeface="Arial"/>
                <a:cs typeface="Arial"/>
              </a:rPr>
              <a:t>кинетике, </a:t>
            </a:r>
            <a:r>
              <a:rPr sz="2400" dirty="0">
                <a:latin typeface="Arial"/>
                <a:cs typeface="Arial"/>
              </a:rPr>
              <a:t>физической </a:t>
            </a:r>
            <a:r>
              <a:rPr sz="2400" spc="-5" dirty="0">
                <a:latin typeface="Arial"/>
                <a:cs typeface="Arial"/>
              </a:rPr>
              <a:t>химии, </a:t>
            </a:r>
            <a:r>
              <a:rPr sz="2400" spc="-10" dirty="0">
                <a:latin typeface="Arial"/>
                <a:cs typeface="Arial"/>
              </a:rPr>
              <a:t>квантовой </a:t>
            </a:r>
            <a:r>
              <a:rPr sz="2400" spc="-5" dirty="0">
                <a:latin typeface="Arial"/>
                <a:cs typeface="Arial"/>
              </a:rPr>
              <a:t>химии </a:t>
            </a:r>
            <a:r>
              <a:rPr sz="2400" spc="-15" dirty="0">
                <a:latin typeface="Arial"/>
                <a:cs typeface="Arial"/>
              </a:rPr>
              <a:t>полны  </a:t>
            </a:r>
            <a:r>
              <a:rPr sz="2400" spc="-10" dirty="0">
                <a:latin typeface="Arial"/>
                <a:cs typeface="Arial"/>
              </a:rPr>
              <a:t>математическими символами </a:t>
            </a:r>
            <a:r>
              <a:rPr sz="2400" dirty="0">
                <a:latin typeface="Arial"/>
                <a:cs typeface="Arial"/>
              </a:rPr>
              <a:t>и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уравнениями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971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В </a:t>
            </a:r>
            <a:r>
              <a:rPr sz="2400" spc="-5" dirty="0">
                <a:latin typeface="Arial"/>
                <a:cs typeface="Arial"/>
              </a:rPr>
              <a:t>биологию, </a:t>
            </a:r>
            <a:r>
              <a:rPr sz="2400" spc="-10" dirty="0">
                <a:latin typeface="Arial"/>
                <a:cs typeface="Arial"/>
              </a:rPr>
              <a:t>геологию </a:t>
            </a:r>
            <a:r>
              <a:rPr sz="2400" dirty="0">
                <a:latin typeface="Arial"/>
                <a:cs typeface="Arial"/>
              </a:rPr>
              <a:t>и </a:t>
            </a:r>
            <a:r>
              <a:rPr sz="2400" spc="-5" dirty="0">
                <a:latin typeface="Arial"/>
                <a:cs typeface="Arial"/>
              </a:rPr>
              <a:t>другие </a:t>
            </a:r>
            <a:r>
              <a:rPr sz="2400" spc="-15" dirty="0">
                <a:latin typeface="Arial"/>
                <a:cs typeface="Arial"/>
              </a:rPr>
              <a:t>«описательные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науки»  математика </a:t>
            </a:r>
            <a:r>
              <a:rPr sz="2400" spc="-5" dirty="0">
                <a:latin typeface="Arial"/>
                <a:cs typeface="Arial"/>
              </a:rPr>
              <a:t>пришла по-настоящему </a:t>
            </a:r>
            <a:r>
              <a:rPr sz="2400" spc="-10" dirty="0">
                <a:latin typeface="Arial"/>
                <a:cs typeface="Arial"/>
              </a:rPr>
              <a:t>только </a:t>
            </a:r>
            <a:r>
              <a:rPr sz="2400" spc="-20" dirty="0">
                <a:latin typeface="Arial"/>
                <a:cs typeface="Arial"/>
              </a:rPr>
              <a:t>во </a:t>
            </a:r>
            <a:r>
              <a:rPr sz="2400" spc="-15" dirty="0">
                <a:latin typeface="Arial"/>
                <a:cs typeface="Arial"/>
              </a:rPr>
              <a:t>второй  </a:t>
            </a:r>
            <a:r>
              <a:rPr sz="2400" spc="-10" dirty="0">
                <a:latin typeface="Arial"/>
                <a:cs typeface="Arial"/>
              </a:rPr>
              <a:t>половине </a:t>
            </a:r>
            <a:r>
              <a:rPr sz="2400" dirty="0">
                <a:latin typeface="Arial"/>
                <a:cs typeface="Arial"/>
              </a:rPr>
              <a:t>XX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века.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5" dirty="0"/>
              <a:t>Первые </a:t>
            </a:r>
            <a:r>
              <a:rPr sz="2800" spc="-10" dirty="0"/>
              <a:t>попытки </a:t>
            </a:r>
            <a:r>
              <a:rPr sz="2800" spc="-15" dirty="0"/>
              <a:t>математически </a:t>
            </a:r>
            <a:r>
              <a:rPr sz="2800" spc="-5" dirty="0"/>
              <a:t>описать  </a:t>
            </a:r>
            <a:r>
              <a:rPr sz="2800" spc="-15" dirty="0"/>
              <a:t>биологические </a:t>
            </a:r>
            <a:r>
              <a:rPr sz="2800" spc="-10" dirty="0"/>
              <a:t>процессы </a:t>
            </a:r>
            <a:r>
              <a:rPr sz="2800" spc="-5" dirty="0"/>
              <a:t>– </a:t>
            </a:r>
            <a:r>
              <a:rPr sz="2800" spc="-20" dirty="0"/>
              <a:t>модели  </a:t>
            </a:r>
            <a:r>
              <a:rPr sz="2800" spc="-10" dirty="0"/>
              <a:t>популяционной</a:t>
            </a:r>
            <a:r>
              <a:rPr sz="2800" spc="-5" dirty="0"/>
              <a:t> динамики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2340" y="2170429"/>
            <a:ext cx="52959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" dirty="0">
                <a:latin typeface="Arial"/>
                <a:cs typeface="Arial"/>
              </a:rPr>
              <a:t>в</a:t>
            </a:r>
            <a:r>
              <a:rPr sz="2400" b="1" spc="-5" dirty="0">
                <a:latin typeface="Arial"/>
                <a:cs typeface="Arial"/>
              </a:rPr>
              <a:t>ек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87" y="3284537"/>
            <a:ext cx="8424799" cy="281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2340" y="1804415"/>
            <a:ext cx="8043545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89850" algn="l"/>
              </a:tabLst>
            </a:pPr>
            <a:r>
              <a:rPr sz="2400" b="1" dirty="0">
                <a:latin typeface="Arial"/>
                <a:cs typeface="Arial"/>
              </a:rPr>
              <a:t>Числа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(</a:t>
            </a:r>
            <a:r>
              <a:rPr sz="2400" b="1" spc="-40" dirty="0">
                <a:latin typeface="Arial"/>
                <a:cs typeface="Arial"/>
              </a:rPr>
              <a:t>р</a:t>
            </a:r>
            <a:r>
              <a:rPr sz="2400" b="1" spc="-5" dirty="0">
                <a:latin typeface="Arial"/>
                <a:cs typeface="Arial"/>
              </a:rPr>
              <a:t>яд)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Фибон</a:t>
            </a:r>
            <a:r>
              <a:rPr sz="2400" b="1" spc="-65" dirty="0">
                <a:latin typeface="Arial"/>
                <a:cs typeface="Arial"/>
              </a:rPr>
              <a:t>а</a:t>
            </a:r>
            <a:r>
              <a:rPr sz="2400" b="1" dirty="0">
                <a:latin typeface="Arial"/>
                <a:cs typeface="Arial"/>
              </a:rPr>
              <a:t>ччи</a:t>
            </a:r>
            <a:r>
              <a:rPr sz="2400" b="1" spc="-5" dirty="0">
                <a:latin typeface="Arial"/>
                <a:cs typeface="Arial"/>
              </a:rPr>
              <a:t> 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</a:t>
            </a:r>
            <a:r>
              <a:rPr sz="2400" b="1" spc="15" dirty="0">
                <a:latin typeface="Arial"/>
                <a:cs typeface="Arial"/>
              </a:rPr>
              <a:t>а</a:t>
            </a:r>
            <a:r>
              <a:rPr sz="2400" b="1" spc="-70" dirty="0">
                <a:latin typeface="Arial"/>
                <a:cs typeface="Arial"/>
              </a:rPr>
              <a:t>з</a:t>
            </a:r>
            <a:r>
              <a:rPr sz="2400" b="1" dirty="0">
                <a:latin typeface="Arial"/>
                <a:cs typeface="Arial"/>
              </a:rPr>
              <a:t>мн</a:t>
            </a:r>
            <a:r>
              <a:rPr sz="2400" b="1" spc="-40" dirty="0">
                <a:latin typeface="Arial"/>
                <a:cs typeface="Arial"/>
              </a:rPr>
              <a:t>о</a:t>
            </a:r>
            <a:r>
              <a:rPr sz="2400" b="1" spc="-35" dirty="0">
                <a:latin typeface="Arial"/>
                <a:cs typeface="Arial"/>
              </a:rPr>
              <a:t>ж</a:t>
            </a:r>
            <a:r>
              <a:rPr sz="2400" b="1" dirty="0">
                <a:latin typeface="Arial"/>
                <a:cs typeface="Arial"/>
              </a:rPr>
              <a:t>ение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кр</a:t>
            </a:r>
            <a:r>
              <a:rPr sz="2400" b="1" spc="-70" dirty="0">
                <a:latin typeface="Arial"/>
                <a:cs typeface="Arial"/>
              </a:rPr>
              <a:t>о</a:t>
            </a:r>
            <a:r>
              <a:rPr sz="2400" b="1" spc="-5" dirty="0">
                <a:latin typeface="Arial"/>
                <a:cs typeface="Arial"/>
              </a:rPr>
              <a:t>ли</a:t>
            </a:r>
            <a:r>
              <a:rPr sz="2400" b="1" spc="-45" dirty="0">
                <a:latin typeface="Arial"/>
                <a:cs typeface="Arial"/>
              </a:rPr>
              <a:t>к</a:t>
            </a:r>
            <a:r>
              <a:rPr sz="2400" b="1" dirty="0">
                <a:latin typeface="Arial"/>
                <a:cs typeface="Arial"/>
              </a:rPr>
              <a:t>ов.	</a:t>
            </a:r>
            <a:r>
              <a:rPr sz="2400" b="1" spc="0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5506720" algn="l"/>
              </a:tabLst>
            </a:pPr>
            <a:r>
              <a:rPr sz="2400" dirty="0">
                <a:latin typeface="Arial"/>
                <a:cs typeface="Arial"/>
              </a:rPr>
              <a:t>0, 1, </a:t>
            </a:r>
            <a:r>
              <a:rPr sz="2400" spc="-5" dirty="0">
                <a:latin typeface="Arial"/>
                <a:cs typeface="Arial"/>
              </a:rPr>
              <a:t>1, </a:t>
            </a:r>
            <a:r>
              <a:rPr sz="2400" dirty="0">
                <a:latin typeface="Arial"/>
                <a:cs typeface="Arial"/>
              </a:rPr>
              <a:t>2, 3, </a:t>
            </a:r>
            <a:r>
              <a:rPr sz="2400" spc="-5" dirty="0">
                <a:latin typeface="Arial"/>
                <a:cs typeface="Arial"/>
              </a:rPr>
              <a:t>5, </a:t>
            </a:r>
            <a:r>
              <a:rPr sz="2400" dirty="0">
                <a:latin typeface="Arial"/>
                <a:cs typeface="Arial"/>
              </a:rPr>
              <a:t>8, 13, 21, 34, 55, 89,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...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5" dirty="0">
                <a:latin typeface="Arial"/>
                <a:cs typeface="Arial"/>
              </a:rPr>
              <a:t>каждое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последующее </a:t>
            </a:r>
            <a:r>
              <a:rPr sz="2400" spc="5" dirty="0">
                <a:latin typeface="Arial"/>
                <a:cs typeface="Arial"/>
              </a:rPr>
              <a:t>число </a:t>
            </a:r>
            <a:r>
              <a:rPr sz="2400" spc="-5" dirty="0">
                <a:latin typeface="Arial"/>
                <a:cs typeface="Arial"/>
              </a:rPr>
              <a:t>равно сумме </a:t>
            </a:r>
            <a:r>
              <a:rPr sz="2400" spc="-15" dirty="0">
                <a:latin typeface="Arial"/>
                <a:cs typeface="Arial"/>
              </a:rPr>
              <a:t>двух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предыдущих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87" y="6097587"/>
            <a:ext cx="54006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31021" y="6397320"/>
            <a:ext cx="190500" cy="27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pc="-10" dirty="0"/>
              <a:t>Модель </a:t>
            </a:r>
            <a:r>
              <a:rPr spc="-30" dirty="0"/>
              <a:t>Мальтуса </a:t>
            </a:r>
            <a:r>
              <a:rPr spc="-5" dirty="0"/>
              <a:t>(1798)</a:t>
            </a:r>
            <a:r>
              <a:rPr spc="-65" dirty="0"/>
              <a:t> </a:t>
            </a:r>
            <a:r>
              <a:rPr dirty="0"/>
              <a:t>–</a:t>
            </a:r>
          </a:p>
        </p:txBody>
      </p:sp>
      <p:sp>
        <p:nvSpPr>
          <p:cNvPr id="3" name="object 3"/>
          <p:cNvSpPr/>
          <p:nvPr/>
        </p:nvSpPr>
        <p:spPr>
          <a:xfrm>
            <a:off x="769937" y="3573398"/>
            <a:ext cx="2952750" cy="70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3800" y="3567112"/>
            <a:ext cx="3271901" cy="70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168" y="1514602"/>
            <a:ext cx="7079615" cy="2597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4195445" algn="l"/>
              </a:tabLst>
            </a:pPr>
            <a:r>
              <a:rPr sz="2800" spc="-5" dirty="0">
                <a:latin typeface="Arial"/>
                <a:cs typeface="Arial"/>
              </a:rPr>
              <a:t>неограниченный рост </a:t>
            </a:r>
            <a:r>
              <a:rPr sz="2800" spc="-10" dirty="0">
                <a:latin typeface="Arial"/>
                <a:cs typeface="Arial"/>
              </a:rPr>
              <a:t>популяции.  </a:t>
            </a:r>
            <a:r>
              <a:rPr sz="2800" spc="-5" dirty="0">
                <a:latin typeface="Arial"/>
                <a:cs typeface="Arial"/>
              </a:rPr>
              <a:t>Численность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населения	</a:t>
            </a:r>
            <a:r>
              <a:rPr sz="2800" spc="-25" dirty="0">
                <a:latin typeface="Arial"/>
                <a:cs typeface="Arial"/>
              </a:rPr>
              <a:t>растет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в  </a:t>
            </a:r>
            <a:r>
              <a:rPr sz="2800" spc="-15" dirty="0">
                <a:latin typeface="Arial"/>
                <a:cs typeface="Arial"/>
              </a:rPr>
              <a:t>геометрической </a:t>
            </a:r>
            <a:r>
              <a:rPr sz="2800" spc="-5" dirty="0">
                <a:latin typeface="Arial"/>
                <a:cs typeface="Arial"/>
              </a:rPr>
              <a:t>прогрессии, а ресурсы – в  арифметической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149225" algn="ctr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или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7485" y="6469253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1458</Words>
  <Application>Microsoft Office PowerPoint</Application>
  <PresentationFormat>Экран (4:3)</PresentationFormat>
  <Paragraphs>207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Office Theme</vt:lpstr>
      <vt:lpstr>Введение в системную биологию</vt:lpstr>
      <vt:lpstr>«Модели в биологии»</vt:lpstr>
      <vt:lpstr>Презентация PowerPoint</vt:lpstr>
      <vt:lpstr>Цели моделирования:</vt:lpstr>
      <vt:lpstr>Примеры моделей</vt:lpstr>
      <vt:lpstr>Абстрактные модели</vt:lpstr>
      <vt:lpstr>Самая «научная» наука — физика.</vt:lpstr>
      <vt:lpstr>Первые попытки математически описать  биологические процессы – модели  популяционной динамики</vt:lpstr>
      <vt:lpstr>Модель Мальтуса (1798) –</vt:lpstr>
      <vt:lpstr>Условно все математические модели  биологических систем можно разделить на  регрессионные, качественные и  имитационные</vt:lpstr>
      <vt:lpstr>Примеры регрессионных моделей</vt:lpstr>
      <vt:lpstr>Имитационные модели (simulation)</vt:lpstr>
      <vt:lpstr>Имитационные модели (simulation)</vt:lpstr>
      <vt:lpstr>Основные этапы построения имитационной модели</vt:lpstr>
      <vt:lpstr>Основные задачи имитационного  моделирования</vt:lpstr>
      <vt:lpstr>Примеры имитационных моделей</vt:lpstr>
      <vt:lpstr>Математические модели</vt:lpstr>
      <vt:lpstr>Специфика моделей живых систем</vt:lpstr>
      <vt:lpstr>Одно из основных и простейших средств моделирования – математические функции</vt:lpstr>
      <vt:lpstr>Прямая линия - график линейной функции y = ax +</vt:lpstr>
      <vt:lpstr>Экспонента (показательная  функция по основанию е) у = еx.  (Другое написание у = ехр(х)). Асимптота - ось абсцисс.</vt:lpstr>
      <vt:lpstr>Линеаризация зависимостей</vt:lpstr>
      <vt:lpstr>Линеаризация зависимостей Пример температурной зависимости процесса</vt:lpstr>
      <vt:lpstr>Презентация PowerPoint</vt:lpstr>
      <vt:lpstr>Презентация PowerPoint</vt:lpstr>
      <vt:lpstr>Что значит «Аппроксимация»?</vt:lpstr>
      <vt:lpstr>Экспериментально  полученная  зависимость</vt:lpstr>
      <vt:lpstr>Квадратичная аппроксимация  y = 0,9554x2 – 0,6215x +1,598  R2 = 0,9941</vt:lpstr>
      <vt:lpstr>Презентация PowerPoint</vt:lpstr>
      <vt:lpstr>Метод наименьших квадратов</vt:lpstr>
      <vt:lpstr>Метод наименьших квадратов – поиск  минимума суммы квадратов отклонений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vdemid</dc:creator>
  <cp:lastModifiedBy>Григорий</cp:lastModifiedBy>
  <cp:revision>1</cp:revision>
  <dcterms:created xsi:type="dcterms:W3CDTF">2017-09-20T07:25:35Z</dcterms:created>
  <dcterms:modified xsi:type="dcterms:W3CDTF">2017-09-20T07:30:04Z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2017-09-20T00:00:00Z</vt:filetime>
  </property>
</Properties>
</file>