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62" r:id="rId2"/>
  </p:sldMasterIdLst>
  <p:notesMasterIdLst>
    <p:notesMasterId r:id="rId28"/>
  </p:notesMasterIdLst>
  <p:handoutMasterIdLst>
    <p:handoutMasterId r:id="rId29"/>
  </p:handoutMasterIdLst>
  <p:sldIdLst>
    <p:sldId id="345" r:id="rId3"/>
    <p:sldId id="527" r:id="rId4"/>
    <p:sldId id="369" r:id="rId5"/>
    <p:sldId id="507" r:id="rId6"/>
    <p:sldId id="508" r:id="rId7"/>
    <p:sldId id="509" r:id="rId8"/>
    <p:sldId id="470" r:id="rId9"/>
    <p:sldId id="510" r:id="rId10"/>
    <p:sldId id="511" r:id="rId11"/>
    <p:sldId id="512" r:id="rId12"/>
    <p:sldId id="520" r:id="rId13"/>
    <p:sldId id="521" r:id="rId14"/>
    <p:sldId id="518" r:id="rId15"/>
    <p:sldId id="471" r:id="rId16"/>
    <p:sldId id="515" r:id="rId17"/>
    <p:sldId id="516" r:id="rId18"/>
    <p:sldId id="514" r:id="rId19"/>
    <p:sldId id="513" r:id="rId20"/>
    <p:sldId id="525" r:id="rId21"/>
    <p:sldId id="522" r:id="rId22"/>
    <p:sldId id="523" r:id="rId23"/>
    <p:sldId id="524" r:id="rId24"/>
    <p:sldId id="517" r:id="rId25"/>
    <p:sldId id="526" r:id="rId26"/>
    <p:sldId id="506" r:id="rId27"/>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lov, Ilia (EXT)" initials="OI(" lastIdx="1" clrIdx="0">
    <p:extLst>
      <p:ext uri="{19B8F6BF-5375-455C-9EA6-DF929625EA0E}">
        <p15:presenceInfo xmlns:p15="http://schemas.microsoft.com/office/powerpoint/2012/main" userId="Orlov, Ilia (EX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572B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8532" autoAdjust="0"/>
  </p:normalViewPr>
  <p:slideViewPr>
    <p:cSldViewPr>
      <p:cViewPr varScale="1">
        <p:scale>
          <a:sx n="73" d="100"/>
          <a:sy n="73" d="100"/>
        </p:scale>
        <p:origin x="131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ru-R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56C9F3B-B078-4FA5-82FA-53255D95EE30}" type="datetimeFigureOut">
              <a:rPr lang="ru-RU"/>
              <a:pPr>
                <a:defRPr/>
              </a:pPr>
              <a:t>03.02.2019</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22755FB5-455B-4F19-BAC0-2308340E9702}" type="slidenum">
              <a:rPr lang="ru-RU"/>
              <a:pPr>
                <a:defRPr/>
              </a:pPr>
              <a:t>‹#›</a:t>
            </a:fld>
            <a:endParaRPr lang="ru-RU"/>
          </a:p>
        </p:txBody>
      </p:sp>
    </p:spTree>
    <p:extLst>
      <p:ext uri="{BB962C8B-B14F-4D97-AF65-F5344CB8AC3E}">
        <p14:creationId xmlns:p14="http://schemas.microsoft.com/office/powerpoint/2010/main" val="14239636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0EAC0095-9EF8-4BA3-9689-1CEA51CFAE71}" type="datetimeFigureOut">
              <a:rPr lang="ru-RU"/>
              <a:pPr>
                <a:defRPr/>
              </a:pPr>
              <a:t>03.02.2019</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ru-RU"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D19C70C2-9878-4213-A4FF-15EBECD19FA6}" type="slidenum">
              <a:rPr lang="ru-RU"/>
              <a:pPr>
                <a:defRPr/>
              </a:pPr>
              <a:t>‹#›</a:t>
            </a:fld>
            <a:endParaRPr lang="ru-RU"/>
          </a:p>
        </p:txBody>
      </p:sp>
    </p:spTree>
    <p:extLst>
      <p:ext uri="{BB962C8B-B14F-4D97-AF65-F5344CB8AC3E}">
        <p14:creationId xmlns:p14="http://schemas.microsoft.com/office/powerpoint/2010/main" val="383394735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Tree>
    <p:extLst>
      <p:ext uri="{BB962C8B-B14F-4D97-AF65-F5344CB8AC3E}">
        <p14:creationId xmlns:p14="http://schemas.microsoft.com/office/powerpoint/2010/main" val="384982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extLst>
      <p:ext uri="{BB962C8B-B14F-4D97-AF65-F5344CB8AC3E}">
        <p14:creationId xmlns:p14="http://schemas.microsoft.com/office/powerpoint/2010/main" val="214411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219200"/>
            <a:ext cx="1943100" cy="4678363"/>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685800" y="1219200"/>
            <a:ext cx="5676900" cy="4678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extLst>
      <p:ext uri="{BB962C8B-B14F-4D97-AF65-F5344CB8AC3E}">
        <p14:creationId xmlns:p14="http://schemas.microsoft.com/office/powerpoint/2010/main" val="189287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
        <p:nvSpPr>
          <p:cNvPr id="4"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5" name="Rectangle 6"/>
          <p:cNvSpPr>
            <a:spLocks noGrp="1" noChangeArrowheads="1"/>
          </p:cNvSpPr>
          <p:nvPr>
            <p:ph type="sldNum" sz="quarter" idx="11"/>
          </p:nvPr>
        </p:nvSpPr>
        <p:spPr>
          <a:ln/>
        </p:spPr>
        <p:txBody>
          <a:bodyPr/>
          <a:lstStyle>
            <a:lvl1pPr>
              <a:defRPr/>
            </a:lvl1pPr>
          </a:lstStyle>
          <a:p>
            <a:pPr>
              <a:defRPr/>
            </a:pPr>
            <a:fld id="{A5ED4706-BA4B-4697-96C7-E20F0C06B8EB}" type="slidenum">
              <a:rPr lang="ru-RU" altLang="ru-RU"/>
              <a:pPr>
                <a:defRPr/>
              </a:pPr>
              <a:t>‹#›</a:t>
            </a:fld>
            <a:endParaRPr lang="ru-RU" altLang="ru-RU"/>
          </a:p>
        </p:txBody>
      </p:sp>
    </p:spTree>
    <p:extLst>
      <p:ext uri="{BB962C8B-B14F-4D97-AF65-F5344CB8AC3E}">
        <p14:creationId xmlns:p14="http://schemas.microsoft.com/office/powerpoint/2010/main" val="1096296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5" name="Rectangle 6"/>
          <p:cNvSpPr>
            <a:spLocks noGrp="1" noChangeArrowheads="1"/>
          </p:cNvSpPr>
          <p:nvPr>
            <p:ph type="sldNum" sz="quarter" idx="11"/>
          </p:nvPr>
        </p:nvSpPr>
        <p:spPr>
          <a:ln/>
        </p:spPr>
        <p:txBody>
          <a:bodyPr/>
          <a:lstStyle>
            <a:lvl1pPr>
              <a:defRPr/>
            </a:lvl1pPr>
          </a:lstStyle>
          <a:p>
            <a:pPr>
              <a:defRPr/>
            </a:pPr>
            <a:fld id="{6DFA3EF1-D9A3-42EB-A660-F67AE455BE31}" type="slidenum">
              <a:rPr lang="ru-RU" altLang="ru-RU"/>
              <a:pPr>
                <a:defRPr/>
              </a:pPr>
              <a:t>‹#›</a:t>
            </a:fld>
            <a:endParaRPr lang="ru-RU" altLang="ru-RU"/>
          </a:p>
        </p:txBody>
      </p:sp>
    </p:spTree>
    <p:extLst>
      <p:ext uri="{BB962C8B-B14F-4D97-AF65-F5344CB8AC3E}">
        <p14:creationId xmlns:p14="http://schemas.microsoft.com/office/powerpoint/2010/main" val="212635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5" name="Rectangle 6"/>
          <p:cNvSpPr>
            <a:spLocks noGrp="1" noChangeArrowheads="1"/>
          </p:cNvSpPr>
          <p:nvPr>
            <p:ph type="sldNum" sz="quarter" idx="11"/>
          </p:nvPr>
        </p:nvSpPr>
        <p:spPr>
          <a:ln/>
        </p:spPr>
        <p:txBody>
          <a:bodyPr/>
          <a:lstStyle>
            <a:lvl1pPr>
              <a:defRPr/>
            </a:lvl1pPr>
          </a:lstStyle>
          <a:p>
            <a:pPr>
              <a:defRPr/>
            </a:pPr>
            <a:fld id="{E490FF8E-838B-4EF3-B940-71216094E236}" type="slidenum">
              <a:rPr lang="ru-RU" altLang="ru-RU"/>
              <a:pPr>
                <a:defRPr/>
              </a:pPr>
              <a:t>‹#›</a:t>
            </a:fld>
            <a:endParaRPr lang="ru-RU" altLang="ru-RU"/>
          </a:p>
        </p:txBody>
      </p:sp>
    </p:spTree>
    <p:extLst>
      <p:ext uri="{BB962C8B-B14F-4D97-AF65-F5344CB8AC3E}">
        <p14:creationId xmlns:p14="http://schemas.microsoft.com/office/powerpoint/2010/main" val="1259537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685800" y="2362200"/>
            <a:ext cx="3810000" cy="3535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2362200"/>
            <a:ext cx="3810000" cy="3535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6" name="Rectangle 6"/>
          <p:cNvSpPr>
            <a:spLocks noGrp="1" noChangeArrowheads="1"/>
          </p:cNvSpPr>
          <p:nvPr>
            <p:ph type="sldNum" sz="quarter" idx="11"/>
          </p:nvPr>
        </p:nvSpPr>
        <p:spPr>
          <a:ln/>
        </p:spPr>
        <p:txBody>
          <a:bodyPr/>
          <a:lstStyle>
            <a:lvl1pPr>
              <a:defRPr/>
            </a:lvl1pPr>
          </a:lstStyle>
          <a:p>
            <a:pPr>
              <a:defRPr/>
            </a:pPr>
            <a:fld id="{EC441C78-6B59-449C-BB7C-DA143470790F}" type="slidenum">
              <a:rPr lang="ru-RU" altLang="ru-RU"/>
              <a:pPr>
                <a:defRPr/>
              </a:pPr>
              <a:t>‹#›</a:t>
            </a:fld>
            <a:endParaRPr lang="ru-RU" altLang="ru-RU"/>
          </a:p>
        </p:txBody>
      </p:sp>
    </p:spTree>
    <p:extLst>
      <p:ext uri="{BB962C8B-B14F-4D97-AF65-F5344CB8AC3E}">
        <p14:creationId xmlns:p14="http://schemas.microsoft.com/office/powerpoint/2010/main" val="4009313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8" name="Rectangle 6"/>
          <p:cNvSpPr>
            <a:spLocks noGrp="1" noChangeArrowheads="1"/>
          </p:cNvSpPr>
          <p:nvPr>
            <p:ph type="sldNum" sz="quarter" idx="11"/>
          </p:nvPr>
        </p:nvSpPr>
        <p:spPr>
          <a:ln/>
        </p:spPr>
        <p:txBody>
          <a:bodyPr/>
          <a:lstStyle>
            <a:lvl1pPr>
              <a:defRPr/>
            </a:lvl1pPr>
          </a:lstStyle>
          <a:p>
            <a:pPr>
              <a:defRPr/>
            </a:pPr>
            <a:fld id="{640F77EC-CE9A-43F4-8624-1B879FDBD60A}" type="slidenum">
              <a:rPr lang="ru-RU" altLang="ru-RU"/>
              <a:pPr>
                <a:defRPr/>
              </a:pPr>
              <a:t>‹#›</a:t>
            </a:fld>
            <a:endParaRPr lang="ru-RU" altLang="ru-RU"/>
          </a:p>
        </p:txBody>
      </p:sp>
    </p:spTree>
    <p:extLst>
      <p:ext uri="{BB962C8B-B14F-4D97-AF65-F5344CB8AC3E}">
        <p14:creationId xmlns:p14="http://schemas.microsoft.com/office/powerpoint/2010/main" val="3009576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4" name="Rectangle 6"/>
          <p:cNvSpPr>
            <a:spLocks noGrp="1" noChangeArrowheads="1"/>
          </p:cNvSpPr>
          <p:nvPr>
            <p:ph type="sldNum" sz="quarter" idx="11"/>
          </p:nvPr>
        </p:nvSpPr>
        <p:spPr>
          <a:ln/>
        </p:spPr>
        <p:txBody>
          <a:bodyPr/>
          <a:lstStyle>
            <a:lvl1pPr>
              <a:defRPr/>
            </a:lvl1pPr>
          </a:lstStyle>
          <a:p>
            <a:pPr>
              <a:defRPr/>
            </a:pPr>
            <a:fld id="{351A6DE3-3E92-4440-8B6C-565B59D7276F}" type="slidenum">
              <a:rPr lang="ru-RU" altLang="ru-RU"/>
              <a:pPr>
                <a:defRPr/>
              </a:pPr>
              <a:t>‹#›</a:t>
            </a:fld>
            <a:endParaRPr lang="ru-RU" altLang="ru-RU"/>
          </a:p>
        </p:txBody>
      </p:sp>
    </p:spTree>
    <p:extLst>
      <p:ext uri="{BB962C8B-B14F-4D97-AF65-F5344CB8AC3E}">
        <p14:creationId xmlns:p14="http://schemas.microsoft.com/office/powerpoint/2010/main" val="3306708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3" name="Rectangle 6"/>
          <p:cNvSpPr>
            <a:spLocks noGrp="1" noChangeArrowheads="1"/>
          </p:cNvSpPr>
          <p:nvPr>
            <p:ph type="sldNum" sz="quarter" idx="11"/>
          </p:nvPr>
        </p:nvSpPr>
        <p:spPr>
          <a:ln/>
        </p:spPr>
        <p:txBody>
          <a:bodyPr/>
          <a:lstStyle>
            <a:lvl1pPr>
              <a:defRPr/>
            </a:lvl1pPr>
          </a:lstStyle>
          <a:p>
            <a:pPr>
              <a:defRPr/>
            </a:pPr>
            <a:fld id="{DE47EF5F-A713-4033-B223-B15EAEB1C721}" type="slidenum">
              <a:rPr lang="ru-RU" altLang="ru-RU"/>
              <a:pPr>
                <a:defRPr/>
              </a:pPr>
              <a:t>‹#›</a:t>
            </a:fld>
            <a:endParaRPr lang="ru-RU" altLang="ru-RU"/>
          </a:p>
        </p:txBody>
      </p:sp>
    </p:spTree>
    <p:extLst>
      <p:ext uri="{BB962C8B-B14F-4D97-AF65-F5344CB8AC3E}">
        <p14:creationId xmlns:p14="http://schemas.microsoft.com/office/powerpoint/2010/main" val="2156722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6" name="Rectangle 6"/>
          <p:cNvSpPr>
            <a:spLocks noGrp="1" noChangeArrowheads="1"/>
          </p:cNvSpPr>
          <p:nvPr>
            <p:ph type="sldNum" sz="quarter" idx="11"/>
          </p:nvPr>
        </p:nvSpPr>
        <p:spPr>
          <a:ln/>
        </p:spPr>
        <p:txBody>
          <a:bodyPr/>
          <a:lstStyle>
            <a:lvl1pPr>
              <a:defRPr/>
            </a:lvl1pPr>
          </a:lstStyle>
          <a:p>
            <a:pPr>
              <a:defRPr/>
            </a:pPr>
            <a:fld id="{3789591E-7F43-4889-AAC4-6E5E12A7B1E3}" type="slidenum">
              <a:rPr lang="ru-RU" altLang="ru-RU"/>
              <a:pPr>
                <a:defRPr/>
              </a:pPr>
              <a:t>‹#›</a:t>
            </a:fld>
            <a:endParaRPr lang="ru-RU" altLang="ru-RU"/>
          </a:p>
        </p:txBody>
      </p:sp>
    </p:spTree>
    <p:extLst>
      <p:ext uri="{BB962C8B-B14F-4D97-AF65-F5344CB8AC3E}">
        <p14:creationId xmlns:p14="http://schemas.microsoft.com/office/powerpoint/2010/main" val="77743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extLst>
      <p:ext uri="{BB962C8B-B14F-4D97-AF65-F5344CB8AC3E}">
        <p14:creationId xmlns:p14="http://schemas.microsoft.com/office/powerpoint/2010/main" val="1354122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6" name="Rectangle 6"/>
          <p:cNvSpPr>
            <a:spLocks noGrp="1" noChangeArrowheads="1"/>
          </p:cNvSpPr>
          <p:nvPr>
            <p:ph type="sldNum" sz="quarter" idx="11"/>
          </p:nvPr>
        </p:nvSpPr>
        <p:spPr>
          <a:ln/>
        </p:spPr>
        <p:txBody>
          <a:bodyPr/>
          <a:lstStyle>
            <a:lvl1pPr>
              <a:defRPr/>
            </a:lvl1pPr>
          </a:lstStyle>
          <a:p>
            <a:pPr>
              <a:defRPr/>
            </a:pPr>
            <a:fld id="{7285ABC2-B09A-4064-BE8B-68E42C38B68B}" type="slidenum">
              <a:rPr lang="ru-RU" altLang="ru-RU"/>
              <a:pPr>
                <a:defRPr/>
              </a:pPr>
              <a:t>‹#›</a:t>
            </a:fld>
            <a:endParaRPr lang="ru-RU" altLang="ru-RU"/>
          </a:p>
        </p:txBody>
      </p:sp>
    </p:spTree>
    <p:extLst>
      <p:ext uri="{BB962C8B-B14F-4D97-AF65-F5344CB8AC3E}">
        <p14:creationId xmlns:p14="http://schemas.microsoft.com/office/powerpoint/2010/main" val="529019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5" name="Rectangle 6"/>
          <p:cNvSpPr>
            <a:spLocks noGrp="1" noChangeArrowheads="1"/>
          </p:cNvSpPr>
          <p:nvPr>
            <p:ph type="sldNum" sz="quarter" idx="11"/>
          </p:nvPr>
        </p:nvSpPr>
        <p:spPr>
          <a:ln/>
        </p:spPr>
        <p:txBody>
          <a:bodyPr/>
          <a:lstStyle>
            <a:lvl1pPr>
              <a:defRPr/>
            </a:lvl1pPr>
          </a:lstStyle>
          <a:p>
            <a:pPr>
              <a:defRPr/>
            </a:pPr>
            <a:fld id="{292F2135-23ED-4C86-8771-954D47783629}" type="slidenum">
              <a:rPr lang="ru-RU" altLang="ru-RU"/>
              <a:pPr>
                <a:defRPr/>
              </a:pPr>
              <a:t>‹#›</a:t>
            </a:fld>
            <a:endParaRPr lang="ru-RU" altLang="ru-RU"/>
          </a:p>
        </p:txBody>
      </p:sp>
    </p:spTree>
    <p:extLst>
      <p:ext uri="{BB962C8B-B14F-4D97-AF65-F5344CB8AC3E}">
        <p14:creationId xmlns:p14="http://schemas.microsoft.com/office/powerpoint/2010/main" val="10288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219200"/>
            <a:ext cx="1943100" cy="4678363"/>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685800" y="1219200"/>
            <a:ext cx="5676900" cy="4678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5" name="Rectangle 6"/>
          <p:cNvSpPr>
            <a:spLocks noGrp="1" noChangeArrowheads="1"/>
          </p:cNvSpPr>
          <p:nvPr>
            <p:ph type="sldNum" sz="quarter" idx="11"/>
          </p:nvPr>
        </p:nvSpPr>
        <p:spPr>
          <a:ln/>
        </p:spPr>
        <p:txBody>
          <a:bodyPr/>
          <a:lstStyle>
            <a:lvl1pPr>
              <a:defRPr/>
            </a:lvl1pPr>
          </a:lstStyle>
          <a:p>
            <a:pPr>
              <a:defRPr/>
            </a:pPr>
            <a:fld id="{BBD0E438-97CA-4E17-959B-4462EA861712}" type="slidenum">
              <a:rPr lang="ru-RU" altLang="ru-RU"/>
              <a:pPr>
                <a:defRPr/>
              </a:pPr>
              <a:t>‹#›</a:t>
            </a:fld>
            <a:endParaRPr lang="ru-RU" altLang="ru-RU"/>
          </a:p>
        </p:txBody>
      </p:sp>
    </p:spTree>
    <p:extLst>
      <p:ext uri="{BB962C8B-B14F-4D97-AF65-F5344CB8AC3E}">
        <p14:creationId xmlns:p14="http://schemas.microsoft.com/office/powerpoint/2010/main" val="28827816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219200"/>
            <a:ext cx="5410200" cy="762000"/>
          </a:xfrm>
        </p:spPr>
        <p:txBody>
          <a:bodyPr/>
          <a:lstStyle/>
          <a:p>
            <a:r>
              <a:rPr lang="en-US" smtClean="0"/>
              <a:t>Click to edit Master title style</a:t>
            </a:r>
            <a:endParaRPr lang="ru-RU"/>
          </a:p>
        </p:txBody>
      </p:sp>
      <p:sp>
        <p:nvSpPr>
          <p:cNvPr id="3" name="Text Placeholder 2"/>
          <p:cNvSpPr>
            <a:spLocks noGrp="1"/>
          </p:cNvSpPr>
          <p:nvPr>
            <p:ph type="body" sz="half" idx="1"/>
          </p:nvPr>
        </p:nvSpPr>
        <p:spPr>
          <a:xfrm>
            <a:off x="685800" y="2362200"/>
            <a:ext cx="3810000" cy="353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2362200"/>
            <a:ext cx="3810000" cy="353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Rectangle 5"/>
          <p:cNvSpPr>
            <a:spLocks noGrp="1" noChangeArrowheads="1"/>
          </p:cNvSpPr>
          <p:nvPr>
            <p:ph type="ftr" sz="quarter" idx="10"/>
          </p:nvPr>
        </p:nvSpPr>
        <p:spPr>
          <a:ln/>
        </p:spPr>
        <p:txBody>
          <a:bodyPr/>
          <a:lstStyle>
            <a:lvl1pPr>
              <a:defRPr/>
            </a:lvl1pPr>
          </a:lstStyle>
          <a:p>
            <a:pPr>
              <a:defRPr/>
            </a:pPr>
            <a:r>
              <a:rPr lang="en-US"/>
              <a:t>Nortel Networks Confidential</a:t>
            </a:r>
            <a:endParaRPr lang="ru-RU"/>
          </a:p>
        </p:txBody>
      </p:sp>
      <p:sp>
        <p:nvSpPr>
          <p:cNvPr id="6" name="Rectangle 6"/>
          <p:cNvSpPr>
            <a:spLocks noGrp="1" noChangeArrowheads="1"/>
          </p:cNvSpPr>
          <p:nvPr>
            <p:ph type="sldNum" sz="quarter" idx="11"/>
          </p:nvPr>
        </p:nvSpPr>
        <p:spPr>
          <a:ln/>
        </p:spPr>
        <p:txBody>
          <a:bodyPr/>
          <a:lstStyle>
            <a:lvl1pPr>
              <a:defRPr/>
            </a:lvl1pPr>
          </a:lstStyle>
          <a:p>
            <a:pPr>
              <a:defRPr/>
            </a:pPr>
            <a:fld id="{18B096FC-DEA9-42CC-ABF2-D4ACF52605C3}" type="slidenum">
              <a:rPr lang="ru-RU" altLang="ru-RU"/>
              <a:pPr>
                <a:defRPr/>
              </a:pPr>
              <a:t>‹#›</a:t>
            </a:fld>
            <a:endParaRPr lang="ru-RU" altLang="ru-RU"/>
          </a:p>
        </p:txBody>
      </p:sp>
    </p:spTree>
    <p:extLst>
      <p:ext uri="{BB962C8B-B14F-4D97-AF65-F5344CB8AC3E}">
        <p14:creationId xmlns:p14="http://schemas.microsoft.com/office/powerpoint/2010/main" val="220442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409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685800" y="2362200"/>
            <a:ext cx="3810000" cy="3535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2362200"/>
            <a:ext cx="3810000" cy="3535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extLst>
      <p:ext uri="{BB962C8B-B14F-4D97-AF65-F5344CB8AC3E}">
        <p14:creationId xmlns:p14="http://schemas.microsoft.com/office/powerpoint/2010/main" val="389775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extLst>
      <p:ext uri="{BB962C8B-B14F-4D97-AF65-F5344CB8AC3E}">
        <p14:creationId xmlns:p14="http://schemas.microsoft.com/office/powerpoint/2010/main" val="213587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Tree>
    <p:extLst>
      <p:ext uri="{BB962C8B-B14F-4D97-AF65-F5344CB8AC3E}">
        <p14:creationId xmlns:p14="http://schemas.microsoft.com/office/powerpoint/2010/main" val="86248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23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787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332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01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5"/>
          <p:cNvGrpSpPr>
            <a:grpSpLocks/>
          </p:cNvGrpSpPr>
          <p:nvPr/>
        </p:nvGrpSpPr>
        <p:grpSpPr bwMode="auto">
          <a:xfrm>
            <a:off x="7164388" y="4581525"/>
            <a:ext cx="1798637" cy="1747838"/>
            <a:chOff x="4091" y="4297"/>
            <a:chExt cx="3488" cy="3206"/>
          </a:xfrm>
        </p:grpSpPr>
        <p:sp>
          <p:nvSpPr>
            <p:cNvPr id="1030" name="Freeform 6"/>
            <p:cNvSpPr>
              <a:spLocks/>
            </p:cNvSpPr>
            <p:nvPr/>
          </p:nvSpPr>
          <p:spPr bwMode="auto">
            <a:xfrm>
              <a:off x="4091" y="6193"/>
              <a:ext cx="111" cy="146"/>
            </a:xfrm>
            <a:custGeom>
              <a:avLst/>
              <a:gdLst>
                <a:gd name="T0" fmla="*/ 0 w 111"/>
                <a:gd name="T1" fmla="*/ 0 h 146"/>
                <a:gd name="T2" fmla="*/ 28 w 111"/>
                <a:gd name="T3" fmla="*/ 0 h 146"/>
                <a:gd name="T4" fmla="*/ 28 w 111"/>
                <a:gd name="T5" fmla="*/ 59 h 146"/>
                <a:gd name="T6" fmla="*/ 83 w 111"/>
                <a:gd name="T7" fmla="*/ 59 h 146"/>
                <a:gd name="T8" fmla="*/ 83 w 111"/>
                <a:gd name="T9" fmla="*/ 0 h 146"/>
                <a:gd name="T10" fmla="*/ 109 w 111"/>
                <a:gd name="T11" fmla="*/ 0 h 146"/>
                <a:gd name="T12" fmla="*/ 111 w 111"/>
                <a:gd name="T13" fmla="*/ 146 h 146"/>
                <a:gd name="T14" fmla="*/ 83 w 111"/>
                <a:gd name="T15" fmla="*/ 146 h 146"/>
                <a:gd name="T16" fmla="*/ 83 w 111"/>
                <a:gd name="T17" fmla="*/ 84 h 146"/>
                <a:gd name="T18" fmla="*/ 28 w 111"/>
                <a:gd name="T19" fmla="*/ 84 h 146"/>
                <a:gd name="T20" fmla="*/ 28 w 111"/>
                <a:gd name="T21" fmla="*/ 146 h 146"/>
                <a:gd name="T22" fmla="*/ 0 w 111"/>
                <a:gd name="T23" fmla="*/ 146 h 146"/>
                <a:gd name="T24" fmla="*/ 0 w 111"/>
                <a:gd name="T25" fmla="*/ 0 h 146"/>
                <a:gd name="T26" fmla="*/ 0 w 111"/>
                <a:gd name="T27" fmla="*/ 0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1" h="146">
                  <a:moveTo>
                    <a:pt x="0" y="0"/>
                  </a:moveTo>
                  <a:lnTo>
                    <a:pt x="28" y="0"/>
                  </a:lnTo>
                  <a:lnTo>
                    <a:pt x="28" y="59"/>
                  </a:lnTo>
                  <a:lnTo>
                    <a:pt x="83" y="59"/>
                  </a:lnTo>
                  <a:lnTo>
                    <a:pt x="83" y="0"/>
                  </a:lnTo>
                  <a:lnTo>
                    <a:pt x="109" y="0"/>
                  </a:lnTo>
                  <a:lnTo>
                    <a:pt x="111" y="146"/>
                  </a:lnTo>
                  <a:lnTo>
                    <a:pt x="83" y="146"/>
                  </a:lnTo>
                  <a:lnTo>
                    <a:pt x="83" y="84"/>
                  </a:lnTo>
                  <a:lnTo>
                    <a:pt x="28" y="84"/>
                  </a:lnTo>
                  <a:lnTo>
                    <a:pt x="28"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31" name="Freeform 7"/>
            <p:cNvSpPr>
              <a:spLocks/>
            </p:cNvSpPr>
            <p:nvPr/>
          </p:nvSpPr>
          <p:spPr bwMode="auto">
            <a:xfrm>
              <a:off x="4257" y="6193"/>
              <a:ext cx="123" cy="146"/>
            </a:xfrm>
            <a:custGeom>
              <a:avLst/>
              <a:gdLst>
                <a:gd name="T0" fmla="*/ 28 w 122"/>
                <a:gd name="T1" fmla="*/ 0 h 146"/>
                <a:gd name="T2" fmla="*/ 28 w 122"/>
                <a:gd name="T3" fmla="*/ 102 h 146"/>
                <a:gd name="T4" fmla="*/ 99 w 122"/>
                <a:gd name="T5" fmla="*/ 0 h 146"/>
                <a:gd name="T6" fmla="*/ 124 w 122"/>
                <a:gd name="T7" fmla="*/ 0 h 146"/>
                <a:gd name="T8" fmla="*/ 126 w 122"/>
                <a:gd name="T9" fmla="*/ 146 h 146"/>
                <a:gd name="T10" fmla="*/ 99 w 122"/>
                <a:gd name="T11" fmla="*/ 146 h 146"/>
                <a:gd name="T12" fmla="*/ 99 w 122"/>
                <a:gd name="T13" fmla="*/ 43 h 146"/>
                <a:gd name="T14" fmla="*/ 28 w 122"/>
                <a:gd name="T15" fmla="*/ 146 h 146"/>
                <a:gd name="T16" fmla="*/ 0 w 122"/>
                <a:gd name="T17" fmla="*/ 146 h 146"/>
                <a:gd name="T18" fmla="*/ 0 w 122"/>
                <a:gd name="T19" fmla="*/ 0 h 146"/>
                <a:gd name="T20" fmla="*/ 28 w 122"/>
                <a:gd name="T21" fmla="*/ 0 h 146"/>
                <a:gd name="T22" fmla="*/ 28 w 122"/>
                <a:gd name="T23" fmla="*/ 0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2" h="146">
                  <a:moveTo>
                    <a:pt x="28" y="0"/>
                  </a:moveTo>
                  <a:lnTo>
                    <a:pt x="28" y="102"/>
                  </a:lnTo>
                  <a:lnTo>
                    <a:pt x="95" y="0"/>
                  </a:lnTo>
                  <a:lnTo>
                    <a:pt x="120" y="0"/>
                  </a:lnTo>
                  <a:lnTo>
                    <a:pt x="122" y="146"/>
                  </a:lnTo>
                  <a:lnTo>
                    <a:pt x="95" y="146"/>
                  </a:lnTo>
                  <a:lnTo>
                    <a:pt x="95" y="43"/>
                  </a:lnTo>
                  <a:lnTo>
                    <a:pt x="28" y="146"/>
                  </a:lnTo>
                  <a:lnTo>
                    <a:pt x="0" y="146"/>
                  </a:lnTo>
                  <a:lnTo>
                    <a:pt x="0" y="0"/>
                  </a:lnTo>
                  <a:lnTo>
                    <a:pt x="28"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32" name="Freeform 8"/>
            <p:cNvSpPr>
              <a:spLocks/>
            </p:cNvSpPr>
            <p:nvPr/>
          </p:nvSpPr>
          <p:spPr bwMode="auto">
            <a:xfrm>
              <a:off x="4427" y="6193"/>
              <a:ext cx="179" cy="146"/>
            </a:xfrm>
            <a:custGeom>
              <a:avLst/>
              <a:gdLst>
                <a:gd name="T0" fmla="*/ 107 w 178"/>
                <a:gd name="T1" fmla="*/ 0 h 146"/>
                <a:gd name="T2" fmla="*/ 107 w 178"/>
                <a:gd name="T3" fmla="*/ 63 h 146"/>
                <a:gd name="T4" fmla="*/ 150 w 178"/>
                <a:gd name="T5" fmla="*/ 0 h 146"/>
                <a:gd name="T6" fmla="*/ 182 w 178"/>
                <a:gd name="T7" fmla="*/ 0 h 146"/>
                <a:gd name="T8" fmla="*/ 131 w 178"/>
                <a:gd name="T9" fmla="*/ 71 h 146"/>
                <a:gd name="T10" fmla="*/ 182 w 178"/>
                <a:gd name="T11" fmla="*/ 146 h 146"/>
                <a:gd name="T12" fmla="*/ 150 w 178"/>
                <a:gd name="T13" fmla="*/ 146 h 146"/>
                <a:gd name="T14" fmla="*/ 107 w 178"/>
                <a:gd name="T15" fmla="*/ 83 h 146"/>
                <a:gd name="T16" fmla="*/ 107 w 178"/>
                <a:gd name="T17" fmla="*/ 146 h 146"/>
                <a:gd name="T18" fmla="*/ 75 w 178"/>
                <a:gd name="T19" fmla="*/ 146 h 146"/>
                <a:gd name="T20" fmla="*/ 75 w 178"/>
                <a:gd name="T21" fmla="*/ 83 h 146"/>
                <a:gd name="T22" fmla="*/ 32 w 178"/>
                <a:gd name="T23" fmla="*/ 146 h 146"/>
                <a:gd name="T24" fmla="*/ 0 w 178"/>
                <a:gd name="T25" fmla="*/ 146 h 146"/>
                <a:gd name="T26" fmla="*/ 52 w 178"/>
                <a:gd name="T27" fmla="*/ 71 h 146"/>
                <a:gd name="T28" fmla="*/ 0 w 178"/>
                <a:gd name="T29" fmla="*/ 0 h 146"/>
                <a:gd name="T30" fmla="*/ 32 w 178"/>
                <a:gd name="T31" fmla="*/ 0 h 146"/>
                <a:gd name="T32" fmla="*/ 75 w 178"/>
                <a:gd name="T33" fmla="*/ 63 h 146"/>
                <a:gd name="T34" fmla="*/ 75 w 178"/>
                <a:gd name="T35" fmla="*/ 0 h 146"/>
                <a:gd name="T36" fmla="*/ 107 w 178"/>
                <a:gd name="T37" fmla="*/ 0 h 146"/>
                <a:gd name="T38" fmla="*/ 107 w 178"/>
                <a:gd name="T39" fmla="*/ 0 h 1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8" h="146">
                  <a:moveTo>
                    <a:pt x="103" y="0"/>
                  </a:moveTo>
                  <a:lnTo>
                    <a:pt x="103" y="63"/>
                  </a:lnTo>
                  <a:lnTo>
                    <a:pt x="146" y="0"/>
                  </a:lnTo>
                  <a:lnTo>
                    <a:pt x="178" y="0"/>
                  </a:lnTo>
                  <a:lnTo>
                    <a:pt x="127" y="71"/>
                  </a:lnTo>
                  <a:lnTo>
                    <a:pt x="178" y="146"/>
                  </a:lnTo>
                  <a:lnTo>
                    <a:pt x="146" y="146"/>
                  </a:lnTo>
                  <a:lnTo>
                    <a:pt x="103" y="83"/>
                  </a:lnTo>
                  <a:lnTo>
                    <a:pt x="103" y="146"/>
                  </a:lnTo>
                  <a:lnTo>
                    <a:pt x="75" y="146"/>
                  </a:lnTo>
                  <a:lnTo>
                    <a:pt x="75" y="83"/>
                  </a:lnTo>
                  <a:lnTo>
                    <a:pt x="32" y="146"/>
                  </a:lnTo>
                  <a:lnTo>
                    <a:pt x="0" y="146"/>
                  </a:lnTo>
                  <a:lnTo>
                    <a:pt x="52" y="71"/>
                  </a:lnTo>
                  <a:lnTo>
                    <a:pt x="0" y="0"/>
                  </a:lnTo>
                  <a:lnTo>
                    <a:pt x="32" y="0"/>
                  </a:lnTo>
                  <a:lnTo>
                    <a:pt x="75" y="63"/>
                  </a:lnTo>
                  <a:lnTo>
                    <a:pt x="75" y="0"/>
                  </a:lnTo>
                  <a:lnTo>
                    <a:pt x="103"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33" name="Freeform 9"/>
            <p:cNvSpPr>
              <a:spLocks/>
            </p:cNvSpPr>
            <p:nvPr/>
          </p:nvSpPr>
          <p:spPr bwMode="auto">
            <a:xfrm>
              <a:off x="4654" y="6193"/>
              <a:ext cx="77" cy="146"/>
            </a:xfrm>
            <a:custGeom>
              <a:avLst/>
              <a:gdLst>
                <a:gd name="T0" fmla="*/ 0 w 79"/>
                <a:gd name="T1" fmla="*/ 0 h 146"/>
                <a:gd name="T2" fmla="*/ 71 w 79"/>
                <a:gd name="T3" fmla="*/ 0 h 146"/>
                <a:gd name="T4" fmla="*/ 71 w 79"/>
                <a:gd name="T5" fmla="*/ 25 h 146"/>
                <a:gd name="T6" fmla="*/ 24 w 79"/>
                <a:gd name="T7" fmla="*/ 25 h 146"/>
                <a:gd name="T8" fmla="*/ 24 w 79"/>
                <a:gd name="T9" fmla="*/ 59 h 146"/>
                <a:gd name="T10" fmla="*/ 69 w 79"/>
                <a:gd name="T11" fmla="*/ 59 h 146"/>
                <a:gd name="T12" fmla="*/ 69 w 79"/>
                <a:gd name="T13" fmla="*/ 86 h 146"/>
                <a:gd name="T14" fmla="*/ 24 w 79"/>
                <a:gd name="T15" fmla="*/ 86 h 146"/>
                <a:gd name="T16" fmla="*/ 24 w 79"/>
                <a:gd name="T17" fmla="*/ 120 h 146"/>
                <a:gd name="T18" fmla="*/ 71 w 79"/>
                <a:gd name="T19" fmla="*/ 120 h 146"/>
                <a:gd name="T20" fmla="*/ 71 w 79"/>
                <a:gd name="T21" fmla="*/ 146 h 146"/>
                <a:gd name="T22" fmla="*/ 0 w 79"/>
                <a:gd name="T23" fmla="*/ 146 h 146"/>
                <a:gd name="T24" fmla="*/ 0 w 79"/>
                <a:gd name="T25" fmla="*/ 0 h 146"/>
                <a:gd name="T26" fmla="*/ 0 w 79"/>
                <a:gd name="T27" fmla="*/ 0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9" h="146">
                  <a:moveTo>
                    <a:pt x="0" y="0"/>
                  </a:moveTo>
                  <a:lnTo>
                    <a:pt x="79" y="0"/>
                  </a:lnTo>
                  <a:lnTo>
                    <a:pt x="79" y="25"/>
                  </a:lnTo>
                  <a:lnTo>
                    <a:pt x="28" y="25"/>
                  </a:lnTo>
                  <a:lnTo>
                    <a:pt x="28" y="59"/>
                  </a:lnTo>
                  <a:lnTo>
                    <a:pt x="77" y="59"/>
                  </a:lnTo>
                  <a:lnTo>
                    <a:pt x="77" y="86"/>
                  </a:lnTo>
                  <a:lnTo>
                    <a:pt x="28" y="86"/>
                  </a:lnTo>
                  <a:lnTo>
                    <a:pt x="28" y="120"/>
                  </a:lnTo>
                  <a:lnTo>
                    <a:pt x="79" y="120"/>
                  </a:lnTo>
                  <a:lnTo>
                    <a:pt x="79"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34" name="Freeform 10"/>
            <p:cNvSpPr>
              <a:spLocks/>
            </p:cNvSpPr>
            <p:nvPr/>
          </p:nvSpPr>
          <p:spPr bwMode="auto">
            <a:xfrm>
              <a:off x="4784" y="6193"/>
              <a:ext cx="77" cy="146"/>
            </a:xfrm>
            <a:custGeom>
              <a:avLst/>
              <a:gdLst>
                <a:gd name="T0" fmla="*/ 0 w 75"/>
                <a:gd name="T1" fmla="*/ 0 h 146"/>
                <a:gd name="T2" fmla="*/ 83 w 75"/>
                <a:gd name="T3" fmla="*/ 0 h 146"/>
                <a:gd name="T4" fmla="*/ 83 w 75"/>
                <a:gd name="T5" fmla="*/ 25 h 146"/>
                <a:gd name="T6" fmla="*/ 32 w 75"/>
                <a:gd name="T7" fmla="*/ 25 h 146"/>
                <a:gd name="T8" fmla="*/ 32 w 75"/>
                <a:gd name="T9" fmla="*/ 146 h 146"/>
                <a:gd name="T10" fmla="*/ 0 w 75"/>
                <a:gd name="T11" fmla="*/ 146 h 146"/>
                <a:gd name="T12" fmla="*/ 0 w 75"/>
                <a:gd name="T13" fmla="*/ 0 h 146"/>
                <a:gd name="T14" fmla="*/ 0 w 75"/>
                <a:gd name="T15" fmla="*/ 0 h 1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146">
                  <a:moveTo>
                    <a:pt x="0" y="0"/>
                  </a:moveTo>
                  <a:lnTo>
                    <a:pt x="75" y="0"/>
                  </a:lnTo>
                  <a:lnTo>
                    <a:pt x="75" y="25"/>
                  </a:lnTo>
                  <a:lnTo>
                    <a:pt x="28" y="25"/>
                  </a:lnTo>
                  <a:lnTo>
                    <a:pt x="28"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35" name="Freeform 11"/>
            <p:cNvSpPr>
              <a:spLocks noEditPoints="1"/>
            </p:cNvSpPr>
            <p:nvPr/>
          </p:nvSpPr>
          <p:spPr bwMode="auto">
            <a:xfrm>
              <a:off x="4895" y="6187"/>
              <a:ext cx="157" cy="154"/>
            </a:xfrm>
            <a:custGeom>
              <a:avLst/>
              <a:gdLst>
                <a:gd name="T0" fmla="*/ 163 w 155"/>
                <a:gd name="T1" fmla="*/ 88 h 154"/>
                <a:gd name="T2" fmla="*/ 158 w 155"/>
                <a:gd name="T3" fmla="*/ 108 h 154"/>
                <a:gd name="T4" fmla="*/ 150 w 155"/>
                <a:gd name="T5" fmla="*/ 126 h 154"/>
                <a:gd name="T6" fmla="*/ 136 w 155"/>
                <a:gd name="T7" fmla="*/ 140 h 154"/>
                <a:gd name="T8" fmla="*/ 114 w 155"/>
                <a:gd name="T9" fmla="*/ 148 h 154"/>
                <a:gd name="T10" fmla="*/ 94 w 155"/>
                <a:gd name="T11" fmla="*/ 154 h 154"/>
                <a:gd name="T12" fmla="*/ 73 w 155"/>
                <a:gd name="T13" fmla="*/ 154 h 154"/>
                <a:gd name="T14" fmla="*/ 53 w 155"/>
                <a:gd name="T15" fmla="*/ 148 h 154"/>
                <a:gd name="T16" fmla="*/ 31 w 155"/>
                <a:gd name="T17" fmla="*/ 140 h 154"/>
                <a:gd name="T18" fmla="*/ 17 w 155"/>
                <a:gd name="T19" fmla="*/ 126 h 154"/>
                <a:gd name="T20" fmla="*/ 8 w 155"/>
                <a:gd name="T21" fmla="*/ 108 h 154"/>
                <a:gd name="T22" fmla="*/ 2 w 155"/>
                <a:gd name="T23" fmla="*/ 88 h 154"/>
                <a:gd name="T24" fmla="*/ 2 w 155"/>
                <a:gd name="T25" fmla="*/ 67 h 154"/>
                <a:gd name="T26" fmla="*/ 8 w 155"/>
                <a:gd name="T27" fmla="*/ 49 h 154"/>
                <a:gd name="T28" fmla="*/ 17 w 155"/>
                <a:gd name="T29" fmla="*/ 31 h 154"/>
                <a:gd name="T30" fmla="*/ 31 w 155"/>
                <a:gd name="T31" fmla="*/ 18 h 154"/>
                <a:gd name="T32" fmla="*/ 53 w 155"/>
                <a:gd name="T33" fmla="*/ 8 h 154"/>
                <a:gd name="T34" fmla="*/ 73 w 155"/>
                <a:gd name="T35" fmla="*/ 2 h 154"/>
                <a:gd name="T36" fmla="*/ 94 w 155"/>
                <a:gd name="T37" fmla="*/ 2 h 154"/>
                <a:gd name="T38" fmla="*/ 114 w 155"/>
                <a:gd name="T39" fmla="*/ 8 h 154"/>
                <a:gd name="T40" fmla="*/ 136 w 155"/>
                <a:gd name="T41" fmla="*/ 18 h 154"/>
                <a:gd name="T42" fmla="*/ 150 w 155"/>
                <a:gd name="T43" fmla="*/ 31 h 154"/>
                <a:gd name="T44" fmla="*/ 158 w 155"/>
                <a:gd name="T45" fmla="*/ 49 h 154"/>
                <a:gd name="T46" fmla="*/ 163 w 155"/>
                <a:gd name="T47" fmla="*/ 67 h 154"/>
                <a:gd name="T48" fmla="*/ 163 w 155"/>
                <a:gd name="T49" fmla="*/ 77 h 154"/>
                <a:gd name="T50" fmla="*/ 136 w 155"/>
                <a:gd name="T51" fmla="*/ 71 h 154"/>
                <a:gd name="T52" fmla="*/ 134 w 155"/>
                <a:gd name="T53" fmla="*/ 59 h 154"/>
                <a:gd name="T54" fmla="*/ 126 w 155"/>
                <a:gd name="T55" fmla="*/ 47 h 154"/>
                <a:gd name="T56" fmla="*/ 114 w 155"/>
                <a:gd name="T57" fmla="*/ 39 h 154"/>
                <a:gd name="T58" fmla="*/ 102 w 155"/>
                <a:gd name="T59" fmla="*/ 31 h 154"/>
                <a:gd name="T60" fmla="*/ 90 w 155"/>
                <a:gd name="T61" fmla="*/ 29 h 154"/>
                <a:gd name="T62" fmla="*/ 77 w 155"/>
                <a:gd name="T63" fmla="*/ 29 h 154"/>
                <a:gd name="T64" fmla="*/ 63 w 155"/>
                <a:gd name="T65" fmla="*/ 31 h 154"/>
                <a:gd name="T66" fmla="*/ 51 w 155"/>
                <a:gd name="T67" fmla="*/ 39 h 154"/>
                <a:gd name="T68" fmla="*/ 43 w 155"/>
                <a:gd name="T69" fmla="*/ 47 h 154"/>
                <a:gd name="T70" fmla="*/ 31 w 155"/>
                <a:gd name="T71" fmla="*/ 59 h 154"/>
                <a:gd name="T72" fmla="*/ 29 w 155"/>
                <a:gd name="T73" fmla="*/ 71 h 154"/>
                <a:gd name="T74" fmla="*/ 29 w 155"/>
                <a:gd name="T75" fmla="*/ 85 h 154"/>
                <a:gd name="T76" fmla="*/ 31 w 155"/>
                <a:gd name="T77" fmla="*/ 96 h 154"/>
                <a:gd name="T78" fmla="*/ 43 w 155"/>
                <a:gd name="T79" fmla="*/ 108 h 154"/>
                <a:gd name="T80" fmla="*/ 51 w 155"/>
                <a:gd name="T81" fmla="*/ 118 h 154"/>
                <a:gd name="T82" fmla="*/ 63 w 155"/>
                <a:gd name="T83" fmla="*/ 124 h 154"/>
                <a:gd name="T84" fmla="*/ 77 w 155"/>
                <a:gd name="T85" fmla="*/ 128 h 154"/>
                <a:gd name="T86" fmla="*/ 90 w 155"/>
                <a:gd name="T87" fmla="*/ 128 h 154"/>
                <a:gd name="T88" fmla="*/ 102 w 155"/>
                <a:gd name="T89" fmla="*/ 124 h 154"/>
                <a:gd name="T90" fmla="*/ 114 w 155"/>
                <a:gd name="T91" fmla="*/ 118 h 154"/>
                <a:gd name="T92" fmla="*/ 126 w 155"/>
                <a:gd name="T93" fmla="*/ 108 h 154"/>
                <a:gd name="T94" fmla="*/ 134 w 155"/>
                <a:gd name="T95" fmla="*/ 96 h 154"/>
                <a:gd name="T96" fmla="*/ 136 w 155"/>
                <a:gd name="T97" fmla="*/ 85 h 154"/>
                <a:gd name="T98" fmla="*/ 136 w 155"/>
                <a:gd name="T99" fmla="*/ 77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5" h="154">
                  <a:moveTo>
                    <a:pt x="155" y="77"/>
                  </a:moveTo>
                  <a:lnTo>
                    <a:pt x="155" y="88"/>
                  </a:lnTo>
                  <a:lnTo>
                    <a:pt x="153" y="98"/>
                  </a:lnTo>
                  <a:lnTo>
                    <a:pt x="150" y="108"/>
                  </a:lnTo>
                  <a:lnTo>
                    <a:pt x="146" y="116"/>
                  </a:lnTo>
                  <a:lnTo>
                    <a:pt x="142" y="126"/>
                  </a:lnTo>
                  <a:lnTo>
                    <a:pt x="134" y="132"/>
                  </a:lnTo>
                  <a:lnTo>
                    <a:pt x="128" y="140"/>
                  </a:lnTo>
                  <a:lnTo>
                    <a:pt x="118" y="144"/>
                  </a:lnTo>
                  <a:lnTo>
                    <a:pt x="110" y="148"/>
                  </a:lnTo>
                  <a:lnTo>
                    <a:pt x="100" y="152"/>
                  </a:lnTo>
                  <a:lnTo>
                    <a:pt x="90" y="154"/>
                  </a:lnTo>
                  <a:lnTo>
                    <a:pt x="79" y="154"/>
                  </a:lnTo>
                  <a:lnTo>
                    <a:pt x="69" y="154"/>
                  </a:lnTo>
                  <a:lnTo>
                    <a:pt x="59" y="152"/>
                  </a:lnTo>
                  <a:lnTo>
                    <a:pt x="49" y="148"/>
                  </a:lnTo>
                  <a:lnTo>
                    <a:pt x="39" y="144"/>
                  </a:lnTo>
                  <a:lnTo>
                    <a:pt x="31" y="140"/>
                  </a:lnTo>
                  <a:lnTo>
                    <a:pt x="23" y="132"/>
                  </a:lnTo>
                  <a:lnTo>
                    <a:pt x="17" y="126"/>
                  </a:lnTo>
                  <a:lnTo>
                    <a:pt x="12" y="116"/>
                  </a:lnTo>
                  <a:lnTo>
                    <a:pt x="8" y="108"/>
                  </a:lnTo>
                  <a:lnTo>
                    <a:pt x="4" y="98"/>
                  </a:lnTo>
                  <a:lnTo>
                    <a:pt x="2" y="88"/>
                  </a:lnTo>
                  <a:lnTo>
                    <a:pt x="0" y="77"/>
                  </a:lnTo>
                  <a:lnTo>
                    <a:pt x="2" y="67"/>
                  </a:lnTo>
                  <a:lnTo>
                    <a:pt x="4" y="57"/>
                  </a:lnTo>
                  <a:lnTo>
                    <a:pt x="8" y="49"/>
                  </a:lnTo>
                  <a:lnTo>
                    <a:pt x="12" y="39"/>
                  </a:lnTo>
                  <a:lnTo>
                    <a:pt x="17" y="31"/>
                  </a:lnTo>
                  <a:lnTo>
                    <a:pt x="23" y="23"/>
                  </a:lnTo>
                  <a:lnTo>
                    <a:pt x="31" y="18"/>
                  </a:lnTo>
                  <a:lnTo>
                    <a:pt x="39" y="12"/>
                  </a:lnTo>
                  <a:lnTo>
                    <a:pt x="49" y="8"/>
                  </a:lnTo>
                  <a:lnTo>
                    <a:pt x="59" y="4"/>
                  </a:lnTo>
                  <a:lnTo>
                    <a:pt x="69" y="2"/>
                  </a:lnTo>
                  <a:lnTo>
                    <a:pt x="79" y="0"/>
                  </a:lnTo>
                  <a:lnTo>
                    <a:pt x="90" y="2"/>
                  </a:lnTo>
                  <a:lnTo>
                    <a:pt x="100" y="4"/>
                  </a:lnTo>
                  <a:lnTo>
                    <a:pt x="110" y="8"/>
                  </a:lnTo>
                  <a:lnTo>
                    <a:pt x="118" y="12"/>
                  </a:lnTo>
                  <a:lnTo>
                    <a:pt x="128" y="18"/>
                  </a:lnTo>
                  <a:lnTo>
                    <a:pt x="134" y="23"/>
                  </a:lnTo>
                  <a:lnTo>
                    <a:pt x="142" y="31"/>
                  </a:lnTo>
                  <a:lnTo>
                    <a:pt x="146" y="39"/>
                  </a:lnTo>
                  <a:lnTo>
                    <a:pt x="150" y="49"/>
                  </a:lnTo>
                  <a:lnTo>
                    <a:pt x="153" y="57"/>
                  </a:lnTo>
                  <a:lnTo>
                    <a:pt x="155" y="67"/>
                  </a:lnTo>
                  <a:lnTo>
                    <a:pt x="155" y="77"/>
                  </a:lnTo>
                  <a:close/>
                  <a:moveTo>
                    <a:pt x="128" y="77"/>
                  </a:moveTo>
                  <a:lnTo>
                    <a:pt x="128" y="71"/>
                  </a:lnTo>
                  <a:lnTo>
                    <a:pt x="128" y="65"/>
                  </a:lnTo>
                  <a:lnTo>
                    <a:pt x="126" y="59"/>
                  </a:lnTo>
                  <a:lnTo>
                    <a:pt x="122" y="53"/>
                  </a:lnTo>
                  <a:lnTo>
                    <a:pt x="118" y="47"/>
                  </a:lnTo>
                  <a:lnTo>
                    <a:pt x="114" y="43"/>
                  </a:lnTo>
                  <a:lnTo>
                    <a:pt x="110" y="39"/>
                  </a:lnTo>
                  <a:lnTo>
                    <a:pt x="104" y="35"/>
                  </a:lnTo>
                  <a:lnTo>
                    <a:pt x="98" y="31"/>
                  </a:lnTo>
                  <a:lnTo>
                    <a:pt x="92" y="29"/>
                  </a:lnTo>
                  <a:lnTo>
                    <a:pt x="86" y="29"/>
                  </a:lnTo>
                  <a:lnTo>
                    <a:pt x="79" y="27"/>
                  </a:lnTo>
                  <a:lnTo>
                    <a:pt x="73" y="29"/>
                  </a:lnTo>
                  <a:lnTo>
                    <a:pt x="65" y="29"/>
                  </a:lnTo>
                  <a:lnTo>
                    <a:pt x="59" y="31"/>
                  </a:lnTo>
                  <a:lnTo>
                    <a:pt x="53" y="35"/>
                  </a:lnTo>
                  <a:lnTo>
                    <a:pt x="47" y="39"/>
                  </a:lnTo>
                  <a:lnTo>
                    <a:pt x="43" y="43"/>
                  </a:lnTo>
                  <a:lnTo>
                    <a:pt x="39" y="47"/>
                  </a:lnTo>
                  <a:lnTo>
                    <a:pt x="35" y="53"/>
                  </a:lnTo>
                  <a:lnTo>
                    <a:pt x="31" y="59"/>
                  </a:lnTo>
                  <a:lnTo>
                    <a:pt x="29" y="65"/>
                  </a:lnTo>
                  <a:lnTo>
                    <a:pt x="29" y="71"/>
                  </a:lnTo>
                  <a:lnTo>
                    <a:pt x="27" y="77"/>
                  </a:lnTo>
                  <a:lnTo>
                    <a:pt x="29" y="85"/>
                  </a:lnTo>
                  <a:lnTo>
                    <a:pt x="29" y="90"/>
                  </a:lnTo>
                  <a:lnTo>
                    <a:pt x="31" y="96"/>
                  </a:lnTo>
                  <a:lnTo>
                    <a:pt x="35" y="102"/>
                  </a:lnTo>
                  <a:lnTo>
                    <a:pt x="39" y="108"/>
                  </a:lnTo>
                  <a:lnTo>
                    <a:pt x="43" y="114"/>
                  </a:lnTo>
                  <a:lnTo>
                    <a:pt x="47" y="118"/>
                  </a:lnTo>
                  <a:lnTo>
                    <a:pt x="53" y="122"/>
                  </a:lnTo>
                  <a:lnTo>
                    <a:pt x="59" y="124"/>
                  </a:lnTo>
                  <a:lnTo>
                    <a:pt x="65" y="128"/>
                  </a:lnTo>
                  <a:lnTo>
                    <a:pt x="73" y="128"/>
                  </a:lnTo>
                  <a:lnTo>
                    <a:pt x="79" y="128"/>
                  </a:lnTo>
                  <a:lnTo>
                    <a:pt x="86" y="128"/>
                  </a:lnTo>
                  <a:lnTo>
                    <a:pt x="92" y="128"/>
                  </a:lnTo>
                  <a:lnTo>
                    <a:pt x="98" y="124"/>
                  </a:lnTo>
                  <a:lnTo>
                    <a:pt x="104" y="122"/>
                  </a:lnTo>
                  <a:lnTo>
                    <a:pt x="110" y="118"/>
                  </a:lnTo>
                  <a:lnTo>
                    <a:pt x="114" y="114"/>
                  </a:lnTo>
                  <a:lnTo>
                    <a:pt x="118" y="108"/>
                  </a:lnTo>
                  <a:lnTo>
                    <a:pt x="122" y="102"/>
                  </a:lnTo>
                  <a:lnTo>
                    <a:pt x="126" y="96"/>
                  </a:lnTo>
                  <a:lnTo>
                    <a:pt x="128" y="90"/>
                  </a:lnTo>
                  <a:lnTo>
                    <a:pt x="128" y="85"/>
                  </a:lnTo>
                  <a:lnTo>
                    <a:pt x="128" y="77"/>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36" name="Freeform 12"/>
            <p:cNvSpPr>
              <a:spLocks noEditPoints="1"/>
            </p:cNvSpPr>
            <p:nvPr/>
          </p:nvSpPr>
          <p:spPr bwMode="auto">
            <a:xfrm>
              <a:off x="5101" y="6193"/>
              <a:ext cx="95" cy="146"/>
            </a:xfrm>
            <a:custGeom>
              <a:avLst/>
              <a:gdLst>
                <a:gd name="T0" fmla="*/ 0 w 94"/>
                <a:gd name="T1" fmla="*/ 0 h 146"/>
                <a:gd name="T2" fmla="*/ 41 w 94"/>
                <a:gd name="T3" fmla="*/ 0 h 146"/>
                <a:gd name="T4" fmla="*/ 57 w 94"/>
                <a:gd name="T5" fmla="*/ 2 h 146"/>
                <a:gd name="T6" fmla="*/ 67 w 94"/>
                <a:gd name="T7" fmla="*/ 4 h 146"/>
                <a:gd name="T8" fmla="*/ 75 w 94"/>
                <a:gd name="T9" fmla="*/ 6 h 146"/>
                <a:gd name="T10" fmla="*/ 81 w 94"/>
                <a:gd name="T11" fmla="*/ 10 h 146"/>
                <a:gd name="T12" fmla="*/ 87 w 94"/>
                <a:gd name="T13" fmla="*/ 14 h 146"/>
                <a:gd name="T14" fmla="*/ 90 w 94"/>
                <a:gd name="T15" fmla="*/ 17 h 146"/>
                <a:gd name="T16" fmla="*/ 94 w 94"/>
                <a:gd name="T17" fmla="*/ 23 h 146"/>
                <a:gd name="T18" fmla="*/ 96 w 94"/>
                <a:gd name="T19" fmla="*/ 27 h 146"/>
                <a:gd name="T20" fmla="*/ 98 w 94"/>
                <a:gd name="T21" fmla="*/ 33 h 146"/>
                <a:gd name="T22" fmla="*/ 98 w 94"/>
                <a:gd name="T23" fmla="*/ 37 h 146"/>
                <a:gd name="T24" fmla="*/ 98 w 94"/>
                <a:gd name="T25" fmla="*/ 43 h 146"/>
                <a:gd name="T26" fmla="*/ 98 w 94"/>
                <a:gd name="T27" fmla="*/ 45 h 146"/>
                <a:gd name="T28" fmla="*/ 98 w 94"/>
                <a:gd name="T29" fmla="*/ 51 h 146"/>
                <a:gd name="T30" fmla="*/ 98 w 94"/>
                <a:gd name="T31" fmla="*/ 55 h 146"/>
                <a:gd name="T32" fmla="*/ 96 w 94"/>
                <a:gd name="T33" fmla="*/ 61 h 146"/>
                <a:gd name="T34" fmla="*/ 94 w 94"/>
                <a:gd name="T35" fmla="*/ 65 h 146"/>
                <a:gd name="T36" fmla="*/ 92 w 94"/>
                <a:gd name="T37" fmla="*/ 71 h 146"/>
                <a:gd name="T38" fmla="*/ 89 w 94"/>
                <a:gd name="T39" fmla="*/ 75 h 146"/>
                <a:gd name="T40" fmla="*/ 85 w 94"/>
                <a:gd name="T41" fmla="*/ 81 h 146"/>
                <a:gd name="T42" fmla="*/ 79 w 94"/>
                <a:gd name="T43" fmla="*/ 84 h 146"/>
                <a:gd name="T44" fmla="*/ 73 w 94"/>
                <a:gd name="T45" fmla="*/ 86 h 146"/>
                <a:gd name="T46" fmla="*/ 65 w 94"/>
                <a:gd name="T47" fmla="*/ 88 h 146"/>
                <a:gd name="T48" fmla="*/ 57 w 94"/>
                <a:gd name="T49" fmla="*/ 90 h 146"/>
                <a:gd name="T50" fmla="*/ 41 w 94"/>
                <a:gd name="T51" fmla="*/ 90 h 146"/>
                <a:gd name="T52" fmla="*/ 27 w 94"/>
                <a:gd name="T53" fmla="*/ 90 h 146"/>
                <a:gd name="T54" fmla="*/ 27 w 94"/>
                <a:gd name="T55" fmla="*/ 146 h 146"/>
                <a:gd name="T56" fmla="*/ 0 w 94"/>
                <a:gd name="T57" fmla="*/ 146 h 146"/>
                <a:gd name="T58" fmla="*/ 0 w 94"/>
                <a:gd name="T59" fmla="*/ 0 h 146"/>
                <a:gd name="T60" fmla="*/ 0 w 94"/>
                <a:gd name="T61" fmla="*/ 0 h 146"/>
                <a:gd name="T62" fmla="*/ 27 w 94"/>
                <a:gd name="T63" fmla="*/ 65 h 146"/>
                <a:gd name="T64" fmla="*/ 43 w 94"/>
                <a:gd name="T65" fmla="*/ 65 h 146"/>
                <a:gd name="T66" fmla="*/ 51 w 94"/>
                <a:gd name="T67" fmla="*/ 65 h 146"/>
                <a:gd name="T68" fmla="*/ 53 w 94"/>
                <a:gd name="T69" fmla="*/ 65 h 146"/>
                <a:gd name="T70" fmla="*/ 55 w 94"/>
                <a:gd name="T71" fmla="*/ 65 h 146"/>
                <a:gd name="T72" fmla="*/ 57 w 94"/>
                <a:gd name="T73" fmla="*/ 65 h 146"/>
                <a:gd name="T74" fmla="*/ 61 w 94"/>
                <a:gd name="T75" fmla="*/ 63 h 146"/>
                <a:gd name="T76" fmla="*/ 63 w 94"/>
                <a:gd name="T77" fmla="*/ 63 h 146"/>
                <a:gd name="T78" fmla="*/ 65 w 94"/>
                <a:gd name="T79" fmla="*/ 61 h 146"/>
                <a:gd name="T80" fmla="*/ 67 w 94"/>
                <a:gd name="T81" fmla="*/ 59 h 146"/>
                <a:gd name="T82" fmla="*/ 69 w 94"/>
                <a:gd name="T83" fmla="*/ 57 h 146"/>
                <a:gd name="T84" fmla="*/ 71 w 94"/>
                <a:gd name="T85" fmla="*/ 53 h 146"/>
                <a:gd name="T86" fmla="*/ 71 w 94"/>
                <a:gd name="T87" fmla="*/ 51 h 146"/>
                <a:gd name="T88" fmla="*/ 71 w 94"/>
                <a:gd name="T89" fmla="*/ 45 h 146"/>
                <a:gd name="T90" fmla="*/ 71 w 94"/>
                <a:gd name="T91" fmla="*/ 41 h 146"/>
                <a:gd name="T92" fmla="*/ 71 w 94"/>
                <a:gd name="T93" fmla="*/ 39 h 146"/>
                <a:gd name="T94" fmla="*/ 69 w 94"/>
                <a:gd name="T95" fmla="*/ 35 h 146"/>
                <a:gd name="T96" fmla="*/ 67 w 94"/>
                <a:gd name="T97" fmla="*/ 33 h 146"/>
                <a:gd name="T98" fmla="*/ 65 w 94"/>
                <a:gd name="T99" fmla="*/ 31 h 146"/>
                <a:gd name="T100" fmla="*/ 63 w 94"/>
                <a:gd name="T101" fmla="*/ 29 h 146"/>
                <a:gd name="T102" fmla="*/ 61 w 94"/>
                <a:gd name="T103" fmla="*/ 29 h 146"/>
                <a:gd name="T104" fmla="*/ 57 w 94"/>
                <a:gd name="T105" fmla="*/ 27 h 146"/>
                <a:gd name="T106" fmla="*/ 55 w 94"/>
                <a:gd name="T107" fmla="*/ 27 h 146"/>
                <a:gd name="T108" fmla="*/ 53 w 94"/>
                <a:gd name="T109" fmla="*/ 27 h 146"/>
                <a:gd name="T110" fmla="*/ 51 w 94"/>
                <a:gd name="T111" fmla="*/ 27 h 146"/>
                <a:gd name="T112" fmla="*/ 43 w 94"/>
                <a:gd name="T113" fmla="*/ 25 h 146"/>
                <a:gd name="T114" fmla="*/ 27 w 94"/>
                <a:gd name="T115" fmla="*/ 25 h 146"/>
                <a:gd name="T116" fmla="*/ 27 w 94"/>
                <a:gd name="T117" fmla="*/ 65 h 146"/>
                <a:gd name="T118" fmla="*/ 27 w 94"/>
                <a:gd name="T119" fmla="*/ 65 h 1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 h="146">
                  <a:moveTo>
                    <a:pt x="0" y="0"/>
                  </a:moveTo>
                  <a:lnTo>
                    <a:pt x="41" y="0"/>
                  </a:lnTo>
                  <a:lnTo>
                    <a:pt x="53" y="2"/>
                  </a:lnTo>
                  <a:lnTo>
                    <a:pt x="63" y="4"/>
                  </a:lnTo>
                  <a:lnTo>
                    <a:pt x="71" y="6"/>
                  </a:lnTo>
                  <a:lnTo>
                    <a:pt x="77" y="10"/>
                  </a:lnTo>
                  <a:lnTo>
                    <a:pt x="83" y="14"/>
                  </a:lnTo>
                  <a:lnTo>
                    <a:pt x="86" y="17"/>
                  </a:lnTo>
                  <a:lnTo>
                    <a:pt x="90" y="23"/>
                  </a:lnTo>
                  <a:lnTo>
                    <a:pt x="92" y="27"/>
                  </a:lnTo>
                  <a:lnTo>
                    <a:pt x="94" y="33"/>
                  </a:lnTo>
                  <a:lnTo>
                    <a:pt x="94" y="37"/>
                  </a:lnTo>
                  <a:lnTo>
                    <a:pt x="94" y="43"/>
                  </a:lnTo>
                  <a:lnTo>
                    <a:pt x="94" y="45"/>
                  </a:lnTo>
                  <a:lnTo>
                    <a:pt x="94" y="51"/>
                  </a:lnTo>
                  <a:lnTo>
                    <a:pt x="94" y="55"/>
                  </a:lnTo>
                  <a:lnTo>
                    <a:pt x="92" y="61"/>
                  </a:lnTo>
                  <a:lnTo>
                    <a:pt x="90" y="65"/>
                  </a:lnTo>
                  <a:lnTo>
                    <a:pt x="88" y="71"/>
                  </a:lnTo>
                  <a:lnTo>
                    <a:pt x="85" y="75"/>
                  </a:lnTo>
                  <a:lnTo>
                    <a:pt x="81" y="81"/>
                  </a:lnTo>
                  <a:lnTo>
                    <a:pt x="75" y="84"/>
                  </a:lnTo>
                  <a:lnTo>
                    <a:pt x="69" y="86"/>
                  </a:lnTo>
                  <a:lnTo>
                    <a:pt x="61" y="88"/>
                  </a:lnTo>
                  <a:lnTo>
                    <a:pt x="53" y="90"/>
                  </a:lnTo>
                  <a:lnTo>
                    <a:pt x="41" y="90"/>
                  </a:lnTo>
                  <a:lnTo>
                    <a:pt x="27" y="90"/>
                  </a:lnTo>
                  <a:lnTo>
                    <a:pt x="27" y="146"/>
                  </a:lnTo>
                  <a:lnTo>
                    <a:pt x="0" y="146"/>
                  </a:lnTo>
                  <a:lnTo>
                    <a:pt x="0" y="0"/>
                  </a:lnTo>
                  <a:close/>
                  <a:moveTo>
                    <a:pt x="27" y="65"/>
                  </a:moveTo>
                  <a:lnTo>
                    <a:pt x="43" y="65"/>
                  </a:lnTo>
                  <a:lnTo>
                    <a:pt x="47" y="65"/>
                  </a:lnTo>
                  <a:lnTo>
                    <a:pt x="49" y="65"/>
                  </a:lnTo>
                  <a:lnTo>
                    <a:pt x="51" y="65"/>
                  </a:lnTo>
                  <a:lnTo>
                    <a:pt x="53" y="65"/>
                  </a:lnTo>
                  <a:lnTo>
                    <a:pt x="57" y="63"/>
                  </a:lnTo>
                  <a:lnTo>
                    <a:pt x="59" y="63"/>
                  </a:lnTo>
                  <a:lnTo>
                    <a:pt x="61" y="61"/>
                  </a:lnTo>
                  <a:lnTo>
                    <a:pt x="63" y="59"/>
                  </a:lnTo>
                  <a:lnTo>
                    <a:pt x="65" y="57"/>
                  </a:lnTo>
                  <a:lnTo>
                    <a:pt x="67" y="53"/>
                  </a:lnTo>
                  <a:lnTo>
                    <a:pt x="67" y="51"/>
                  </a:lnTo>
                  <a:lnTo>
                    <a:pt x="67" y="45"/>
                  </a:lnTo>
                  <a:lnTo>
                    <a:pt x="67" y="41"/>
                  </a:lnTo>
                  <a:lnTo>
                    <a:pt x="67" y="39"/>
                  </a:lnTo>
                  <a:lnTo>
                    <a:pt x="65" y="35"/>
                  </a:lnTo>
                  <a:lnTo>
                    <a:pt x="63" y="33"/>
                  </a:lnTo>
                  <a:lnTo>
                    <a:pt x="61" y="31"/>
                  </a:lnTo>
                  <a:lnTo>
                    <a:pt x="59" y="29"/>
                  </a:lnTo>
                  <a:lnTo>
                    <a:pt x="57" y="29"/>
                  </a:lnTo>
                  <a:lnTo>
                    <a:pt x="53" y="27"/>
                  </a:lnTo>
                  <a:lnTo>
                    <a:pt x="51" y="27"/>
                  </a:lnTo>
                  <a:lnTo>
                    <a:pt x="49" y="27"/>
                  </a:lnTo>
                  <a:lnTo>
                    <a:pt x="47" y="27"/>
                  </a:lnTo>
                  <a:lnTo>
                    <a:pt x="43" y="25"/>
                  </a:lnTo>
                  <a:lnTo>
                    <a:pt x="27" y="25"/>
                  </a:lnTo>
                  <a:lnTo>
                    <a:pt x="27" y="65"/>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37" name="Freeform 13"/>
            <p:cNvSpPr>
              <a:spLocks noEditPoints="1"/>
            </p:cNvSpPr>
            <p:nvPr/>
          </p:nvSpPr>
          <p:spPr bwMode="auto">
            <a:xfrm>
              <a:off x="5236" y="6187"/>
              <a:ext cx="154" cy="154"/>
            </a:xfrm>
            <a:custGeom>
              <a:avLst/>
              <a:gdLst>
                <a:gd name="T0" fmla="*/ 148 w 156"/>
                <a:gd name="T1" fmla="*/ 88 h 154"/>
                <a:gd name="T2" fmla="*/ 142 w 156"/>
                <a:gd name="T3" fmla="*/ 108 h 154"/>
                <a:gd name="T4" fmla="*/ 134 w 156"/>
                <a:gd name="T5" fmla="*/ 126 h 154"/>
                <a:gd name="T6" fmla="*/ 120 w 156"/>
                <a:gd name="T7" fmla="*/ 140 h 154"/>
                <a:gd name="T8" fmla="*/ 106 w 156"/>
                <a:gd name="T9" fmla="*/ 148 h 154"/>
                <a:gd name="T10" fmla="*/ 86 w 156"/>
                <a:gd name="T11" fmla="*/ 154 h 154"/>
                <a:gd name="T12" fmla="*/ 65 w 156"/>
                <a:gd name="T13" fmla="*/ 154 h 154"/>
                <a:gd name="T14" fmla="*/ 45 w 156"/>
                <a:gd name="T15" fmla="*/ 148 h 154"/>
                <a:gd name="T16" fmla="*/ 31 w 156"/>
                <a:gd name="T17" fmla="*/ 140 h 154"/>
                <a:gd name="T18" fmla="*/ 18 w 156"/>
                <a:gd name="T19" fmla="*/ 126 h 154"/>
                <a:gd name="T20" fmla="*/ 8 w 156"/>
                <a:gd name="T21" fmla="*/ 108 h 154"/>
                <a:gd name="T22" fmla="*/ 2 w 156"/>
                <a:gd name="T23" fmla="*/ 88 h 154"/>
                <a:gd name="T24" fmla="*/ 2 w 156"/>
                <a:gd name="T25" fmla="*/ 67 h 154"/>
                <a:gd name="T26" fmla="*/ 8 w 156"/>
                <a:gd name="T27" fmla="*/ 49 h 154"/>
                <a:gd name="T28" fmla="*/ 18 w 156"/>
                <a:gd name="T29" fmla="*/ 31 h 154"/>
                <a:gd name="T30" fmla="*/ 31 w 156"/>
                <a:gd name="T31" fmla="*/ 18 h 154"/>
                <a:gd name="T32" fmla="*/ 45 w 156"/>
                <a:gd name="T33" fmla="*/ 8 h 154"/>
                <a:gd name="T34" fmla="*/ 65 w 156"/>
                <a:gd name="T35" fmla="*/ 2 h 154"/>
                <a:gd name="T36" fmla="*/ 86 w 156"/>
                <a:gd name="T37" fmla="*/ 2 h 154"/>
                <a:gd name="T38" fmla="*/ 106 w 156"/>
                <a:gd name="T39" fmla="*/ 8 h 154"/>
                <a:gd name="T40" fmla="*/ 120 w 156"/>
                <a:gd name="T41" fmla="*/ 18 h 154"/>
                <a:gd name="T42" fmla="*/ 134 w 156"/>
                <a:gd name="T43" fmla="*/ 31 h 154"/>
                <a:gd name="T44" fmla="*/ 142 w 156"/>
                <a:gd name="T45" fmla="*/ 49 h 154"/>
                <a:gd name="T46" fmla="*/ 148 w 156"/>
                <a:gd name="T47" fmla="*/ 67 h 154"/>
                <a:gd name="T48" fmla="*/ 148 w 156"/>
                <a:gd name="T49" fmla="*/ 77 h 154"/>
                <a:gd name="T50" fmla="*/ 120 w 156"/>
                <a:gd name="T51" fmla="*/ 71 h 154"/>
                <a:gd name="T52" fmla="*/ 118 w 156"/>
                <a:gd name="T53" fmla="*/ 59 h 154"/>
                <a:gd name="T54" fmla="*/ 113 w 156"/>
                <a:gd name="T55" fmla="*/ 47 h 154"/>
                <a:gd name="T56" fmla="*/ 106 w 156"/>
                <a:gd name="T57" fmla="*/ 39 h 154"/>
                <a:gd name="T58" fmla="*/ 94 w 156"/>
                <a:gd name="T59" fmla="*/ 31 h 154"/>
                <a:gd name="T60" fmla="*/ 83 w 156"/>
                <a:gd name="T61" fmla="*/ 29 h 154"/>
                <a:gd name="T62" fmla="*/ 69 w 156"/>
                <a:gd name="T63" fmla="*/ 29 h 154"/>
                <a:gd name="T64" fmla="*/ 55 w 156"/>
                <a:gd name="T65" fmla="*/ 31 h 154"/>
                <a:gd name="T66" fmla="*/ 43 w 156"/>
                <a:gd name="T67" fmla="*/ 39 h 154"/>
                <a:gd name="T68" fmla="*/ 39 w 156"/>
                <a:gd name="T69" fmla="*/ 47 h 154"/>
                <a:gd name="T70" fmla="*/ 31 w 156"/>
                <a:gd name="T71" fmla="*/ 59 h 154"/>
                <a:gd name="T72" fmla="*/ 29 w 156"/>
                <a:gd name="T73" fmla="*/ 71 h 154"/>
                <a:gd name="T74" fmla="*/ 29 w 156"/>
                <a:gd name="T75" fmla="*/ 85 h 154"/>
                <a:gd name="T76" fmla="*/ 31 w 156"/>
                <a:gd name="T77" fmla="*/ 96 h 154"/>
                <a:gd name="T78" fmla="*/ 39 w 156"/>
                <a:gd name="T79" fmla="*/ 108 h 154"/>
                <a:gd name="T80" fmla="*/ 43 w 156"/>
                <a:gd name="T81" fmla="*/ 118 h 154"/>
                <a:gd name="T82" fmla="*/ 55 w 156"/>
                <a:gd name="T83" fmla="*/ 124 h 154"/>
                <a:gd name="T84" fmla="*/ 67 w 156"/>
                <a:gd name="T85" fmla="*/ 128 h 154"/>
                <a:gd name="T86" fmla="*/ 81 w 156"/>
                <a:gd name="T87" fmla="*/ 128 h 154"/>
                <a:gd name="T88" fmla="*/ 94 w 156"/>
                <a:gd name="T89" fmla="*/ 124 h 154"/>
                <a:gd name="T90" fmla="*/ 106 w 156"/>
                <a:gd name="T91" fmla="*/ 118 h 154"/>
                <a:gd name="T92" fmla="*/ 113 w 156"/>
                <a:gd name="T93" fmla="*/ 108 h 154"/>
                <a:gd name="T94" fmla="*/ 118 w 156"/>
                <a:gd name="T95" fmla="*/ 96 h 154"/>
                <a:gd name="T96" fmla="*/ 120 w 156"/>
                <a:gd name="T97" fmla="*/ 85 h 154"/>
                <a:gd name="T98" fmla="*/ 120 w 156"/>
                <a:gd name="T99" fmla="*/ 77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6" h="154">
                  <a:moveTo>
                    <a:pt x="156" y="77"/>
                  </a:moveTo>
                  <a:lnTo>
                    <a:pt x="156" y="88"/>
                  </a:lnTo>
                  <a:lnTo>
                    <a:pt x="154" y="98"/>
                  </a:lnTo>
                  <a:lnTo>
                    <a:pt x="150" y="108"/>
                  </a:lnTo>
                  <a:lnTo>
                    <a:pt x="146" y="116"/>
                  </a:lnTo>
                  <a:lnTo>
                    <a:pt x="142" y="126"/>
                  </a:lnTo>
                  <a:lnTo>
                    <a:pt x="134" y="132"/>
                  </a:lnTo>
                  <a:lnTo>
                    <a:pt x="128" y="140"/>
                  </a:lnTo>
                  <a:lnTo>
                    <a:pt x="118" y="144"/>
                  </a:lnTo>
                  <a:lnTo>
                    <a:pt x="110" y="148"/>
                  </a:lnTo>
                  <a:lnTo>
                    <a:pt x="100" y="152"/>
                  </a:lnTo>
                  <a:lnTo>
                    <a:pt x="90" y="154"/>
                  </a:lnTo>
                  <a:lnTo>
                    <a:pt x="79" y="154"/>
                  </a:lnTo>
                  <a:lnTo>
                    <a:pt x="69" y="154"/>
                  </a:lnTo>
                  <a:lnTo>
                    <a:pt x="59" y="152"/>
                  </a:lnTo>
                  <a:lnTo>
                    <a:pt x="49" y="148"/>
                  </a:lnTo>
                  <a:lnTo>
                    <a:pt x="39" y="144"/>
                  </a:lnTo>
                  <a:lnTo>
                    <a:pt x="31" y="140"/>
                  </a:lnTo>
                  <a:lnTo>
                    <a:pt x="23" y="132"/>
                  </a:lnTo>
                  <a:lnTo>
                    <a:pt x="18" y="126"/>
                  </a:lnTo>
                  <a:lnTo>
                    <a:pt x="12" y="116"/>
                  </a:lnTo>
                  <a:lnTo>
                    <a:pt x="8" y="108"/>
                  </a:lnTo>
                  <a:lnTo>
                    <a:pt x="4" y="98"/>
                  </a:lnTo>
                  <a:lnTo>
                    <a:pt x="2" y="88"/>
                  </a:lnTo>
                  <a:lnTo>
                    <a:pt x="0" y="77"/>
                  </a:lnTo>
                  <a:lnTo>
                    <a:pt x="2" y="67"/>
                  </a:lnTo>
                  <a:lnTo>
                    <a:pt x="4" y="57"/>
                  </a:lnTo>
                  <a:lnTo>
                    <a:pt x="8" y="49"/>
                  </a:lnTo>
                  <a:lnTo>
                    <a:pt x="12" y="39"/>
                  </a:lnTo>
                  <a:lnTo>
                    <a:pt x="18" y="31"/>
                  </a:lnTo>
                  <a:lnTo>
                    <a:pt x="23" y="23"/>
                  </a:lnTo>
                  <a:lnTo>
                    <a:pt x="31" y="18"/>
                  </a:lnTo>
                  <a:lnTo>
                    <a:pt x="39" y="12"/>
                  </a:lnTo>
                  <a:lnTo>
                    <a:pt x="49" y="8"/>
                  </a:lnTo>
                  <a:lnTo>
                    <a:pt x="59" y="4"/>
                  </a:lnTo>
                  <a:lnTo>
                    <a:pt x="69" y="2"/>
                  </a:lnTo>
                  <a:lnTo>
                    <a:pt x="79" y="0"/>
                  </a:lnTo>
                  <a:lnTo>
                    <a:pt x="90" y="2"/>
                  </a:lnTo>
                  <a:lnTo>
                    <a:pt x="100" y="4"/>
                  </a:lnTo>
                  <a:lnTo>
                    <a:pt x="110" y="8"/>
                  </a:lnTo>
                  <a:lnTo>
                    <a:pt x="118" y="12"/>
                  </a:lnTo>
                  <a:lnTo>
                    <a:pt x="128" y="18"/>
                  </a:lnTo>
                  <a:lnTo>
                    <a:pt x="134" y="23"/>
                  </a:lnTo>
                  <a:lnTo>
                    <a:pt x="142" y="31"/>
                  </a:lnTo>
                  <a:lnTo>
                    <a:pt x="146" y="39"/>
                  </a:lnTo>
                  <a:lnTo>
                    <a:pt x="150" y="49"/>
                  </a:lnTo>
                  <a:lnTo>
                    <a:pt x="154" y="57"/>
                  </a:lnTo>
                  <a:lnTo>
                    <a:pt x="156" y="67"/>
                  </a:lnTo>
                  <a:lnTo>
                    <a:pt x="156" y="77"/>
                  </a:lnTo>
                  <a:close/>
                  <a:moveTo>
                    <a:pt x="128" y="77"/>
                  </a:moveTo>
                  <a:lnTo>
                    <a:pt x="128" y="71"/>
                  </a:lnTo>
                  <a:lnTo>
                    <a:pt x="128" y="65"/>
                  </a:lnTo>
                  <a:lnTo>
                    <a:pt x="126" y="59"/>
                  </a:lnTo>
                  <a:lnTo>
                    <a:pt x="122" y="53"/>
                  </a:lnTo>
                  <a:lnTo>
                    <a:pt x="118" y="47"/>
                  </a:lnTo>
                  <a:lnTo>
                    <a:pt x="114" y="43"/>
                  </a:lnTo>
                  <a:lnTo>
                    <a:pt x="110" y="39"/>
                  </a:lnTo>
                  <a:lnTo>
                    <a:pt x="104" y="35"/>
                  </a:lnTo>
                  <a:lnTo>
                    <a:pt x="98" y="31"/>
                  </a:lnTo>
                  <a:lnTo>
                    <a:pt x="92" y="29"/>
                  </a:lnTo>
                  <a:lnTo>
                    <a:pt x="87" y="29"/>
                  </a:lnTo>
                  <a:lnTo>
                    <a:pt x="79" y="27"/>
                  </a:lnTo>
                  <a:lnTo>
                    <a:pt x="73" y="29"/>
                  </a:lnTo>
                  <a:lnTo>
                    <a:pt x="65" y="29"/>
                  </a:lnTo>
                  <a:lnTo>
                    <a:pt x="59" y="31"/>
                  </a:lnTo>
                  <a:lnTo>
                    <a:pt x="53" y="35"/>
                  </a:lnTo>
                  <a:lnTo>
                    <a:pt x="47" y="39"/>
                  </a:lnTo>
                  <a:lnTo>
                    <a:pt x="43" y="43"/>
                  </a:lnTo>
                  <a:lnTo>
                    <a:pt x="39" y="47"/>
                  </a:lnTo>
                  <a:lnTo>
                    <a:pt x="35" y="53"/>
                  </a:lnTo>
                  <a:lnTo>
                    <a:pt x="31" y="59"/>
                  </a:lnTo>
                  <a:lnTo>
                    <a:pt x="29" y="65"/>
                  </a:lnTo>
                  <a:lnTo>
                    <a:pt x="29" y="71"/>
                  </a:lnTo>
                  <a:lnTo>
                    <a:pt x="27" y="77"/>
                  </a:lnTo>
                  <a:lnTo>
                    <a:pt x="29" y="85"/>
                  </a:lnTo>
                  <a:lnTo>
                    <a:pt x="29" y="90"/>
                  </a:lnTo>
                  <a:lnTo>
                    <a:pt x="31" y="96"/>
                  </a:lnTo>
                  <a:lnTo>
                    <a:pt x="35" y="102"/>
                  </a:lnTo>
                  <a:lnTo>
                    <a:pt x="39" y="108"/>
                  </a:lnTo>
                  <a:lnTo>
                    <a:pt x="43" y="114"/>
                  </a:lnTo>
                  <a:lnTo>
                    <a:pt x="47" y="118"/>
                  </a:lnTo>
                  <a:lnTo>
                    <a:pt x="53" y="122"/>
                  </a:lnTo>
                  <a:lnTo>
                    <a:pt x="59" y="124"/>
                  </a:lnTo>
                  <a:lnTo>
                    <a:pt x="65" y="128"/>
                  </a:lnTo>
                  <a:lnTo>
                    <a:pt x="71" y="128"/>
                  </a:lnTo>
                  <a:lnTo>
                    <a:pt x="77" y="128"/>
                  </a:lnTo>
                  <a:lnTo>
                    <a:pt x="85" y="128"/>
                  </a:lnTo>
                  <a:lnTo>
                    <a:pt x="92" y="128"/>
                  </a:lnTo>
                  <a:lnTo>
                    <a:pt x="98" y="124"/>
                  </a:lnTo>
                  <a:lnTo>
                    <a:pt x="104" y="122"/>
                  </a:lnTo>
                  <a:lnTo>
                    <a:pt x="110" y="118"/>
                  </a:lnTo>
                  <a:lnTo>
                    <a:pt x="114" y="114"/>
                  </a:lnTo>
                  <a:lnTo>
                    <a:pt x="118" y="108"/>
                  </a:lnTo>
                  <a:lnTo>
                    <a:pt x="122" y="102"/>
                  </a:lnTo>
                  <a:lnTo>
                    <a:pt x="126" y="96"/>
                  </a:lnTo>
                  <a:lnTo>
                    <a:pt x="128" y="90"/>
                  </a:lnTo>
                  <a:lnTo>
                    <a:pt x="128" y="85"/>
                  </a:lnTo>
                  <a:lnTo>
                    <a:pt x="128" y="77"/>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38" name="Freeform 14"/>
            <p:cNvSpPr>
              <a:spLocks noEditPoints="1"/>
            </p:cNvSpPr>
            <p:nvPr/>
          </p:nvSpPr>
          <p:spPr bwMode="auto">
            <a:xfrm>
              <a:off x="5427" y="6193"/>
              <a:ext cx="163" cy="175"/>
            </a:xfrm>
            <a:custGeom>
              <a:avLst/>
              <a:gdLst>
                <a:gd name="T0" fmla="*/ 152 w 162"/>
                <a:gd name="T1" fmla="*/ 120 h 175"/>
                <a:gd name="T2" fmla="*/ 166 w 162"/>
                <a:gd name="T3" fmla="*/ 120 h 175"/>
                <a:gd name="T4" fmla="*/ 166 w 162"/>
                <a:gd name="T5" fmla="*/ 175 h 175"/>
                <a:gd name="T6" fmla="*/ 138 w 162"/>
                <a:gd name="T7" fmla="*/ 175 h 175"/>
                <a:gd name="T8" fmla="*/ 138 w 162"/>
                <a:gd name="T9" fmla="*/ 146 h 175"/>
                <a:gd name="T10" fmla="*/ 28 w 162"/>
                <a:gd name="T11" fmla="*/ 146 h 175"/>
                <a:gd name="T12" fmla="*/ 28 w 162"/>
                <a:gd name="T13" fmla="*/ 175 h 175"/>
                <a:gd name="T14" fmla="*/ 0 w 162"/>
                <a:gd name="T15" fmla="*/ 175 h 175"/>
                <a:gd name="T16" fmla="*/ 0 w 162"/>
                <a:gd name="T17" fmla="*/ 120 h 175"/>
                <a:gd name="T18" fmla="*/ 14 w 162"/>
                <a:gd name="T19" fmla="*/ 120 h 175"/>
                <a:gd name="T20" fmla="*/ 69 w 162"/>
                <a:gd name="T21" fmla="*/ 0 h 175"/>
                <a:gd name="T22" fmla="*/ 97 w 162"/>
                <a:gd name="T23" fmla="*/ 0 h 175"/>
                <a:gd name="T24" fmla="*/ 152 w 162"/>
                <a:gd name="T25" fmla="*/ 120 h 175"/>
                <a:gd name="T26" fmla="*/ 152 w 162"/>
                <a:gd name="T27" fmla="*/ 120 h 175"/>
                <a:gd name="T28" fmla="*/ 120 w 162"/>
                <a:gd name="T29" fmla="*/ 120 h 175"/>
                <a:gd name="T30" fmla="*/ 85 w 162"/>
                <a:gd name="T31" fmla="*/ 37 h 175"/>
                <a:gd name="T32" fmla="*/ 43 w 162"/>
                <a:gd name="T33" fmla="*/ 120 h 175"/>
                <a:gd name="T34" fmla="*/ 120 w 162"/>
                <a:gd name="T35" fmla="*/ 120 h 175"/>
                <a:gd name="T36" fmla="*/ 120 w 162"/>
                <a:gd name="T37" fmla="*/ 12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2" h="175">
                  <a:moveTo>
                    <a:pt x="148" y="120"/>
                  </a:moveTo>
                  <a:lnTo>
                    <a:pt x="162" y="120"/>
                  </a:lnTo>
                  <a:lnTo>
                    <a:pt x="162" y="175"/>
                  </a:lnTo>
                  <a:lnTo>
                    <a:pt x="134" y="175"/>
                  </a:lnTo>
                  <a:lnTo>
                    <a:pt x="134" y="146"/>
                  </a:lnTo>
                  <a:lnTo>
                    <a:pt x="28" y="146"/>
                  </a:lnTo>
                  <a:lnTo>
                    <a:pt x="28" y="175"/>
                  </a:lnTo>
                  <a:lnTo>
                    <a:pt x="0" y="175"/>
                  </a:lnTo>
                  <a:lnTo>
                    <a:pt x="0" y="120"/>
                  </a:lnTo>
                  <a:lnTo>
                    <a:pt x="14" y="120"/>
                  </a:lnTo>
                  <a:lnTo>
                    <a:pt x="69" y="0"/>
                  </a:lnTo>
                  <a:lnTo>
                    <a:pt x="93" y="0"/>
                  </a:lnTo>
                  <a:lnTo>
                    <a:pt x="148" y="120"/>
                  </a:lnTo>
                  <a:close/>
                  <a:moveTo>
                    <a:pt x="116" y="120"/>
                  </a:moveTo>
                  <a:lnTo>
                    <a:pt x="81" y="37"/>
                  </a:lnTo>
                  <a:lnTo>
                    <a:pt x="43" y="120"/>
                  </a:lnTo>
                  <a:lnTo>
                    <a:pt x="116" y="12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39" name="Freeform 15"/>
            <p:cNvSpPr>
              <a:spLocks/>
            </p:cNvSpPr>
            <p:nvPr/>
          </p:nvSpPr>
          <p:spPr bwMode="auto">
            <a:xfrm>
              <a:off x="5624" y="6187"/>
              <a:ext cx="148" cy="154"/>
            </a:xfrm>
            <a:custGeom>
              <a:avLst/>
              <a:gdLst>
                <a:gd name="T0" fmla="*/ 123 w 146"/>
                <a:gd name="T1" fmla="*/ 43 h 154"/>
                <a:gd name="T2" fmla="*/ 119 w 146"/>
                <a:gd name="T3" fmla="*/ 39 h 154"/>
                <a:gd name="T4" fmla="*/ 109 w 146"/>
                <a:gd name="T5" fmla="*/ 35 h 154"/>
                <a:gd name="T6" fmla="*/ 103 w 146"/>
                <a:gd name="T7" fmla="*/ 31 h 154"/>
                <a:gd name="T8" fmla="*/ 95 w 146"/>
                <a:gd name="T9" fmla="*/ 29 h 154"/>
                <a:gd name="T10" fmla="*/ 87 w 146"/>
                <a:gd name="T11" fmla="*/ 29 h 154"/>
                <a:gd name="T12" fmla="*/ 77 w 146"/>
                <a:gd name="T13" fmla="*/ 29 h 154"/>
                <a:gd name="T14" fmla="*/ 63 w 146"/>
                <a:gd name="T15" fmla="*/ 33 h 154"/>
                <a:gd name="T16" fmla="*/ 51 w 146"/>
                <a:gd name="T17" fmla="*/ 39 h 154"/>
                <a:gd name="T18" fmla="*/ 44 w 146"/>
                <a:gd name="T19" fmla="*/ 49 h 154"/>
                <a:gd name="T20" fmla="*/ 32 w 146"/>
                <a:gd name="T21" fmla="*/ 59 h 154"/>
                <a:gd name="T22" fmla="*/ 30 w 146"/>
                <a:gd name="T23" fmla="*/ 71 h 154"/>
                <a:gd name="T24" fmla="*/ 30 w 146"/>
                <a:gd name="T25" fmla="*/ 85 h 154"/>
                <a:gd name="T26" fmla="*/ 32 w 146"/>
                <a:gd name="T27" fmla="*/ 96 h 154"/>
                <a:gd name="T28" fmla="*/ 44 w 146"/>
                <a:gd name="T29" fmla="*/ 108 h 154"/>
                <a:gd name="T30" fmla="*/ 51 w 146"/>
                <a:gd name="T31" fmla="*/ 118 h 154"/>
                <a:gd name="T32" fmla="*/ 63 w 146"/>
                <a:gd name="T33" fmla="*/ 124 h 154"/>
                <a:gd name="T34" fmla="*/ 77 w 146"/>
                <a:gd name="T35" fmla="*/ 128 h 154"/>
                <a:gd name="T36" fmla="*/ 87 w 146"/>
                <a:gd name="T37" fmla="*/ 128 h 154"/>
                <a:gd name="T38" fmla="*/ 93 w 146"/>
                <a:gd name="T39" fmla="*/ 128 h 154"/>
                <a:gd name="T40" fmla="*/ 99 w 146"/>
                <a:gd name="T41" fmla="*/ 126 h 154"/>
                <a:gd name="T42" fmla="*/ 105 w 146"/>
                <a:gd name="T43" fmla="*/ 122 h 154"/>
                <a:gd name="T44" fmla="*/ 112 w 146"/>
                <a:gd name="T45" fmla="*/ 118 h 154"/>
                <a:gd name="T46" fmla="*/ 121 w 146"/>
                <a:gd name="T47" fmla="*/ 114 h 154"/>
                <a:gd name="T48" fmla="*/ 154 w 146"/>
                <a:gd name="T49" fmla="*/ 110 h 154"/>
                <a:gd name="T50" fmla="*/ 148 w 146"/>
                <a:gd name="T51" fmla="*/ 124 h 154"/>
                <a:gd name="T52" fmla="*/ 140 w 146"/>
                <a:gd name="T53" fmla="*/ 134 h 154"/>
                <a:gd name="T54" fmla="*/ 128 w 146"/>
                <a:gd name="T55" fmla="*/ 142 h 154"/>
                <a:gd name="T56" fmla="*/ 116 w 146"/>
                <a:gd name="T57" fmla="*/ 150 h 154"/>
                <a:gd name="T58" fmla="*/ 99 w 146"/>
                <a:gd name="T59" fmla="*/ 154 h 154"/>
                <a:gd name="T60" fmla="*/ 81 w 146"/>
                <a:gd name="T61" fmla="*/ 154 h 154"/>
                <a:gd name="T62" fmla="*/ 59 w 146"/>
                <a:gd name="T63" fmla="*/ 152 h 154"/>
                <a:gd name="T64" fmla="*/ 36 w 146"/>
                <a:gd name="T65" fmla="*/ 142 h 154"/>
                <a:gd name="T66" fmla="*/ 20 w 146"/>
                <a:gd name="T67" fmla="*/ 128 h 154"/>
                <a:gd name="T68" fmla="*/ 10 w 146"/>
                <a:gd name="T69" fmla="*/ 112 h 154"/>
                <a:gd name="T70" fmla="*/ 4 w 146"/>
                <a:gd name="T71" fmla="*/ 94 h 154"/>
                <a:gd name="T72" fmla="*/ 0 w 146"/>
                <a:gd name="T73" fmla="*/ 77 h 154"/>
                <a:gd name="T74" fmla="*/ 4 w 146"/>
                <a:gd name="T75" fmla="*/ 61 h 154"/>
                <a:gd name="T76" fmla="*/ 10 w 146"/>
                <a:gd name="T77" fmla="*/ 43 h 154"/>
                <a:gd name="T78" fmla="*/ 20 w 146"/>
                <a:gd name="T79" fmla="*/ 27 h 154"/>
                <a:gd name="T80" fmla="*/ 36 w 146"/>
                <a:gd name="T81" fmla="*/ 14 h 154"/>
                <a:gd name="T82" fmla="*/ 59 w 146"/>
                <a:gd name="T83" fmla="*/ 4 h 154"/>
                <a:gd name="T84" fmla="*/ 81 w 146"/>
                <a:gd name="T85" fmla="*/ 0 h 154"/>
                <a:gd name="T86" fmla="*/ 97 w 146"/>
                <a:gd name="T87" fmla="*/ 2 h 154"/>
                <a:gd name="T88" fmla="*/ 112 w 146"/>
                <a:gd name="T89" fmla="*/ 6 h 154"/>
                <a:gd name="T90" fmla="*/ 128 w 146"/>
                <a:gd name="T91" fmla="*/ 14 h 154"/>
                <a:gd name="T92" fmla="*/ 138 w 146"/>
                <a:gd name="T93" fmla="*/ 21 h 154"/>
                <a:gd name="T94" fmla="*/ 148 w 146"/>
                <a:gd name="T95" fmla="*/ 33 h 154"/>
                <a:gd name="T96" fmla="*/ 154 w 146"/>
                <a:gd name="T97" fmla="*/ 45 h 154"/>
                <a:gd name="T98" fmla="*/ 123 w 146"/>
                <a:gd name="T99" fmla="*/ 45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6" h="154">
                  <a:moveTo>
                    <a:pt x="115" y="45"/>
                  </a:moveTo>
                  <a:lnTo>
                    <a:pt x="115" y="43"/>
                  </a:lnTo>
                  <a:lnTo>
                    <a:pt x="113" y="41"/>
                  </a:lnTo>
                  <a:lnTo>
                    <a:pt x="111" y="39"/>
                  </a:lnTo>
                  <a:lnTo>
                    <a:pt x="107" y="37"/>
                  </a:lnTo>
                  <a:lnTo>
                    <a:pt x="105" y="35"/>
                  </a:lnTo>
                  <a:lnTo>
                    <a:pt x="101" y="33"/>
                  </a:lnTo>
                  <a:lnTo>
                    <a:pt x="99" y="31"/>
                  </a:lnTo>
                  <a:lnTo>
                    <a:pt x="95" y="31"/>
                  </a:lnTo>
                  <a:lnTo>
                    <a:pt x="91" y="29"/>
                  </a:lnTo>
                  <a:lnTo>
                    <a:pt x="87" y="29"/>
                  </a:lnTo>
                  <a:lnTo>
                    <a:pt x="83" y="29"/>
                  </a:lnTo>
                  <a:lnTo>
                    <a:pt x="79" y="27"/>
                  </a:lnTo>
                  <a:lnTo>
                    <a:pt x="73" y="29"/>
                  </a:lnTo>
                  <a:lnTo>
                    <a:pt x="65" y="29"/>
                  </a:lnTo>
                  <a:lnTo>
                    <a:pt x="59" y="33"/>
                  </a:lnTo>
                  <a:lnTo>
                    <a:pt x="53" y="35"/>
                  </a:lnTo>
                  <a:lnTo>
                    <a:pt x="47" y="39"/>
                  </a:lnTo>
                  <a:lnTo>
                    <a:pt x="44" y="43"/>
                  </a:lnTo>
                  <a:lnTo>
                    <a:pt x="40" y="49"/>
                  </a:lnTo>
                  <a:lnTo>
                    <a:pt x="36" y="53"/>
                  </a:lnTo>
                  <a:lnTo>
                    <a:pt x="32" y="59"/>
                  </a:lnTo>
                  <a:lnTo>
                    <a:pt x="30" y="65"/>
                  </a:lnTo>
                  <a:lnTo>
                    <a:pt x="30" y="71"/>
                  </a:lnTo>
                  <a:lnTo>
                    <a:pt x="28" y="77"/>
                  </a:lnTo>
                  <a:lnTo>
                    <a:pt x="30" y="85"/>
                  </a:lnTo>
                  <a:lnTo>
                    <a:pt x="30" y="90"/>
                  </a:lnTo>
                  <a:lnTo>
                    <a:pt x="32" y="96"/>
                  </a:lnTo>
                  <a:lnTo>
                    <a:pt x="36" y="102"/>
                  </a:lnTo>
                  <a:lnTo>
                    <a:pt x="40" y="108"/>
                  </a:lnTo>
                  <a:lnTo>
                    <a:pt x="44" y="114"/>
                  </a:lnTo>
                  <a:lnTo>
                    <a:pt x="47" y="118"/>
                  </a:lnTo>
                  <a:lnTo>
                    <a:pt x="53" y="122"/>
                  </a:lnTo>
                  <a:lnTo>
                    <a:pt x="59" y="124"/>
                  </a:lnTo>
                  <a:lnTo>
                    <a:pt x="65" y="128"/>
                  </a:lnTo>
                  <a:lnTo>
                    <a:pt x="73" y="128"/>
                  </a:lnTo>
                  <a:lnTo>
                    <a:pt x="79" y="128"/>
                  </a:lnTo>
                  <a:lnTo>
                    <a:pt x="83" y="128"/>
                  </a:lnTo>
                  <a:lnTo>
                    <a:pt x="87" y="128"/>
                  </a:lnTo>
                  <a:lnTo>
                    <a:pt x="89" y="128"/>
                  </a:lnTo>
                  <a:lnTo>
                    <a:pt x="93" y="128"/>
                  </a:lnTo>
                  <a:lnTo>
                    <a:pt x="95" y="126"/>
                  </a:lnTo>
                  <a:lnTo>
                    <a:pt x="99" y="124"/>
                  </a:lnTo>
                  <a:lnTo>
                    <a:pt x="101" y="122"/>
                  </a:lnTo>
                  <a:lnTo>
                    <a:pt x="105" y="120"/>
                  </a:lnTo>
                  <a:lnTo>
                    <a:pt x="107" y="118"/>
                  </a:lnTo>
                  <a:lnTo>
                    <a:pt x="111" y="116"/>
                  </a:lnTo>
                  <a:lnTo>
                    <a:pt x="113" y="114"/>
                  </a:lnTo>
                  <a:lnTo>
                    <a:pt x="115" y="110"/>
                  </a:lnTo>
                  <a:lnTo>
                    <a:pt x="146" y="110"/>
                  </a:lnTo>
                  <a:lnTo>
                    <a:pt x="144" y="118"/>
                  </a:lnTo>
                  <a:lnTo>
                    <a:pt x="140" y="124"/>
                  </a:lnTo>
                  <a:lnTo>
                    <a:pt x="136" y="128"/>
                  </a:lnTo>
                  <a:lnTo>
                    <a:pt x="132" y="134"/>
                  </a:lnTo>
                  <a:lnTo>
                    <a:pt x="126" y="138"/>
                  </a:lnTo>
                  <a:lnTo>
                    <a:pt x="120" y="142"/>
                  </a:lnTo>
                  <a:lnTo>
                    <a:pt x="115" y="146"/>
                  </a:lnTo>
                  <a:lnTo>
                    <a:pt x="109" y="150"/>
                  </a:lnTo>
                  <a:lnTo>
                    <a:pt x="101" y="152"/>
                  </a:lnTo>
                  <a:lnTo>
                    <a:pt x="95" y="154"/>
                  </a:lnTo>
                  <a:lnTo>
                    <a:pt x="87" y="154"/>
                  </a:lnTo>
                  <a:lnTo>
                    <a:pt x="77" y="154"/>
                  </a:lnTo>
                  <a:lnTo>
                    <a:pt x="65" y="154"/>
                  </a:lnTo>
                  <a:lnTo>
                    <a:pt x="55" y="152"/>
                  </a:lnTo>
                  <a:lnTo>
                    <a:pt x="44" y="148"/>
                  </a:lnTo>
                  <a:lnTo>
                    <a:pt x="36" y="142"/>
                  </a:lnTo>
                  <a:lnTo>
                    <a:pt x="28" y="136"/>
                  </a:lnTo>
                  <a:lnTo>
                    <a:pt x="20" y="128"/>
                  </a:lnTo>
                  <a:lnTo>
                    <a:pt x="14" y="120"/>
                  </a:lnTo>
                  <a:lnTo>
                    <a:pt x="10" y="112"/>
                  </a:lnTo>
                  <a:lnTo>
                    <a:pt x="6" y="104"/>
                  </a:lnTo>
                  <a:lnTo>
                    <a:pt x="4" y="94"/>
                  </a:lnTo>
                  <a:lnTo>
                    <a:pt x="2" y="87"/>
                  </a:lnTo>
                  <a:lnTo>
                    <a:pt x="0" y="77"/>
                  </a:lnTo>
                  <a:lnTo>
                    <a:pt x="2" y="69"/>
                  </a:lnTo>
                  <a:lnTo>
                    <a:pt x="4" y="61"/>
                  </a:lnTo>
                  <a:lnTo>
                    <a:pt x="6" y="51"/>
                  </a:lnTo>
                  <a:lnTo>
                    <a:pt x="10" y="43"/>
                  </a:lnTo>
                  <a:lnTo>
                    <a:pt x="14" y="35"/>
                  </a:lnTo>
                  <a:lnTo>
                    <a:pt x="20" y="27"/>
                  </a:lnTo>
                  <a:lnTo>
                    <a:pt x="28" y="19"/>
                  </a:lnTo>
                  <a:lnTo>
                    <a:pt x="36" y="14"/>
                  </a:lnTo>
                  <a:lnTo>
                    <a:pt x="44" y="8"/>
                  </a:lnTo>
                  <a:lnTo>
                    <a:pt x="55" y="4"/>
                  </a:lnTo>
                  <a:lnTo>
                    <a:pt x="65" y="2"/>
                  </a:lnTo>
                  <a:lnTo>
                    <a:pt x="77" y="0"/>
                  </a:lnTo>
                  <a:lnTo>
                    <a:pt x="85" y="2"/>
                  </a:lnTo>
                  <a:lnTo>
                    <a:pt x="93" y="2"/>
                  </a:lnTo>
                  <a:lnTo>
                    <a:pt x="101" y="4"/>
                  </a:lnTo>
                  <a:lnTo>
                    <a:pt x="107" y="6"/>
                  </a:lnTo>
                  <a:lnTo>
                    <a:pt x="115" y="10"/>
                  </a:lnTo>
                  <a:lnTo>
                    <a:pt x="120" y="14"/>
                  </a:lnTo>
                  <a:lnTo>
                    <a:pt x="126" y="18"/>
                  </a:lnTo>
                  <a:lnTo>
                    <a:pt x="130" y="21"/>
                  </a:lnTo>
                  <a:lnTo>
                    <a:pt x="136" y="27"/>
                  </a:lnTo>
                  <a:lnTo>
                    <a:pt x="140" y="33"/>
                  </a:lnTo>
                  <a:lnTo>
                    <a:pt x="144" y="39"/>
                  </a:lnTo>
                  <a:lnTo>
                    <a:pt x="146" y="45"/>
                  </a:lnTo>
                  <a:lnTo>
                    <a:pt x="115" y="45"/>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0" name="Freeform 16"/>
            <p:cNvSpPr>
              <a:spLocks/>
            </p:cNvSpPr>
            <p:nvPr/>
          </p:nvSpPr>
          <p:spPr bwMode="auto">
            <a:xfrm>
              <a:off x="5818" y="6193"/>
              <a:ext cx="108" cy="146"/>
            </a:xfrm>
            <a:custGeom>
              <a:avLst/>
              <a:gdLst>
                <a:gd name="T0" fmla="*/ 0 w 107"/>
                <a:gd name="T1" fmla="*/ 0 h 146"/>
                <a:gd name="T2" fmla="*/ 28 w 107"/>
                <a:gd name="T3" fmla="*/ 0 h 146"/>
                <a:gd name="T4" fmla="*/ 28 w 107"/>
                <a:gd name="T5" fmla="*/ 63 h 146"/>
                <a:gd name="T6" fmla="*/ 77 w 107"/>
                <a:gd name="T7" fmla="*/ 0 h 146"/>
                <a:gd name="T8" fmla="*/ 111 w 107"/>
                <a:gd name="T9" fmla="*/ 0 h 146"/>
                <a:gd name="T10" fmla="*/ 52 w 107"/>
                <a:gd name="T11" fmla="*/ 71 h 146"/>
                <a:gd name="T12" fmla="*/ 111 w 107"/>
                <a:gd name="T13" fmla="*/ 146 h 146"/>
                <a:gd name="T14" fmla="*/ 77 w 107"/>
                <a:gd name="T15" fmla="*/ 146 h 146"/>
                <a:gd name="T16" fmla="*/ 28 w 107"/>
                <a:gd name="T17" fmla="*/ 83 h 146"/>
                <a:gd name="T18" fmla="*/ 28 w 107"/>
                <a:gd name="T19" fmla="*/ 146 h 146"/>
                <a:gd name="T20" fmla="*/ 0 w 107"/>
                <a:gd name="T21" fmla="*/ 146 h 146"/>
                <a:gd name="T22" fmla="*/ 0 w 107"/>
                <a:gd name="T23" fmla="*/ 0 h 146"/>
                <a:gd name="T24" fmla="*/ 0 w 107"/>
                <a:gd name="T25" fmla="*/ 0 h 1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7" h="146">
                  <a:moveTo>
                    <a:pt x="0" y="0"/>
                  </a:moveTo>
                  <a:lnTo>
                    <a:pt x="28" y="0"/>
                  </a:lnTo>
                  <a:lnTo>
                    <a:pt x="28" y="63"/>
                  </a:lnTo>
                  <a:lnTo>
                    <a:pt x="73" y="0"/>
                  </a:lnTo>
                  <a:lnTo>
                    <a:pt x="107" y="0"/>
                  </a:lnTo>
                  <a:lnTo>
                    <a:pt x="52" y="71"/>
                  </a:lnTo>
                  <a:lnTo>
                    <a:pt x="107" y="146"/>
                  </a:lnTo>
                  <a:lnTo>
                    <a:pt x="73" y="146"/>
                  </a:lnTo>
                  <a:lnTo>
                    <a:pt x="28" y="83"/>
                  </a:lnTo>
                  <a:lnTo>
                    <a:pt x="28"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1" name="Freeform 17"/>
            <p:cNvSpPr>
              <a:spLocks/>
            </p:cNvSpPr>
            <p:nvPr/>
          </p:nvSpPr>
          <p:spPr bwMode="auto">
            <a:xfrm>
              <a:off x="5972" y="6193"/>
              <a:ext cx="120" cy="146"/>
            </a:xfrm>
            <a:custGeom>
              <a:avLst/>
              <a:gdLst>
                <a:gd name="T0" fmla="*/ 28 w 120"/>
                <a:gd name="T1" fmla="*/ 0 h 146"/>
                <a:gd name="T2" fmla="*/ 28 w 120"/>
                <a:gd name="T3" fmla="*/ 102 h 146"/>
                <a:gd name="T4" fmla="*/ 93 w 120"/>
                <a:gd name="T5" fmla="*/ 0 h 146"/>
                <a:gd name="T6" fmla="*/ 120 w 120"/>
                <a:gd name="T7" fmla="*/ 0 h 146"/>
                <a:gd name="T8" fmla="*/ 120 w 120"/>
                <a:gd name="T9" fmla="*/ 146 h 146"/>
                <a:gd name="T10" fmla="*/ 93 w 120"/>
                <a:gd name="T11" fmla="*/ 146 h 146"/>
                <a:gd name="T12" fmla="*/ 93 w 120"/>
                <a:gd name="T13" fmla="*/ 43 h 146"/>
                <a:gd name="T14" fmla="*/ 28 w 120"/>
                <a:gd name="T15" fmla="*/ 146 h 146"/>
                <a:gd name="T16" fmla="*/ 0 w 120"/>
                <a:gd name="T17" fmla="*/ 146 h 146"/>
                <a:gd name="T18" fmla="*/ 0 w 120"/>
                <a:gd name="T19" fmla="*/ 0 h 146"/>
                <a:gd name="T20" fmla="*/ 28 w 120"/>
                <a:gd name="T21" fmla="*/ 0 h 146"/>
                <a:gd name="T22" fmla="*/ 28 w 120"/>
                <a:gd name="T23" fmla="*/ 0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6">
                  <a:moveTo>
                    <a:pt x="28" y="0"/>
                  </a:moveTo>
                  <a:lnTo>
                    <a:pt x="28" y="102"/>
                  </a:lnTo>
                  <a:lnTo>
                    <a:pt x="93" y="0"/>
                  </a:lnTo>
                  <a:lnTo>
                    <a:pt x="120" y="0"/>
                  </a:lnTo>
                  <a:lnTo>
                    <a:pt x="120" y="146"/>
                  </a:lnTo>
                  <a:lnTo>
                    <a:pt x="93" y="146"/>
                  </a:lnTo>
                  <a:lnTo>
                    <a:pt x="93" y="43"/>
                  </a:lnTo>
                  <a:lnTo>
                    <a:pt x="28" y="146"/>
                  </a:lnTo>
                  <a:lnTo>
                    <a:pt x="0" y="146"/>
                  </a:lnTo>
                  <a:lnTo>
                    <a:pt x="0" y="0"/>
                  </a:lnTo>
                  <a:lnTo>
                    <a:pt x="28"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2" name="Freeform 18"/>
            <p:cNvSpPr>
              <a:spLocks noEditPoints="1"/>
            </p:cNvSpPr>
            <p:nvPr/>
          </p:nvSpPr>
          <p:spPr bwMode="auto">
            <a:xfrm>
              <a:off x="6147" y="6155"/>
              <a:ext cx="120" cy="183"/>
            </a:xfrm>
            <a:custGeom>
              <a:avLst/>
              <a:gdLst>
                <a:gd name="T0" fmla="*/ 27 w 120"/>
                <a:gd name="T1" fmla="*/ 136 h 184"/>
                <a:gd name="T2" fmla="*/ 120 w 120"/>
                <a:gd name="T3" fmla="*/ 38 h 184"/>
                <a:gd name="T4" fmla="*/ 92 w 120"/>
                <a:gd name="T5" fmla="*/ 180 h 184"/>
                <a:gd name="T6" fmla="*/ 27 w 120"/>
                <a:gd name="T7" fmla="*/ 180 h 184"/>
                <a:gd name="T8" fmla="*/ 0 w 120"/>
                <a:gd name="T9" fmla="*/ 38 h 184"/>
                <a:gd name="T10" fmla="*/ 27 w 120"/>
                <a:gd name="T11" fmla="*/ 38 h 184"/>
                <a:gd name="T12" fmla="*/ 47 w 120"/>
                <a:gd name="T13" fmla="*/ 2 h 184"/>
                <a:gd name="T14" fmla="*/ 49 w 120"/>
                <a:gd name="T15" fmla="*/ 6 h 184"/>
                <a:gd name="T16" fmla="*/ 51 w 120"/>
                <a:gd name="T17" fmla="*/ 8 h 184"/>
                <a:gd name="T18" fmla="*/ 53 w 120"/>
                <a:gd name="T19" fmla="*/ 10 h 184"/>
                <a:gd name="T20" fmla="*/ 55 w 120"/>
                <a:gd name="T21" fmla="*/ 10 h 184"/>
                <a:gd name="T22" fmla="*/ 59 w 120"/>
                <a:gd name="T23" fmla="*/ 10 h 184"/>
                <a:gd name="T24" fmla="*/ 61 w 120"/>
                <a:gd name="T25" fmla="*/ 10 h 184"/>
                <a:gd name="T26" fmla="*/ 65 w 120"/>
                <a:gd name="T27" fmla="*/ 10 h 184"/>
                <a:gd name="T28" fmla="*/ 67 w 120"/>
                <a:gd name="T29" fmla="*/ 10 h 184"/>
                <a:gd name="T30" fmla="*/ 69 w 120"/>
                <a:gd name="T31" fmla="*/ 8 h 184"/>
                <a:gd name="T32" fmla="*/ 71 w 120"/>
                <a:gd name="T33" fmla="*/ 6 h 184"/>
                <a:gd name="T34" fmla="*/ 71 w 120"/>
                <a:gd name="T35" fmla="*/ 2 h 184"/>
                <a:gd name="T36" fmla="*/ 96 w 120"/>
                <a:gd name="T37" fmla="*/ 0 h 184"/>
                <a:gd name="T38" fmla="*/ 94 w 120"/>
                <a:gd name="T39" fmla="*/ 8 h 184"/>
                <a:gd name="T40" fmla="*/ 90 w 120"/>
                <a:gd name="T41" fmla="*/ 16 h 184"/>
                <a:gd name="T42" fmla="*/ 84 w 120"/>
                <a:gd name="T43" fmla="*/ 22 h 184"/>
                <a:gd name="T44" fmla="*/ 76 w 120"/>
                <a:gd name="T45" fmla="*/ 26 h 184"/>
                <a:gd name="T46" fmla="*/ 69 w 120"/>
                <a:gd name="T47" fmla="*/ 30 h 184"/>
                <a:gd name="T48" fmla="*/ 61 w 120"/>
                <a:gd name="T49" fmla="*/ 30 h 184"/>
                <a:gd name="T50" fmla="*/ 51 w 120"/>
                <a:gd name="T51" fmla="*/ 30 h 184"/>
                <a:gd name="T52" fmla="*/ 43 w 120"/>
                <a:gd name="T53" fmla="*/ 26 h 184"/>
                <a:gd name="T54" fmla="*/ 35 w 120"/>
                <a:gd name="T55" fmla="*/ 22 h 184"/>
                <a:gd name="T56" fmla="*/ 29 w 120"/>
                <a:gd name="T57" fmla="*/ 16 h 184"/>
                <a:gd name="T58" fmla="*/ 25 w 120"/>
                <a:gd name="T59" fmla="*/ 8 h 184"/>
                <a:gd name="T60" fmla="*/ 23 w 120"/>
                <a:gd name="T61" fmla="*/ 0 h 184"/>
                <a:gd name="T62" fmla="*/ 47 w 120"/>
                <a:gd name="T63" fmla="*/ 0 h 1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0" h="184">
                  <a:moveTo>
                    <a:pt x="27" y="38"/>
                  </a:moveTo>
                  <a:lnTo>
                    <a:pt x="27" y="140"/>
                  </a:lnTo>
                  <a:lnTo>
                    <a:pt x="92" y="38"/>
                  </a:lnTo>
                  <a:lnTo>
                    <a:pt x="120" y="38"/>
                  </a:lnTo>
                  <a:lnTo>
                    <a:pt x="120" y="184"/>
                  </a:lnTo>
                  <a:lnTo>
                    <a:pt x="92" y="184"/>
                  </a:lnTo>
                  <a:lnTo>
                    <a:pt x="92" y="81"/>
                  </a:lnTo>
                  <a:lnTo>
                    <a:pt x="27" y="184"/>
                  </a:lnTo>
                  <a:lnTo>
                    <a:pt x="0" y="184"/>
                  </a:lnTo>
                  <a:lnTo>
                    <a:pt x="0" y="38"/>
                  </a:lnTo>
                  <a:lnTo>
                    <a:pt x="27" y="38"/>
                  </a:lnTo>
                  <a:close/>
                  <a:moveTo>
                    <a:pt x="47" y="0"/>
                  </a:moveTo>
                  <a:lnTo>
                    <a:pt x="47" y="2"/>
                  </a:lnTo>
                  <a:lnTo>
                    <a:pt x="47" y="4"/>
                  </a:lnTo>
                  <a:lnTo>
                    <a:pt x="49" y="6"/>
                  </a:lnTo>
                  <a:lnTo>
                    <a:pt x="49" y="8"/>
                  </a:lnTo>
                  <a:lnTo>
                    <a:pt x="51" y="8"/>
                  </a:lnTo>
                  <a:lnTo>
                    <a:pt x="53" y="10"/>
                  </a:lnTo>
                  <a:lnTo>
                    <a:pt x="55" y="10"/>
                  </a:lnTo>
                  <a:lnTo>
                    <a:pt x="57" y="10"/>
                  </a:lnTo>
                  <a:lnTo>
                    <a:pt x="59" y="10"/>
                  </a:lnTo>
                  <a:lnTo>
                    <a:pt x="61" y="10"/>
                  </a:lnTo>
                  <a:lnTo>
                    <a:pt x="63" y="10"/>
                  </a:lnTo>
                  <a:lnTo>
                    <a:pt x="65" y="10"/>
                  </a:lnTo>
                  <a:lnTo>
                    <a:pt x="67" y="10"/>
                  </a:lnTo>
                  <a:lnTo>
                    <a:pt x="69" y="8"/>
                  </a:lnTo>
                  <a:lnTo>
                    <a:pt x="71" y="8"/>
                  </a:lnTo>
                  <a:lnTo>
                    <a:pt x="71" y="6"/>
                  </a:lnTo>
                  <a:lnTo>
                    <a:pt x="71" y="4"/>
                  </a:lnTo>
                  <a:lnTo>
                    <a:pt x="71" y="2"/>
                  </a:lnTo>
                  <a:lnTo>
                    <a:pt x="73" y="0"/>
                  </a:lnTo>
                  <a:lnTo>
                    <a:pt x="96" y="0"/>
                  </a:lnTo>
                  <a:lnTo>
                    <a:pt x="94" y="4"/>
                  </a:lnTo>
                  <a:lnTo>
                    <a:pt x="94" y="8"/>
                  </a:lnTo>
                  <a:lnTo>
                    <a:pt x="92" y="12"/>
                  </a:lnTo>
                  <a:lnTo>
                    <a:pt x="90" y="16"/>
                  </a:lnTo>
                  <a:lnTo>
                    <a:pt x="86" y="20"/>
                  </a:lnTo>
                  <a:lnTo>
                    <a:pt x="84" y="22"/>
                  </a:lnTo>
                  <a:lnTo>
                    <a:pt x="80" y="24"/>
                  </a:lnTo>
                  <a:lnTo>
                    <a:pt x="76" y="26"/>
                  </a:lnTo>
                  <a:lnTo>
                    <a:pt x="73" y="28"/>
                  </a:lnTo>
                  <a:lnTo>
                    <a:pt x="69" y="30"/>
                  </a:lnTo>
                  <a:lnTo>
                    <a:pt x="65" y="30"/>
                  </a:lnTo>
                  <a:lnTo>
                    <a:pt x="61" y="30"/>
                  </a:lnTo>
                  <a:lnTo>
                    <a:pt x="55" y="30"/>
                  </a:lnTo>
                  <a:lnTo>
                    <a:pt x="51" y="30"/>
                  </a:lnTo>
                  <a:lnTo>
                    <a:pt x="47" y="28"/>
                  </a:lnTo>
                  <a:lnTo>
                    <a:pt x="43" y="26"/>
                  </a:lnTo>
                  <a:lnTo>
                    <a:pt x="39" y="24"/>
                  </a:lnTo>
                  <a:lnTo>
                    <a:pt x="35" y="22"/>
                  </a:lnTo>
                  <a:lnTo>
                    <a:pt x="31" y="20"/>
                  </a:lnTo>
                  <a:lnTo>
                    <a:pt x="29" y="16"/>
                  </a:lnTo>
                  <a:lnTo>
                    <a:pt x="27" y="12"/>
                  </a:lnTo>
                  <a:lnTo>
                    <a:pt x="25" y="8"/>
                  </a:lnTo>
                  <a:lnTo>
                    <a:pt x="23" y="4"/>
                  </a:lnTo>
                  <a:lnTo>
                    <a:pt x="23" y="0"/>
                  </a:lnTo>
                  <a:lnTo>
                    <a:pt x="47"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3" name="Freeform 19"/>
            <p:cNvSpPr>
              <a:spLocks/>
            </p:cNvSpPr>
            <p:nvPr/>
          </p:nvSpPr>
          <p:spPr bwMode="auto">
            <a:xfrm>
              <a:off x="6403" y="6193"/>
              <a:ext cx="120" cy="146"/>
            </a:xfrm>
            <a:custGeom>
              <a:avLst/>
              <a:gdLst>
                <a:gd name="T0" fmla="*/ 28 w 120"/>
                <a:gd name="T1" fmla="*/ 0 h 146"/>
                <a:gd name="T2" fmla="*/ 28 w 120"/>
                <a:gd name="T3" fmla="*/ 102 h 146"/>
                <a:gd name="T4" fmla="*/ 93 w 120"/>
                <a:gd name="T5" fmla="*/ 0 h 146"/>
                <a:gd name="T6" fmla="*/ 120 w 120"/>
                <a:gd name="T7" fmla="*/ 0 h 146"/>
                <a:gd name="T8" fmla="*/ 120 w 120"/>
                <a:gd name="T9" fmla="*/ 146 h 146"/>
                <a:gd name="T10" fmla="*/ 93 w 120"/>
                <a:gd name="T11" fmla="*/ 146 h 146"/>
                <a:gd name="T12" fmla="*/ 93 w 120"/>
                <a:gd name="T13" fmla="*/ 43 h 146"/>
                <a:gd name="T14" fmla="*/ 28 w 120"/>
                <a:gd name="T15" fmla="*/ 146 h 146"/>
                <a:gd name="T16" fmla="*/ 0 w 120"/>
                <a:gd name="T17" fmla="*/ 146 h 146"/>
                <a:gd name="T18" fmla="*/ 0 w 120"/>
                <a:gd name="T19" fmla="*/ 0 h 146"/>
                <a:gd name="T20" fmla="*/ 28 w 120"/>
                <a:gd name="T21" fmla="*/ 0 h 146"/>
                <a:gd name="T22" fmla="*/ 28 w 120"/>
                <a:gd name="T23" fmla="*/ 0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6">
                  <a:moveTo>
                    <a:pt x="28" y="0"/>
                  </a:moveTo>
                  <a:lnTo>
                    <a:pt x="28" y="102"/>
                  </a:lnTo>
                  <a:lnTo>
                    <a:pt x="93" y="0"/>
                  </a:lnTo>
                  <a:lnTo>
                    <a:pt x="120" y="0"/>
                  </a:lnTo>
                  <a:lnTo>
                    <a:pt x="120" y="146"/>
                  </a:lnTo>
                  <a:lnTo>
                    <a:pt x="93" y="146"/>
                  </a:lnTo>
                  <a:lnTo>
                    <a:pt x="93" y="43"/>
                  </a:lnTo>
                  <a:lnTo>
                    <a:pt x="28" y="146"/>
                  </a:lnTo>
                  <a:lnTo>
                    <a:pt x="0" y="146"/>
                  </a:lnTo>
                  <a:lnTo>
                    <a:pt x="0" y="0"/>
                  </a:lnTo>
                  <a:lnTo>
                    <a:pt x="28"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4" name="Freeform 20"/>
            <p:cNvSpPr>
              <a:spLocks/>
            </p:cNvSpPr>
            <p:nvPr/>
          </p:nvSpPr>
          <p:spPr bwMode="auto">
            <a:xfrm>
              <a:off x="6578" y="6193"/>
              <a:ext cx="111" cy="146"/>
            </a:xfrm>
            <a:custGeom>
              <a:avLst/>
              <a:gdLst>
                <a:gd name="T0" fmla="*/ 0 w 109"/>
                <a:gd name="T1" fmla="*/ 0 h 146"/>
                <a:gd name="T2" fmla="*/ 32 w 109"/>
                <a:gd name="T3" fmla="*/ 0 h 146"/>
                <a:gd name="T4" fmla="*/ 32 w 109"/>
                <a:gd name="T5" fmla="*/ 59 h 146"/>
                <a:gd name="T6" fmla="*/ 88 w 109"/>
                <a:gd name="T7" fmla="*/ 59 h 146"/>
                <a:gd name="T8" fmla="*/ 88 w 109"/>
                <a:gd name="T9" fmla="*/ 0 h 146"/>
                <a:gd name="T10" fmla="*/ 117 w 109"/>
                <a:gd name="T11" fmla="*/ 0 h 146"/>
                <a:gd name="T12" fmla="*/ 117 w 109"/>
                <a:gd name="T13" fmla="*/ 146 h 146"/>
                <a:gd name="T14" fmla="*/ 88 w 109"/>
                <a:gd name="T15" fmla="*/ 146 h 146"/>
                <a:gd name="T16" fmla="*/ 88 w 109"/>
                <a:gd name="T17" fmla="*/ 84 h 146"/>
                <a:gd name="T18" fmla="*/ 32 w 109"/>
                <a:gd name="T19" fmla="*/ 84 h 146"/>
                <a:gd name="T20" fmla="*/ 32 w 109"/>
                <a:gd name="T21" fmla="*/ 146 h 146"/>
                <a:gd name="T22" fmla="*/ 0 w 109"/>
                <a:gd name="T23" fmla="*/ 146 h 146"/>
                <a:gd name="T24" fmla="*/ 0 w 109"/>
                <a:gd name="T25" fmla="*/ 0 h 146"/>
                <a:gd name="T26" fmla="*/ 0 w 109"/>
                <a:gd name="T27" fmla="*/ 0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 h="146">
                  <a:moveTo>
                    <a:pt x="0" y="0"/>
                  </a:moveTo>
                  <a:lnTo>
                    <a:pt x="28" y="0"/>
                  </a:lnTo>
                  <a:lnTo>
                    <a:pt x="28" y="59"/>
                  </a:lnTo>
                  <a:lnTo>
                    <a:pt x="81" y="59"/>
                  </a:lnTo>
                  <a:lnTo>
                    <a:pt x="81" y="0"/>
                  </a:lnTo>
                  <a:lnTo>
                    <a:pt x="109" y="0"/>
                  </a:lnTo>
                  <a:lnTo>
                    <a:pt x="109" y="146"/>
                  </a:lnTo>
                  <a:lnTo>
                    <a:pt x="81" y="146"/>
                  </a:lnTo>
                  <a:lnTo>
                    <a:pt x="81" y="84"/>
                  </a:lnTo>
                  <a:lnTo>
                    <a:pt x="28" y="84"/>
                  </a:lnTo>
                  <a:lnTo>
                    <a:pt x="28"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5" name="Freeform 21"/>
            <p:cNvSpPr>
              <a:spLocks/>
            </p:cNvSpPr>
            <p:nvPr/>
          </p:nvSpPr>
          <p:spPr bwMode="auto">
            <a:xfrm>
              <a:off x="6735" y="6187"/>
              <a:ext cx="148" cy="154"/>
            </a:xfrm>
            <a:custGeom>
              <a:avLst/>
              <a:gdLst>
                <a:gd name="T0" fmla="*/ 118 w 146"/>
                <a:gd name="T1" fmla="*/ 43 h 154"/>
                <a:gd name="T2" fmla="*/ 112 w 146"/>
                <a:gd name="T3" fmla="*/ 39 h 154"/>
                <a:gd name="T4" fmla="*/ 105 w 146"/>
                <a:gd name="T5" fmla="*/ 35 h 154"/>
                <a:gd name="T6" fmla="*/ 99 w 146"/>
                <a:gd name="T7" fmla="*/ 31 h 154"/>
                <a:gd name="T8" fmla="*/ 93 w 146"/>
                <a:gd name="T9" fmla="*/ 29 h 154"/>
                <a:gd name="T10" fmla="*/ 85 w 146"/>
                <a:gd name="T11" fmla="*/ 29 h 154"/>
                <a:gd name="T12" fmla="*/ 73 w 146"/>
                <a:gd name="T13" fmla="*/ 29 h 154"/>
                <a:gd name="T14" fmla="*/ 59 w 146"/>
                <a:gd name="T15" fmla="*/ 33 h 154"/>
                <a:gd name="T16" fmla="*/ 49 w 146"/>
                <a:gd name="T17" fmla="*/ 39 h 154"/>
                <a:gd name="T18" fmla="*/ 36 w 146"/>
                <a:gd name="T19" fmla="*/ 49 h 154"/>
                <a:gd name="T20" fmla="*/ 30 w 146"/>
                <a:gd name="T21" fmla="*/ 59 h 154"/>
                <a:gd name="T22" fmla="*/ 28 w 146"/>
                <a:gd name="T23" fmla="*/ 71 h 154"/>
                <a:gd name="T24" fmla="*/ 28 w 146"/>
                <a:gd name="T25" fmla="*/ 85 h 154"/>
                <a:gd name="T26" fmla="*/ 30 w 146"/>
                <a:gd name="T27" fmla="*/ 96 h 154"/>
                <a:gd name="T28" fmla="*/ 42 w 146"/>
                <a:gd name="T29" fmla="*/ 108 h 154"/>
                <a:gd name="T30" fmla="*/ 49 w 146"/>
                <a:gd name="T31" fmla="*/ 118 h 154"/>
                <a:gd name="T32" fmla="*/ 61 w 146"/>
                <a:gd name="T33" fmla="*/ 124 h 154"/>
                <a:gd name="T34" fmla="*/ 73 w 146"/>
                <a:gd name="T35" fmla="*/ 128 h 154"/>
                <a:gd name="T36" fmla="*/ 83 w 146"/>
                <a:gd name="T37" fmla="*/ 128 h 154"/>
                <a:gd name="T38" fmla="*/ 91 w 146"/>
                <a:gd name="T39" fmla="*/ 128 h 154"/>
                <a:gd name="T40" fmla="*/ 97 w 146"/>
                <a:gd name="T41" fmla="*/ 126 h 154"/>
                <a:gd name="T42" fmla="*/ 103 w 146"/>
                <a:gd name="T43" fmla="*/ 122 h 154"/>
                <a:gd name="T44" fmla="*/ 109 w 146"/>
                <a:gd name="T45" fmla="*/ 118 h 154"/>
                <a:gd name="T46" fmla="*/ 116 w 146"/>
                <a:gd name="T47" fmla="*/ 114 h 154"/>
                <a:gd name="T48" fmla="*/ 152 w 146"/>
                <a:gd name="T49" fmla="*/ 110 h 154"/>
                <a:gd name="T50" fmla="*/ 144 w 146"/>
                <a:gd name="T51" fmla="*/ 124 h 154"/>
                <a:gd name="T52" fmla="*/ 136 w 146"/>
                <a:gd name="T53" fmla="*/ 134 h 154"/>
                <a:gd name="T54" fmla="*/ 124 w 146"/>
                <a:gd name="T55" fmla="*/ 142 h 154"/>
                <a:gd name="T56" fmla="*/ 109 w 146"/>
                <a:gd name="T57" fmla="*/ 150 h 154"/>
                <a:gd name="T58" fmla="*/ 95 w 146"/>
                <a:gd name="T59" fmla="*/ 154 h 154"/>
                <a:gd name="T60" fmla="*/ 81 w 146"/>
                <a:gd name="T61" fmla="*/ 154 h 154"/>
                <a:gd name="T62" fmla="*/ 57 w 146"/>
                <a:gd name="T63" fmla="*/ 152 h 154"/>
                <a:gd name="T64" fmla="*/ 34 w 146"/>
                <a:gd name="T65" fmla="*/ 142 h 154"/>
                <a:gd name="T66" fmla="*/ 18 w 146"/>
                <a:gd name="T67" fmla="*/ 128 h 154"/>
                <a:gd name="T68" fmla="*/ 8 w 146"/>
                <a:gd name="T69" fmla="*/ 112 h 154"/>
                <a:gd name="T70" fmla="*/ 2 w 146"/>
                <a:gd name="T71" fmla="*/ 94 h 154"/>
                <a:gd name="T72" fmla="*/ 0 w 146"/>
                <a:gd name="T73" fmla="*/ 77 h 154"/>
                <a:gd name="T74" fmla="*/ 2 w 146"/>
                <a:gd name="T75" fmla="*/ 61 h 154"/>
                <a:gd name="T76" fmla="*/ 8 w 146"/>
                <a:gd name="T77" fmla="*/ 43 h 154"/>
                <a:gd name="T78" fmla="*/ 18 w 146"/>
                <a:gd name="T79" fmla="*/ 27 h 154"/>
                <a:gd name="T80" fmla="*/ 34 w 146"/>
                <a:gd name="T81" fmla="*/ 14 h 154"/>
                <a:gd name="T82" fmla="*/ 57 w 146"/>
                <a:gd name="T83" fmla="*/ 4 h 154"/>
                <a:gd name="T84" fmla="*/ 81 w 146"/>
                <a:gd name="T85" fmla="*/ 0 h 154"/>
                <a:gd name="T86" fmla="*/ 95 w 146"/>
                <a:gd name="T87" fmla="*/ 2 h 154"/>
                <a:gd name="T88" fmla="*/ 109 w 146"/>
                <a:gd name="T89" fmla="*/ 6 h 154"/>
                <a:gd name="T90" fmla="*/ 126 w 146"/>
                <a:gd name="T91" fmla="*/ 14 h 154"/>
                <a:gd name="T92" fmla="*/ 136 w 146"/>
                <a:gd name="T93" fmla="*/ 21 h 154"/>
                <a:gd name="T94" fmla="*/ 146 w 146"/>
                <a:gd name="T95" fmla="*/ 33 h 154"/>
                <a:gd name="T96" fmla="*/ 154 w 146"/>
                <a:gd name="T97" fmla="*/ 45 h 154"/>
                <a:gd name="T98" fmla="*/ 122 w 146"/>
                <a:gd name="T99" fmla="*/ 45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6" h="154">
                  <a:moveTo>
                    <a:pt x="114" y="45"/>
                  </a:moveTo>
                  <a:lnTo>
                    <a:pt x="110" y="43"/>
                  </a:lnTo>
                  <a:lnTo>
                    <a:pt x="109" y="41"/>
                  </a:lnTo>
                  <a:lnTo>
                    <a:pt x="107" y="39"/>
                  </a:lnTo>
                  <a:lnTo>
                    <a:pt x="105" y="37"/>
                  </a:lnTo>
                  <a:lnTo>
                    <a:pt x="101" y="35"/>
                  </a:lnTo>
                  <a:lnTo>
                    <a:pt x="99" y="33"/>
                  </a:lnTo>
                  <a:lnTo>
                    <a:pt x="95" y="31"/>
                  </a:lnTo>
                  <a:lnTo>
                    <a:pt x="93" y="31"/>
                  </a:lnTo>
                  <a:lnTo>
                    <a:pt x="89" y="29"/>
                  </a:lnTo>
                  <a:lnTo>
                    <a:pt x="85" y="29"/>
                  </a:lnTo>
                  <a:lnTo>
                    <a:pt x="81" y="29"/>
                  </a:lnTo>
                  <a:lnTo>
                    <a:pt x="77" y="27"/>
                  </a:lnTo>
                  <a:lnTo>
                    <a:pt x="69" y="29"/>
                  </a:lnTo>
                  <a:lnTo>
                    <a:pt x="61" y="29"/>
                  </a:lnTo>
                  <a:lnTo>
                    <a:pt x="55" y="33"/>
                  </a:lnTo>
                  <a:lnTo>
                    <a:pt x="49" y="35"/>
                  </a:lnTo>
                  <a:lnTo>
                    <a:pt x="45" y="39"/>
                  </a:lnTo>
                  <a:lnTo>
                    <a:pt x="40" y="43"/>
                  </a:lnTo>
                  <a:lnTo>
                    <a:pt x="36" y="49"/>
                  </a:lnTo>
                  <a:lnTo>
                    <a:pt x="34" y="53"/>
                  </a:lnTo>
                  <a:lnTo>
                    <a:pt x="30" y="59"/>
                  </a:lnTo>
                  <a:lnTo>
                    <a:pt x="28" y="65"/>
                  </a:lnTo>
                  <a:lnTo>
                    <a:pt x="28" y="71"/>
                  </a:lnTo>
                  <a:lnTo>
                    <a:pt x="28" y="77"/>
                  </a:lnTo>
                  <a:lnTo>
                    <a:pt x="28" y="85"/>
                  </a:lnTo>
                  <a:lnTo>
                    <a:pt x="28" y="90"/>
                  </a:lnTo>
                  <a:lnTo>
                    <a:pt x="30" y="96"/>
                  </a:lnTo>
                  <a:lnTo>
                    <a:pt x="34" y="102"/>
                  </a:lnTo>
                  <a:lnTo>
                    <a:pt x="38" y="108"/>
                  </a:lnTo>
                  <a:lnTo>
                    <a:pt x="41" y="114"/>
                  </a:lnTo>
                  <a:lnTo>
                    <a:pt x="45" y="118"/>
                  </a:lnTo>
                  <a:lnTo>
                    <a:pt x="51" y="122"/>
                  </a:lnTo>
                  <a:lnTo>
                    <a:pt x="57" y="124"/>
                  </a:lnTo>
                  <a:lnTo>
                    <a:pt x="63" y="128"/>
                  </a:lnTo>
                  <a:lnTo>
                    <a:pt x="69" y="128"/>
                  </a:lnTo>
                  <a:lnTo>
                    <a:pt x="77" y="128"/>
                  </a:lnTo>
                  <a:lnTo>
                    <a:pt x="79" y="128"/>
                  </a:lnTo>
                  <a:lnTo>
                    <a:pt x="83" y="128"/>
                  </a:lnTo>
                  <a:lnTo>
                    <a:pt x="87" y="128"/>
                  </a:lnTo>
                  <a:lnTo>
                    <a:pt x="89" y="128"/>
                  </a:lnTo>
                  <a:lnTo>
                    <a:pt x="93" y="126"/>
                  </a:lnTo>
                  <a:lnTo>
                    <a:pt x="97" y="124"/>
                  </a:lnTo>
                  <a:lnTo>
                    <a:pt x="99" y="122"/>
                  </a:lnTo>
                  <a:lnTo>
                    <a:pt x="103" y="120"/>
                  </a:lnTo>
                  <a:lnTo>
                    <a:pt x="105" y="118"/>
                  </a:lnTo>
                  <a:lnTo>
                    <a:pt x="107" y="116"/>
                  </a:lnTo>
                  <a:lnTo>
                    <a:pt x="109" y="114"/>
                  </a:lnTo>
                  <a:lnTo>
                    <a:pt x="112" y="110"/>
                  </a:lnTo>
                  <a:lnTo>
                    <a:pt x="144" y="110"/>
                  </a:lnTo>
                  <a:lnTo>
                    <a:pt x="140" y="118"/>
                  </a:lnTo>
                  <a:lnTo>
                    <a:pt x="136" y="124"/>
                  </a:lnTo>
                  <a:lnTo>
                    <a:pt x="132" y="128"/>
                  </a:lnTo>
                  <a:lnTo>
                    <a:pt x="128" y="134"/>
                  </a:lnTo>
                  <a:lnTo>
                    <a:pt x="122" y="138"/>
                  </a:lnTo>
                  <a:lnTo>
                    <a:pt x="116" y="142"/>
                  </a:lnTo>
                  <a:lnTo>
                    <a:pt x="110" y="146"/>
                  </a:lnTo>
                  <a:lnTo>
                    <a:pt x="105" y="150"/>
                  </a:lnTo>
                  <a:lnTo>
                    <a:pt x="99" y="152"/>
                  </a:lnTo>
                  <a:lnTo>
                    <a:pt x="91" y="154"/>
                  </a:lnTo>
                  <a:lnTo>
                    <a:pt x="83" y="154"/>
                  </a:lnTo>
                  <a:lnTo>
                    <a:pt x="77" y="154"/>
                  </a:lnTo>
                  <a:lnTo>
                    <a:pt x="63" y="154"/>
                  </a:lnTo>
                  <a:lnTo>
                    <a:pt x="53" y="152"/>
                  </a:lnTo>
                  <a:lnTo>
                    <a:pt x="41" y="148"/>
                  </a:lnTo>
                  <a:lnTo>
                    <a:pt x="34" y="142"/>
                  </a:lnTo>
                  <a:lnTo>
                    <a:pt x="26" y="136"/>
                  </a:lnTo>
                  <a:lnTo>
                    <a:pt x="18" y="128"/>
                  </a:lnTo>
                  <a:lnTo>
                    <a:pt x="12" y="120"/>
                  </a:lnTo>
                  <a:lnTo>
                    <a:pt x="8" y="112"/>
                  </a:lnTo>
                  <a:lnTo>
                    <a:pt x="4" y="104"/>
                  </a:lnTo>
                  <a:lnTo>
                    <a:pt x="2" y="94"/>
                  </a:lnTo>
                  <a:lnTo>
                    <a:pt x="0" y="87"/>
                  </a:lnTo>
                  <a:lnTo>
                    <a:pt x="0" y="77"/>
                  </a:lnTo>
                  <a:lnTo>
                    <a:pt x="0" y="69"/>
                  </a:lnTo>
                  <a:lnTo>
                    <a:pt x="2" y="61"/>
                  </a:lnTo>
                  <a:lnTo>
                    <a:pt x="4" y="51"/>
                  </a:lnTo>
                  <a:lnTo>
                    <a:pt x="8" y="43"/>
                  </a:lnTo>
                  <a:lnTo>
                    <a:pt x="12" y="35"/>
                  </a:lnTo>
                  <a:lnTo>
                    <a:pt x="18" y="27"/>
                  </a:lnTo>
                  <a:lnTo>
                    <a:pt x="26" y="19"/>
                  </a:lnTo>
                  <a:lnTo>
                    <a:pt x="34" y="14"/>
                  </a:lnTo>
                  <a:lnTo>
                    <a:pt x="41" y="8"/>
                  </a:lnTo>
                  <a:lnTo>
                    <a:pt x="53" y="4"/>
                  </a:lnTo>
                  <a:lnTo>
                    <a:pt x="63" y="2"/>
                  </a:lnTo>
                  <a:lnTo>
                    <a:pt x="77" y="0"/>
                  </a:lnTo>
                  <a:lnTo>
                    <a:pt x="83" y="2"/>
                  </a:lnTo>
                  <a:lnTo>
                    <a:pt x="91" y="2"/>
                  </a:lnTo>
                  <a:lnTo>
                    <a:pt x="99" y="4"/>
                  </a:lnTo>
                  <a:lnTo>
                    <a:pt x="105" y="6"/>
                  </a:lnTo>
                  <a:lnTo>
                    <a:pt x="112" y="10"/>
                  </a:lnTo>
                  <a:lnTo>
                    <a:pt x="118" y="14"/>
                  </a:lnTo>
                  <a:lnTo>
                    <a:pt x="124" y="18"/>
                  </a:lnTo>
                  <a:lnTo>
                    <a:pt x="128" y="21"/>
                  </a:lnTo>
                  <a:lnTo>
                    <a:pt x="134" y="27"/>
                  </a:lnTo>
                  <a:lnTo>
                    <a:pt x="138" y="33"/>
                  </a:lnTo>
                  <a:lnTo>
                    <a:pt x="142" y="39"/>
                  </a:lnTo>
                  <a:lnTo>
                    <a:pt x="146" y="45"/>
                  </a:lnTo>
                  <a:lnTo>
                    <a:pt x="114" y="45"/>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6" name="Freeform 22"/>
            <p:cNvSpPr>
              <a:spLocks/>
            </p:cNvSpPr>
            <p:nvPr/>
          </p:nvSpPr>
          <p:spPr bwMode="auto">
            <a:xfrm>
              <a:off x="6917" y="6193"/>
              <a:ext cx="83" cy="146"/>
            </a:xfrm>
            <a:custGeom>
              <a:avLst/>
              <a:gdLst>
                <a:gd name="T0" fmla="*/ 30 w 81"/>
                <a:gd name="T1" fmla="*/ 25 h 146"/>
                <a:gd name="T2" fmla="*/ 0 w 81"/>
                <a:gd name="T3" fmla="*/ 25 h 146"/>
                <a:gd name="T4" fmla="*/ 0 w 81"/>
                <a:gd name="T5" fmla="*/ 0 h 146"/>
                <a:gd name="T6" fmla="*/ 89 w 81"/>
                <a:gd name="T7" fmla="*/ 0 h 146"/>
                <a:gd name="T8" fmla="*/ 89 w 81"/>
                <a:gd name="T9" fmla="*/ 25 h 146"/>
                <a:gd name="T10" fmla="*/ 58 w 81"/>
                <a:gd name="T11" fmla="*/ 25 h 146"/>
                <a:gd name="T12" fmla="*/ 58 w 81"/>
                <a:gd name="T13" fmla="*/ 146 h 146"/>
                <a:gd name="T14" fmla="*/ 30 w 81"/>
                <a:gd name="T15" fmla="*/ 146 h 146"/>
                <a:gd name="T16" fmla="*/ 30 w 81"/>
                <a:gd name="T17" fmla="*/ 25 h 146"/>
                <a:gd name="T18" fmla="*/ 30 w 81"/>
                <a:gd name="T19" fmla="*/ 25 h 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 h="146">
                  <a:moveTo>
                    <a:pt x="26" y="25"/>
                  </a:moveTo>
                  <a:lnTo>
                    <a:pt x="0" y="25"/>
                  </a:lnTo>
                  <a:lnTo>
                    <a:pt x="0" y="0"/>
                  </a:lnTo>
                  <a:lnTo>
                    <a:pt x="81" y="0"/>
                  </a:lnTo>
                  <a:lnTo>
                    <a:pt x="81" y="25"/>
                  </a:lnTo>
                  <a:lnTo>
                    <a:pt x="54" y="25"/>
                  </a:lnTo>
                  <a:lnTo>
                    <a:pt x="54" y="146"/>
                  </a:lnTo>
                  <a:lnTo>
                    <a:pt x="26" y="146"/>
                  </a:lnTo>
                  <a:lnTo>
                    <a:pt x="26" y="25"/>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7" name="Freeform 23"/>
            <p:cNvSpPr>
              <a:spLocks/>
            </p:cNvSpPr>
            <p:nvPr/>
          </p:nvSpPr>
          <p:spPr bwMode="auto">
            <a:xfrm>
              <a:off x="7046" y="6193"/>
              <a:ext cx="120" cy="146"/>
            </a:xfrm>
            <a:custGeom>
              <a:avLst/>
              <a:gdLst>
                <a:gd name="T0" fmla="*/ 25 w 120"/>
                <a:gd name="T1" fmla="*/ 0 h 146"/>
                <a:gd name="T2" fmla="*/ 25 w 120"/>
                <a:gd name="T3" fmla="*/ 102 h 146"/>
                <a:gd name="T4" fmla="*/ 92 w 120"/>
                <a:gd name="T5" fmla="*/ 0 h 146"/>
                <a:gd name="T6" fmla="*/ 120 w 120"/>
                <a:gd name="T7" fmla="*/ 0 h 146"/>
                <a:gd name="T8" fmla="*/ 120 w 120"/>
                <a:gd name="T9" fmla="*/ 146 h 146"/>
                <a:gd name="T10" fmla="*/ 92 w 120"/>
                <a:gd name="T11" fmla="*/ 146 h 146"/>
                <a:gd name="T12" fmla="*/ 92 w 120"/>
                <a:gd name="T13" fmla="*/ 43 h 146"/>
                <a:gd name="T14" fmla="*/ 25 w 120"/>
                <a:gd name="T15" fmla="*/ 146 h 146"/>
                <a:gd name="T16" fmla="*/ 0 w 120"/>
                <a:gd name="T17" fmla="*/ 146 h 146"/>
                <a:gd name="T18" fmla="*/ 0 w 120"/>
                <a:gd name="T19" fmla="*/ 0 h 146"/>
                <a:gd name="T20" fmla="*/ 25 w 120"/>
                <a:gd name="T21" fmla="*/ 0 h 146"/>
                <a:gd name="T22" fmla="*/ 25 w 120"/>
                <a:gd name="T23" fmla="*/ 0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6">
                  <a:moveTo>
                    <a:pt x="25" y="0"/>
                  </a:moveTo>
                  <a:lnTo>
                    <a:pt x="25" y="102"/>
                  </a:lnTo>
                  <a:lnTo>
                    <a:pt x="92" y="0"/>
                  </a:lnTo>
                  <a:lnTo>
                    <a:pt x="120" y="0"/>
                  </a:lnTo>
                  <a:lnTo>
                    <a:pt x="120" y="146"/>
                  </a:lnTo>
                  <a:lnTo>
                    <a:pt x="92" y="146"/>
                  </a:lnTo>
                  <a:lnTo>
                    <a:pt x="92" y="43"/>
                  </a:lnTo>
                  <a:lnTo>
                    <a:pt x="25" y="146"/>
                  </a:lnTo>
                  <a:lnTo>
                    <a:pt x="0" y="146"/>
                  </a:lnTo>
                  <a:lnTo>
                    <a:pt x="0" y="0"/>
                  </a:lnTo>
                  <a:lnTo>
                    <a:pt x="25"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8" name="Freeform 24"/>
            <p:cNvSpPr>
              <a:spLocks/>
            </p:cNvSpPr>
            <p:nvPr/>
          </p:nvSpPr>
          <p:spPr bwMode="auto">
            <a:xfrm>
              <a:off x="7206" y="6193"/>
              <a:ext cx="83" cy="146"/>
            </a:xfrm>
            <a:custGeom>
              <a:avLst/>
              <a:gdLst>
                <a:gd name="T0" fmla="*/ 28 w 83"/>
                <a:gd name="T1" fmla="*/ 25 h 146"/>
                <a:gd name="T2" fmla="*/ 0 w 83"/>
                <a:gd name="T3" fmla="*/ 25 h 146"/>
                <a:gd name="T4" fmla="*/ 0 w 83"/>
                <a:gd name="T5" fmla="*/ 0 h 146"/>
                <a:gd name="T6" fmla="*/ 83 w 83"/>
                <a:gd name="T7" fmla="*/ 0 h 146"/>
                <a:gd name="T8" fmla="*/ 83 w 83"/>
                <a:gd name="T9" fmla="*/ 25 h 146"/>
                <a:gd name="T10" fmla="*/ 55 w 83"/>
                <a:gd name="T11" fmla="*/ 25 h 146"/>
                <a:gd name="T12" fmla="*/ 55 w 83"/>
                <a:gd name="T13" fmla="*/ 146 h 146"/>
                <a:gd name="T14" fmla="*/ 28 w 83"/>
                <a:gd name="T15" fmla="*/ 146 h 146"/>
                <a:gd name="T16" fmla="*/ 28 w 83"/>
                <a:gd name="T17" fmla="*/ 25 h 146"/>
                <a:gd name="T18" fmla="*/ 28 w 83"/>
                <a:gd name="T19" fmla="*/ 25 h 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46">
                  <a:moveTo>
                    <a:pt x="28" y="25"/>
                  </a:moveTo>
                  <a:lnTo>
                    <a:pt x="0" y="25"/>
                  </a:lnTo>
                  <a:lnTo>
                    <a:pt x="0" y="0"/>
                  </a:lnTo>
                  <a:lnTo>
                    <a:pt x="83" y="0"/>
                  </a:lnTo>
                  <a:lnTo>
                    <a:pt x="83" y="25"/>
                  </a:lnTo>
                  <a:lnTo>
                    <a:pt x="55" y="25"/>
                  </a:lnTo>
                  <a:lnTo>
                    <a:pt x="55" y="146"/>
                  </a:lnTo>
                  <a:lnTo>
                    <a:pt x="28" y="146"/>
                  </a:lnTo>
                  <a:lnTo>
                    <a:pt x="28" y="25"/>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49" name="Freeform 25"/>
            <p:cNvSpPr>
              <a:spLocks/>
            </p:cNvSpPr>
            <p:nvPr/>
          </p:nvSpPr>
          <p:spPr bwMode="auto">
            <a:xfrm>
              <a:off x="7323" y="6193"/>
              <a:ext cx="135" cy="146"/>
            </a:xfrm>
            <a:custGeom>
              <a:avLst/>
              <a:gdLst>
                <a:gd name="T0" fmla="*/ 68 w 136"/>
                <a:gd name="T1" fmla="*/ 146 h 146"/>
                <a:gd name="T2" fmla="*/ 39 w 136"/>
                <a:gd name="T3" fmla="*/ 146 h 146"/>
                <a:gd name="T4" fmla="*/ 57 w 136"/>
                <a:gd name="T5" fmla="*/ 108 h 146"/>
                <a:gd name="T6" fmla="*/ 0 w 136"/>
                <a:gd name="T7" fmla="*/ 0 h 146"/>
                <a:gd name="T8" fmla="*/ 33 w 136"/>
                <a:gd name="T9" fmla="*/ 0 h 146"/>
                <a:gd name="T10" fmla="*/ 69 w 136"/>
                <a:gd name="T11" fmla="*/ 77 h 146"/>
                <a:gd name="T12" fmla="*/ 102 w 136"/>
                <a:gd name="T13" fmla="*/ 0 h 146"/>
                <a:gd name="T14" fmla="*/ 132 w 136"/>
                <a:gd name="T15" fmla="*/ 0 h 146"/>
                <a:gd name="T16" fmla="*/ 68 w 136"/>
                <a:gd name="T17" fmla="*/ 146 h 146"/>
                <a:gd name="T18" fmla="*/ 68 w 136"/>
                <a:gd name="T19" fmla="*/ 146 h 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6" h="146">
                  <a:moveTo>
                    <a:pt x="69" y="146"/>
                  </a:moveTo>
                  <a:lnTo>
                    <a:pt x="39" y="146"/>
                  </a:lnTo>
                  <a:lnTo>
                    <a:pt x="57" y="108"/>
                  </a:lnTo>
                  <a:lnTo>
                    <a:pt x="0" y="0"/>
                  </a:lnTo>
                  <a:lnTo>
                    <a:pt x="33" y="0"/>
                  </a:lnTo>
                  <a:lnTo>
                    <a:pt x="73" y="77"/>
                  </a:lnTo>
                  <a:lnTo>
                    <a:pt x="106" y="0"/>
                  </a:lnTo>
                  <a:lnTo>
                    <a:pt x="136" y="0"/>
                  </a:lnTo>
                  <a:lnTo>
                    <a:pt x="69" y="146"/>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0" name="Freeform 26"/>
            <p:cNvSpPr>
              <a:spLocks/>
            </p:cNvSpPr>
            <p:nvPr/>
          </p:nvSpPr>
          <p:spPr bwMode="auto">
            <a:xfrm>
              <a:off x="7493" y="6193"/>
              <a:ext cx="80" cy="146"/>
            </a:xfrm>
            <a:custGeom>
              <a:avLst/>
              <a:gdLst>
                <a:gd name="T0" fmla="*/ 28 w 81"/>
                <a:gd name="T1" fmla="*/ 25 h 146"/>
                <a:gd name="T2" fmla="*/ 0 w 81"/>
                <a:gd name="T3" fmla="*/ 25 h 146"/>
                <a:gd name="T4" fmla="*/ 0 w 81"/>
                <a:gd name="T5" fmla="*/ 0 h 146"/>
                <a:gd name="T6" fmla="*/ 77 w 81"/>
                <a:gd name="T7" fmla="*/ 0 h 146"/>
                <a:gd name="T8" fmla="*/ 77 w 81"/>
                <a:gd name="T9" fmla="*/ 25 h 146"/>
                <a:gd name="T10" fmla="*/ 51 w 81"/>
                <a:gd name="T11" fmla="*/ 25 h 146"/>
                <a:gd name="T12" fmla="*/ 51 w 81"/>
                <a:gd name="T13" fmla="*/ 146 h 146"/>
                <a:gd name="T14" fmla="*/ 28 w 81"/>
                <a:gd name="T15" fmla="*/ 146 h 146"/>
                <a:gd name="T16" fmla="*/ 28 w 81"/>
                <a:gd name="T17" fmla="*/ 25 h 146"/>
                <a:gd name="T18" fmla="*/ 28 w 81"/>
                <a:gd name="T19" fmla="*/ 25 h 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 h="146">
                  <a:moveTo>
                    <a:pt x="28" y="25"/>
                  </a:moveTo>
                  <a:lnTo>
                    <a:pt x="0" y="25"/>
                  </a:lnTo>
                  <a:lnTo>
                    <a:pt x="0" y="0"/>
                  </a:lnTo>
                  <a:lnTo>
                    <a:pt x="81" y="0"/>
                  </a:lnTo>
                  <a:lnTo>
                    <a:pt x="81" y="25"/>
                  </a:lnTo>
                  <a:lnTo>
                    <a:pt x="55" y="25"/>
                  </a:lnTo>
                  <a:lnTo>
                    <a:pt x="55" y="146"/>
                  </a:lnTo>
                  <a:lnTo>
                    <a:pt x="28" y="146"/>
                  </a:lnTo>
                  <a:lnTo>
                    <a:pt x="28" y="25"/>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1" name="Freeform 27"/>
            <p:cNvSpPr>
              <a:spLocks/>
            </p:cNvSpPr>
            <p:nvPr/>
          </p:nvSpPr>
          <p:spPr bwMode="auto">
            <a:xfrm>
              <a:off x="4094" y="6431"/>
              <a:ext cx="120" cy="146"/>
            </a:xfrm>
            <a:custGeom>
              <a:avLst/>
              <a:gdLst>
                <a:gd name="T0" fmla="*/ 26 w 121"/>
                <a:gd name="T1" fmla="*/ 0 h 146"/>
                <a:gd name="T2" fmla="*/ 26 w 121"/>
                <a:gd name="T3" fmla="*/ 103 h 146"/>
                <a:gd name="T4" fmla="*/ 89 w 121"/>
                <a:gd name="T5" fmla="*/ 0 h 146"/>
                <a:gd name="T6" fmla="*/ 117 w 121"/>
                <a:gd name="T7" fmla="*/ 0 h 146"/>
                <a:gd name="T8" fmla="*/ 117 w 121"/>
                <a:gd name="T9" fmla="*/ 146 h 146"/>
                <a:gd name="T10" fmla="*/ 89 w 121"/>
                <a:gd name="T11" fmla="*/ 146 h 146"/>
                <a:gd name="T12" fmla="*/ 89 w 121"/>
                <a:gd name="T13" fmla="*/ 44 h 146"/>
                <a:gd name="T14" fmla="*/ 26 w 121"/>
                <a:gd name="T15" fmla="*/ 146 h 146"/>
                <a:gd name="T16" fmla="*/ 0 w 121"/>
                <a:gd name="T17" fmla="*/ 146 h 146"/>
                <a:gd name="T18" fmla="*/ 0 w 121"/>
                <a:gd name="T19" fmla="*/ 0 h 146"/>
                <a:gd name="T20" fmla="*/ 26 w 121"/>
                <a:gd name="T21" fmla="*/ 0 h 146"/>
                <a:gd name="T22" fmla="*/ 26 w 121"/>
                <a:gd name="T23" fmla="*/ 0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1" h="146">
                  <a:moveTo>
                    <a:pt x="26" y="0"/>
                  </a:moveTo>
                  <a:lnTo>
                    <a:pt x="26" y="103"/>
                  </a:lnTo>
                  <a:lnTo>
                    <a:pt x="93" y="0"/>
                  </a:lnTo>
                  <a:lnTo>
                    <a:pt x="121" y="0"/>
                  </a:lnTo>
                  <a:lnTo>
                    <a:pt x="121" y="146"/>
                  </a:lnTo>
                  <a:lnTo>
                    <a:pt x="93" y="146"/>
                  </a:lnTo>
                  <a:lnTo>
                    <a:pt x="93" y="44"/>
                  </a:lnTo>
                  <a:lnTo>
                    <a:pt x="26" y="146"/>
                  </a:lnTo>
                  <a:lnTo>
                    <a:pt x="0" y="146"/>
                  </a:lnTo>
                  <a:lnTo>
                    <a:pt x="0" y="0"/>
                  </a:lnTo>
                  <a:lnTo>
                    <a:pt x="26"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2" name="Freeform 28"/>
            <p:cNvSpPr>
              <a:spLocks/>
            </p:cNvSpPr>
            <p:nvPr/>
          </p:nvSpPr>
          <p:spPr bwMode="auto">
            <a:xfrm>
              <a:off x="4242" y="6431"/>
              <a:ext cx="108" cy="146"/>
            </a:xfrm>
            <a:custGeom>
              <a:avLst/>
              <a:gdLst>
                <a:gd name="T0" fmla="*/ 0 w 109"/>
                <a:gd name="T1" fmla="*/ 0 h 146"/>
                <a:gd name="T2" fmla="*/ 28 w 109"/>
                <a:gd name="T3" fmla="*/ 0 h 146"/>
                <a:gd name="T4" fmla="*/ 28 w 109"/>
                <a:gd name="T5" fmla="*/ 59 h 146"/>
                <a:gd name="T6" fmla="*/ 79 w 109"/>
                <a:gd name="T7" fmla="*/ 59 h 146"/>
                <a:gd name="T8" fmla="*/ 79 w 109"/>
                <a:gd name="T9" fmla="*/ 0 h 146"/>
                <a:gd name="T10" fmla="*/ 105 w 109"/>
                <a:gd name="T11" fmla="*/ 0 h 146"/>
                <a:gd name="T12" fmla="*/ 105 w 109"/>
                <a:gd name="T13" fmla="*/ 146 h 146"/>
                <a:gd name="T14" fmla="*/ 79 w 109"/>
                <a:gd name="T15" fmla="*/ 146 h 146"/>
                <a:gd name="T16" fmla="*/ 79 w 109"/>
                <a:gd name="T17" fmla="*/ 85 h 146"/>
                <a:gd name="T18" fmla="*/ 28 w 109"/>
                <a:gd name="T19" fmla="*/ 85 h 146"/>
                <a:gd name="T20" fmla="*/ 28 w 109"/>
                <a:gd name="T21" fmla="*/ 146 h 146"/>
                <a:gd name="T22" fmla="*/ 0 w 109"/>
                <a:gd name="T23" fmla="*/ 146 h 146"/>
                <a:gd name="T24" fmla="*/ 0 w 109"/>
                <a:gd name="T25" fmla="*/ 0 h 146"/>
                <a:gd name="T26" fmla="*/ 0 w 109"/>
                <a:gd name="T27" fmla="*/ 0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 h="146">
                  <a:moveTo>
                    <a:pt x="0" y="0"/>
                  </a:moveTo>
                  <a:lnTo>
                    <a:pt x="28" y="0"/>
                  </a:lnTo>
                  <a:lnTo>
                    <a:pt x="28" y="59"/>
                  </a:lnTo>
                  <a:lnTo>
                    <a:pt x="83" y="59"/>
                  </a:lnTo>
                  <a:lnTo>
                    <a:pt x="83" y="0"/>
                  </a:lnTo>
                  <a:lnTo>
                    <a:pt x="109" y="0"/>
                  </a:lnTo>
                  <a:lnTo>
                    <a:pt x="109" y="146"/>
                  </a:lnTo>
                  <a:lnTo>
                    <a:pt x="83" y="146"/>
                  </a:lnTo>
                  <a:lnTo>
                    <a:pt x="83" y="85"/>
                  </a:lnTo>
                  <a:lnTo>
                    <a:pt x="28" y="85"/>
                  </a:lnTo>
                  <a:lnTo>
                    <a:pt x="28"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3" name="Freeform 29"/>
            <p:cNvSpPr>
              <a:spLocks noEditPoints="1"/>
            </p:cNvSpPr>
            <p:nvPr/>
          </p:nvSpPr>
          <p:spPr bwMode="auto">
            <a:xfrm>
              <a:off x="4371" y="6417"/>
              <a:ext cx="160" cy="169"/>
            </a:xfrm>
            <a:custGeom>
              <a:avLst/>
              <a:gdLst>
                <a:gd name="T0" fmla="*/ 59 w 160"/>
                <a:gd name="T1" fmla="*/ 152 h 168"/>
                <a:gd name="T2" fmla="*/ 42 w 160"/>
                <a:gd name="T3" fmla="*/ 148 h 168"/>
                <a:gd name="T4" fmla="*/ 26 w 160"/>
                <a:gd name="T5" fmla="*/ 139 h 168"/>
                <a:gd name="T6" fmla="*/ 14 w 160"/>
                <a:gd name="T7" fmla="*/ 129 h 168"/>
                <a:gd name="T8" fmla="*/ 6 w 160"/>
                <a:gd name="T9" fmla="*/ 115 h 168"/>
                <a:gd name="T10" fmla="*/ 2 w 160"/>
                <a:gd name="T11" fmla="*/ 97 h 168"/>
                <a:gd name="T12" fmla="*/ 2 w 160"/>
                <a:gd name="T13" fmla="*/ 75 h 168"/>
                <a:gd name="T14" fmla="*/ 6 w 160"/>
                <a:gd name="T15" fmla="*/ 60 h 168"/>
                <a:gd name="T16" fmla="*/ 14 w 160"/>
                <a:gd name="T17" fmla="*/ 46 h 168"/>
                <a:gd name="T18" fmla="*/ 26 w 160"/>
                <a:gd name="T19" fmla="*/ 34 h 168"/>
                <a:gd name="T20" fmla="*/ 42 w 160"/>
                <a:gd name="T21" fmla="*/ 26 h 168"/>
                <a:gd name="T22" fmla="*/ 59 w 160"/>
                <a:gd name="T23" fmla="*/ 22 h 168"/>
                <a:gd name="T24" fmla="*/ 67 w 160"/>
                <a:gd name="T25" fmla="*/ 0 h 168"/>
                <a:gd name="T26" fmla="*/ 95 w 160"/>
                <a:gd name="T27" fmla="*/ 20 h 168"/>
                <a:gd name="T28" fmla="*/ 115 w 160"/>
                <a:gd name="T29" fmla="*/ 24 h 168"/>
                <a:gd name="T30" fmla="*/ 130 w 160"/>
                <a:gd name="T31" fmla="*/ 30 h 168"/>
                <a:gd name="T32" fmla="*/ 142 w 160"/>
                <a:gd name="T33" fmla="*/ 40 h 168"/>
                <a:gd name="T34" fmla="*/ 152 w 160"/>
                <a:gd name="T35" fmla="*/ 52 h 168"/>
                <a:gd name="T36" fmla="*/ 158 w 160"/>
                <a:gd name="T37" fmla="*/ 67 h 168"/>
                <a:gd name="T38" fmla="*/ 160 w 160"/>
                <a:gd name="T39" fmla="*/ 83 h 168"/>
                <a:gd name="T40" fmla="*/ 158 w 160"/>
                <a:gd name="T41" fmla="*/ 105 h 168"/>
                <a:gd name="T42" fmla="*/ 152 w 160"/>
                <a:gd name="T43" fmla="*/ 121 h 168"/>
                <a:gd name="T44" fmla="*/ 142 w 160"/>
                <a:gd name="T45" fmla="*/ 135 h 168"/>
                <a:gd name="T46" fmla="*/ 128 w 160"/>
                <a:gd name="T47" fmla="*/ 144 h 168"/>
                <a:gd name="T48" fmla="*/ 115 w 160"/>
                <a:gd name="T49" fmla="*/ 150 h 168"/>
                <a:gd name="T50" fmla="*/ 95 w 160"/>
                <a:gd name="T51" fmla="*/ 152 h 168"/>
                <a:gd name="T52" fmla="*/ 67 w 160"/>
                <a:gd name="T53" fmla="*/ 172 h 168"/>
                <a:gd name="T54" fmla="*/ 67 w 160"/>
                <a:gd name="T55" fmla="*/ 152 h 168"/>
                <a:gd name="T56" fmla="*/ 63 w 160"/>
                <a:gd name="T57" fmla="*/ 48 h 168"/>
                <a:gd name="T58" fmla="*/ 52 w 160"/>
                <a:gd name="T59" fmla="*/ 50 h 168"/>
                <a:gd name="T60" fmla="*/ 44 w 160"/>
                <a:gd name="T61" fmla="*/ 56 h 168"/>
                <a:gd name="T62" fmla="*/ 36 w 160"/>
                <a:gd name="T63" fmla="*/ 62 h 168"/>
                <a:gd name="T64" fmla="*/ 32 w 160"/>
                <a:gd name="T65" fmla="*/ 69 h 168"/>
                <a:gd name="T66" fmla="*/ 30 w 160"/>
                <a:gd name="T67" fmla="*/ 79 h 168"/>
                <a:gd name="T68" fmla="*/ 30 w 160"/>
                <a:gd name="T69" fmla="*/ 93 h 168"/>
                <a:gd name="T70" fmla="*/ 32 w 160"/>
                <a:gd name="T71" fmla="*/ 103 h 168"/>
                <a:gd name="T72" fmla="*/ 36 w 160"/>
                <a:gd name="T73" fmla="*/ 111 h 168"/>
                <a:gd name="T74" fmla="*/ 44 w 160"/>
                <a:gd name="T75" fmla="*/ 117 h 168"/>
                <a:gd name="T76" fmla="*/ 52 w 160"/>
                <a:gd name="T77" fmla="*/ 123 h 168"/>
                <a:gd name="T78" fmla="*/ 63 w 160"/>
                <a:gd name="T79" fmla="*/ 125 h 168"/>
                <a:gd name="T80" fmla="*/ 67 w 160"/>
                <a:gd name="T81" fmla="*/ 46 h 168"/>
                <a:gd name="T82" fmla="*/ 95 w 160"/>
                <a:gd name="T83" fmla="*/ 125 h 168"/>
                <a:gd name="T84" fmla="*/ 107 w 160"/>
                <a:gd name="T85" fmla="*/ 125 h 168"/>
                <a:gd name="T86" fmla="*/ 117 w 160"/>
                <a:gd name="T87" fmla="*/ 121 h 168"/>
                <a:gd name="T88" fmla="*/ 124 w 160"/>
                <a:gd name="T89" fmla="*/ 115 h 168"/>
                <a:gd name="T90" fmla="*/ 130 w 160"/>
                <a:gd name="T91" fmla="*/ 107 h 168"/>
                <a:gd name="T92" fmla="*/ 134 w 160"/>
                <a:gd name="T93" fmla="*/ 97 h 168"/>
                <a:gd name="T94" fmla="*/ 134 w 160"/>
                <a:gd name="T95" fmla="*/ 83 h 168"/>
                <a:gd name="T96" fmla="*/ 134 w 160"/>
                <a:gd name="T97" fmla="*/ 75 h 168"/>
                <a:gd name="T98" fmla="*/ 130 w 160"/>
                <a:gd name="T99" fmla="*/ 66 h 168"/>
                <a:gd name="T100" fmla="*/ 124 w 160"/>
                <a:gd name="T101" fmla="*/ 58 h 168"/>
                <a:gd name="T102" fmla="*/ 117 w 160"/>
                <a:gd name="T103" fmla="*/ 52 h 168"/>
                <a:gd name="T104" fmla="*/ 107 w 160"/>
                <a:gd name="T105" fmla="*/ 48 h 168"/>
                <a:gd name="T106" fmla="*/ 95 w 160"/>
                <a:gd name="T107" fmla="*/ 46 h 168"/>
                <a:gd name="T108" fmla="*/ 95 w 160"/>
                <a:gd name="T109" fmla="*/ 125 h 1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60" h="168">
                  <a:moveTo>
                    <a:pt x="67" y="148"/>
                  </a:moveTo>
                  <a:lnTo>
                    <a:pt x="59" y="148"/>
                  </a:lnTo>
                  <a:lnTo>
                    <a:pt x="50" y="146"/>
                  </a:lnTo>
                  <a:lnTo>
                    <a:pt x="42" y="144"/>
                  </a:lnTo>
                  <a:lnTo>
                    <a:pt x="34" y="140"/>
                  </a:lnTo>
                  <a:lnTo>
                    <a:pt x="26" y="135"/>
                  </a:lnTo>
                  <a:lnTo>
                    <a:pt x="20" y="131"/>
                  </a:lnTo>
                  <a:lnTo>
                    <a:pt x="14" y="125"/>
                  </a:lnTo>
                  <a:lnTo>
                    <a:pt x="10" y="117"/>
                  </a:lnTo>
                  <a:lnTo>
                    <a:pt x="6" y="111"/>
                  </a:lnTo>
                  <a:lnTo>
                    <a:pt x="4" y="101"/>
                  </a:lnTo>
                  <a:lnTo>
                    <a:pt x="2" y="93"/>
                  </a:lnTo>
                  <a:lnTo>
                    <a:pt x="0" y="83"/>
                  </a:lnTo>
                  <a:lnTo>
                    <a:pt x="2" y="75"/>
                  </a:lnTo>
                  <a:lnTo>
                    <a:pt x="4" y="67"/>
                  </a:lnTo>
                  <a:lnTo>
                    <a:pt x="6" y="60"/>
                  </a:lnTo>
                  <a:lnTo>
                    <a:pt x="10" y="52"/>
                  </a:lnTo>
                  <a:lnTo>
                    <a:pt x="14" y="46"/>
                  </a:lnTo>
                  <a:lnTo>
                    <a:pt x="20" y="40"/>
                  </a:lnTo>
                  <a:lnTo>
                    <a:pt x="26" y="34"/>
                  </a:lnTo>
                  <a:lnTo>
                    <a:pt x="34" y="30"/>
                  </a:lnTo>
                  <a:lnTo>
                    <a:pt x="42" y="26"/>
                  </a:lnTo>
                  <a:lnTo>
                    <a:pt x="50" y="24"/>
                  </a:lnTo>
                  <a:lnTo>
                    <a:pt x="59" y="22"/>
                  </a:lnTo>
                  <a:lnTo>
                    <a:pt x="67" y="20"/>
                  </a:lnTo>
                  <a:lnTo>
                    <a:pt x="67" y="0"/>
                  </a:lnTo>
                  <a:lnTo>
                    <a:pt x="95" y="0"/>
                  </a:lnTo>
                  <a:lnTo>
                    <a:pt x="95" y="20"/>
                  </a:lnTo>
                  <a:lnTo>
                    <a:pt x="105" y="22"/>
                  </a:lnTo>
                  <a:lnTo>
                    <a:pt x="115" y="24"/>
                  </a:lnTo>
                  <a:lnTo>
                    <a:pt x="123" y="26"/>
                  </a:lnTo>
                  <a:lnTo>
                    <a:pt x="130" y="30"/>
                  </a:lnTo>
                  <a:lnTo>
                    <a:pt x="136" y="34"/>
                  </a:lnTo>
                  <a:lnTo>
                    <a:pt x="142" y="40"/>
                  </a:lnTo>
                  <a:lnTo>
                    <a:pt x="148" y="46"/>
                  </a:lnTo>
                  <a:lnTo>
                    <a:pt x="152" y="52"/>
                  </a:lnTo>
                  <a:lnTo>
                    <a:pt x="156" y="60"/>
                  </a:lnTo>
                  <a:lnTo>
                    <a:pt x="158" y="67"/>
                  </a:lnTo>
                  <a:lnTo>
                    <a:pt x="160" y="75"/>
                  </a:lnTo>
                  <a:lnTo>
                    <a:pt x="160" y="83"/>
                  </a:lnTo>
                  <a:lnTo>
                    <a:pt x="160" y="93"/>
                  </a:lnTo>
                  <a:lnTo>
                    <a:pt x="158" y="101"/>
                  </a:lnTo>
                  <a:lnTo>
                    <a:pt x="156" y="111"/>
                  </a:lnTo>
                  <a:lnTo>
                    <a:pt x="152" y="117"/>
                  </a:lnTo>
                  <a:lnTo>
                    <a:pt x="148" y="125"/>
                  </a:lnTo>
                  <a:lnTo>
                    <a:pt x="142" y="131"/>
                  </a:lnTo>
                  <a:lnTo>
                    <a:pt x="136" y="135"/>
                  </a:lnTo>
                  <a:lnTo>
                    <a:pt x="128" y="140"/>
                  </a:lnTo>
                  <a:lnTo>
                    <a:pt x="123" y="144"/>
                  </a:lnTo>
                  <a:lnTo>
                    <a:pt x="115" y="146"/>
                  </a:lnTo>
                  <a:lnTo>
                    <a:pt x="105" y="148"/>
                  </a:lnTo>
                  <a:lnTo>
                    <a:pt x="95" y="148"/>
                  </a:lnTo>
                  <a:lnTo>
                    <a:pt x="95" y="168"/>
                  </a:lnTo>
                  <a:lnTo>
                    <a:pt x="67" y="168"/>
                  </a:lnTo>
                  <a:lnTo>
                    <a:pt x="67" y="148"/>
                  </a:lnTo>
                  <a:close/>
                  <a:moveTo>
                    <a:pt x="67" y="46"/>
                  </a:moveTo>
                  <a:lnTo>
                    <a:pt x="63" y="48"/>
                  </a:lnTo>
                  <a:lnTo>
                    <a:pt x="57" y="48"/>
                  </a:lnTo>
                  <a:lnTo>
                    <a:pt x="52" y="50"/>
                  </a:lnTo>
                  <a:lnTo>
                    <a:pt x="48" y="52"/>
                  </a:lnTo>
                  <a:lnTo>
                    <a:pt x="44" y="56"/>
                  </a:lnTo>
                  <a:lnTo>
                    <a:pt x="40" y="58"/>
                  </a:lnTo>
                  <a:lnTo>
                    <a:pt x="36" y="62"/>
                  </a:lnTo>
                  <a:lnTo>
                    <a:pt x="34" y="66"/>
                  </a:lnTo>
                  <a:lnTo>
                    <a:pt x="32" y="69"/>
                  </a:lnTo>
                  <a:lnTo>
                    <a:pt x="30" y="75"/>
                  </a:lnTo>
                  <a:lnTo>
                    <a:pt x="30" y="79"/>
                  </a:lnTo>
                  <a:lnTo>
                    <a:pt x="28" y="83"/>
                  </a:lnTo>
                  <a:lnTo>
                    <a:pt x="30" y="89"/>
                  </a:lnTo>
                  <a:lnTo>
                    <a:pt x="30" y="93"/>
                  </a:lnTo>
                  <a:lnTo>
                    <a:pt x="32" y="99"/>
                  </a:lnTo>
                  <a:lnTo>
                    <a:pt x="34" y="103"/>
                  </a:lnTo>
                  <a:lnTo>
                    <a:pt x="36" y="107"/>
                  </a:lnTo>
                  <a:lnTo>
                    <a:pt x="40" y="111"/>
                  </a:lnTo>
                  <a:lnTo>
                    <a:pt x="44" y="113"/>
                  </a:lnTo>
                  <a:lnTo>
                    <a:pt x="48" y="117"/>
                  </a:lnTo>
                  <a:lnTo>
                    <a:pt x="52" y="119"/>
                  </a:lnTo>
                  <a:lnTo>
                    <a:pt x="57" y="121"/>
                  </a:lnTo>
                  <a:lnTo>
                    <a:pt x="63" y="121"/>
                  </a:lnTo>
                  <a:lnTo>
                    <a:pt x="67" y="121"/>
                  </a:lnTo>
                  <a:lnTo>
                    <a:pt x="67" y="46"/>
                  </a:lnTo>
                  <a:close/>
                  <a:moveTo>
                    <a:pt x="95" y="121"/>
                  </a:moveTo>
                  <a:lnTo>
                    <a:pt x="101" y="121"/>
                  </a:lnTo>
                  <a:lnTo>
                    <a:pt x="107" y="121"/>
                  </a:lnTo>
                  <a:lnTo>
                    <a:pt x="113" y="119"/>
                  </a:lnTo>
                  <a:lnTo>
                    <a:pt x="117" y="117"/>
                  </a:lnTo>
                  <a:lnTo>
                    <a:pt x="121" y="113"/>
                  </a:lnTo>
                  <a:lnTo>
                    <a:pt x="124" y="111"/>
                  </a:lnTo>
                  <a:lnTo>
                    <a:pt x="128" y="107"/>
                  </a:lnTo>
                  <a:lnTo>
                    <a:pt x="130" y="103"/>
                  </a:lnTo>
                  <a:lnTo>
                    <a:pt x="132" y="99"/>
                  </a:lnTo>
                  <a:lnTo>
                    <a:pt x="134" y="93"/>
                  </a:lnTo>
                  <a:lnTo>
                    <a:pt x="134" y="89"/>
                  </a:lnTo>
                  <a:lnTo>
                    <a:pt x="134" y="83"/>
                  </a:lnTo>
                  <a:lnTo>
                    <a:pt x="134" y="79"/>
                  </a:lnTo>
                  <a:lnTo>
                    <a:pt x="134" y="75"/>
                  </a:lnTo>
                  <a:lnTo>
                    <a:pt x="132" y="69"/>
                  </a:lnTo>
                  <a:lnTo>
                    <a:pt x="130" y="66"/>
                  </a:lnTo>
                  <a:lnTo>
                    <a:pt x="128" y="62"/>
                  </a:lnTo>
                  <a:lnTo>
                    <a:pt x="124" y="58"/>
                  </a:lnTo>
                  <a:lnTo>
                    <a:pt x="121" y="56"/>
                  </a:lnTo>
                  <a:lnTo>
                    <a:pt x="117" y="52"/>
                  </a:lnTo>
                  <a:lnTo>
                    <a:pt x="113" y="50"/>
                  </a:lnTo>
                  <a:lnTo>
                    <a:pt x="107" y="48"/>
                  </a:lnTo>
                  <a:lnTo>
                    <a:pt x="101" y="48"/>
                  </a:lnTo>
                  <a:lnTo>
                    <a:pt x="95" y="46"/>
                  </a:lnTo>
                  <a:lnTo>
                    <a:pt x="95" y="121"/>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4" name="Freeform 30"/>
            <p:cNvSpPr>
              <a:spLocks noEditPoints="1"/>
            </p:cNvSpPr>
            <p:nvPr/>
          </p:nvSpPr>
          <p:spPr bwMode="auto">
            <a:xfrm>
              <a:off x="4544" y="6429"/>
              <a:ext cx="157" cy="154"/>
            </a:xfrm>
            <a:custGeom>
              <a:avLst/>
              <a:gdLst>
                <a:gd name="T0" fmla="*/ 160 w 156"/>
                <a:gd name="T1" fmla="*/ 89 h 154"/>
                <a:gd name="T2" fmla="*/ 154 w 156"/>
                <a:gd name="T3" fmla="*/ 109 h 154"/>
                <a:gd name="T4" fmla="*/ 146 w 156"/>
                <a:gd name="T5" fmla="*/ 126 h 154"/>
                <a:gd name="T6" fmla="*/ 132 w 156"/>
                <a:gd name="T7" fmla="*/ 140 h 154"/>
                <a:gd name="T8" fmla="*/ 114 w 156"/>
                <a:gd name="T9" fmla="*/ 148 h 154"/>
                <a:gd name="T10" fmla="*/ 94 w 156"/>
                <a:gd name="T11" fmla="*/ 154 h 154"/>
                <a:gd name="T12" fmla="*/ 69 w 156"/>
                <a:gd name="T13" fmla="*/ 154 h 154"/>
                <a:gd name="T14" fmla="*/ 49 w 156"/>
                <a:gd name="T15" fmla="*/ 148 h 154"/>
                <a:gd name="T16" fmla="*/ 31 w 156"/>
                <a:gd name="T17" fmla="*/ 140 h 154"/>
                <a:gd name="T18" fmla="*/ 18 w 156"/>
                <a:gd name="T19" fmla="*/ 126 h 154"/>
                <a:gd name="T20" fmla="*/ 8 w 156"/>
                <a:gd name="T21" fmla="*/ 109 h 154"/>
                <a:gd name="T22" fmla="*/ 2 w 156"/>
                <a:gd name="T23" fmla="*/ 89 h 154"/>
                <a:gd name="T24" fmla="*/ 2 w 156"/>
                <a:gd name="T25" fmla="*/ 67 h 154"/>
                <a:gd name="T26" fmla="*/ 8 w 156"/>
                <a:gd name="T27" fmla="*/ 50 h 154"/>
                <a:gd name="T28" fmla="*/ 18 w 156"/>
                <a:gd name="T29" fmla="*/ 32 h 154"/>
                <a:gd name="T30" fmla="*/ 31 w 156"/>
                <a:gd name="T31" fmla="*/ 18 h 154"/>
                <a:gd name="T32" fmla="*/ 49 w 156"/>
                <a:gd name="T33" fmla="*/ 8 h 154"/>
                <a:gd name="T34" fmla="*/ 69 w 156"/>
                <a:gd name="T35" fmla="*/ 2 h 154"/>
                <a:gd name="T36" fmla="*/ 94 w 156"/>
                <a:gd name="T37" fmla="*/ 2 h 154"/>
                <a:gd name="T38" fmla="*/ 114 w 156"/>
                <a:gd name="T39" fmla="*/ 8 h 154"/>
                <a:gd name="T40" fmla="*/ 132 w 156"/>
                <a:gd name="T41" fmla="*/ 18 h 154"/>
                <a:gd name="T42" fmla="*/ 146 w 156"/>
                <a:gd name="T43" fmla="*/ 32 h 154"/>
                <a:gd name="T44" fmla="*/ 154 w 156"/>
                <a:gd name="T45" fmla="*/ 50 h 154"/>
                <a:gd name="T46" fmla="*/ 160 w 156"/>
                <a:gd name="T47" fmla="*/ 67 h 154"/>
                <a:gd name="T48" fmla="*/ 160 w 156"/>
                <a:gd name="T49" fmla="*/ 77 h 154"/>
                <a:gd name="T50" fmla="*/ 132 w 156"/>
                <a:gd name="T51" fmla="*/ 71 h 154"/>
                <a:gd name="T52" fmla="*/ 130 w 156"/>
                <a:gd name="T53" fmla="*/ 59 h 154"/>
                <a:gd name="T54" fmla="*/ 122 w 156"/>
                <a:gd name="T55" fmla="*/ 48 h 154"/>
                <a:gd name="T56" fmla="*/ 114 w 156"/>
                <a:gd name="T57" fmla="*/ 40 h 154"/>
                <a:gd name="T58" fmla="*/ 102 w 156"/>
                <a:gd name="T59" fmla="*/ 32 h 154"/>
                <a:gd name="T60" fmla="*/ 91 w 156"/>
                <a:gd name="T61" fmla="*/ 30 h 154"/>
                <a:gd name="T62" fmla="*/ 73 w 156"/>
                <a:gd name="T63" fmla="*/ 30 h 154"/>
                <a:gd name="T64" fmla="*/ 59 w 156"/>
                <a:gd name="T65" fmla="*/ 32 h 154"/>
                <a:gd name="T66" fmla="*/ 47 w 156"/>
                <a:gd name="T67" fmla="*/ 40 h 154"/>
                <a:gd name="T68" fmla="*/ 39 w 156"/>
                <a:gd name="T69" fmla="*/ 48 h 154"/>
                <a:gd name="T70" fmla="*/ 31 w 156"/>
                <a:gd name="T71" fmla="*/ 59 h 154"/>
                <a:gd name="T72" fmla="*/ 29 w 156"/>
                <a:gd name="T73" fmla="*/ 71 h 154"/>
                <a:gd name="T74" fmla="*/ 29 w 156"/>
                <a:gd name="T75" fmla="*/ 85 h 154"/>
                <a:gd name="T76" fmla="*/ 31 w 156"/>
                <a:gd name="T77" fmla="*/ 97 h 154"/>
                <a:gd name="T78" fmla="*/ 39 w 156"/>
                <a:gd name="T79" fmla="*/ 109 h 154"/>
                <a:gd name="T80" fmla="*/ 47 w 156"/>
                <a:gd name="T81" fmla="*/ 119 h 154"/>
                <a:gd name="T82" fmla="*/ 59 w 156"/>
                <a:gd name="T83" fmla="*/ 125 h 154"/>
                <a:gd name="T84" fmla="*/ 73 w 156"/>
                <a:gd name="T85" fmla="*/ 128 h 154"/>
                <a:gd name="T86" fmla="*/ 91 w 156"/>
                <a:gd name="T87" fmla="*/ 128 h 154"/>
                <a:gd name="T88" fmla="*/ 104 w 156"/>
                <a:gd name="T89" fmla="*/ 125 h 154"/>
                <a:gd name="T90" fmla="*/ 114 w 156"/>
                <a:gd name="T91" fmla="*/ 119 h 154"/>
                <a:gd name="T92" fmla="*/ 124 w 156"/>
                <a:gd name="T93" fmla="*/ 109 h 154"/>
                <a:gd name="T94" fmla="*/ 130 w 156"/>
                <a:gd name="T95" fmla="*/ 97 h 154"/>
                <a:gd name="T96" fmla="*/ 132 w 156"/>
                <a:gd name="T97" fmla="*/ 85 h 154"/>
                <a:gd name="T98" fmla="*/ 132 w 156"/>
                <a:gd name="T99" fmla="*/ 77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6" h="154">
                  <a:moveTo>
                    <a:pt x="156" y="77"/>
                  </a:moveTo>
                  <a:lnTo>
                    <a:pt x="156" y="89"/>
                  </a:lnTo>
                  <a:lnTo>
                    <a:pt x="154" y="99"/>
                  </a:lnTo>
                  <a:lnTo>
                    <a:pt x="150" y="109"/>
                  </a:lnTo>
                  <a:lnTo>
                    <a:pt x="146" y="117"/>
                  </a:lnTo>
                  <a:lnTo>
                    <a:pt x="142" y="126"/>
                  </a:lnTo>
                  <a:lnTo>
                    <a:pt x="134" y="132"/>
                  </a:lnTo>
                  <a:lnTo>
                    <a:pt x="128" y="140"/>
                  </a:lnTo>
                  <a:lnTo>
                    <a:pt x="118" y="144"/>
                  </a:lnTo>
                  <a:lnTo>
                    <a:pt x="110" y="148"/>
                  </a:lnTo>
                  <a:lnTo>
                    <a:pt x="100" y="152"/>
                  </a:lnTo>
                  <a:lnTo>
                    <a:pt x="90" y="154"/>
                  </a:lnTo>
                  <a:lnTo>
                    <a:pt x="79" y="154"/>
                  </a:lnTo>
                  <a:lnTo>
                    <a:pt x="69" y="154"/>
                  </a:lnTo>
                  <a:lnTo>
                    <a:pt x="59" y="152"/>
                  </a:lnTo>
                  <a:lnTo>
                    <a:pt x="49" y="148"/>
                  </a:lnTo>
                  <a:lnTo>
                    <a:pt x="39" y="144"/>
                  </a:lnTo>
                  <a:lnTo>
                    <a:pt x="31" y="140"/>
                  </a:lnTo>
                  <a:lnTo>
                    <a:pt x="23" y="132"/>
                  </a:lnTo>
                  <a:lnTo>
                    <a:pt x="18" y="126"/>
                  </a:lnTo>
                  <a:lnTo>
                    <a:pt x="12" y="117"/>
                  </a:lnTo>
                  <a:lnTo>
                    <a:pt x="8" y="109"/>
                  </a:lnTo>
                  <a:lnTo>
                    <a:pt x="4" y="99"/>
                  </a:lnTo>
                  <a:lnTo>
                    <a:pt x="2" y="89"/>
                  </a:lnTo>
                  <a:lnTo>
                    <a:pt x="0" y="77"/>
                  </a:lnTo>
                  <a:lnTo>
                    <a:pt x="2" y="67"/>
                  </a:lnTo>
                  <a:lnTo>
                    <a:pt x="4" y="57"/>
                  </a:lnTo>
                  <a:lnTo>
                    <a:pt x="8" y="50"/>
                  </a:lnTo>
                  <a:lnTo>
                    <a:pt x="12" y="40"/>
                  </a:lnTo>
                  <a:lnTo>
                    <a:pt x="18" y="32"/>
                  </a:lnTo>
                  <a:lnTo>
                    <a:pt x="23" y="24"/>
                  </a:lnTo>
                  <a:lnTo>
                    <a:pt x="31" y="18"/>
                  </a:lnTo>
                  <a:lnTo>
                    <a:pt x="39" y="12"/>
                  </a:lnTo>
                  <a:lnTo>
                    <a:pt x="49" y="8"/>
                  </a:lnTo>
                  <a:lnTo>
                    <a:pt x="59" y="4"/>
                  </a:lnTo>
                  <a:lnTo>
                    <a:pt x="69" y="2"/>
                  </a:lnTo>
                  <a:lnTo>
                    <a:pt x="79" y="0"/>
                  </a:lnTo>
                  <a:lnTo>
                    <a:pt x="90" y="2"/>
                  </a:lnTo>
                  <a:lnTo>
                    <a:pt x="100" y="4"/>
                  </a:lnTo>
                  <a:lnTo>
                    <a:pt x="110" y="8"/>
                  </a:lnTo>
                  <a:lnTo>
                    <a:pt x="118" y="12"/>
                  </a:lnTo>
                  <a:lnTo>
                    <a:pt x="128" y="18"/>
                  </a:lnTo>
                  <a:lnTo>
                    <a:pt x="134" y="24"/>
                  </a:lnTo>
                  <a:lnTo>
                    <a:pt x="142" y="32"/>
                  </a:lnTo>
                  <a:lnTo>
                    <a:pt x="146" y="40"/>
                  </a:lnTo>
                  <a:lnTo>
                    <a:pt x="150" y="50"/>
                  </a:lnTo>
                  <a:lnTo>
                    <a:pt x="154" y="57"/>
                  </a:lnTo>
                  <a:lnTo>
                    <a:pt x="156" y="67"/>
                  </a:lnTo>
                  <a:lnTo>
                    <a:pt x="156" y="77"/>
                  </a:lnTo>
                  <a:close/>
                  <a:moveTo>
                    <a:pt x="128" y="77"/>
                  </a:moveTo>
                  <a:lnTo>
                    <a:pt x="128" y="71"/>
                  </a:lnTo>
                  <a:lnTo>
                    <a:pt x="128" y="65"/>
                  </a:lnTo>
                  <a:lnTo>
                    <a:pt x="126" y="59"/>
                  </a:lnTo>
                  <a:lnTo>
                    <a:pt x="122" y="54"/>
                  </a:lnTo>
                  <a:lnTo>
                    <a:pt x="118" y="48"/>
                  </a:lnTo>
                  <a:lnTo>
                    <a:pt x="114" y="44"/>
                  </a:lnTo>
                  <a:lnTo>
                    <a:pt x="110" y="40"/>
                  </a:lnTo>
                  <a:lnTo>
                    <a:pt x="104" y="36"/>
                  </a:lnTo>
                  <a:lnTo>
                    <a:pt x="98" y="32"/>
                  </a:lnTo>
                  <a:lnTo>
                    <a:pt x="92" y="30"/>
                  </a:lnTo>
                  <a:lnTo>
                    <a:pt x="87" y="30"/>
                  </a:lnTo>
                  <a:lnTo>
                    <a:pt x="79" y="28"/>
                  </a:lnTo>
                  <a:lnTo>
                    <a:pt x="73" y="30"/>
                  </a:lnTo>
                  <a:lnTo>
                    <a:pt x="65" y="30"/>
                  </a:lnTo>
                  <a:lnTo>
                    <a:pt x="59" y="32"/>
                  </a:lnTo>
                  <a:lnTo>
                    <a:pt x="53" y="36"/>
                  </a:lnTo>
                  <a:lnTo>
                    <a:pt x="47" y="40"/>
                  </a:lnTo>
                  <a:lnTo>
                    <a:pt x="43" y="44"/>
                  </a:lnTo>
                  <a:lnTo>
                    <a:pt x="39" y="48"/>
                  </a:lnTo>
                  <a:lnTo>
                    <a:pt x="35" y="54"/>
                  </a:lnTo>
                  <a:lnTo>
                    <a:pt x="31" y="59"/>
                  </a:lnTo>
                  <a:lnTo>
                    <a:pt x="29" y="65"/>
                  </a:lnTo>
                  <a:lnTo>
                    <a:pt x="29" y="71"/>
                  </a:lnTo>
                  <a:lnTo>
                    <a:pt x="27" y="77"/>
                  </a:lnTo>
                  <a:lnTo>
                    <a:pt x="29" y="85"/>
                  </a:lnTo>
                  <a:lnTo>
                    <a:pt x="29" y="91"/>
                  </a:lnTo>
                  <a:lnTo>
                    <a:pt x="31" y="97"/>
                  </a:lnTo>
                  <a:lnTo>
                    <a:pt x="35" y="103"/>
                  </a:lnTo>
                  <a:lnTo>
                    <a:pt x="39" y="109"/>
                  </a:lnTo>
                  <a:lnTo>
                    <a:pt x="43" y="115"/>
                  </a:lnTo>
                  <a:lnTo>
                    <a:pt x="47" y="119"/>
                  </a:lnTo>
                  <a:lnTo>
                    <a:pt x="53" y="123"/>
                  </a:lnTo>
                  <a:lnTo>
                    <a:pt x="59" y="125"/>
                  </a:lnTo>
                  <a:lnTo>
                    <a:pt x="65" y="128"/>
                  </a:lnTo>
                  <a:lnTo>
                    <a:pt x="73" y="128"/>
                  </a:lnTo>
                  <a:lnTo>
                    <a:pt x="79" y="128"/>
                  </a:lnTo>
                  <a:lnTo>
                    <a:pt x="87" y="128"/>
                  </a:lnTo>
                  <a:lnTo>
                    <a:pt x="94" y="128"/>
                  </a:lnTo>
                  <a:lnTo>
                    <a:pt x="100" y="125"/>
                  </a:lnTo>
                  <a:lnTo>
                    <a:pt x="106" y="123"/>
                  </a:lnTo>
                  <a:lnTo>
                    <a:pt x="110" y="119"/>
                  </a:lnTo>
                  <a:lnTo>
                    <a:pt x="116" y="115"/>
                  </a:lnTo>
                  <a:lnTo>
                    <a:pt x="120" y="109"/>
                  </a:lnTo>
                  <a:lnTo>
                    <a:pt x="122" y="103"/>
                  </a:lnTo>
                  <a:lnTo>
                    <a:pt x="126" y="97"/>
                  </a:lnTo>
                  <a:lnTo>
                    <a:pt x="128" y="91"/>
                  </a:lnTo>
                  <a:lnTo>
                    <a:pt x="128" y="85"/>
                  </a:lnTo>
                  <a:lnTo>
                    <a:pt x="128" y="77"/>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5" name="Freeform 31"/>
            <p:cNvSpPr>
              <a:spLocks noEditPoints="1"/>
            </p:cNvSpPr>
            <p:nvPr/>
          </p:nvSpPr>
          <p:spPr bwMode="auto">
            <a:xfrm>
              <a:off x="4722" y="6431"/>
              <a:ext cx="95" cy="146"/>
            </a:xfrm>
            <a:custGeom>
              <a:avLst/>
              <a:gdLst>
                <a:gd name="T0" fmla="*/ 0 w 95"/>
                <a:gd name="T1" fmla="*/ 0 h 146"/>
                <a:gd name="T2" fmla="*/ 42 w 95"/>
                <a:gd name="T3" fmla="*/ 0 h 146"/>
                <a:gd name="T4" fmla="*/ 53 w 95"/>
                <a:gd name="T5" fmla="*/ 2 h 146"/>
                <a:gd name="T6" fmla="*/ 63 w 95"/>
                <a:gd name="T7" fmla="*/ 4 h 146"/>
                <a:gd name="T8" fmla="*/ 71 w 95"/>
                <a:gd name="T9" fmla="*/ 6 h 146"/>
                <a:gd name="T10" fmla="*/ 77 w 95"/>
                <a:gd name="T11" fmla="*/ 10 h 146"/>
                <a:gd name="T12" fmla="*/ 83 w 95"/>
                <a:gd name="T13" fmla="*/ 14 h 146"/>
                <a:gd name="T14" fmla="*/ 87 w 95"/>
                <a:gd name="T15" fmla="*/ 18 h 146"/>
                <a:gd name="T16" fmla="*/ 91 w 95"/>
                <a:gd name="T17" fmla="*/ 24 h 146"/>
                <a:gd name="T18" fmla="*/ 93 w 95"/>
                <a:gd name="T19" fmla="*/ 28 h 146"/>
                <a:gd name="T20" fmla="*/ 95 w 95"/>
                <a:gd name="T21" fmla="*/ 34 h 146"/>
                <a:gd name="T22" fmla="*/ 95 w 95"/>
                <a:gd name="T23" fmla="*/ 38 h 146"/>
                <a:gd name="T24" fmla="*/ 95 w 95"/>
                <a:gd name="T25" fmla="*/ 44 h 146"/>
                <a:gd name="T26" fmla="*/ 95 w 95"/>
                <a:gd name="T27" fmla="*/ 46 h 146"/>
                <a:gd name="T28" fmla="*/ 95 w 95"/>
                <a:gd name="T29" fmla="*/ 52 h 146"/>
                <a:gd name="T30" fmla="*/ 95 w 95"/>
                <a:gd name="T31" fmla="*/ 55 h 146"/>
                <a:gd name="T32" fmla="*/ 93 w 95"/>
                <a:gd name="T33" fmla="*/ 61 h 146"/>
                <a:gd name="T34" fmla="*/ 91 w 95"/>
                <a:gd name="T35" fmla="*/ 65 h 146"/>
                <a:gd name="T36" fmla="*/ 89 w 95"/>
                <a:gd name="T37" fmla="*/ 71 h 146"/>
                <a:gd name="T38" fmla="*/ 85 w 95"/>
                <a:gd name="T39" fmla="*/ 75 h 146"/>
                <a:gd name="T40" fmla="*/ 81 w 95"/>
                <a:gd name="T41" fmla="*/ 81 h 146"/>
                <a:gd name="T42" fmla="*/ 75 w 95"/>
                <a:gd name="T43" fmla="*/ 85 h 146"/>
                <a:gd name="T44" fmla="*/ 69 w 95"/>
                <a:gd name="T45" fmla="*/ 87 h 146"/>
                <a:gd name="T46" fmla="*/ 61 w 95"/>
                <a:gd name="T47" fmla="*/ 89 h 146"/>
                <a:gd name="T48" fmla="*/ 53 w 95"/>
                <a:gd name="T49" fmla="*/ 91 h 146"/>
                <a:gd name="T50" fmla="*/ 42 w 95"/>
                <a:gd name="T51" fmla="*/ 91 h 146"/>
                <a:gd name="T52" fmla="*/ 28 w 95"/>
                <a:gd name="T53" fmla="*/ 91 h 146"/>
                <a:gd name="T54" fmla="*/ 28 w 95"/>
                <a:gd name="T55" fmla="*/ 146 h 146"/>
                <a:gd name="T56" fmla="*/ 0 w 95"/>
                <a:gd name="T57" fmla="*/ 146 h 146"/>
                <a:gd name="T58" fmla="*/ 0 w 95"/>
                <a:gd name="T59" fmla="*/ 0 h 146"/>
                <a:gd name="T60" fmla="*/ 0 w 95"/>
                <a:gd name="T61" fmla="*/ 0 h 146"/>
                <a:gd name="T62" fmla="*/ 28 w 95"/>
                <a:gd name="T63" fmla="*/ 65 h 146"/>
                <a:gd name="T64" fmla="*/ 44 w 95"/>
                <a:gd name="T65" fmla="*/ 65 h 146"/>
                <a:gd name="T66" fmla="*/ 48 w 95"/>
                <a:gd name="T67" fmla="*/ 65 h 146"/>
                <a:gd name="T68" fmla="*/ 50 w 95"/>
                <a:gd name="T69" fmla="*/ 65 h 146"/>
                <a:gd name="T70" fmla="*/ 51 w 95"/>
                <a:gd name="T71" fmla="*/ 65 h 146"/>
                <a:gd name="T72" fmla="*/ 53 w 95"/>
                <a:gd name="T73" fmla="*/ 65 h 146"/>
                <a:gd name="T74" fmla="*/ 57 w 95"/>
                <a:gd name="T75" fmla="*/ 63 h 146"/>
                <a:gd name="T76" fmla="*/ 59 w 95"/>
                <a:gd name="T77" fmla="*/ 63 h 146"/>
                <a:gd name="T78" fmla="*/ 61 w 95"/>
                <a:gd name="T79" fmla="*/ 61 h 146"/>
                <a:gd name="T80" fmla="*/ 63 w 95"/>
                <a:gd name="T81" fmla="*/ 59 h 146"/>
                <a:gd name="T82" fmla="*/ 65 w 95"/>
                <a:gd name="T83" fmla="*/ 57 h 146"/>
                <a:gd name="T84" fmla="*/ 67 w 95"/>
                <a:gd name="T85" fmla="*/ 53 h 146"/>
                <a:gd name="T86" fmla="*/ 67 w 95"/>
                <a:gd name="T87" fmla="*/ 52 h 146"/>
                <a:gd name="T88" fmla="*/ 67 w 95"/>
                <a:gd name="T89" fmla="*/ 46 h 146"/>
                <a:gd name="T90" fmla="*/ 67 w 95"/>
                <a:gd name="T91" fmla="*/ 42 h 146"/>
                <a:gd name="T92" fmla="*/ 67 w 95"/>
                <a:gd name="T93" fmla="*/ 40 h 146"/>
                <a:gd name="T94" fmla="*/ 65 w 95"/>
                <a:gd name="T95" fmla="*/ 36 h 146"/>
                <a:gd name="T96" fmla="*/ 63 w 95"/>
                <a:gd name="T97" fmla="*/ 34 h 146"/>
                <a:gd name="T98" fmla="*/ 61 w 95"/>
                <a:gd name="T99" fmla="*/ 32 h 146"/>
                <a:gd name="T100" fmla="*/ 59 w 95"/>
                <a:gd name="T101" fmla="*/ 30 h 146"/>
                <a:gd name="T102" fmla="*/ 57 w 95"/>
                <a:gd name="T103" fmla="*/ 30 h 146"/>
                <a:gd name="T104" fmla="*/ 53 w 95"/>
                <a:gd name="T105" fmla="*/ 28 h 146"/>
                <a:gd name="T106" fmla="*/ 51 w 95"/>
                <a:gd name="T107" fmla="*/ 28 h 146"/>
                <a:gd name="T108" fmla="*/ 50 w 95"/>
                <a:gd name="T109" fmla="*/ 28 h 146"/>
                <a:gd name="T110" fmla="*/ 48 w 95"/>
                <a:gd name="T111" fmla="*/ 28 h 146"/>
                <a:gd name="T112" fmla="*/ 44 w 95"/>
                <a:gd name="T113" fmla="*/ 26 h 146"/>
                <a:gd name="T114" fmla="*/ 28 w 95"/>
                <a:gd name="T115" fmla="*/ 26 h 146"/>
                <a:gd name="T116" fmla="*/ 28 w 95"/>
                <a:gd name="T117" fmla="*/ 65 h 146"/>
                <a:gd name="T118" fmla="*/ 28 w 95"/>
                <a:gd name="T119" fmla="*/ 65 h 1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 h="146">
                  <a:moveTo>
                    <a:pt x="0" y="0"/>
                  </a:moveTo>
                  <a:lnTo>
                    <a:pt x="42" y="0"/>
                  </a:lnTo>
                  <a:lnTo>
                    <a:pt x="53" y="2"/>
                  </a:lnTo>
                  <a:lnTo>
                    <a:pt x="63" y="4"/>
                  </a:lnTo>
                  <a:lnTo>
                    <a:pt x="71" y="6"/>
                  </a:lnTo>
                  <a:lnTo>
                    <a:pt x="77" y="10"/>
                  </a:lnTo>
                  <a:lnTo>
                    <a:pt x="83" y="14"/>
                  </a:lnTo>
                  <a:lnTo>
                    <a:pt x="87" y="18"/>
                  </a:lnTo>
                  <a:lnTo>
                    <a:pt x="91" y="24"/>
                  </a:lnTo>
                  <a:lnTo>
                    <a:pt x="93" y="28"/>
                  </a:lnTo>
                  <a:lnTo>
                    <a:pt x="95" y="34"/>
                  </a:lnTo>
                  <a:lnTo>
                    <a:pt x="95" y="38"/>
                  </a:lnTo>
                  <a:lnTo>
                    <a:pt x="95" y="44"/>
                  </a:lnTo>
                  <a:lnTo>
                    <a:pt x="95" y="46"/>
                  </a:lnTo>
                  <a:lnTo>
                    <a:pt x="95" y="52"/>
                  </a:lnTo>
                  <a:lnTo>
                    <a:pt x="95" y="55"/>
                  </a:lnTo>
                  <a:lnTo>
                    <a:pt x="93" y="61"/>
                  </a:lnTo>
                  <a:lnTo>
                    <a:pt x="91" y="65"/>
                  </a:lnTo>
                  <a:lnTo>
                    <a:pt x="89" y="71"/>
                  </a:lnTo>
                  <a:lnTo>
                    <a:pt x="85" y="75"/>
                  </a:lnTo>
                  <a:lnTo>
                    <a:pt x="81" y="81"/>
                  </a:lnTo>
                  <a:lnTo>
                    <a:pt x="75" y="85"/>
                  </a:lnTo>
                  <a:lnTo>
                    <a:pt x="69" y="87"/>
                  </a:lnTo>
                  <a:lnTo>
                    <a:pt x="61" y="89"/>
                  </a:lnTo>
                  <a:lnTo>
                    <a:pt x="53" y="91"/>
                  </a:lnTo>
                  <a:lnTo>
                    <a:pt x="42" y="91"/>
                  </a:lnTo>
                  <a:lnTo>
                    <a:pt x="28" y="91"/>
                  </a:lnTo>
                  <a:lnTo>
                    <a:pt x="28" y="146"/>
                  </a:lnTo>
                  <a:lnTo>
                    <a:pt x="0" y="146"/>
                  </a:lnTo>
                  <a:lnTo>
                    <a:pt x="0" y="0"/>
                  </a:lnTo>
                  <a:close/>
                  <a:moveTo>
                    <a:pt x="28" y="65"/>
                  </a:moveTo>
                  <a:lnTo>
                    <a:pt x="44" y="65"/>
                  </a:lnTo>
                  <a:lnTo>
                    <a:pt x="48" y="65"/>
                  </a:lnTo>
                  <a:lnTo>
                    <a:pt x="50" y="65"/>
                  </a:lnTo>
                  <a:lnTo>
                    <a:pt x="51" y="65"/>
                  </a:lnTo>
                  <a:lnTo>
                    <a:pt x="53" y="65"/>
                  </a:lnTo>
                  <a:lnTo>
                    <a:pt x="57" y="63"/>
                  </a:lnTo>
                  <a:lnTo>
                    <a:pt x="59" y="63"/>
                  </a:lnTo>
                  <a:lnTo>
                    <a:pt x="61" y="61"/>
                  </a:lnTo>
                  <a:lnTo>
                    <a:pt x="63" y="59"/>
                  </a:lnTo>
                  <a:lnTo>
                    <a:pt x="65" y="57"/>
                  </a:lnTo>
                  <a:lnTo>
                    <a:pt x="67" y="53"/>
                  </a:lnTo>
                  <a:lnTo>
                    <a:pt x="67" y="52"/>
                  </a:lnTo>
                  <a:lnTo>
                    <a:pt x="67" y="46"/>
                  </a:lnTo>
                  <a:lnTo>
                    <a:pt x="67" y="42"/>
                  </a:lnTo>
                  <a:lnTo>
                    <a:pt x="67" y="40"/>
                  </a:lnTo>
                  <a:lnTo>
                    <a:pt x="65" y="36"/>
                  </a:lnTo>
                  <a:lnTo>
                    <a:pt x="63" y="34"/>
                  </a:lnTo>
                  <a:lnTo>
                    <a:pt x="61" y="32"/>
                  </a:lnTo>
                  <a:lnTo>
                    <a:pt x="59" y="30"/>
                  </a:lnTo>
                  <a:lnTo>
                    <a:pt x="57" y="30"/>
                  </a:lnTo>
                  <a:lnTo>
                    <a:pt x="53" y="28"/>
                  </a:lnTo>
                  <a:lnTo>
                    <a:pt x="51" y="28"/>
                  </a:lnTo>
                  <a:lnTo>
                    <a:pt x="50" y="28"/>
                  </a:lnTo>
                  <a:lnTo>
                    <a:pt x="48" y="28"/>
                  </a:lnTo>
                  <a:lnTo>
                    <a:pt x="44" y="26"/>
                  </a:lnTo>
                  <a:lnTo>
                    <a:pt x="28" y="26"/>
                  </a:lnTo>
                  <a:lnTo>
                    <a:pt x="28" y="65"/>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6" name="Freeform 32"/>
            <p:cNvSpPr>
              <a:spLocks/>
            </p:cNvSpPr>
            <p:nvPr/>
          </p:nvSpPr>
          <p:spPr bwMode="auto">
            <a:xfrm>
              <a:off x="4836" y="6431"/>
              <a:ext cx="157" cy="146"/>
            </a:xfrm>
            <a:custGeom>
              <a:avLst/>
              <a:gdLst>
                <a:gd name="T0" fmla="*/ 0 w 155"/>
                <a:gd name="T1" fmla="*/ 0 h 146"/>
                <a:gd name="T2" fmla="*/ 37 w 155"/>
                <a:gd name="T3" fmla="*/ 0 h 146"/>
                <a:gd name="T4" fmla="*/ 80 w 155"/>
                <a:gd name="T5" fmla="*/ 113 h 146"/>
                <a:gd name="T6" fmla="*/ 126 w 155"/>
                <a:gd name="T7" fmla="*/ 0 h 146"/>
                <a:gd name="T8" fmla="*/ 163 w 155"/>
                <a:gd name="T9" fmla="*/ 0 h 146"/>
                <a:gd name="T10" fmla="*/ 163 w 155"/>
                <a:gd name="T11" fmla="*/ 146 h 146"/>
                <a:gd name="T12" fmla="*/ 136 w 155"/>
                <a:gd name="T13" fmla="*/ 146 h 146"/>
                <a:gd name="T14" fmla="*/ 136 w 155"/>
                <a:gd name="T15" fmla="*/ 36 h 146"/>
                <a:gd name="T16" fmla="*/ 92 w 155"/>
                <a:gd name="T17" fmla="*/ 146 h 146"/>
                <a:gd name="T18" fmla="*/ 71 w 155"/>
                <a:gd name="T19" fmla="*/ 146 h 146"/>
                <a:gd name="T20" fmla="*/ 27 w 155"/>
                <a:gd name="T21" fmla="*/ 36 h 146"/>
                <a:gd name="T22" fmla="*/ 27 w 155"/>
                <a:gd name="T23" fmla="*/ 146 h 146"/>
                <a:gd name="T24" fmla="*/ 0 w 155"/>
                <a:gd name="T25" fmla="*/ 146 h 146"/>
                <a:gd name="T26" fmla="*/ 0 w 155"/>
                <a:gd name="T27" fmla="*/ 0 h 146"/>
                <a:gd name="T28" fmla="*/ 0 w 155"/>
                <a:gd name="T29" fmla="*/ 0 h 1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5" h="146">
                  <a:moveTo>
                    <a:pt x="0" y="0"/>
                  </a:moveTo>
                  <a:lnTo>
                    <a:pt x="37" y="0"/>
                  </a:lnTo>
                  <a:lnTo>
                    <a:pt x="76" y="113"/>
                  </a:lnTo>
                  <a:lnTo>
                    <a:pt x="118" y="0"/>
                  </a:lnTo>
                  <a:lnTo>
                    <a:pt x="155" y="0"/>
                  </a:lnTo>
                  <a:lnTo>
                    <a:pt x="155" y="146"/>
                  </a:lnTo>
                  <a:lnTo>
                    <a:pt x="128" y="146"/>
                  </a:lnTo>
                  <a:lnTo>
                    <a:pt x="128" y="36"/>
                  </a:lnTo>
                  <a:lnTo>
                    <a:pt x="88" y="146"/>
                  </a:lnTo>
                  <a:lnTo>
                    <a:pt x="67" y="146"/>
                  </a:lnTo>
                  <a:lnTo>
                    <a:pt x="27" y="36"/>
                  </a:lnTo>
                  <a:lnTo>
                    <a:pt x="27"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7" name="Freeform 33"/>
            <p:cNvSpPr>
              <a:spLocks noEditPoints="1"/>
            </p:cNvSpPr>
            <p:nvPr/>
          </p:nvSpPr>
          <p:spPr bwMode="auto">
            <a:xfrm>
              <a:off x="5011" y="6431"/>
              <a:ext cx="142" cy="146"/>
            </a:xfrm>
            <a:custGeom>
              <a:avLst/>
              <a:gdLst>
                <a:gd name="T0" fmla="*/ 57 w 144"/>
                <a:gd name="T1" fmla="*/ 0 h 146"/>
                <a:gd name="T2" fmla="*/ 79 w 144"/>
                <a:gd name="T3" fmla="*/ 0 h 146"/>
                <a:gd name="T4" fmla="*/ 136 w 144"/>
                <a:gd name="T5" fmla="*/ 146 h 146"/>
                <a:gd name="T6" fmla="*/ 107 w 144"/>
                <a:gd name="T7" fmla="*/ 146 h 146"/>
                <a:gd name="T8" fmla="*/ 95 w 144"/>
                <a:gd name="T9" fmla="*/ 109 h 146"/>
                <a:gd name="T10" fmla="*/ 41 w 144"/>
                <a:gd name="T11" fmla="*/ 109 h 146"/>
                <a:gd name="T12" fmla="*/ 30 w 144"/>
                <a:gd name="T13" fmla="*/ 146 h 146"/>
                <a:gd name="T14" fmla="*/ 0 w 144"/>
                <a:gd name="T15" fmla="*/ 146 h 146"/>
                <a:gd name="T16" fmla="*/ 57 w 144"/>
                <a:gd name="T17" fmla="*/ 0 h 146"/>
                <a:gd name="T18" fmla="*/ 57 w 144"/>
                <a:gd name="T19" fmla="*/ 0 h 146"/>
                <a:gd name="T20" fmla="*/ 85 w 144"/>
                <a:gd name="T21" fmla="*/ 83 h 146"/>
                <a:gd name="T22" fmla="*/ 67 w 144"/>
                <a:gd name="T23" fmla="*/ 40 h 146"/>
                <a:gd name="T24" fmla="*/ 51 w 144"/>
                <a:gd name="T25" fmla="*/ 83 h 146"/>
                <a:gd name="T26" fmla="*/ 85 w 144"/>
                <a:gd name="T27" fmla="*/ 83 h 146"/>
                <a:gd name="T28" fmla="*/ 85 w 144"/>
                <a:gd name="T29" fmla="*/ 83 h 1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4" h="146">
                  <a:moveTo>
                    <a:pt x="61" y="0"/>
                  </a:moveTo>
                  <a:lnTo>
                    <a:pt x="83" y="0"/>
                  </a:lnTo>
                  <a:lnTo>
                    <a:pt x="144" y="146"/>
                  </a:lnTo>
                  <a:lnTo>
                    <a:pt x="114" y="146"/>
                  </a:lnTo>
                  <a:lnTo>
                    <a:pt x="99" y="109"/>
                  </a:lnTo>
                  <a:lnTo>
                    <a:pt x="45" y="109"/>
                  </a:lnTo>
                  <a:lnTo>
                    <a:pt x="30" y="146"/>
                  </a:lnTo>
                  <a:lnTo>
                    <a:pt x="0" y="146"/>
                  </a:lnTo>
                  <a:lnTo>
                    <a:pt x="61" y="0"/>
                  </a:lnTo>
                  <a:close/>
                  <a:moveTo>
                    <a:pt x="89" y="83"/>
                  </a:moveTo>
                  <a:lnTo>
                    <a:pt x="71" y="40"/>
                  </a:lnTo>
                  <a:lnTo>
                    <a:pt x="55" y="83"/>
                  </a:lnTo>
                  <a:lnTo>
                    <a:pt x="89" y="83"/>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8" name="Freeform 34"/>
            <p:cNvSpPr>
              <a:spLocks/>
            </p:cNvSpPr>
            <p:nvPr/>
          </p:nvSpPr>
          <p:spPr bwMode="auto">
            <a:xfrm>
              <a:off x="5172" y="6431"/>
              <a:ext cx="123" cy="178"/>
            </a:xfrm>
            <a:custGeom>
              <a:avLst/>
              <a:gdLst>
                <a:gd name="T0" fmla="*/ 104 w 124"/>
                <a:gd name="T1" fmla="*/ 125 h 176"/>
                <a:gd name="T2" fmla="*/ 120 w 124"/>
                <a:gd name="T3" fmla="*/ 125 h 176"/>
                <a:gd name="T4" fmla="*/ 120 w 124"/>
                <a:gd name="T5" fmla="*/ 184 h 176"/>
                <a:gd name="T6" fmla="*/ 92 w 124"/>
                <a:gd name="T7" fmla="*/ 184 h 176"/>
                <a:gd name="T8" fmla="*/ 92 w 124"/>
                <a:gd name="T9" fmla="*/ 154 h 176"/>
                <a:gd name="T10" fmla="*/ 0 w 124"/>
                <a:gd name="T11" fmla="*/ 154 h 176"/>
                <a:gd name="T12" fmla="*/ 0 w 124"/>
                <a:gd name="T13" fmla="*/ 0 h 176"/>
                <a:gd name="T14" fmla="*/ 27 w 124"/>
                <a:gd name="T15" fmla="*/ 0 h 176"/>
                <a:gd name="T16" fmla="*/ 27 w 124"/>
                <a:gd name="T17" fmla="*/ 125 h 176"/>
                <a:gd name="T18" fmla="*/ 77 w 124"/>
                <a:gd name="T19" fmla="*/ 125 h 176"/>
                <a:gd name="T20" fmla="*/ 77 w 124"/>
                <a:gd name="T21" fmla="*/ 0 h 176"/>
                <a:gd name="T22" fmla="*/ 104 w 124"/>
                <a:gd name="T23" fmla="*/ 0 h 176"/>
                <a:gd name="T24" fmla="*/ 104 w 124"/>
                <a:gd name="T25" fmla="*/ 125 h 176"/>
                <a:gd name="T26" fmla="*/ 104 w 124"/>
                <a:gd name="T27" fmla="*/ 125 h 1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4" h="176">
                  <a:moveTo>
                    <a:pt x="108" y="121"/>
                  </a:moveTo>
                  <a:lnTo>
                    <a:pt x="124" y="121"/>
                  </a:lnTo>
                  <a:lnTo>
                    <a:pt x="124" y="176"/>
                  </a:lnTo>
                  <a:lnTo>
                    <a:pt x="96" y="176"/>
                  </a:lnTo>
                  <a:lnTo>
                    <a:pt x="96" y="146"/>
                  </a:lnTo>
                  <a:lnTo>
                    <a:pt x="0" y="146"/>
                  </a:lnTo>
                  <a:lnTo>
                    <a:pt x="0" y="0"/>
                  </a:lnTo>
                  <a:lnTo>
                    <a:pt x="27" y="0"/>
                  </a:lnTo>
                  <a:lnTo>
                    <a:pt x="27" y="121"/>
                  </a:lnTo>
                  <a:lnTo>
                    <a:pt x="81" y="121"/>
                  </a:lnTo>
                  <a:lnTo>
                    <a:pt x="81" y="0"/>
                  </a:lnTo>
                  <a:lnTo>
                    <a:pt x="108" y="0"/>
                  </a:lnTo>
                  <a:lnTo>
                    <a:pt x="108" y="121"/>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59" name="Freeform 35"/>
            <p:cNvSpPr>
              <a:spLocks/>
            </p:cNvSpPr>
            <p:nvPr/>
          </p:nvSpPr>
          <p:spPr bwMode="auto">
            <a:xfrm>
              <a:off x="5313" y="6431"/>
              <a:ext cx="120" cy="146"/>
            </a:xfrm>
            <a:custGeom>
              <a:avLst/>
              <a:gdLst>
                <a:gd name="T0" fmla="*/ 25 w 120"/>
                <a:gd name="T1" fmla="*/ 0 h 146"/>
                <a:gd name="T2" fmla="*/ 25 w 120"/>
                <a:gd name="T3" fmla="*/ 103 h 146"/>
                <a:gd name="T4" fmla="*/ 92 w 120"/>
                <a:gd name="T5" fmla="*/ 0 h 146"/>
                <a:gd name="T6" fmla="*/ 120 w 120"/>
                <a:gd name="T7" fmla="*/ 0 h 146"/>
                <a:gd name="T8" fmla="*/ 120 w 120"/>
                <a:gd name="T9" fmla="*/ 146 h 146"/>
                <a:gd name="T10" fmla="*/ 92 w 120"/>
                <a:gd name="T11" fmla="*/ 146 h 146"/>
                <a:gd name="T12" fmla="*/ 92 w 120"/>
                <a:gd name="T13" fmla="*/ 44 h 146"/>
                <a:gd name="T14" fmla="*/ 25 w 120"/>
                <a:gd name="T15" fmla="*/ 146 h 146"/>
                <a:gd name="T16" fmla="*/ 0 w 120"/>
                <a:gd name="T17" fmla="*/ 146 h 146"/>
                <a:gd name="T18" fmla="*/ 0 w 120"/>
                <a:gd name="T19" fmla="*/ 0 h 146"/>
                <a:gd name="T20" fmla="*/ 25 w 120"/>
                <a:gd name="T21" fmla="*/ 0 h 146"/>
                <a:gd name="T22" fmla="*/ 25 w 120"/>
                <a:gd name="T23" fmla="*/ 0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6">
                  <a:moveTo>
                    <a:pt x="25" y="0"/>
                  </a:moveTo>
                  <a:lnTo>
                    <a:pt x="25" y="103"/>
                  </a:lnTo>
                  <a:lnTo>
                    <a:pt x="92" y="0"/>
                  </a:lnTo>
                  <a:lnTo>
                    <a:pt x="120" y="0"/>
                  </a:lnTo>
                  <a:lnTo>
                    <a:pt x="120" y="146"/>
                  </a:lnTo>
                  <a:lnTo>
                    <a:pt x="92" y="146"/>
                  </a:lnTo>
                  <a:lnTo>
                    <a:pt x="92" y="44"/>
                  </a:lnTo>
                  <a:lnTo>
                    <a:pt x="25" y="146"/>
                  </a:lnTo>
                  <a:lnTo>
                    <a:pt x="0" y="146"/>
                  </a:lnTo>
                  <a:lnTo>
                    <a:pt x="0" y="0"/>
                  </a:lnTo>
                  <a:lnTo>
                    <a:pt x="25"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0" name="Freeform 36"/>
            <p:cNvSpPr>
              <a:spLocks noEditPoints="1"/>
            </p:cNvSpPr>
            <p:nvPr/>
          </p:nvSpPr>
          <p:spPr bwMode="auto">
            <a:xfrm>
              <a:off x="5455" y="6429"/>
              <a:ext cx="154" cy="154"/>
            </a:xfrm>
            <a:custGeom>
              <a:avLst/>
              <a:gdLst>
                <a:gd name="T0" fmla="*/ 157 w 153"/>
                <a:gd name="T1" fmla="*/ 89 h 154"/>
                <a:gd name="T2" fmla="*/ 151 w 153"/>
                <a:gd name="T3" fmla="*/ 109 h 154"/>
                <a:gd name="T4" fmla="*/ 144 w 153"/>
                <a:gd name="T5" fmla="*/ 126 h 154"/>
                <a:gd name="T6" fmla="*/ 130 w 153"/>
                <a:gd name="T7" fmla="*/ 140 h 154"/>
                <a:gd name="T8" fmla="*/ 112 w 153"/>
                <a:gd name="T9" fmla="*/ 148 h 154"/>
                <a:gd name="T10" fmla="*/ 92 w 153"/>
                <a:gd name="T11" fmla="*/ 154 h 154"/>
                <a:gd name="T12" fmla="*/ 67 w 153"/>
                <a:gd name="T13" fmla="*/ 154 h 154"/>
                <a:gd name="T14" fmla="*/ 47 w 153"/>
                <a:gd name="T15" fmla="*/ 148 h 154"/>
                <a:gd name="T16" fmla="*/ 29 w 153"/>
                <a:gd name="T17" fmla="*/ 140 h 154"/>
                <a:gd name="T18" fmla="*/ 15 w 153"/>
                <a:gd name="T19" fmla="*/ 126 h 154"/>
                <a:gd name="T20" fmla="*/ 6 w 153"/>
                <a:gd name="T21" fmla="*/ 109 h 154"/>
                <a:gd name="T22" fmla="*/ 2 w 153"/>
                <a:gd name="T23" fmla="*/ 89 h 154"/>
                <a:gd name="T24" fmla="*/ 2 w 153"/>
                <a:gd name="T25" fmla="*/ 67 h 154"/>
                <a:gd name="T26" fmla="*/ 6 w 153"/>
                <a:gd name="T27" fmla="*/ 50 h 154"/>
                <a:gd name="T28" fmla="*/ 15 w 153"/>
                <a:gd name="T29" fmla="*/ 32 h 154"/>
                <a:gd name="T30" fmla="*/ 29 w 153"/>
                <a:gd name="T31" fmla="*/ 18 h 154"/>
                <a:gd name="T32" fmla="*/ 47 w 153"/>
                <a:gd name="T33" fmla="*/ 8 h 154"/>
                <a:gd name="T34" fmla="*/ 67 w 153"/>
                <a:gd name="T35" fmla="*/ 2 h 154"/>
                <a:gd name="T36" fmla="*/ 92 w 153"/>
                <a:gd name="T37" fmla="*/ 2 h 154"/>
                <a:gd name="T38" fmla="*/ 112 w 153"/>
                <a:gd name="T39" fmla="*/ 8 h 154"/>
                <a:gd name="T40" fmla="*/ 130 w 153"/>
                <a:gd name="T41" fmla="*/ 18 h 154"/>
                <a:gd name="T42" fmla="*/ 144 w 153"/>
                <a:gd name="T43" fmla="*/ 32 h 154"/>
                <a:gd name="T44" fmla="*/ 151 w 153"/>
                <a:gd name="T45" fmla="*/ 50 h 154"/>
                <a:gd name="T46" fmla="*/ 157 w 153"/>
                <a:gd name="T47" fmla="*/ 67 h 154"/>
                <a:gd name="T48" fmla="*/ 157 w 153"/>
                <a:gd name="T49" fmla="*/ 77 h 154"/>
                <a:gd name="T50" fmla="*/ 132 w 153"/>
                <a:gd name="T51" fmla="*/ 71 h 154"/>
                <a:gd name="T52" fmla="*/ 130 w 153"/>
                <a:gd name="T53" fmla="*/ 59 h 154"/>
                <a:gd name="T54" fmla="*/ 122 w 153"/>
                <a:gd name="T55" fmla="*/ 48 h 154"/>
                <a:gd name="T56" fmla="*/ 114 w 153"/>
                <a:gd name="T57" fmla="*/ 40 h 154"/>
                <a:gd name="T58" fmla="*/ 102 w 153"/>
                <a:gd name="T59" fmla="*/ 32 h 154"/>
                <a:gd name="T60" fmla="*/ 88 w 153"/>
                <a:gd name="T61" fmla="*/ 30 h 154"/>
                <a:gd name="T62" fmla="*/ 71 w 153"/>
                <a:gd name="T63" fmla="*/ 30 h 154"/>
                <a:gd name="T64" fmla="*/ 57 w 153"/>
                <a:gd name="T65" fmla="*/ 32 h 154"/>
                <a:gd name="T66" fmla="*/ 45 w 153"/>
                <a:gd name="T67" fmla="*/ 40 h 154"/>
                <a:gd name="T68" fmla="*/ 37 w 153"/>
                <a:gd name="T69" fmla="*/ 48 h 154"/>
                <a:gd name="T70" fmla="*/ 29 w 153"/>
                <a:gd name="T71" fmla="*/ 59 h 154"/>
                <a:gd name="T72" fmla="*/ 27 w 153"/>
                <a:gd name="T73" fmla="*/ 71 h 154"/>
                <a:gd name="T74" fmla="*/ 27 w 153"/>
                <a:gd name="T75" fmla="*/ 85 h 154"/>
                <a:gd name="T76" fmla="*/ 29 w 153"/>
                <a:gd name="T77" fmla="*/ 97 h 154"/>
                <a:gd name="T78" fmla="*/ 37 w 153"/>
                <a:gd name="T79" fmla="*/ 109 h 154"/>
                <a:gd name="T80" fmla="*/ 45 w 153"/>
                <a:gd name="T81" fmla="*/ 119 h 154"/>
                <a:gd name="T82" fmla="*/ 57 w 153"/>
                <a:gd name="T83" fmla="*/ 125 h 154"/>
                <a:gd name="T84" fmla="*/ 71 w 153"/>
                <a:gd name="T85" fmla="*/ 128 h 154"/>
                <a:gd name="T86" fmla="*/ 88 w 153"/>
                <a:gd name="T87" fmla="*/ 128 h 154"/>
                <a:gd name="T88" fmla="*/ 102 w 153"/>
                <a:gd name="T89" fmla="*/ 125 h 154"/>
                <a:gd name="T90" fmla="*/ 114 w 153"/>
                <a:gd name="T91" fmla="*/ 119 h 154"/>
                <a:gd name="T92" fmla="*/ 122 w 153"/>
                <a:gd name="T93" fmla="*/ 109 h 154"/>
                <a:gd name="T94" fmla="*/ 130 w 153"/>
                <a:gd name="T95" fmla="*/ 97 h 154"/>
                <a:gd name="T96" fmla="*/ 132 w 153"/>
                <a:gd name="T97" fmla="*/ 85 h 154"/>
                <a:gd name="T98" fmla="*/ 132 w 153"/>
                <a:gd name="T99" fmla="*/ 77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3" h="154">
                  <a:moveTo>
                    <a:pt x="153" y="77"/>
                  </a:moveTo>
                  <a:lnTo>
                    <a:pt x="153" y="89"/>
                  </a:lnTo>
                  <a:lnTo>
                    <a:pt x="151" y="99"/>
                  </a:lnTo>
                  <a:lnTo>
                    <a:pt x="147" y="109"/>
                  </a:lnTo>
                  <a:lnTo>
                    <a:pt x="144" y="117"/>
                  </a:lnTo>
                  <a:lnTo>
                    <a:pt x="140" y="126"/>
                  </a:lnTo>
                  <a:lnTo>
                    <a:pt x="132" y="132"/>
                  </a:lnTo>
                  <a:lnTo>
                    <a:pt x="126" y="140"/>
                  </a:lnTo>
                  <a:lnTo>
                    <a:pt x="116" y="144"/>
                  </a:lnTo>
                  <a:lnTo>
                    <a:pt x="108" y="148"/>
                  </a:lnTo>
                  <a:lnTo>
                    <a:pt x="98" y="152"/>
                  </a:lnTo>
                  <a:lnTo>
                    <a:pt x="88" y="154"/>
                  </a:lnTo>
                  <a:lnTo>
                    <a:pt x="76" y="154"/>
                  </a:lnTo>
                  <a:lnTo>
                    <a:pt x="67" y="154"/>
                  </a:lnTo>
                  <a:lnTo>
                    <a:pt x="57" y="152"/>
                  </a:lnTo>
                  <a:lnTo>
                    <a:pt x="47" y="148"/>
                  </a:lnTo>
                  <a:lnTo>
                    <a:pt x="39" y="144"/>
                  </a:lnTo>
                  <a:lnTo>
                    <a:pt x="29" y="140"/>
                  </a:lnTo>
                  <a:lnTo>
                    <a:pt x="23" y="132"/>
                  </a:lnTo>
                  <a:lnTo>
                    <a:pt x="15" y="126"/>
                  </a:lnTo>
                  <a:lnTo>
                    <a:pt x="11" y="117"/>
                  </a:lnTo>
                  <a:lnTo>
                    <a:pt x="6" y="109"/>
                  </a:lnTo>
                  <a:lnTo>
                    <a:pt x="4" y="99"/>
                  </a:lnTo>
                  <a:lnTo>
                    <a:pt x="2" y="89"/>
                  </a:lnTo>
                  <a:lnTo>
                    <a:pt x="0" y="77"/>
                  </a:lnTo>
                  <a:lnTo>
                    <a:pt x="2" y="67"/>
                  </a:lnTo>
                  <a:lnTo>
                    <a:pt x="4" y="57"/>
                  </a:lnTo>
                  <a:lnTo>
                    <a:pt x="6" y="50"/>
                  </a:lnTo>
                  <a:lnTo>
                    <a:pt x="11" y="40"/>
                  </a:lnTo>
                  <a:lnTo>
                    <a:pt x="15" y="32"/>
                  </a:lnTo>
                  <a:lnTo>
                    <a:pt x="23" y="24"/>
                  </a:lnTo>
                  <a:lnTo>
                    <a:pt x="29" y="18"/>
                  </a:lnTo>
                  <a:lnTo>
                    <a:pt x="39" y="12"/>
                  </a:lnTo>
                  <a:lnTo>
                    <a:pt x="47" y="8"/>
                  </a:lnTo>
                  <a:lnTo>
                    <a:pt x="57" y="4"/>
                  </a:lnTo>
                  <a:lnTo>
                    <a:pt x="67" y="2"/>
                  </a:lnTo>
                  <a:lnTo>
                    <a:pt x="76" y="0"/>
                  </a:lnTo>
                  <a:lnTo>
                    <a:pt x="88" y="2"/>
                  </a:lnTo>
                  <a:lnTo>
                    <a:pt x="98" y="4"/>
                  </a:lnTo>
                  <a:lnTo>
                    <a:pt x="108" y="8"/>
                  </a:lnTo>
                  <a:lnTo>
                    <a:pt x="116" y="12"/>
                  </a:lnTo>
                  <a:lnTo>
                    <a:pt x="126" y="18"/>
                  </a:lnTo>
                  <a:lnTo>
                    <a:pt x="132" y="24"/>
                  </a:lnTo>
                  <a:lnTo>
                    <a:pt x="140" y="32"/>
                  </a:lnTo>
                  <a:lnTo>
                    <a:pt x="144" y="40"/>
                  </a:lnTo>
                  <a:lnTo>
                    <a:pt x="147" y="50"/>
                  </a:lnTo>
                  <a:lnTo>
                    <a:pt x="151" y="57"/>
                  </a:lnTo>
                  <a:lnTo>
                    <a:pt x="153" y="67"/>
                  </a:lnTo>
                  <a:lnTo>
                    <a:pt x="153" y="77"/>
                  </a:lnTo>
                  <a:close/>
                  <a:moveTo>
                    <a:pt x="128" y="77"/>
                  </a:moveTo>
                  <a:lnTo>
                    <a:pt x="128" y="71"/>
                  </a:lnTo>
                  <a:lnTo>
                    <a:pt x="128" y="65"/>
                  </a:lnTo>
                  <a:lnTo>
                    <a:pt x="126" y="59"/>
                  </a:lnTo>
                  <a:lnTo>
                    <a:pt x="122" y="54"/>
                  </a:lnTo>
                  <a:lnTo>
                    <a:pt x="118" y="48"/>
                  </a:lnTo>
                  <a:lnTo>
                    <a:pt x="114" y="44"/>
                  </a:lnTo>
                  <a:lnTo>
                    <a:pt x="110" y="40"/>
                  </a:lnTo>
                  <a:lnTo>
                    <a:pt x="104" y="36"/>
                  </a:lnTo>
                  <a:lnTo>
                    <a:pt x="98" y="32"/>
                  </a:lnTo>
                  <a:lnTo>
                    <a:pt x="92" y="30"/>
                  </a:lnTo>
                  <a:lnTo>
                    <a:pt x="84" y="30"/>
                  </a:lnTo>
                  <a:lnTo>
                    <a:pt x="76" y="28"/>
                  </a:lnTo>
                  <a:lnTo>
                    <a:pt x="71" y="30"/>
                  </a:lnTo>
                  <a:lnTo>
                    <a:pt x="63" y="30"/>
                  </a:lnTo>
                  <a:lnTo>
                    <a:pt x="57" y="32"/>
                  </a:lnTo>
                  <a:lnTo>
                    <a:pt x="51" y="36"/>
                  </a:lnTo>
                  <a:lnTo>
                    <a:pt x="45" y="40"/>
                  </a:lnTo>
                  <a:lnTo>
                    <a:pt x="41" y="44"/>
                  </a:lnTo>
                  <a:lnTo>
                    <a:pt x="37" y="48"/>
                  </a:lnTo>
                  <a:lnTo>
                    <a:pt x="33" y="54"/>
                  </a:lnTo>
                  <a:lnTo>
                    <a:pt x="29" y="59"/>
                  </a:lnTo>
                  <a:lnTo>
                    <a:pt x="27" y="65"/>
                  </a:lnTo>
                  <a:lnTo>
                    <a:pt x="27" y="71"/>
                  </a:lnTo>
                  <a:lnTo>
                    <a:pt x="25" y="77"/>
                  </a:lnTo>
                  <a:lnTo>
                    <a:pt x="27" y="85"/>
                  </a:lnTo>
                  <a:lnTo>
                    <a:pt x="27" y="91"/>
                  </a:lnTo>
                  <a:lnTo>
                    <a:pt x="29" y="97"/>
                  </a:lnTo>
                  <a:lnTo>
                    <a:pt x="33" y="103"/>
                  </a:lnTo>
                  <a:lnTo>
                    <a:pt x="37" y="109"/>
                  </a:lnTo>
                  <a:lnTo>
                    <a:pt x="41" y="115"/>
                  </a:lnTo>
                  <a:lnTo>
                    <a:pt x="45" y="119"/>
                  </a:lnTo>
                  <a:lnTo>
                    <a:pt x="51" y="123"/>
                  </a:lnTo>
                  <a:lnTo>
                    <a:pt x="57" y="125"/>
                  </a:lnTo>
                  <a:lnTo>
                    <a:pt x="63" y="128"/>
                  </a:lnTo>
                  <a:lnTo>
                    <a:pt x="71" y="128"/>
                  </a:lnTo>
                  <a:lnTo>
                    <a:pt x="76" y="128"/>
                  </a:lnTo>
                  <a:lnTo>
                    <a:pt x="84" y="128"/>
                  </a:lnTo>
                  <a:lnTo>
                    <a:pt x="92" y="128"/>
                  </a:lnTo>
                  <a:lnTo>
                    <a:pt x="98" y="125"/>
                  </a:lnTo>
                  <a:lnTo>
                    <a:pt x="104" y="123"/>
                  </a:lnTo>
                  <a:lnTo>
                    <a:pt x="110" y="119"/>
                  </a:lnTo>
                  <a:lnTo>
                    <a:pt x="114" y="115"/>
                  </a:lnTo>
                  <a:lnTo>
                    <a:pt x="118" y="109"/>
                  </a:lnTo>
                  <a:lnTo>
                    <a:pt x="122" y="103"/>
                  </a:lnTo>
                  <a:lnTo>
                    <a:pt x="126" y="97"/>
                  </a:lnTo>
                  <a:lnTo>
                    <a:pt x="128" y="91"/>
                  </a:lnTo>
                  <a:lnTo>
                    <a:pt x="128" y="85"/>
                  </a:lnTo>
                  <a:lnTo>
                    <a:pt x="128" y="77"/>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1" name="Freeform 37"/>
            <p:cNvSpPr>
              <a:spLocks/>
            </p:cNvSpPr>
            <p:nvPr/>
          </p:nvSpPr>
          <p:spPr bwMode="auto">
            <a:xfrm>
              <a:off x="5630" y="6431"/>
              <a:ext cx="111" cy="146"/>
            </a:xfrm>
            <a:custGeom>
              <a:avLst/>
              <a:gdLst>
                <a:gd name="T0" fmla="*/ 0 w 109"/>
                <a:gd name="T1" fmla="*/ 0 h 146"/>
                <a:gd name="T2" fmla="*/ 32 w 109"/>
                <a:gd name="T3" fmla="*/ 0 h 146"/>
                <a:gd name="T4" fmla="*/ 32 w 109"/>
                <a:gd name="T5" fmla="*/ 59 h 146"/>
                <a:gd name="T6" fmla="*/ 91 w 109"/>
                <a:gd name="T7" fmla="*/ 59 h 146"/>
                <a:gd name="T8" fmla="*/ 91 w 109"/>
                <a:gd name="T9" fmla="*/ 0 h 146"/>
                <a:gd name="T10" fmla="*/ 117 w 109"/>
                <a:gd name="T11" fmla="*/ 0 h 146"/>
                <a:gd name="T12" fmla="*/ 117 w 109"/>
                <a:gd name="T13" fmla="*/ 146 h 146"/>
                <a:gd name="T14" fmla="*/ 91 w 109"/>
                <a:gd name="T15" fmla="*/ 146 h 146"/>
                <a:gd name="T16" fmla="*/ 91 w 109"/>
                <a:gd name="T17" fmla="*/ 85 h 146"/>
                <a:gd name="T18" fmla="*/ 32 w 109"/>
                <a:gd name="T19" fmla="*/ 85 h 146"/>
                <a:gd name="T20" fmla="*/ 32 w 109"/>
                <a:gd name="T21" fmla="*/ 146 h 146"/>
                <a:gd name="T22" fmla="*/ 0 w 109"/>
                <a:gd name="T23" fmla="*/ 146 h 146"/>
                <a:gd name="T24" fmla="*/ 0 w 109"/>
                <a:gd name="T25" fmla="*/ 0 h 146"/>
                <a:gd name="T26" fmla="*/ 0 w 109"/>
                <a:gd name="T27" fmla="*/ 0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 h="146">
                  <a:moveTo>
                    <a:pt x="0" y="0"/>
                  </a:moveTo>
                  <a:lnTo>
                    <a:pt x="28" y="0"/>
                  </a:lnTo>
                  <a:lnTo>
                    <a:pt x="28" y="59"/>
                  </a:lnTo>
                  <a:lnTo>
                    <a:pt x="83" y="59"/>
                  </a:lnTo>
                  <a:lnTo>
                    <a:pt x="83" y="0"/>
                  </a:lnTo>
                  <a:lnTo>
                    <a:pt x="109" y="0"/>
                  </a:lnTo>
                  <a:lnTo>
                    <a:pt x="109" y="146"/>
                  </a:lnTo>
                  <a:lnTo>
                    <a:pt x="83" y="146"/>
                  </a:lnTo>
                  <a:lnTo>
                    <a:pt x="83" y="85"/>
                  </a:lnTo>
                  <a:lnTo>
                    <a:pt x="28" y="85"/>
                  </a:lnTo>
                  <a:lnTo>
                    <a:pt x="28"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2" name="Freeform 38"/>
            <p:cNvSpPr>
              <a:spLocks/>
            </p:cNvSpPr>
            <p:nvPr/>
          </p:nvSpPr>
          <p:spPr bwMode="auto">
            <a:xfrm>
              <a:off x="5769" y="6431"/>
              <a:ext cx="108" cy="146"/>
            </a:xfrm>
            <a:custGeom>
              <a:avLst/>
              <a:gdLst>
                <a:gd name="T0" fmla="*/ 0 w 109"/>
                <a:gd name="T1" fmla="*/ 0 h 146"/>
                <a:gd name="T2" fmla="*/ 28 w 109"/>
                <a:gd name="T3" fmla="*/ 0 h 146"/>
                <a:gd name="T4" fmla="*/ 28 w 109"/>
                <a:gd name="T5" fmla="*/ 59 h 146"/>
                <a:gd name="T6" fmla="*/ 77 w 109"/>
                <a:gd name="T7" fmla="*/ 59 h 146"/>
                <a:gd name="T8" fmla="*/ 77 w 109"/>
                <a:gd name="T9" fmla="*/ 0 h 146"/>
                <a:gd name="T10" fmla="*/ 105 w 109"/>
                <a:gd name="T11" fmla="*/ 0 h 146"/>
                <a:gd name="T12" fmla="*/ 105 w 109"/>
                <a:gd name="T13" fmla="*/ 146 h 146"/>
                <a:gd name="T14" fmla="*/ 77 w 109"/>
                <a:gd name="T15" fmla="*/ 146 h 146"/>
                <a:gd name="T16" fmla="*/ 77 w 109"/>
                <a:gd name="T17" fmla="*/ 85 h 146"/>
                <a:gd name="T18" fmla="*/ 28 w 109"/>
                <a:gd name="T19" fmla="*/ 85 h 146"/>
                <a:gd name="T20" fmla="*/ 28 w 109"/>
                <a:gd name="T21" fmla="*/ 146 h 146"/>
                <a:gd name="T22" fmla="*/ 0 w 109"/>
                <a:gd name="T23" fmla="*/ 146 h 146"/>
                <a:gd name="T24" fmla="*/ 0 w 109"/>
                <a:gd name="T25" fmla="*/ 0 h 146"/>
                <a:gd name="T26" fmla="*/ 0 w 109"/>
                <a:gd name="T27" fmla="*/ 0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 h="146">
                  <a:moveTo>
                    <a:pt x="0" y="0"/>
                  </a:moveTo>
                  <a:lnTo>
                    <a:pt x="28" y="0"/>
                  </a:lnTo>
                  <a:lnTo>
                    <a:pt x="28" y="59"/>
                  </a:lnTo>
                  <a:lnTo>
                    <a:pt x="81" y="59"/>
                  </a:lnTo>
                  <a:lnTo>
                    <a:pt x="81" y="0"/>
                  </a:lnTo>
                  <a:lnTo>
                    <a:pt x="109" y="0"/>
                  </a:lnTo>
                  <a:lnTo>
                    <a:pt x="109" y="146"/>
                  </a:lnTo>
                  <a:lnTo>
                    <a:pt x="81" y="146"/>
                  </a:lnTo>
                  <a:lnTo>
                    <a:pt x="81" y="85"/>
                  </a:lnTo>
                  <a:lnTo>
                    <a:pt x="28" y="85"/>
                  </a:lnTo>
                  <a:lnTo>
                    <a:pt x="28"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3" name="Freeform 39"/>
            <p:cNvSpPr>
              <a:spLocks noEditPoints="1"/>
            </p:cNvSpPr>
            <p:nvPr/>
          </p:nvSpPr>
          <p:spPr bwMode="auto">
            <a:xfrm>
              <a:off x="5907" y="6431"/>
              <a:ext cx="139" cy="146"/>
            </a:xfrm>
            <a:custGeom>
              <a:avLst/>
              <a:gdLst>
                <a:gd name="T0" fmla="*/ 28 w 140"/>
                <a:gd name="T1" fmla="*/ 55 h 146"/>
                <a:gd name="T2" fmla="*/ 59 w 140"/>
                <a:gd name="T3" fmla="*/ 57 h 146"/>
                <a:gd name="T4" fmla="*/ 70 w 140"/>
                <a:gd name="T5" fmla="*/ 61 h 146"/>
                <a:gd name="T6" fmla="*/ 81 w 140"/>
                <a:gd name="T7" fmla="*/ 67 h 146"/>
                <a:gd name="T8" fmla="*/ 89 w 140"/>
                <a:gd name="T9" fmla="*/ 75 h 146"/>
                <a:gd name="T10" fmla="*/ 93 w 140"/>
                <a:gd name="T11" fmla="*/ 85 h 146"/>
                <a:gd name="T12" fmla="*/ 95 w 140"/>
                <a:gd name="T13" fmla="*/ 97 h 146"/>
                <a:gd name="T14" fmla="*/ 95 w 140"/>
                <a:gd name="T15" fmla="*/ 109 h 146"/>
                <a:gd name="T16" fmla="*/ 93 w 140"/>
                <a:gd name="T17" fmla="*/ 121 h 146"/>
                <a:gd name="T18" fmla="*/ 87 w 140"/>
                <a:gd name="T19" fmla="*/ 130 h 146"/>
                <a:gd name="T20" fmla="*/ 77 w 140"/>
                <a:gd name="T21" fmla="*/ 138 h 146"/>
                <a:gd name="T22" fmla="*/ 70 w 140"/>
                <a:gd name="T23" fmla="*/ 144 h 146"/>
                <a:gd name="T24" fmla="*/ 57 w 140"/>
                <a:gd name="T25" fmla="*/ 146 h 146"/>
                <a:gd name="T26" fmla="*/ 0 w 140"/>
                <a:gd name="T27" fmla="*/ 146 h 146"/>
                <a:gd name="T28" fmla="*/ 28 w 140"/>
                <a:gd name="T29" fmla="*/ 0 h 146"/>
                <a:gd name="T30" fmla="*/ 28 w 140"/>
                <a:gd name="T31" fmla="*/ 121 h 146"/>
                <a:gd name="T32" fmla="*/ 53 w 140"/>
                <a:gd name="T33" fmla="*/ 121 h 146"/>
                <a:gd name="T34" fmla="*/ 59 w 140"/>
                <a:gd name="T35" fmla="*/ 121 h 146"/>
                <a:gd name="T36" fmla="*/ 63 w 140"/>
                <a:gd name="T37" fmla="*/ 119 h 146"/>
                <a:gd name="T38" fmla="*/ 67 w 140"/>
                <a:gd name="T39" fmla="*/ 115 h 146"/>
                <a:gd name="T40" fmla="*/ 70 w 140"/>
                <a:gd name="T41" fmla="*/ 111 h 146"/>
                <a:gd name="T42" fmla="*/ 70 w 140"/>
                <a:gd name="T43" fmla="*/ 105 h 146"/>
                <a:gd name="T44" fmla="*/ 70 w 140"/>
                <a:gd name="T45" fmla="*/ 99 h 146"/>
                <a:gd name="T46" fmla="*/ 70 w 140"/>
                <a:gd name="T47" fmla="*/ 95 h 146"/>
                <a:gd name="T48" fmla="*/ 67 w 140"/>
                <a:gd name="T49" fmla="*/ 91 h 146"/>
                <a:gd name="T50" fmla="*/ 63 w 140"/>
                <a:gd name="T51" fmla="*/ 87 h 146"/>
                <a:gd name="T52" fmla="*/ 59 w 140"/>
                <a:gd name="T53" fmla="*/ 85 h 146"/>
                <a:gd name="T54" fmla="*/ 53 w 140"/>
                <a:gd name="T55" fmla="*/ 85 h 146"/>
                <a:gd name="T56" fmla="*/ 28 w 140"/>
                <a:gd name="T57" fmla="*/ 83 h 146"/>
                <a:gd name="T58" fmla="*/ 28 w 140"/>
                <a:gd name="T59" fmla="*/ 121 h 146"/>
                <a:gd name="T60" fmla="*/ 136 w 140"/>
                <a:gd name="T61" fmla="*/ 0 h 146"/>
                <a:gd name="T62" fmla="*/ 108 w 140"/>
                <a:gd name="T63" fmla="*/ 146 h 146"/>
                <a:gd name="T64" fmla="*/ 108 w 140"/>
                <a:gd name="T65" fmla="*/ 0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0" h="146">
                  <a:moveTo>
                    <a:pt x="28" y="0"/>
                  </a:moveTo>
                  <a:lnTo>
                    <a:pt x="28" y="55"/>
                  </a:lnTo>
                  <a:lnTo>
                    <a:pt x="49" y="55"/>
                  </a:lnTo>
                  <a:lnTo>
                    <a:pt x="59" y="57"/>
                  </a:lnTo>
                  <a:lnTo>
                    <a:pt x="67" y="57"/>
                  </a:lnTo>
                  <a:lnTo>
                    <a:pt x="73" y="61"/>
                  </a:lnTo>
                  <a:lnTo>
                    <a:pt x="79" y="63"/>
                  </a:lnTo>
                  <a:lnTo>
                    <a:pt x="85" y="67"/>
                  </a:lnTo>
                  <a:lnTo>
                    <a:pt x="89" y="71"/>
                  </a:lnTo>
                  <a:lnTo>
                    <a:pt x="93" y="75"/>
                  </a:lnTo>
                  <a:lnTo>
                    <a:pt x="95" y="81"/>
                  </a:lnTo>
                  <a:lnTo>
                    <a:pt x="97" y="85"/>
                  </a:lnTo>
                  <a:lnTo>
                    <a:pt x="99" y="91"/>
                  </a:lnTo>
                  <a:lnTo>
                    <a:pt x="99" y="97"/>
                  </a:lnTo>
                  <a:lnTo>
                    <a:pt x="99" y="101"/>
                  </a:lnTo>
                  <a:lnTo>
                    <a:pt x="99" y="109"/>
                  </a:lnTo>
                  <a:lnTo>
                    <a:pt x="99" y="115"/>
                  </a:lnTo>
                  <a:lnTo>
                    <a:pt x="97" y="121"/>
                  </a:lnTo>
                  <a:lnTo>
                    <a:pt x="93" y="126"/>
                  </a:lnTo>
                  <a:lnTo>
                    <a:pt x="91" y="130"/>
                  </a:lnTo>
                  <a:lnTo>
                    <a:pt x="87" y="134"/>
                  </a:lnTo>
                  <a:lnTo>
                    <a:pt x="81" y="138"/>
                  </a:lnTo>
                  <a:lnTo>
                    <a:pt x="77" y="142"/>
                  </a:lnTo>
                  <a:lnTo>
                    <a:pt x="71" y="144"/>
                  </a:lnTo>
                  <a:lnTo>
                    <a:pt x="65" y="146"/>
                  </a:lnTo>
                  <a:lnTo>
                    <a:pt x="57" y="146"/>
                  </a:lnTo>
                  <a:lnTo>
                    <a:pt x="49" y="146"/>
                  </a:lnTo>
                  <a:lnTo>
                    <a:pt x="0" y="146"/>
                  </a:lnTo>
                  <a:lnTo>
                    <a:pt x="0" y="0"/>
                  </a:lnTo>
                  <a:lnTo>
                    <a:pt x="28" y="0"/>
                  </a:lnTo>
                  <a:close/>
                  <a:moveTo>
                    <a:pt x="28" y="121"/>
                  </a:moveTo>
                  <a:lnTo>
                    <a:pt x="49" y="121"/>
                  </a:lnTo>
                  <a:lnTo>
                    <a:pt x="53" y="121"/>
                  </a:lnTo>
                  <a:lnTo>
                    <a:pt x="55" y="121"/>
                  </a:lnTo>
                  <a:lnTo>
                    <a:pt x="59" y="121"/>
                  </a:lnTo>
                  <a:lnTo>
                    <a:pt x="61" y="119"/>
                  </a:lnTo>
                  <a:lnTo>
                    <a:pt x="63" y="119"/>
                  </a:lnTo>
                  <a:lnTo>
                    <a:pt x="65" y="117"/>
                  </a:lnTo>
                  <a:lnTo>
                    <a:pt x="67" y="115"/>
                  </a:lnTo>
                  <a:lnTo>
                    <a:pt x="69" y="113"/>
                  </a:lnTo>
                  <a:lnTo>
                    <a:pt x="71" y="111"/>
                  </a:lnTo>
                  <a:lnTo>
                    <a:pt x="71" y="107"/>
                  </a:lnTo>
                  <a:lnTo>
                    <a:pt x="71" y="105"/>
                  </a:lnTo>
                  <a:lnTo>
                    <a:pt x="71" y="101"/>
                  </a:lnTo>
                  <a:lnTo>
                    <a:pt x="71" y="99"/>
                  </a:lnTo>
                  <a:lnTo>
                    <a:pt x="71" y="97"/>
                  </a:lnTo>
                  <a:lnTo>
                    <a:pt x="71" y="95"/>
                  </a:lnTo>
                  <a:lnTo>
                    <a:pt x="69" y="93"/>
                  </a:lnTo>
                  <a:lnTo>
                    <a:pt x="67" y="91"/>
                  </a:lnTo>
                  <a:lnTo>
                    <a:pt x="65" y="89"/>
                  </a:lnTo>
                  <a:lnTo>
                    <a:pt x="63" y="87"/>
                  </a:lnTo>
                  <a:lnTo>
                    <a:pt x="61" y="85"/>
                  </a:lnTo>
                  <a:lnTo>
                    <a:pt x="59" y="85"/>
                  </a:lnTo>
                  <a:lnTo>
                    <a:pt x="55" y="85"/>
                  </a:lnTo>
                  <a:lnTo>
                    <a:pt x="53" y="85"/>
                  </a:lnTo>
                  <a:lnTo>
                    <a:pt x="49" y="83"/>
                  </a:lnTo>
                  <a:lnTo>
                    <a:pt x="28" y="83"/>
                  </a:lnTo>
                  <a:lnTo>
                    <a:pt x="28" y="121"/>
                  </a:lnTo>
                  <a:close/>
                  <a:moveTo>
                    <a:pt x="112" y="0"/>
                  </a:moveTo>
                  <a:lnTo>
                    <a:pt x="140" y="0"/>
                  </a:lnTo>
                  <a:lnTo>
                    <a:pt x="140" y="146"/>
                  </a:lnTo>
                  <a:lnTo>
                    <a:pt x="112" y="146"/>
                  </a:lnTo>
                  <a:lnTo>
                    <a:pt x="112"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4" name="Freeform 40"/>
            <p:cNvSpPr>
              <a:spLocks/>
            </p:cNvSpPr>
            <p:nvPr/>
          </p:nvSpPr>
          <p:spPr bwMode="auto">
            <a:xfrm>
              <a:off x="6064" y="6431"/>
              <a:ext cx="129" cy="146"/>
            </a:xfrm>
            <a:custGeom>
              <a:avLst/>
              <a:gdLst>
                <a:gd name="T0" fmla="*/ 49 w 130"/>
                <a:gd name="T1" fmla="*/ 73 h 146"/>
                <a:gd name="T2" fmla="*/ 0 w 130"/>
                <a:gd name="T3" fmla="*/ 0 h 146"/>
                <a:gd name="T4" fmla="*/ 31 w 130"/>
                <a:gd name="T5" fmla="*/ 0 h 146"/>
                <a:gd name="T6" fmla="*/ 65 w 130"/>
                <a:gd name="T7" fmla="*/ 52 h 146"/>
                <a:gd name="T8" fmla="*/ 94 w 130"/>
                <a:gd name="T9" fmla="*/ 0 h 146"/>
                <a:gd name="T10" fmla="*/ 126 w 130"/>
                <a:gd name="T11" fmla="*/ 0 h 146"/>
                <a:gd name="T12" fmla="*/ 77 w 130"/>
                <a:gd name="T13" fmla="*/ 73 h 146"/>
                <a:gd name="T14" fmla="*/ 126 w 130"/>
                <a:gd name="T15" fmla="*/ 146 h 146"/>
                <a:gd name="T16" fmla="*/ 94 w 130"/>
                <a:gd name="T17" fmla="*/ 146 h 146"/>
                <a:gd name="T18" fmla="*/ 65 w 130"/>
                <a:gd name="T19" fmla="*/ 97 h 146"/>
                <a:gd name="T20" fmla="*/ 31 w 130"/>
                <a:gd name="T21" fmla="*/ 146 h 146"/>
                <a:gd name="T22" fmla="*/ 0 w 130"/>
                <a:gd name="T23" fmla="*/ 146 h 146"/>
                <a:gd name="T24" fmla="*/ 49 w 130"/>
                <a:gd name="T25" fmla="*/ 73 h 146"/>
                <a:gd name="T26" fmla="*/ 49 w 130"/>
                <a:gd name="T27" fmla="*/ 73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0" h="146">
                  <a:moveTo>
                    <a:pt x="49" y="73"/>
                  </a:moveTo>
                  <a:lnTo>
                    <a:pt x="0" y="0"/>
                  </a:lnTo>
                  <a:lnTo>
                    <a:pt x="31" y="0"/>
                  </a:lnTo>
                  <a:lnTo>
                    <a:pt x="65" y="52"/>
                  </a:lnTo>
                  <a:lnTo>
                    <a:pt x="98" y="0"/>
                  </a:lnTo>
                  <a:lnTo>
                    <a:pt x="130" y="0"/>
                  </a:lnTo>
                  <a:lnTo>
                    <a:pt x="81" y="73"/>
                  </a:lnTo>
                  <a:lnTo>
                    <a:pt x="130" y="146"/>
                  </a:lnTo>
                  <a:lnTo>
                    <a:pt x="98" y="146"/>
                  </a:lnTo>
                  <a:lnTo>
                    <a:pt x="65" y="97"/>
                  </a:lnTo>
                  <a:lnTo>
                    <a:pt x="31" y="146"/>
                  </a:lnTo>
                  <a:lnTo>
                    <a:pt x="0" y="146"/>
                  </a:lnTo>
                  <a:lnTo>
                    <a:pt x="49" y="73"/>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5" name="Freeform 41"/>
            <p:cNvSpPr>
              <a:spLocks/>
            </p:cNvSpPr>
            <p:nvPr/>
          </p:nvSpPr>
          <p:spPr bwMode="auto">
            <a:xfrm>
              <a:off x="6249" y="6431"/>
              <a:ext cx="80" cy="146"/>
            </a:xfrm>
            <a:custGeom>
              <a:avLst/>
              <a:gdLst>
                <a:gd name="T0" fmla="*/ 28 w 81"/>
                <a:gd name="T1" fmla="*/ 26 h 146"/>
                <a:gd name="T2" fmla="*/ 0 w 81"/>
                <a:gd name="T3" fmla="*/ 26 h 146"/>
                <a:gd name="T4" fmla="*/ 0 w 81"/>
                <a:gd name="T5" fmla="*/ 0 h 146"/>
                <a:gd name="T6" fmla="*/ 77 w 81"/>
                <a:gd name="T7" fmla="*/ 0 h 146"/>
                <a:gd name="T8" fmla="*/ 77 w 81"/>
                <a:gd name="T9" fmla="*/ 26 h 146"/>
                <a:gd name="T10" fmla="*/ 51 w 81"/>
                <a:gd name="T11" fmla="*/ 26 h 146"/>
                <a:gd name="T12" fmla="*/ 51 w 81"/>
                <a:gd name="T13" fmla="*/ 146 h 146"/>
                <a:gd name="T14" fmla="*/ 28 w 81"/>
                <a:gd name="T15" fmla="*/ 146 h 146"/>
                <a:gd name="T16" fmla="*/ 28 w 81"/>
                <a:gd name="T17" fmla="*/ 26 h 146"/>
                <a:gd name="T18" fmla="*/ 28 w 81"/>
                <a:gd name="T19" fmla="*/ 26 h 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 h="146">
                  <a:moveTo>
                    <a:pt x="28" y="26"/>
                  </a:moveTo>
                  <a:lnTo>
                    <a:pt x="0" y="26"/>
                  </a:lnTo>
                  <a:lnTo>
                    <a:pt x="0" y="0"/>
                  </a:lnTo>
                  <a:lnTo>
                    <a:pt x="81" y="0"/>
                  </a:lnTo>
                  <a:lnTo>
                    <a:pt x="81" y="26"/>
                  </a:lnTo>
                  <a:lnTo>
                    <a:pt x="55" y="26"/>
                  </a:lnTo>
                  <a:lnTo>
                    <a:pt x="55" y="146"/>
                  </a:lnTo>
                  <a:lnTo>
                    <a:pt x="28" y="146"/>
                  </a:lnTo>
                  <a:lnTo>
                    <a:pt x="28" y="26"/>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6" name="Freeform 42"/>
            <p:cNvSpPr>
              <a:spLocks/>
            </p:cNvSpPr>
            <p:nvPr/>
          </p:nvSpPr>
          <p:spPr bwMode="auto">
            <a:xfrm>
              <a:off x="6348" y="6431"/>
              <a:ext cx="77" cy="146"/>
            </a:xfrm>
            <a:custGeom>
              <a:avLst/>
              <a:gdLst>
                <a:gd name="T0" fmla="*/ 0 w 79"/>
                <a:gd name="T1" fmla="*/ 0 h 146"/>
                <a:gd name="T2" fmla="*/ 71 w 79"/>
                <a:gd name="T3" fmla="*/ 0 h 146"/>
                <a:gd name="T4" fmla="*/ 71 w 79"/>
                <a:gd name="T5" fmla="*/ 26 h 146"/>
                <a:gd name="T6" fmla="*/ 23 w 79"/>
                <a:gd name="T7" fmla="*/ 26 h 146"/>
                <a:gd name="T8" fmla="*/ 23 w 79"/>
                <a:gd name="T9" fmla="*/ 59 h 146"/>
                <a:gd name="T10" fmla="*/ 69 w 79"/>
                <a:gd name="T11" fmla="*/ 59 h 146"/>
                <a:gd name="T12" fmla="*/ 69 w 79"/>
                <a:gd name="T13" fmla="*/ 87 h 146"/>
                <a:gd name="T14" fmla="*/ 23 w 79"/>
                <a:gd name="T15" fmla="*/ 87 h 146"/>
                <a:gd name="T16" fmla="*/ 23 w 79"/>
                <a:gd name="T17" fmla="*/ 121 h 146"/>
                <a:gd name="T18" fmla="*/ 71 w 79"/>
                <a:gd name="T19" fmla="*/ 121 h 146"/>
                <a:gd name="T20" fmla="*/ 71 w 79"/>
                <a:gd name="T21" fmla="*/ 146 h 146"/>
                <a:gd name="T22" fmla="*/ 0 w 79"/>
                <a:gd name="T23" fmla="*/ 146 h 146"/>
                <a:gd name="T24" fmla="*/ 0 w 79"/>
                <a:gd name="T25" fmla="*/ 0 h 146"/>
                <a:gd name="T26" fmla="*/ 0 w 79"/>
                <a:gd name="T27" fmla="*/ 0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9" h="146">
                  <a:moveTo>
                    <a:pt x="0" y="0"/>
                  </a:moveTo>
                  <a:lnTo>
                    <a:pt x="79" y="0"/>
                  </a:lnTo>
                  <a:lnTo>
                    <a:pt x="79" y="26"/>
                  </a:lnTo>
                  <a:lnTo>
                    <a:pt x="27" y="26"/>
                  </a:lnTo>
                  <a:lnTo>
                    <a:pt x="27" y="59"/>
                  </a:lnTo>
                  <a:lnTo>
                    <a:pt x="77" y="59"/>
                  </a:lnTo>
                  <a:lnTo>
                    <a:pt x="77" y="87"/>
                  </a:lnTo>
                  <a:lnTo>
                    <a:pt x="27" y="87"/>
                  </a:lnTo>
                  <a:lnTo>
                    <a:pt x="27" y="121"/>
                  </a:lnTo>
                  <a:lnTo>
                    <a:pt x="79" y="121"/>
                  </a:lnTo>
                  <a:lnTo>
                    <a:pt x="79"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7" name="Freeform 43"/>
            <p:cNvSpPr>
              <a:spLocks/>
            </p:cNvSpPr>
            <p:nvPr/>
          </p:nvSpPr>
          <p:spPr bwMode="auto">
            <a:xfrm>
              <a:off x="6440" y="6431"/>
              <a:ext cx="132" cy="146"/>
            </a:xfrm>
            <a:custGeom>
              <a:avLst/>
              <a:gdLst>
                <a:gd name="T0" fmla="*/ 48 w 134"/>
                <a:gd name="T1" fmla="*/ 73 h 146"/>
                <a:gd name="T2" fmla="*/ 0 w 134"/>
                <a:gd name="T3" fmla="*/ 0 h 146"/>
                <a:gd name="T4" fmla="*/ 32 w 134"/>
                <a:gd name="T5" fmla="*/ 0 h 146"/>
                <a:gd name="T6" fmla="*/ 63 w 134"/>
                <a:gd name="T7" fmla="*/ 52 h 146"/>
                <a:gd name="T8" fmla="*/ 97 w 134"/>
                <a:gd name="T9" fmla="*/ 0 h 146"/>
                <a:gd name="T10" fmla="*/ 126 w 134"/>
                <a:gd name="T11" fmla="*/ 0 h 146"/>
                <a:gd name="T12" fmla="*/ 79 w 134"/>
                <a:gd name="T13" fmla="*/ 73 h 146"/>
                <a:gd name="T14" fmla="*/ 126 w 134"/>
                <a:gd name="T15" fmla="*/ 146 h 146"/>
                <a:gd name="T16" fmla="*/ 97 w 134"/>
                <a:gd name="T17" fmla="*/ 146 h 146"/>
                <a:gd name="T18" fmla="*/ 63 w 134"/>
                <a:gd name="T19" fmla="*/ 97 h 146"/>
                <a:gd name="T20" fmla="*/ 32 w 134"/>
                <a:gd name="T21" fmla="*/ 146 h 146"/>
                <a:gd name="T22" fmla="*/ 0 w 134"/>
                <a:gd name="T23" fmla="*/ 146 h 146"/>
                <a:gd name="T24" fmla="*/ 48 w 134"/>
                <a:gd name="T25" fmla="*/ 73 h 146"/>
                <a:gd name="T26" fmla="*/ 48 w 134"/>
                <a:gd name="T27" fmla="*/ 73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4" h="146">
                  <a:moveTo>
                    <a:pt x="52" y="73"/>
                  </a:moveTo>
                  <a:lnTo>
                    <a:pt x="0" y="0"/>
                  </a:lnTo>
                  <a:lnTo>
                    <a:pt x="32" y="0"/>
                  </a:lnTo>
                  <a:lnTo>
                    <a:pt x="67" y="52"/>
                  </a:lnTo>
                  <a:lnTo>
                    <a:pt x="103" y="0"/>
                  </a:lnTo>
                  <a:lnTo>
                    <a:pt x="134" y="0"/>
                  </a:lnTo>
                  <a:lnTo>
                    <a:pt x="83" y="73"/>
                  </a:lnTo>
                  <a:lnTo>
                    <a:pt x="134" y="146"/>
                  </a:lnTo>
                  <a:lnTo>
                    <a:pt x="103" y="146"/>
                  </a:lnTo>
                  <a:lnTo>
                    <a:pt x="67" y="97"/>
                  </a:lnTo>
                  <a:lnTo>
                    <a:pt x="32" y="146"/>
                  </a:lnTo>
                  <a:lnTo>
                    <a:pt x="0" y="146"/>
                  </a:lnTo>
                  <a:lnTo>
                    <a:pt x="52" y="73"/>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8" name="Freeform 44"/>
            <p:cNvSpPr>
              <a:spLocks/>
            </p:cNvSpPr>
            <p:nvPr/>
          </p:nvSpPr>
          <p:spPr bwMode="auto">
            <a:xfrm>
              <a:off x="6588" y="6431"/>
              <a:ext cx="111" cy="146"/>
            </a:xfrm>
            <a:custGeom>
              <a:avLst/>
              <a:gdLst>
                <a:gd name="T0" fmla="*/ 0 w 109"/>
                <a:gd name="T1" fmla="*/ 0 h 146"/>
                <a:gd name="T2" fmla="*/ 32 w 109"/>
                <a:gd name="T3" fmla="*/ 0 h 146"/>
                <a:gd name="T4" fmla="*/ 32 w 109"/>
                <a:gd name="T5" fmla="*/ 59 h 146"/>
                <a:gd name="T6" fmla="*/ 88 w 109"/>
                <a:gd name="T7" fmla="*/ 59 h 146"/>
                <a:gd name="T8" fmla="*/ 88 w 109"/>
                <a:gd name="T9" fmla="*/ 0 h 146"/>
                <a:gd name="T10" fmla="*/ 117 w 109"/>
                <a:gd name="T11" fmla="*/ 0 h 146"/>
                <a:gd name="T12" fmla="*/ 117 w 109"/>
                <a:gd name="T13" fmla="*/ 146 h 146"/>
                <a:gd name="T14" fmla="*/ 88 w 109"/>
                <a:gd name="T15" fmla="*/ 146 h 146"/>
                <a:gd name="T16" fmla="*/ 88 w 109"/>
                <a:gd name="T17" fmla="*/ 85 h 146"/>
                <a:gd name="T18" fmla="*/ 32 w 109"/>
                <a:gd name="T19" fmla="*/ 85 h 146"/>
                <a:gd name="T20" fmla="*/ 32 w 109"/>
                <a:gd name="T21" fmla="*/ 146 h 146"/>
                <a:gd name="T22" fmla="*/ 0 w 109"/>
                <a:gd name="T23" fmla="*/ 146 h 146"/>
                <a:gd name="T24" fmla="*/ 0 w 109"/>
                <a:gd name="T25" fmla="*/ 0 h 146"/>
                <a:gd name="T26" fmla="*/ 0 w 109"/>
                <a:gd name="T27" fmla="*/ 0 h 1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 h="146">
                  <a:moveTo>
                    <a:pt x="0" y="0"/>
                  </a:moveTo>
                  <a:lnTo>
                    <a:pt x="28" y="0"/>
                  </a:lnTo>
                  <a:lnTo>
                    <a:pt x="28" y="59"/>
                  </a:lnTo>
                  <a:lnTo>
                    <a:pt x="81" y="59"/>
                  </a:lnTo>
                  <a:lnTo>
                    <a:pt x="81" y="0"/>
                  </a:lnTo>
                  <a:lnTo>
                    <a:pt x="109" y="0"/>
                  </a:lnTo>
                  <a:lnTo>
                    <a:pt x="109" y="146"/>
                  </a:lnTo>
                  <a:lnTo>
                    <a:pt x="81" y="146"/>
                  </a:lnTo>
                  <a:lnTo>
                    <a:pt x="81" y="85"/>
                  </a:lnTo>
                  <a:lnTo>
                    <a:pt x="28" y="85"/>
                  </a:lnTo>
                  <a:lnTo>
                    <a:pt x="28" y="146"/>
                  </a:lnTo>
                  <a:lnTo>
                    <a:pt x="0"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69" name="Freeform 45"/>
            <p:cNvSpPr>
              <a:spLocks noEditPoints="1"/>
            </p:cNvSpPr>
            <p:nvPr/>
          </p:nvSpPr>
          <p:spPr bwMode="auto">
            <a:xfrm>
              <a:off x="6720" y="6429"/>
              <a:ext cx="154" cy="154"/>
            </a:xfrm>
            <a:custGeom>
              <a:avLst/>
              <a:gdLst>
                <a:gd name="T0" fmla="*/ 146 w 156"/>
                <a:gd name="T1" fmla="*/ 89 h 154"/>
                <a:gd name="T2" fmla="*/ 142 w 156"/>
                <a:gd name="T3" fmla="*/ 109 h 154"/>
                <a:gd name="T4" fmla="*/ 132 w 156"/>
                <a:gd name="T5" fmla="*/ 126 h 154"/>
                <a:gd name="T6" fmla="*/ 119 w 156"/>
                <a:gd name="T7" fmla="*/ 140 h 154"/>
                <a:gd name="T8" fmla="*/ 105 w 156"/>
                <a:gd name="T9" fmla="*/ 148 h 154"/>
                <a:gd name="T10" fmla="*/ 85 w 156"/>
                <a:gd name="T11" fmla="*/ 154 h 154"/>
                <a:gd name="T12" fmla="*/ 63 w 156"/>
                <a:gd name="T13" fmla="*/ 154 h 154"/>
                <a:gd name="T14" fmla="*/ 44 w 156"/>
                <a:gd name="T15" fmla="*/ 148 h 154"/>
                <a:gd name="T16" fmla="*/ 30 w 156"/>
                <a:gd name="T17" fmla="*/ 140 h 154"/>
                <a:gd name="T18" fmla="*/ 16 w 156"/>
                <a:gd name="T19" fmla="*/ 126 h 154"/>
                <a:gd name="T20" fmla="*/ 6 w 156"/>
                <a:gd name="T21" fmla="*/ 109 h 154"/>
                <a:gd name="T22" fmla="*/ 0 w 156"/>
                <a:gd name="T23" fmla="*/ 89 h 154"/>
                <a:gd name="T24" fmla="*/ 0 w 156"/>
                <a:gd name="T25" fmla="*/ 67 h 154"/>
                <a:gd name="T26" fmla="*/ 6 w 156"/>
                <a:gd name="T27" fmla="*/ 50 h 154"/>
                <a:gd name="T28" fmla="*/ 16 w 156"/>
                <a:gd name="T29" fmla="*/ 32 h 154"/>
                <a:gd name="T30" fmla="*/ 30 w 156"/>
                <a:gd name="T31" fmla="*/ 18 h 154"/>
                <a:gd name="T32" fmla="*/ 44 w 156"/>
                <a:gd name="T33" fmla="*/ 8 h 154"/>
                <a:gd name="T34" fmla="*/ 63 w 156"/>
                <a:gd name="T35" fmla="*/ 2 h 154"/>
                <a:gd name="T36" fmla="*/ 85 w 156"/>
                <a:gd name="T37" fmla="*/ 2 h 154"/>
                <a:gd name="T38" fmla="*/ 105 w 156"/>
                <a:gd name="T39" fmla="*/ 8 h 154"/>
                <a:gd name="T40" fmla="*/ 119 w 156"/>
                <a:gd name="T41" fmla="*/ 18 h 154"/>
                <a:gd name="T42" fmla="*/ 132 w 156"/>
                <a:gd name="T43" fmla="*/ 32 h 154"/>
                <a:gd name="T44" fmla="*/ 142 w 156"/>
                <a:gd name="T45" fmla="*/ 50 h 154"/>
                <a:gd name="T46" fmla="*/ 146 w 156"/>
                <a:gd name="T47" fmla="*/ 67 h 154"/>
                <a:gd name="T48" fmla="*/ 148 w 156"/>
                <a:gd name="T49" fmla="*/ 77 h 154"/>
                <a:gd name="T50" fmla="*/ 119 w 156"/>
                <a:gd name="T51" fmla="*/ 71 h 154"/>
                <a:gd name="T52" fmla="*/ 117 w 156"/>
                <a:gd name="T53" fmla="*/ 59 h 154"/>
                <a:gd name="T54" fmla="*/ 113 w 156"/>
                <a:gd name="T55" fmla="*/ 48 h 154"/>
                <a:gd name="T56" fmla="*/ 105 w 156"/>
                <a:gd name="T57" fmla="*/ 40 h 154"/>
                <a:gd name="T58" fmla="*/ 93 w 156"/>
                <a:gd name="T59" fmla="*/ 32 h 154"/>
                <a:gd name="T60" fmla="*/ 81 w 156"/>
                <a:gd name="T61" fmla="*/ 30 h 154"/>
                <a:gd name="T62" fmla="*/ 67 w 156"/>
                <a:gd name="T63" fmla="*/ 30 h 154"/>
                <a:gd name="T64" fmla="*/ 54 w 156"/>
                <a:gd name="T65" fmla="*/ 32 h 154"/>
                <a:gd name="T66" fmla="*/ 42 w 156"/>
                <a:gd name="T67" fmla="*/ 40 h 154"/>
                <a:gd name="T68" fmla="*/ 38 w 156"/>
                <a:gd name="T69" fmla="*/ 48 h 154"/>
                <a:gd name="T70" fmla="*/ 30 w 156"/>
                <a:gd name="T71" fmla="*/ 59 h 154"/>
                <a:gd name="T72" fmla="*/ 28 w 156"/>
                <a:gd name="T73" fmla="*/ 71 h 154"/>
                <a:gd name="T74" fmla="*/ 28 w 156"/>
                <a:gd name="T75" fmla="*/ 85 h 154"/>
                <a:gd name="T76" fmla="*/ 30 w 156"/>
                <a:gd name="T77" fmla="*/ 97 h 154"/>
                <a:gd name="T78" fmla="*/ 38 w 156"/>
                <a:gd name="T79" fmla="*/ 109 h 154"/>
                <a:gd name="T80" fmla="*/ 42 w 156"/>
                <a:gd name="T81" fmla="*/ 119 h 154"/>
                <a:gd name="T82" fmla="*/ 54 w 156"/>
                <a:gd name="T83" fmla="*/ 125 h 154"/>
                <a:gd name="T84" fmla="*/ 65 w 156"/>
                <a:gd name="T85" fmla="*/ 128 h 154"/>
                <a:gd name="T86" fmla="*/ 79 w 156"/>
                <a:gd name="T87" fmla="*/ 128 h 154"/>
                <a:gd name="T88" fmla="*/ 93 w 156"/>
                <a:gd name="T89" fmla="*/ 125 h 154"/>
                <a:gd name="T90" fmla="*/ 105 w 156"/>
                <a:gd name="T91" fmla="*/ 119 h 154"/>
                <a:gd name="T92" fmla="*/ 113 w 156"/>
                <a:gd name="T93" fmla="*/ 109 h 154"/>
                <a:gd name="T94" fmla="*/ 117 w 156"/>
                <a:gd name="T95" fmla="*/ 97 h 154"/>
                <a:gd name="T96" fmla="*/ 119 w 156"/>
                <a:gd name="T97" fmla="*/ 85 h 154"/>
                <a:gd name="T98" fmla="*/ 120 w 156"/>
                <a:gd name="T99" fmla="*/ 77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6" h="154">
                  <a:moveTo>
                    <a:pt x="156" y="77"/>
                  </a:moveTo>
                  <a:lnTo>
                    <a:pt x="154" y="89"/>
                  </a:lnTo>
                  <a:lnTo>
                    <a:pt x="152" y="99"/>
                  </a:lnTo>
                  <a:lnTo>
                    <a:pt x="150" y="109"/>
                  </a:lnTo>
                  <a:lnTo>
                    <a:pt x="144" y="117"/>
                  </a:lnTo>
                  <a:lnTo>
                    <a:pt x="140" y="126"/>
                  </a:lnTo>
                  <a:lnTo>
                    <a:pt x="132" y="132"/>
                  </a:lnTo>
                  <a:lnTo>
                    <a:pt x="127" y="140"/>
                  </a:lnTo>
                  <a:lnTo>
                    <a:pt x="117" y="144"/>
                  </a:lnTo>
                  <a:lnTo>
                    <a:pt x="109" y="148"/>
                  </a:lnTo>
                  <a:lnTo>
                    <a:pt x="99" y="152"/>
                  </a:lnTo>
                  <a:lnTo>
                    <a:pt x="89" y="154"/>
                  </a:lnTo>
                  <a:lnTo>
                    <a:pt x="79" y="154"/>
                  </a:lnTo>
                  <a:lnTo>
                    <a:pt x="67" y="154"/>
                  </a:lnTo>
                  <a:lnTo>
                    <a:pt x="58" y="152"/>
                  </a:lnTo>
                  <a:lnTo>
                    <a:pt x="48" y="148"/>
                  </a:lnTo>
                  <a:lnTo>
                    <a:pt x="38" y="144"/>
                  </a:lnTo>
                  <a:lnTo>
                    <a:pt x="30" y="140"/>
                  </a:lnTo>
                  <a:lnTo>
                    <a:pt x="22" y="132"/>
                  </a:lnTo>
                  <a:lnTo>
                    <a:pt x="16" y="126"/>
                  </a:lnTo>
                  <a:lnTo>
                    <a:pt x="10" y="117"/>
                  </a:lnTo>
                  <a:lnTo>
                    <a:pt x="6" y="109"/>
                  </a:lnTo>
                  <a:lnTo>
                    <a:pt x="2" y="99"/>
                  </a:lnTo>
                  <a:lnTo>
                    <a:pt x="0" y="89"/>
                  </a:lnTo>
                  <a:lnTo>
                    <a:pt x="0" y="77"/>
                  </a:lnTo>
                  <a:lnTo>
                    <a:pt x="0" y="67"/>
                  </a:lnTo>
                  <a:lnTo>
                    <a:pt x="2" y="57"/>
                  </a:lnTo>
                  <a:lnTo>
                    <a:pt x="6" y="50"/>
                  </a:lnTo>
                  <a:lnTo>
                    <a:pt x="10" y="40"/>
                  </a:lnTo>
                  <a:lnTo>
                    <a:pt x="16" y="32"/>
                  </a:lnTo>
                  <a:lnTo>
                    <a:pt x="22" y="24"/>
                  </a:lnTo>
                  <a:lnTo>
                    <a:pt x="30" y="18"/>
                  </a:lnTo>
                  <a:lnTo>
                    <a:pt x="38" y="12"/>
                  </a:lnTo>
                  <a:lnTo>
                    <a:pt x="48" y="8"/>
                  </a:lnTo>
                  <a:lnTo>
                    <a:pt x="58" y="4"/>
                  </a:lnTo>
                  <a:lnTo>
                    <a:pt x="67" y="2"/>
                  </a:lnTo>
                  <a:lnTo>
                    <a:pt x="79" y="0"/>
                  </a:lnTo>
                  <a:lnTo>
                    <a:pt x="89" y="2"/>
                  </a:lnTo>
                  <a:lnTo>
                    <a:pt x="99" y="4"/>
                  </a:lnTo>
                  <a:lnTo>
                    <a:pt x="109" y="8"/>
                  </a:lnTo>
                  <a:lnTo>
                    <a:pt x="117" y="12"/>
                  </a:lnTo>
                  <a:lnTo>
                    <a:pt x="127" y="18"/>
                  </a:lnTo>
                  <a:lnTo>
                    <a:pt x="132" y="24"/>
                  </a:lnTo>
                  <a:lnTo>
                    <a:pt x="140" y="32"/>
                  </a:lnTo>
                  <a:lnTo>
                    <a:pt x="144" y="40"/>
                  </a:lnTo>
                  <a:lnTo>
                    <a:pt x="150" y="50"/>
                  </a:lnTo>
                  <a:lnTo>
                    <a:pt x="152" y="57"/>
                  </a:lnTo>
                  <a:lnTo>
                    <a:pt x="154" y="67"/>
                  </a:lnTo>
                  <a:lnTo>
                    <a:pt x="156" y="77"/>
                  </a:lnTo>
                  <a:close/>
                  <a:moveTo>
                    <a:pt x="128" y="77"/>
                  </a:moveTo>
                  <a:lnTo>
                    <a:pt x="127" y="71"/>
                  </a:lnTo>
                  <a:lnTo>
                    <a:pt x="127" y="65"/>
                  </a:lnTo>
                  <a:lnTo>
                    <a:pt x="125" y="59"/>
                  </a:lnTo>
                  <a:lnTo>
                    <a:pt x="121" y="54"/>
                  </a:lnTo>
                  <a:lnTo>
                    <a:pt x="117" y="48"/>
                  </a:lnTo>
                  <a:lnTo>
                    <a:pt x="113" y="44"/>
                  </a:lnTo>
                  <a:lnTo>
                    <a:pt x="109" y="40"/>
                  </a:lnTo>
                  <a:lnTo>
                    <a:pt x="103" y="36"/>
                  </a:lnTo>
                  <a:lnTo>
                    <a:pt x="97" y="32"/>
                  </a:lnTo>
                  <a:lnTo>
                    <a:pt x="91" y="30"/>
                  </a:lnTo>
                  <a:lnTo>
                    <a:pt x="85" y="30"/>
                  </a:lnTo>
                  <a:lnTo>
                    <a:pt x="79" y="28"/>
                  </a:lnTo>
                  <a:lnTo>
                    <a:pt x="71" y="30"/>
                  </a:lnTo>
                  <a:lnTo>
                    <a:pt x="63" y="30"/>
                  </a:lnTo>
                  <a:lnTo>
                    <a:pt x="58" y="32"/>
                  </a:lnTo>
                  <a:lnTo>
                    <a:pt x="52" y="36"/>
                  </a:lnTo>
                  <a:lnTo>
                    <a:pt x="46" y="40"/>
                  </a:lnTo>
                  <a:lnTo>
                    <a:pt x="42" y="44"/>
                  </a:lnTo>
                  <a:lnTo>
                    <a:pt x="38" y="48"/>
                  </a:lnTo>
                  <a:lnTo>
                    <a:pt x="34" y="54"/>
                  </a:lnTo>
                  <a:lnTo>
                    <a:pt x="30" y="59"/>
                  </a:lnTo>
                  <a:lnTo>
                    <a:pt x="28" y="65"/>
                  </a:lnTo>
                  <a:lnTo>
                    <a:pt x="28" y="71"/>
                  </a:lnTo>
                  <a:lnTo>
                    <a:pt x="28" y="77"/>
                  </a:lnTo>
                  <a:lnTo>
                    <a:pt x="28" y="85"/>
                  </a:lnTo>
                  <a:lnTo>
                    <a:pt x="28" y="91"/>
                  </a:lnTo>
                  <a:lnTo>
                    <a:pt x="30" y="97"/>
                  </a:lnTo>
                  <a:lnTo>
                    <a:pt x="34" y="103"/>
                  </a:lnTo>
                  <a:lnTo>
                    <a:pt x="38" y="109"/>
                  </a:lnTo>
                  <a:lnTo>
                    <a:pt x="42" y="115"/>
                  </a:lnTo>
                  <a:lnTo>
                    <a:pt x="46" y="119"/>
                  </a:lnTo>
                  <a:lnTo>
                    <a:pt x="52" y="123"/>
                  </a:lnTo>
                  <a:lnTo>
                    <a:pt x="58" y="125"/>
                  </a:lnTo>
                  <a:lnTo>
                    <a:pt x="63" y="128"/>
                  </a:lnTo>
                  <a:lnTo>
                    <a:pt x="69" y="128"/>
                  </a:lnTo>
                  <a:lnTo>
                    <a:pt x="77" y="128"/>
                  </a:lnTo>
                  <a:lnTo>
                    <a:pt x="83" y="128"/>
                  </a:lnTo>
                  <a:lnTo>
                    <a:pt x="91" y="128"/>
                  </a:lnTo>
                  <a:lnTo>
                    <a:pt x="97" y="125"/>
                  </a:lnTo>
                  <a:lnTo>
                    <a:pt x="103" y="123"/>
                  </a:lnTo>
                  <a:lnTo>
                    <a:pt x="109" y="119"/>
                  </a:lnTo>
                  <a:lnTo>
                    <a:pt x="113" y="115"/>
                  </a:lnTo>
                  <a:lnTo>
                    <a:pt x="117" y="109"/>
                  </a:lnTo>
                  <a:lnTo>
                    <a:pt x="121" y="103"/>
                  </a:lnTo>
                  <a:lnTo>
                    <a:pt x="125" y="97"/>
                  </a:lnTo>
                  <a:lnTo>
                    <a:pt x="127" y="91"/>
                  </a:lnTo>
                  <a:lnTo>
                    <a:pt x="127" y="85"/>
                  </a:lnTo>
                  <a:lnTo>
                    <a:pt x="128" y="77"/>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0" name="Freeform 46"/>
            <p:cNvSpPr>
              <a:spLocks/>
            </p:cNvSpPr>
            <p:nvPr/>
          </p:nvSpPr>
          <p:spPr bwMode="auto">
            <a:xfrm>
              <a:off x="6886" y="6431"/>
              <a:ext cx="139" cy="146"/>
            </a:xfrm>
            <a:custGeom>
              <a:avLst/>
              <a:gdLst>
                <a:gd name="T0" fmla="*/ 136 w 140"/>
                <a:gd name="T1" fmla="*/ 146 h 146"/>
                <a:gd name="T2" fmla="*/ 106 w 140"/>
                <a:gd name="T3" fmla="*/ 146 h 146"/>
                <a:gd name="T4" fmla="*/ 69 w 140"/>
                <a:gd name="T5" fmla="*/ 38 h 146"/>
                <a:gd name="T6" fmla="*/ 30 w 140"/>
                <a:gd name="T7" fmla="*/ 146 h 146"/>
                <a:gd name="T8" fmla="*/ 0 w 140"/>
                <a:gd name="T9" fmla="*/ 146 h 146"/>
                <a:gd name="T10" fmla="*/ 57 w 140"/>
                <a:gd name="T11" fmla="*/ 0 h 146"/>
                <a:gd name="T12" fmla="*/ 79 w 140"/>
                <a:gd name="T13" fmla="*/ 0 h 146"/>
                <a:gd name="T14" fmla="*/ 136 w 140"/>
                <a:gd name="T15" fmla="*/ 146 h 146"/>
                <a:gd name="T16" fmla="*/ 136 w 140"/>
                <a:gd name="T17" fmla="*/ 146 h 1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6">
                  <a:moveTo>
                    <a:pt x="140" y="146"/>
                  </a:moveTo>
                  <a:lnTo>
                    <a:pt x="110" y="146"/>
                  </a:lnTo>
                  <a:lnTo>
                    <a:pt x="69" y="38"/>
                  </a:lnTo>
                  <a:lnTo>
                    <a:pt x="30" y="146"/>
                  </a:lnTo>
                  <a:lnTo>
                    <a:pt x="0" y="146"/>
                  </a:lnTo>
                  <a:lnTo>
                    <a:pt x="57" y="0"/>
                  </a:lnTo>
                  <a:lnTo>
                    <a:pt x="83" y="0"/>
                  </a:lnTo>
                  <a:lnTo>
                    <a:pt x="140" y="146"/>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1" name="Freeform 47"/>
            <p:cNvSpPr>
              <a:spLocks noEditPoints="1"/>
            </p:cNvSpPr>
            <p:nvPr/>
          </p:nvSpPr>
          <p:spPr bwMode="auto">
            <a:xfrm>
              <a:off x="7028" y="6429"/>
              <a:ext cx="157" cy="154"/>
            </a:xfrm>
            <a:custGeom>
              <a:avLst/>
              <a:gdLst>
                <a:gd name="T0" fmla="*/ 158 w 156"/>
                <a:gd name="T1" fmla="*/ 89 h 154"/>
                <a:gd name="T2" fmla="*/ 152 w 156"/>
                <a:gd name="T3" fmla="*/ 109 h 154"/>
                <a:gd name="T4" fmla="*/ 142 w 156"/>
                <a:gd name="T5" fmla="*/ 126 h 154"/>
                <a:gd name="T6" fmla="*/ 128 w 156"/>
                <a:gd name="T7" fmla="*/ 140 h 154"/>
                <a:gd name="T8" fmla="*/ 110 w 156"/>
                <a:gd name="T9" fmla="*/ 148 h 154"/>
                <a:gd name="T10" fmla="*/ 91 w 156"/>
                <a:gd name="T11" fmla="*/ 154 h 154"/>
                <a:gd name="T12" fmla="*/ 65 w 156"/>
                <a:gd name="T13" fmla="*/ 154 h 154"/>
                <a:gd name="T14" fmla="*/ 45 w 156"/>
                <a:gd name="T15" fmla="*/ 148 h 154"/>
                <a:gd name="T16" fmla="*/ 27 w 156"/>
                <a:gd name="T17" fmla="*/ 140 h 154"/>
                <a:gd name="T18" fmla="*/ 14 w 156"/>
                <a:gd name="T19" fmla="*/ 126 h 154"/>
                <a:gd name="T20" fmla="*/ 6 w 156"/>
                <a:gd name="T21" fmla="*/ 109 h 154"/>
                <a:gd name="T22" fmla="*/ 0 w 156"/>
                <a:gd name="T23" fmla="*/ 89 h 154"/>
                <a:gd name="T24" fmla="*/ 0 w 156"/>
                <a:gd name="T25" fmla="*/ 67 h 154"/>
                <a:gd name="T26" fmla="*/ 6 w 156"/>
                <a:gd name="T27" fmla="*/ 50 h 154"/>
                <a:gd name="T28" fmla="*/ 14 w 156"/>
                <a:gd name="T29" fmla="*/ 32 h 154"/>
                <a:gd name="T30" fmla="*/ 27 w 156"/>
                <a:gd name="T31" fmla="*/ 18 h 154"/>
                <a:gd name="T32" fmla="*/ 45 w 156"/>
                <a:gd name="T33" fmla="*/ 8 h 154"/>
                <a:gd name="T34" fmla="*/ 65 w 156"/>
                <a:gd name="T35" fmla="*/ 2 h 154"/>
                <a:gd name="T36" fmla="*/ 91 w 156"/>
                <a:gd name="T37" fmla="*/ 2 h 154"/>
                <a:gd name="T38" fmla="*/ 110 w 156"/>
                <a:gd name="T39" fmla="*/ 8 h 154"/>
                <a:gd name="T40" fmla="*/ 128 w 156"/>
                <a:gd name="T41" fmla="*/ 18 h 154"/>
                <a:gd name="T42" fmla="*/ 142 w 156"/>
                <a:gd name="T43" fmla="*/ 32 h 154"/>
                <a:gd name="T44" fmla="*/ 152 w 156"/>
                <a:gd name="T45" fmla="*/ 50 h 154"/>
                <a:gd name="T46" fmla="*/ 158 w 156"/>
                <a:gd name="T47" fmla="*/ 67 h 154"/>
                <a:gd name="T48" fmla="*/ 160 w 156"/>
                <a:gd name="T49" fmla="*/ 77 h 154"/>
                <a:gd name="T50" fmla="*/ 130 w 156"/>
                <a:gd name="T51" fmla="*/ 71 h 154"/>
                <a:gd name="T52" fmla="*/ 128 w 156"/>
                <a:gd name="T53" fmla="*/ 59 h 154"/>
                <a:gd name="T54" fmla="*/ 120 w 156"/>
                <a:gd name="T55" fmla="*/ 48 h 154"/>
                <a:gd name="T56" fmla="*/ 112 w 156"/>
                <a:gd name="T57" fmla="*/ 40 h 154"/>
                <a:gd name="T58" fmla="*/ 100 w 156"/>
                <a:gd name="T59" fmla="*/ 32 h 154"/>
                <a:gd name="T60" fmla="*/ 87 w 156"/>
                <a:gd name="T61" fmla="*/ 30 h 154"/>
                <a:gd name="T62" fmla="*/ 69 w 156"/>
                <a:gd name="T63" fmla="*/ 30 h 154"/>
                <a:gd name="T64" fmla="*/ 55 w 156"/>
                <a:gd name="T65" fmla="*/ 32 h 154"/>
                <a:gd name="T66" fmla="*/ 45 w 156"/>
                <a:gd name="T67" fmla="*/ 40 h 154"/>
                <a:gd name="T68" fmla="*/ 35 w 156"/>
                <a:gd name="T69" fmla="*/ 48 h 154"/>
                <a:gd name="T70" fmla="*/ 29 w 156"/>
                <a:gd name="T71" fmla="*/ 59 h 154"/>
                <a:gd name="T72" fmla="*/ 27 w 156"/>
                <a:gd name="T73" fmla="*/ 71 h 154"/>
                <a:gd name="T74" fmla="*/ 27 w 156"/>
                <a:gd name="T75" fmla="*/ 85 h 154"/>
                <a:gd name="T76" fmla="*/ 29 w 156"/>
                <a:gd name="T77" fmla="*/ 97 h 154"/>
                <a:gd name="T78" fmla="*/ 37 w 156"/>
                <a:gd name="T79" fmla="*/ 109 h 154"/>
                <a:gd name="T80" fmla="*/ 45 w 156"/>
                <a:gd name="T81" fmla="*/ 119 h 154"/>
                <a:gd name="T82" fmla="*/ 57 w 156"/>
                <a:gd name="T83" fmla="*/ 125 h 154"/>
                <a:gd name="T84" fmla="*/ 69 w 156"/>
                <a:gd name="T85" fmla="*/ 128 h 154"/>
                <a:gd name="T86" fmla="*/ 87 w 156"/>
                <a:gd name="T87" fmla="*/ 128 h 154"/>
                <a:gd name="T88" fmla="*/ 100 w 156"/>
                <a:gd name="T89" fmla="*/ 125 h 154"/>
                <a:gd name="T90" fmla="*/ 112 w 156"/>
                <a:gd name="T91" fmla="*/ 119 h 154"/>
                <a:gd name="T92" fmla="*/ 120 w 156"/>
                <a:gd name="T93" fmla="*/ 109 h 154"/>
                <a:gd name="T94" fmla="*/ 128 w 156"/>
                <a:gd name="T95" fmla="*/ 97 h 154"/>
                <a:gd name="T96" fmla="*/ 130 w 156"/>
                <a:gd name="T97" fmla="*/ 85 h 154"/>
                <a:gd name="T98" fmla="*/ 132 w 156"/>
                <a:gd name="T99" fmla="*/ 77 h 1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6" h="154">
                  <a:moveTo>
                    <a:pt x="156" y="77"/>
                  </a:moveTo>
                  <a:lnTo>
                    <a:pt x="154" y="89"/>
                  </a:lnTo>
                  <a:lnTo>
                    <a:pt x="152" y="99"/>
                  </a:lnTo>
                  <a:lnTo>
                    <a:pt x="148" y="109"/>
                  </a:lnTo>
                  <a:lnTo>
                    <a:pt x="144" y="117"/>
                  </a:lnTo>
                  <a:lnTo>
                    <a:pt x="138" y="126"/>
                  </a:lnTo>
                  <a:lnTo>
                    <a:pt x="132" y="132"/>
                  </a:lnTo>
                  <a:lnTo>
                    <a:pt x="124" y="140"/>
                  </a:lnTo>
                  <a:lnTo>
                    <a:pt x="116" y="144"/>
                  </a:lnTo>
                  <a:lnTo>
                    <a:pt x="106" y="148"/>
                  </a:lnTo>
                  <a:lnTo>
                    <a:pt x="96" y="152"/>
                  </a:lnTo>
                  <a:lnTo>
                    <a:pt x="87" y="154"/>
                  </a:lnTo>
                  <a:lnTo>
                    <a:pt x="77" y="154"/>
                  </a:lnTo>
                  <a:lnTo>
                    <a:pt x="65" y="154"/>
                  </a:lnTo>
                  <a:lnTo>
                    <a:pt x="55" y="152"/>
                  </a:lnTo>
                  <a:lnTo>
                    <a:pt x="45" y="148"/>
                  </a:lnTo>
                  <a:lnTo>
                    <a:pt x="37" y="144"/>
                  </a:lnTo>
                  <a:lnTo>
                    <a:pt x="27" y="140"/>
                  </a:lnTo>
                  <a:lnTo>
                    <a:pt x="22" y="132"/>
                  </a:lnTo>
                  <a:lnTo>
                    <a:pt x="14" y="126"/>
                  </a:lnTo>
                  <a:lnTo>
                    <a:pt x="10" y="117"/>
                  </a:lnTo>
                  <a:lnTo>
                    <a:pt x="6" y="109"/>
                  </a:lnTo>
                  <a:lnTo>
                    <a:pt x="2" y="99"/>
                  </a:lnTo>
                  <a:lnTo>
                    <a:pt x="0" y="89"/>
                  </a:lnTo>
                  <a:lnTo>
                    <a:pt x="0" y="77"/>
                  </a:lnTo>
                  <a:lnTo>
                    <a:pt x="0" y="67"/>
                  </a:lnTo>
                  <a:lnTo>
                    <a:pt x="2" y="57"/>
                  </a:lnTo>
                  <a:lnTo>
                    <a:pt x="6" y="50"/>
                  </a:lnTo>
                  <a:lnTo>
                    <a:pt x="10" y="40"/>
                  </a:lnTo>
                  <a:lnTo>
                    <a:pt x="14" y="32"/>
                  </a:lnTo>
                  <a:lnTo>
                    <a:pt x="22" y="24"/>
                  </a:lnTo>
                  <a:lnTo>
                    <a:pt x="27" y="18"/>
                  </a:lnTo>
                  <a:lnTo>
                    <a:pt x="37" y="12"/>
                  </a:lnTo>
                  <a:lnTo>
                    <a:pt x="45" y="8"/>
                  </a:lnTo>
                  <a:lnTo>
                    <a:pt x="55" y="4"/>
                  </a:lnTo>
                  <a:lnTo>
                    <a:pt x="65" y="2"/>
                  </a:lnTo>
                  <a:lnTo>
                    <a:pt x="77" y="0"/>
                  </a:lnTo>
                  <a:lnTo>
                    <a:pt x="87" y="2"/>
                  </a:lnTo>
                  <a:lnTo>
                    <a:pt x="96" y="4"/>
                  </a:lnTo>
                  <a:lnTo>
                    <a:pt x="106" y="8"/>
                  </a:lnTo>
                  <a:lnTo>
                    <a:pt x="116" y="12"/>
                  </a:lnTo>
                  <a:lnTo>
                    <a:pt x="124" y="18"/>
                  </a:lnTo>
                  <a:lnTo>
                    <a:pt x="132" y="24"/>
                  </a:lnTo>
                  <a:lnTo>
                    <a:pt x="138" y="32"/>
                  </a:lnTo>
                  <a:lnTo>
                    <a:pt x="144" y="40"/>
                  </a:lnTo>
                  <a:lnTo>
                    <a:pt x="148" y="50"/>
                  </a:lnTo>
                  <a:lnTo>
                    <a:pt x="152" y="57"/>
                  </a:lnTo>
                  <a:lnTo>
                    <a:pt x="154" y="67"/>
                  </a:lnTo>
                  <a:lnTo>
                    <a:pt x="156" y="77"/>
                  </a:lnTo>
                  <a:close/>
                  <a:moveTo>
                    <a:pt x="128" y="77"/>
                  </a:moveTo>
                  <a:lnTo>
                    <a:pt x="126" y="71"/>
                  </a:lnTo>
                  <a:lnTo>
                    <a:pt x="126" y="65"/>
                  </a:lnTo>
                  <a:lnTo>
                    <a:pt x="124" y="59"/>
                  </a:lnTo>
                  <a:lnTo>
                    <a:pt x="120" y="54"/>
                  </a:lnTo>
                  <a:lnTo>
                    <a:pt x="116" y="48"/>
                  </a:lnTo>
                  <a:lnTo>
                    <a:pt x="112" y="44"/>
                  </a:lnTo>
                  <a:lnTo>
                    <a:pt x="108" y="40"/>
                  </a:lnTo>
                  <a:lnTo>
                    <a:pt x="102" y="36"/>
                  </a:lnTo>
                  <a:lnTo>
                    <a:pt x="96" y="32"/>
                  </a:lnTo>
                  <a:lnTo>
                    <a:pt x="91" y="30"/>
                  </a:lnTo>
                  <a:lnTo>
                    <a:pt x="83" y="30"/>
                  </a:lnTo>
                  <a:lnTo>
                    <a:pt x="77" y="28"/>
                  </a:lnTo>
                  <a:lnTo>
                    <a:pt x="69" y="30"/>
                  </a:lnTo>
                  <a:lnTo>
                    <a:pt x="61" y="30"/>
                  </a:lnTo>
                  <a:lnTo>
                    <a:pt x="55" y="32"/>
                  </a:lnTo>
                  <a:lnTo>
                    <a:pt x="49" y="36"/>
                  </a:lnTo>
                  <a:lnTo>
                    <a:pt x="45" y="40"/>
                  </a:lnTo>
                  <a:lnTo>
                    <a:pt x="39" y="44"/>
                  </a:lnTo>
                  <a:lnTo>
                    <a:pt x="35" y="48"/>
                  </a:lnTo>
                  <a:lnTo>
                    <a:pt x="33" y="54"/>
                  </a:lnTo>
                  <a:lnTo>
                    <a:pt x="29" y="59"/>
                  </a:lnTo>
                  <a:lnTo>
                    <a:pt x="27" y="65"/>
                  </a:lnTo>
                  <a:lnTo>
                    <a:pt x="27" y="71"/>
                  </a:lnTo>
                  <a:lnTo>
                    <a:pt x="27" y="77"/>
                  </a:lnTo>
                  <a:lnTo>
                    <a:pt x="27" y="85"/>
                  </a:lnTo>
                  <a:lnTo>
                    <a:pt x="27" y="91"/>
                  </a:lnTo>
                  <a:lnTo>
                    <a:pt x="29" y="97"/>
                  </a:lnTo>
                  <a:lnTo>
                    <a:pt x="33" y="103"/>
                  </a:lnTo>
                  <a:lnTo>
                    <a:pt x="37" y="109"/>
                  </a:lnTo>
                  <a:lnTo>
                    <a:pt x="41" y="115"/>
                  </a:lnTo>
                  <a:lnTo>
                    <a:pt x="45" y="119"/>
                  </a:lnTo>
                  <a:lnTo>
                    <a:pt x="51" y="123"/>
                  </a:lnTo>
                  <a:lnTo>
                    <a:pt x="57" y="125"/>
                  </a:lnTo>
                  <a:lnTo>
                    <a:pt x="63" y="128"/>
                  </a:lnTo>
                  <a:lnTo>
                    <a:pt x="69" y="128"/>
                  </a:lnTo>
                  <a:lnTo>
                    <a:pt x="77" y="128"/>
                  </a:lnTo>
                  <a:lnTo>
                    <a:pt x="83" y="128"/>
                  </a:lnTo>
                  <a:lnTo>
                    <a:pt x="91" y="128"/>
                  </a:lnTo>
                  <a:lnTo>
                    <a:pt x="96" y="125"/>
                  </a:lnTo>
                  <a:lnTo>
                    <a:pt x="102" y="123"/>
                  </a:lnTo>
                  <a:lnTo>
                    <a:pt x="108" y="119"/>
                  </a:lnTo>
                  <a:lnTo>
                    <a:pt x="112" y="115"/>
                  </a:lnTo>
                  <a:lnTo>
                    <a:pt x="116" y="109"/>
                  </a:lnTo>
                  <a:lnTo>
                    <a:pt x="120" y="103"/>
                  </a:lnTo>
                  <a:lnTo>
                    <a:pt x="124" y="97"/>
                  </a:lnTo>
                  <a:lnTo>
                    <a:pt x="126" y="91"/>
                  </a:lnTo>
                  <a:lnTo>
                    <a:pt x="126" y="85"/>
                  </a:lnTo>
                  <a:lnTo>
                    <a:pt x="128" y="77"/>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2" name="Freeform 48"/>
            <p:cNvSpPr>
              <a:spLocks/>
            </p:cNvSpPr>
            <p:nvPr/>
          </p:nvSpPr>
          <p:spPr bwMode="auto">
            <a:xfrm>
              <a:off x="7203" y="6431"/>
              <a:ext cx="77" cy="146"/>
            </a:xfrm>
            <a:custGeom>
              <a:avLst/>
              <a:gdLst>
                <a:gd name="T0" fmla="*/ 0 w 75"/>
                <a:gd name="T1" fmla="*/ 0 h 146"/>
                <a:gd name="T2" fmla="*/ 83 w 75"/>
                <a:gd name="T3" fmla="*/ 0 h 146"/>
                <a:gd name="T4" fmla="*/ 83 w 75"/>
                <a:gd name="T5" fmla="*/ 26 h 146"/>
                <a:gd name="T6" fmla="*/ 32 w 75"/>
                <a:gd name="T7" fmla="*/ 26 h 146"/>
                <a:gd name="T8" fmla="*/ 32 w 75"/>
                <a:gd name="T9" fmla="*/ 146 h 146"/>
                <a:gd name="T10" fmla="*/ 2 w 75"/>
                <a:gd name="T11" fmla="*/ 146 h 146"/>
                <a:gd name="T12" fmla="*/ 0 w 75"/>
                <a:gd name="T13" fmla="*/ 0 h 146"/>
                <a:gd name="T14" fmla="*/ 0 w 75"/>
                <a:gd name="T15" fmla="*/ 0 h 1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146">
                  <a:moveTo>
                    <a:pt x="0" y="0"/>
                  </a:moveTo>
                  <a:lnTo>
                    <a:pt x="75" y="0"/>
                  </a:lnTo>
                  <a:lnTo>
                    <a:pt x="75" y="26"/>
                  </a:lnTo>
                  <a:lnTo>
                    <a:pt x="28" y="26"/>
                  </a:lnTo>
                  <a:lnTo>
                    <a:pt x="28" y="146"/>
                  </a:lnTo>
                  <a:lnTo>
                    <a:pt x="2" y="146"/>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3" name="Freeform 49"/>
            <p:cNvSpPr>
              <a:spLocks/>
            </p:cNvSpPr>
            <p:nvPr/>
          </p:nvSpPr>
          <p:spPr bwMode="auto">
            <a:xfrm>
              <a:off x="7296" y="6431"/>
              <a:ext cx="120" cy="146"/>
            </a:xfrm>
            <a:custGeom>
              <a:avLst/>
              <a:gdLst>
                <a:gd name="T0" fmla="*/ 28 w 120"/>
                <a:gd name="T1" fmla="*/ 0 h 146"/>
                <a:gd name="T2" fmla="*/ 28 w 120"/>
                <a:gd name="T3" fmla="*/ 103 h 146"/>
                <a:gd name="T4" fmla="*/ 93 w 120"/>
                <a:gd name="T5" fmla="*/ 0 h 146"/>
                <a:gd name="T6" fmla="*/ 120 w 120"/>
                <a:gd name="T7" fmla="*/ 0 h 146"/>
                <a:gd name="T8" fmla="*/ 120 w 120"/>
                <a:gd name="T9" fmla="*/ 146 h 146"/>
                <a:gd name="T10" fmla="*/ 93 w 120"/>
                <a:gd name="T11" fmla="*/ 146 h 146"/>
                <a:gd name="T12" fmla="*/ 93 w 120"/>
                <a:gd name="T13" fmla="*/ 44 h 146"/>
                <a:gd name="T14" fmla="*/ 28 w 120"/>
                <a:gd name="T15" fmla="*/ 146 h 146"/>
                <a:gd name="T16" fmla="*/ 0 w 120"/>
                <a:gd name="T17" fmla="*/ 146 h 146"/>
                <a:gd name="T18" fmla="*/ 0 w 120"/>
                <a:gd name="T19" fmla="*/ 0 h 146"/>
                <a:gd name="T20" fmla="*/ 28 w 120"/>
                <a:gd name="T21" fmla="*/ 0 h 146"/>
                <a:gd name="T22" fmla="*/ 28 w 120"/>
                <a:gd name="T23" fmla="*/ 0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6">
                  <a:moveTo>
                    <a:pt x="28" y="0"/>
                  </a:moveTo>
                  <a:lnTo>
                    <a:pt x="28" y="103"/>
                  </a:lnTo>
                  <a:lnTo>
                    <a:pt x="93" y="0"/>
                  </a:lnTo>
                  <a:lnTo>
                    <a:pt x="120" y="0"/>
                  </a:lnTo>
                  <a:lnTo>
                    <a:pt x="120" y="146"/>
                  </a:lnTo>
                  <a:lnTo>
                    <a:pt x="93" y="146"/>
                  </a:lnTo>
                  <a:lnTo>
                    <a:pt x="93" y="44"/>
                  </a:lnTo>
                  <a:lnTo>
                    <a:pt x="28" y="146"/>
                  </a:lnTo>
                  <a:lnTo>
                    <a:pt x="0" y="146"/>
                  </a:lnTo>
                  <a:lnTo>
                    <a:pt x="0" y="0"/>
                  </a:lnTo>
                  <a:lnTo>
                    <a:pt x="28"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4" name="Freeform 50"/>
            <p:cNvSpPr>
              <a:spLocks noEditPoints="1"/>
            </p:cNvSpPr>
            <p:nvPr/>
          </p:nvSpPr>
          <p:spPr bwMode="auto">
            <a:xfrm>
              <a:off x="7444" y="6394"/>
              <a:ext cx="120" cy="183"/>
            </a:xfrm>
            <a:custGeom>
              <a:avLst/>
              <a:gdLst>
                <a:gd name="T0" fmla="*/ 27 w 120"/>
                <a:gd name="T1" fmla="*/ 140 h 183"/>
                <a:gd name="T2" fmla="*/ 120 w 120"/>
                <a:gd name="T3" fmla="*/ 37 h 183"/>
                <a:gd name="T4" fmla="*/ 92 w 120"/>
                <a:gd name="T5" fmla="*/ 183 h 183"/>
                <a:gd name="T6" fmla="*/ 27 w 120"/>
                <a:gd name="T7" fmla="*/ 183 h 183"/>
                <a:gd name="T8" fmla="*/ 0 w 120"/>
                <a:gd name="T9" fmla="*/ 37 h 183"/>
                <a:gd name="T10" fmla="*/ 27 w 120"/>
                <a:gd name="T11" fmla="*/ 37 h 183"/>
                <a:gd name="T12" fmla="*/ 47 w 120"/>
                <a:gd name="T13" fmla="*/ 2 h 183"/>
                <a:gd name="T14" fmla="*/ 47 w 120"/>
                <a:gd name="T15" fmla="*/ 6 h 183"/>
                <a:gd name="T16" fmla="*/ 49 w 120"/>
                <a:gd name="T17" fmla="*/ 8 h 183"/>
                <a:gd name="T18" fmla="*/ 51 w 120"/>
                <a:gd name="T19" fmla="*/ 10 h 183"/>
                <a:gd name="T20" fmla="*/ 53 w 120"/>
                <a:gd name="T21" fmla="*/ 10 h 183"/>
                <a:gd name="T22" fmla="*/ 57 w 120"/>
                <a:gd name="T23" fmla="*/ 10 h 183"/>
                <a:gd name="T24" fmla="*/ 59 w 120"/>
                <a:gd name="T25" fmla="*/ 10 h 183"/>
                <a:gd name="T26" fmla="*/ 63 w 120"/>
                <a:gd name="T27" fmla="*/ 10 h 183"/>
                <a:gd name="T28" fmla="*/ 65 w 120"/>
                <a:gd name="T29" fmla="*/ 10 h 183"/>
                <a:gd name="T30" fmla="*/ 67 w 120"/>
                <a:gd name="T31" fmla="*/ 8 h 183"/>
                <a:gd name="T32" fmla="*/ 69 w 120"/>
                <a:gd name="T33" fmla="*/ 6 h 183"/>
                <a:gd name="T34" fmla="*/ 71 w 120"/>
                <a:gd name="T35" fmla="*/ 2 h 183"/>
                <a:gd name="T36" fmla="*/ 96 w 120"/>
                <a:gd name="T37" fmla="*/ 0 h 183"/>
                <a:gd name="T38" fmla="*/ 92 w 120"/>
                <a:gd name="T39" fmla="*/ 8 h 183"/>
                <a:gd name="T40" fmla="*/ 89 w 120"/>
                <a:gd name="T41" fmla="*/ 16 h 183"/>
                <a:gd name="T42" fmla="*/ 83 w 120"/>
                <a:gd name="T43" fmla="*/ 21 h 183"/>
                <a:gd name="T44" fmla="*/ 75 w 120"/>
                <a:gd name="T45" fmla="*/ 25 h 183"/>
                <a:gd name="T46" fmla="*/ 67 w 120"/>
                <a:gd name="T47" fmla="*/ 29 h 183"/>
                <a:gd name="T48" fmla="*/ 59 w 120"/>
                <a:gd name="T49" fmla="*/ 29 h 183"/>
                <a:gd name="T50" fmla="*/ 49 w 120"/>
                <a:gd name="T51" fmla="*/ 29 h 183"/>
                <a:gd name="T52" fmla="*/ 41 w 120"/>
                <a:gd name="T53" fmla="*/ 25 h 183"/>
                <a:gd name="T54" fmla="*/ 33 w 120"/>
                <a:gd name="T55" fmla="*/ 21 h 183"/>
                <a:gd name="T56" fmla="*/ 27 w 120"/>
                <a:gd name="T57" fmla="*/ 16 h 183"/>
                <a:gd name="T58" fmla="*/ 23 w 120"/>
                <a:gd name="T59" fmla="*/ 8 h 183"/>
                <a:gd name="T60" fmla="*/ 23 w 120"/>
                <a:gd name="T61" fmla="*/ 0 h 183"/>
                <a:gd name="T62" fmla="*/ 47 w 120"/>
                <a:gd name="T63" fmla="*/ 0 h 1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0" h="183">
                  <a:moveTo>
                    <a:pt x="27" y="37"/>
                  </a:moveTo>
                  <a:lnTo>
                    <a:pt x="27" y="140"/>
                  </a:lnTo>
                  <a:lnTo>
                    <a:pt x="92" y="37"/>
                  </a:lnTo>
                  <a:lnTo>
                    <a:pt x="120" y="37"/>
                  </a:lnTo>
                  <a:lnTo>
                    <a:pt x="120" y="183"/>
                  </a:lnTo>
                  <a:lnTo>
                    <a:pt x="92" y="183"/>
                  </a:lnTo>
                  <a:lnTo>
                    <a:pt x="92" y="81"/>
                  </a:lnTo>
                  <a:lnTo>
                    <a:pt x="27" y="183"/>
                  </a:lnTo>
                  <a:lnTo>
                    <a:pt x="0" y="183"/>
                  </a:lnTo>
                  <a:lnTo>
                    <a:pt x="0" y="37"/>
                  </a:lnTo>
                  <a:lnTo>
                    <a:pt x="27" y="37"/>
                  </a:lnTo>
                  <a:close/>
                  <a:moveTo>
                    <a:pt x="47" y="0"/>
                  </a:moveTo>
                  <a:lnTo>
                    <a:pt x="47" y="2"/>
                  </a:lnTo>
                  <a:lnTo>
                    <a:pt x="47" y="4"/>
                  </a:lnTo>
                  <a:lnTo>
                    <a:pt x="47" y="6"/>
                  </a:lnTo>
                  <a:lnTo>
                    <a:pt x="47" y="8"/>
                  </a:lnTo>
                  <a:lnTo>
                    <a:pt x="49" y="8"/>
                  </a:lnTo>
                  <a:lnTo>
                    <a:pt x="51" y="10"/>
                  </a:lnTo>
                  <a:lnTo>
                    <a:pt x="53" y="10"/>
                  </a:lnTo>
                  <a:lnTo>
                    <a:pt x="55" y="10"/>
                  </a:lnTo>
                  <a:lnTo>
                    <a:pt x="57" y="10"/>
                  </a:lnTo>
                  <a:lnTo>
                    <a:pt x="59" y="10"/>
                  </a:lnTo>
                  <a:lnTo>
                    <a:pt x="61" y="10"/>
                  </a:lnTo>
                  <a:lnTo>
                    <a:pt x="63" y="10"/>
                  </a:lnTo>
                  <a:lnTo>
                    <a:pt x="65" y="10"/>
                  </a:lnTo>
                  <a:lnTo>
                    <a:pt x="67" y="8"/>
                  </a:lnTo>
                  <a:lnTo>
                    <a:pt x="69" y="8"/>
                  </a:lnTo>
                  <a:lnTo>
                    <a:pt x="69" y="6"/>
                  </a:lnTo>
                  <a:lnTo>
                    <a:pt x="71" y="4"/>
                  </a:lnTo>
                  <a:lnTo>
                    <a:pt x="71" y="2"/>
                  </a:lnTo>
                  <a:lnTo>
                    <a:pt x="73" y="0"/>
                  </a:lnTo>
                  <a:lnTo>
                    <a:pt x="96" y="0"/>
                  </a:lnTo>
                  <a:lnTo>
                    <a:pt x="94" y="4"/>
                  </a:lnTo>
                  <a:lnTo>
                    <a:pt x="92" y="8"/>
                  </a:lnTo>
                  <a:lnTo>
                    <a:pt x="91" y="12"/>
                  </a:lnTo>
                  <a:lnTo>
                    <a:pt x="89" y="16"/>
                  </a:lnTo>
                  <a:lnTo>
                    <a:pt x="87" y="19"/>
                  </a:lnTo>
                  <a:lnTo>
                    <a:pt x="83" y="21"/>
                  </a:lnTo>
                  <a:lnTo>
                    <a:pt x="79" y="23"/>
                  </a:lnTo>
                  <a:lnTo>
                    <a:pt x="75" y="25"/>
                  </a:lnTo>
                  <a:lnTo>
                    <a:pt x="71" y="27"/>
                  </a:lnTo>
                  <a:lnTo>
                    <a:pt x="67" y="29"/>
                  </a:lnTo>
                  <a:lnTo>
                    <a:pt x="63" y="29"/>
                  </a:lnTo>
                  <a:lnTo>
                    <a:pt x="59" y="29"/>
                  </a:lnTo>
                  <a:lnTo>
                    <a:pt x="53" y="29"/>
                  </a:lnTo>
                  <a:lnTo>
                    <a:pt x="49" y="29"/>
                  </a:lnTo>
                  <a:lnTo>
                    <a:pt x="45" y="27"/>
                  </a:lnTo>
                  <a:lnTo>
                    <a:pt x="41" y="25"/>
                  </a:lnTo>
                  <a:lnTo>
                    <a:pt x="37" y="23"/>
                  </a:lnTo>
                  <a:lnTo>
                    <a:pt x="33" y="21"/>
                  </a:lnTo>
                  <a:lnTo>
                    <a:pt x="31" y="19"/>
                  </a:lnTo>
                  <a:lnTo>
                    <a:pt x="27" y="16"/>
                  </a:lnTo>
                  <a:lnTo>
                    <a:pt x="25" y="12"/>
                  </a:lnTo>
                  <a:lnTo>
                    <a:pt x="23" y="8"/>
                  </a:lnTo>
                  <a:lnTo>
                    <a:pt x="23" y="4"/>
                  </a:lnTo>
                  <a:lnTo>
                    <a:pt x="23" y="0"/>
                  </a:lnTo>
                  <a:lnTo>
                    <a:pt x="47"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5" name="Freeform 51"/>
            <p:cNvSpPr>
              <a:spLocks/>
            </p:cNvSpPr>
            <p:nvPr/>
          </p:nvSpPr>
          <p:spPr bwMode="auto">
            <a:xfrm>
              <a:off x="4094" y="6790"/>
              <a:ext cx="720" cy="713"/>
            </a:xfrm>
            <a:custGeom>
              <a:avLst/>
              <a:gdLst>
                <a:gd name="T0" fmla="*/ 507 w 720"/>
                <a:gd name="T1" fmla="*/ 10 h 712"/>
                <a:gd name="T2" fmla="*/ 505 w 720"/>
                <a:gd name="T3" fmla="*/ 51 h 712"/>
                <a:gd name="T4" fmla="*/ 507 w 720"/>
                <a:gd name="T5" fmla="*/ 108 h 712"/>
                <a:gd name="T6" fmla="*/ 507 w 720"/>
                <a:gd name="T7" fmla="*/ 170 h 712"/>
                <a:gd name="T8" fmla="*/ 505 w 720"/>
                <a:gd name="T9" fmla="*/ 223 h 712"/>
                <a:gd name="T10" fmla="*/ 505 w 720"/>
                <a:gd name="T11" fmla="*/ 256 h 712"/>
                <a:gd name="T12" fmla="*/ 213 w 720"/>
                <a:gd name="T13" fmla="*/ 260 h 712"/>
                <a:gd name="T14" fmla="*/ 213 w 720"/>
                <a:gd name="T15" fmla="*/ 243 h 712"/>
                <a:gd name="T16" fmla="*/ 215 w 720"/>
                <a:gd name="T17" fmla="*/ 199 h 712"/>
                <a:gd name="T18" fmla="*/ 213 w 720"/>
                <a:gd name="T19" fmla="*/ 140 h 712"/>
                <a:gd name="T20" fmla="*/ 213 w 720"/>
                <a:gd name="T21" fmla="*/ 79 h 712"/>
                <a:gd name="T22" fmla="*/ 215 w 720"/>
                <a:gd name="T23" fmla="*/ 28 h 712"/>
                <a:gd name="T24" fmla="*/ 213 w 720"/>
                <a:gd name="T25" fmla="*/ 0 h 712"/>
                <a:gd name="T26" fmla="*/ 192 w 720"/>
                <a:gd name="T27" fmla="*/ 0 h 712"/>
                <a:gd name="T28" fmla="*/ 154 w 720"/>
                <a:gd name="T29" fmla="*/ 2 h 712"/>
                <a:gd name="T30" fmla="*/ 107 w 720"/>
                <a:gd name="T31" fmla="*/ 0 h 712"/>
                <a:gd name="T32" fmla="*/ 61 w 720"/>
                <a:gd name="T33" fmla="*/ 0 h 712"/>
                <a:gd name="T34" fmla="*/ 24 w 720"/>
                <a:gd name="T35" fmla="*/ 2 h 712"/>
                <a:gd name="T36" fmla="*/ 0 w 720"/>
                <a:gd name="T37" fmla="*/ 0 h 712"/>
                <a:gd name="T38" fmla="*/ 0 w 720"/>
                <a:gd name="T39" fmla="*/ 59 h 712"/>
                <a:gd name="T40" fmla="*/ 2 w 720"/>
                <a:gd name="T41" fmla="*/ 191 h 712"/>
                <a:gd name="T42" fmla="*/ 0 w 720"/>
                <a:gd name="T43" fmla="*/ 355 h 712"/>
                <a:gd name="T44" fmla="*/ 0 w 720"/>
                <a:gd name="T45" fmla="*/ 526 h 712"/>
                <a:gd name="T46" fmla="*/ 2 w 720"/>
                <a:gd name="T47" fmla="*/ 657 h 712"/>
                <a:gd name="T48" fmla="*/ 0 w 720"/>
                <a:gd name="T49" fmla="*/ 714 h 712"/>
                <a:gd name="T50" fmla="*/ 24 w 720"/>
                <a:gd name="T51" fmla="*/ 714 h 712"/>
                <a:gd name="T52" fmla="*/ 61 w 720"/>
                <a:gd name="T53" fmla="*/ 716 h 712"/>
                <a:gd name="T54" fmla="*/ 107 w 720"/>
                <a:gd name="T55" fmla="*/ 714 h 712"/>
                <a:gd name="T56" fmla="*/ 154 w 720"/>
                <a:gd name="T57" fmla="*/ 714 h 712"/>
                <a:gd name="T58" fmla="*/ 192 w 720"/>
                <a:gd name="T59" fmla="*/ 716 h 712"/>
                <a:gd name="T60" fmla="*/ 213 w 720"/>
                <a:gd name="T61" fmla="*/ 714 h 712"/>
                <a:gd name="T62" fmla="*/ 213 w 720"/>
                <a:gd name="T63" fmla="*/ 684 h 712"/>
                <a:gd name="T64" fmla="*/ 215 w 720"/>
                <a:gd name="T65" fmla="*/ 629 h 712"/>
                <a:gd name="T66" fmla="*/ 213 w 720"/>
                <a:gd name="T67" fmla="*/ 560 h 712"/>
                <a:gd name="T68" fmla="*/ 213 w 720"/>
                <a:gd name="T69" fmla="*/ 493 h 712"/>
                <a:gd name="T70" fmla="*/ 215 w 720"/>
                <a:gd name="T71" fmla="*/ 444 h 712"/>
                <a:gd name="T72" fmla="*/ 213 w 720"/>
                <a:gd name="T73" fmla="*/ 422 h 712"/>
                <a:gd name="T74" fmla="*/ 507 w 720"/>
                <a:gd name="T75" fmla="*/ 428 h 712"/>
                <a:gd name="T76" fmla="*/ 505 w 720"/>
                <a:gd name="T77" fmla="*/ 465 h 712"/>
                <a:gd name="T78" fmla="*/ 507 w 720"/>
                <a:gd name="T79" fmla="*/ 526 h 712"/>
                <a:gd name="T80" fmla="*/ 507 w 720"/>
                <a:gd name="T81" fmla="*/ 596 h 712"/>
                <a:gd name="T82" fmla="*/ 505 w 720"/>
                <a:gd name="T83" fmla="*/ 659 h 712"/>
                <a:gd name="T84" fmla="*/ 505 w 720"/>
                <a:gd name="T85" fmla="*/ 704 h 712"/>
                <a:gd name="T86" fmla="*/ 515 w 720"/>
                <a:gd name="T87" fmla="*/ 716 h 712"/>
                <a:gd name="T88" fmla="*/ 544 w 720"/>
                <a:gd name="T89" fmla="*/ 714 h 712"/>
                <a:gd name="T90" fmla="*/ 588 w 720"/>
                <a:gd name="T91" fmla="*/ 716 h 712"/>
                <a:gd name="T92" fmla="*/ 637 w 720"/>
                <a:gd name="T93" fmla="*/ 716 h 712"/>
                <a:gd name="T94" fmla="*/ 680 w 720"/>
                <a:gd name="T95" fmla="*/ 714 h 712"/>
                <a:gd name="T96" fmla="*/ 710 w 720"/>
                <a:gd name="T97" fmla="*/ 714 h 712"/>
                <a:gd name="T98" fmla="*/ 720 w 720"/>
                <a:gd name="T99" fmla="*/ 696 h 712"/>
                <a:gd name="T100" fmla="*/ 718 w 720"/>
                <a:gd name="T101" fmla="*/ 597 h 712"/>
                <a:gd name="T102" fmla="*/ 720 w 720"/>
                <a:gd name="T103" fmla="*/ 446 h 712"/>
                <a:gd name="T104" fmla="*/ 720 w 720"/>
                <a:gd name="T105" fmla="*/ 270 h 712"/>
                <a:gd name="T106" fmla="*/ 718 w 720"/>
                <a:gd name="T107" fmla="*/ 118 h 712"/>
                <a:gd name="T108" fmla="*/ 718 w 720"/>
                <a:gd name="T109" fmla="*/ 20 h 712"/>
                <a:gd name="T110" fmla="*/ 710 w 720"/>
                <a:gd name="T111" fmla="*/ 2 h 712"/>
                <a:gd name="T112" fmla="*/ 680 w 720"/>
                <a:gd name="T113" fmla="*/ 0 h 712"/>
                <a:gd name="T114" fmla="*/ 637 w 720"/>
                <a:gd name="T115" fmla="*/ 2 h 712"/>
                <a:gd name="T116" fmla="*/ 588 w 720"/>
                <a:gd name="T117" fmla="*/ 2 h 712"/>
                <a:gd name="T118" fmla="*/ 544 w 720"/>
                <a:gd name="T119" fmla="*/ 0 h 712"/>
                <a:gd name="T120" fmla="*/ 515 w 720"/>
                <a:gd name="T121" fmla="*/ 0 h 712"/>
                <a:gd name="T122" fmla="*/ 505 w 720"/>
                <a:gd name="T123" fmla="*/ 0 h 7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20" h="712">
                  <a:moveTo>
                    <a:pt x="505" y="0"/>
                  </a:moveTo>
                  <a:lnTo>
                    <a:pt x="507" y="10"/>
                  </a:lnTo>
                  <a:lnTo>
                    <a:pt x="505" y="28"/>
                  </a:lnTo>
                  <a:lnTo>
                    <a:pt x="505" y="51"/>
                  </a:lnTo>
                  <a:lnTo>
                    <a:pt x="507" y="79"/>
                  </a:lnTo>
                  <a:lnTo>
                    <a:pt x="507" y="108"/>
                  </a:lnTo>
                  <a:lnTo>
                    <a:pt x="505" y="140"/>
                  </a:lnTo>
                  <a:lnTo>
                    <a:pt x="507" y="170"/>
                  </a:lnTo>
                  <a:lnTo>
                    <a:pt x="505" y="199"/>
                  </a:lnTo>
                  <a:lnTo>
                    <a:pt x="505" y="223"/>
                  </a:lnTo>
                  <a:lnTo>
                    <a:pt x="507" y="243"/>
                  </a:lnTo>
                  <a:lnTo>
                    <a:pt x="505" y="256"/>
                  </a:lnTo>
                  <a:lnTo>
                    <a:pt x="505" y="260"/>
                  </a:lnTo>
                  <a:lnTo>
                    <a:pt x="213" y="260"/>
                  </a:lnTo>
                  <a:lnTo>
                    <a:pt x="215" y="256"/>
                  </a:lnTo>
                  <a:lnTo>
                    <a:pt x="213" y="243"/>
                  </a:lnTo>
                  <a:lnTo>
                    <a:pt x="213" y="223"/>
                  </a:lnTo>
                  <a:lnTo>
                    <a:pt x="215" y="199"/>
                  </a:lnTo>
                  <a:lnTo>
                    <a:pt x="215" y="170"/>
                  </a:lnTo>
                  <a:lnTo>
                    <a:pt x="213" y="140"/>
                  </a:lnTo>
                  <a:lnTo>
                    <a:pt x="215" y="108"/>
                  </a:lnTo>
                  <a:lnTo>
                    <a:pt x="213" y="79"/>
                  </a:lnTo>
                  <a:lnTo>
                    <a:pt x="213" y="51"/>
                  </a:lnTo>
                  <a:lnTo>
                    <a:pt x="215" y="28"/>
                  </a:lnTo>
                  <a:lnTo>
                    <a:pt x="213" y="10"/>
                  </a:lnTo>
                  <a:lnTo>
                    <a:pt x="213" y="0"/>
                  </a:lnTo>
                  <a:lnTo>
                    <a:pt x="205" y="2"/>
                  </a:lnTo>
                  <a:lnTo>
                    <a:pt x="192" y="0"/>
                  </a:lnTo>
                  <a:lnTo>
                    <a:pt x="176" y="0"/>
                  </a:lnTo>
                  <a:lnTo>
                    <a:pt x="154" y="2"/>
                  </a:lnTo>
                  <a:lnTo>
                    <a:pt x="132" y="2"/>
                  </a:lnTo>
                  <a:lnTo>
                    <a:pt x="107" y="0"/>
                  </a:lnTo>
                  <a:lnTo>
                    <a:pt x="83" y="2"/>
                  </a:lnTo>
                  <a:lnTo>
                    <a:pt x="61" y="0"/>
                  </a:lnTo>
                  <a:lnTo>
                    <a:pt x="40" y="0"/>
                  </a:lnTo>
                  <a:lnTo>
                    <a:pt x="24" y="2"/>
                  </a:lnTo>
                  <a:lnTo>
                    <a:pt x="10" y="0"/>
                  </a:lnTo>
                  <a:lnTo>
                    <a:pt x="0" y="0"/>
                  </a:lnTo>
                  <a:lnTo>
                    <a:pt x="2" y="20"/>
                  </a:lnTo>
                  <a:lnTo>
                    <a:pt x="0" y="59"/>
                  </a:lnTo>
                  <a:lnTo>
                    <a:pt x="0" y="118"/>
                  </a:lnTo>
                  <a:lnTo>
                    <a:pt x="2" y="191"/>
                  </a:lnTo>
                  <a:lnTo>
                    <a:pt x="2" y="270"/>
                  </a:lnTo>
                  <a:lnTo>
                    <a:pt x="0" y="355"/>
                  </a:lnTo>
                  <a:lnTo>
                    <a:pt x="2" y="442"/>
                  </a:lnTo>
                  <a:lnTo>
                    <a:pt x="0" y="522"/>
                  </a:lnTo>
                  <a:lnTo>
                    <a:pt x="0" y="593"/>
                  </a:lnTo>
                  <a:lnTo>
                    <a:pt x="2" y="653"/>
                  </a:lnTo>
                  <a:lnTo>
                    <a:pt x="0" y="692"/>
                  </a:lnTo>
                  <a:lnTo>
                    <a:pt x="0" y="710"/>
                  </a:lnTo>
                  <a:lnTo>
                    <a:pt x="10" y="712"/>
                  </a:lnTo>
                  <a:lnTo>
                    <a:pt x="24" y="710"/>
                  </a:lnTo>
                  <a:lnTo>
                    <a:pt x="40" y="710"/>
                  </a:lnTo>
                  <a:lnTo>
                    <a:pt x="61" y="712"/>
                  </a:lnTo>
                  <a:lnTo>
                    <a:pt x="83" y="712"/>
                  </a:lnTo>
                  <a:lnTo>
                    <a:pt x="107" y="710"/>
                  </a:lnTo>
                  <a:lnTo>
                    <a:pt x="132" y="712"/>
                  </a:lnTo>
                  <a:lnTo>
                    <a:pt x="154" y="710"/>
                  </a:lnTo>
                  <a:lnTo>
                    <a:pt x="176" y="710"/>
                  </a:lnTo>
                  <a:lnTo>
                    <a:pt x="192" y="712"/>
                  </a:lnTo>
                  <a:lnTo>
                    <a:pt x="205" y="710"/>
                  </a:lnTo>
                  <a:lnTo>
                    <a:pt x="213" y="710"/>
                  </a:lnTo>
                  <a:lnTo>
                    <a:pt x="215" y="700"/>
                  </a:lnTo>
                  <a:lnTo>
                    <a:pt x="213" y="680"/>
                  </a:lnTo>
                  <a:lnTo>
                    <a:pt x="213" y="655"/>
                  </a:lnTo>
                  <a:lnTo>
                    <a:pt x="215" y="625"/>
                  </a:lnTo>
                  <a:lnTo>
                    <a:pt x="215" y="592"/>
                  </a:lnTo>
                  <a:lnTo>
                    <a:pt x="213" y="556"/>
                  </a:lnTo>
                  <a:lnTo>
                    <a:pt x="215" y="522"/>
                  </a:lnTo>
                  <a:lnTo>
                    <a:pt x="213" y="489"/>
                  </a:lnTo>
                  <a:lnTo>
                    <a:pt x="213" y="461"/>
                  </a:lnTo>
                  <a:lnTo>
                    <a:pt x="215" y="440"/>
                  </a:lnTo>
                  <a:lnTo>
                    <a:pt x="213" y="424"/>
                  </a:lnTo>
                  <a:lnTo>
                    <a:pt x="213" y="418"/>
                  </a:lnTo>
                  <a:lnTo>
                    <a:pt x="505" y="418"/>
                  </a:lnTo>
                  <a:lnTo>
                    <a:pt x="507" y="424"/>
                  </a:lnTo>
                  <a:lnTo>
                    <a:pt x="505" y="440"/>
                  </a:lnTo>
                  <a:lnTo>
                    <a:pt x="505" y="461"/>
                  </a:lnTo>
                  <a:lnTo>
                    <a:pt x="507" y="489"/>
                  </a:lnTo>
                  <a:lnTo>
                    <a:pt x="507" y="522"/>
                  </a:lnTo>
                  <a:lnTo>
                    <a:pt x="505" y="556"/>
                  </a:lnTo>
                  <a:lnTo>
                    <a:pt x="507" y="592"/>
                  </a:lnTo>
                  <a:lnTo>
                    <a:pt x="505" y="625"/>
                  </a:lnTo>
                  <a:lnTo>
                    <a:pt x="505" y="655"/>
                  </a:lnTo>
                  <a:lnTo>
                    <a:pt x="507" y="680"/>
                  </a:lnTo>
                  <a:lnTo>
                    <a:pt x="505" y="700"/>
                  </a:lnTo>
                  <a:lnTo>
                    <a:pt x="505" y="710"/>
                  </a:lnTo>
                  <a:lnTo>
                    <a:pt x="515" y="712"/>
                  </a:lnTo>
                  <a:lnTo>
                    <a:pt x="529" y="710"/>
                  </a:lnTo>
                  <a:lnTo>
                    <a:pt x="544" y="710"/>
                  </a:lnTo>
                  <a:lnTo>
                    <a:pt x="566" y="712"/>
                  </a:lnTo>
                  <a:lnTo>
                    <a:pt x="588" y="712"/>
                  </a:lnTo>
                  <a:lnTo>
                    <a:pt x="611" y="710"/>
                  </a:lnTo>
                  <a:lnTo>
                    <a:pt x="637" y="712"/>
                  </a:lnTo>
                  <a:lnTo>
                    <a:pt x="659" y="710"/>
                  </a:lnTo>
                  <a:lnTo>
                    <a:pt x="680" y="710"/>
                  </a:lnTo>
                  <a:lnTo>
                    <a:pt x="696" y="712"/>
                  </a:lnTo>
                  <a:lnTo>
                    <a:pt x="710" y="710"/>
                  </a:lnTo>
                  <a:lnTo>
                    <a:pt x="718" y="710"/>
                  </a:lnTo>
                  <a:lnTo>
                    <a:pt x="720" y="692"/>
                  </a:lnTo>
                  <a:lnTo>
                    <a:pt x="718" y="651"/>
                  </a:lnTo>
                  <a:lnTo>
                    <a:pt x="718" y="593"/>
                  </a:lnTo>
                  <a:lnTo>
                    <a:pt x="720" y="522"/>
                  </a:lnTo>
                  <a:lnTo>
                    <a:pt x="720" y="442"/>
                  </a:lnTo>
                  <a:lnTo>
                    <a:pt x="718" y="355"/>
                  </a:lnTo>
                  <a:lnTo>
                    <a:pt x="720" y="270"/>
                  </a:lnTo>
                  <a:lnTo>
                    <a:pt x="718" y="189"/>
                  </a:lnTo>
                  <a:lnTo>
                    <a:pt x="718" y="118"/>
                  </a:lnTo>
                  <a:lnTo>
                    <a:pt x="720" y="59"/>
                  </a:lnTo>
                  <a:lnTo>
                    <a:pt x="718" y="20"/>
                  </a:lnTo>
                  <a:lnTo>
                    <a:pt x="718" y="0"/>
                  </a:lnTo>
                  <a:lnTo>
                    <a:pt x="710" y="2"/>
                  </a:lnTo>
                  <a:lnTo>
                    <a:pt x="696" y="0"/>
                  </a:lnTo>
                  <a:lnTo>
                    <a:pt x="680" y="0"/>
                  </a:lnTo>
                  <a:lnTo>
                    <a:pt x="659" y="2"/>
                  </a:lnTo>
                  <a:lnTo>
                    <a:pt x="637" y="2"/>
                  </a:lnTo>
                  <a:lnTo>
                    <a:pt x="611" y="0"/>
                  </a:lnTo>
                  <a:lnTo>
                    <a:pt x="588" y="2"/>
                  </a:lnTo>
                  <a:lnTo>
                    <a:pt x="566" y="0"/>
                  </a:lnTo>
                  <a:lnTo>
                    <a:pt x="544" y="0"/>
                  </a:lnTo>
                  <a:lnTo>
                    <a:pt x="529" y="2"/>
                  </a:lnTo>
                  <a:lnTo>
                    <a:pt x="515" y="0"/>
                  </a:lnTo>
                  <a:lnTo>
                    <a:pt x="505"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6" name="Freeform 52"/>
            <p:cNvSpPr>
              <a:spLocks/>
            </p:cNvSpPr>
            <p:nvPr/>
          </p:nvSpPr>
          <p:spPr bwMode="auto">
            <a:xfrm>
              <a:off x="4987" y="6790"/>
              <a:ext cx="776" cy="711"/>
            </a:xfrm>
            <a:custGeom>
              <a:avLst/>
              <a:gdLst>
                <a:gd name="T0" fmla="*/ 265 w 775"/>
                <a:gd name="T1" fmla="*/ 422 h 712"/>
                <a:gd name="T2" fmla="*/ 219 w 775"/>
                <a:gd name="T3" fmla="*/ 451 h 712"/>
                <a:gd name="T4" fmla="*/ 217 w 775"/>
                <a:gd name="T5" fmla="*/ 4 h 712"/>
                <a:gd name="T6" fmla="*/ 190 w 775"/>
                <a:gd name="T7" fmla="*/ 2 h 712"/>
                <a:gd name="T8" fmla="*/ 144 w 775"/>
                <a:gd name="T9" fmla="*/ 4 h 712"/>
                <a:gd name="T10" fmla="*/ 93 w 775"/>
                <a:gd name="T11" fmla="*/ 4 h 712"/>
                <a:gd name="T12" fmla="*/ 44 w 775"/>
                <a:gd name="T13" fmla="*/ 2 h 712"/>
                <a:gd name="T14" fmla="*/ 10 w 775"/>
                <a:gd name="T15" fmla="*/ 2 h 712"/>
                <a:gd name="T16" fmla="*/ 2 w 775"/>
                <a:gd name="T17" fmla="*/ 22 h 712"/>
                <a:gd name="T18" fmla="*/ 0 w 775"/>
                <a:gd name="T19" fmla="*/ 124 h 712"/>
                <a:gd name="T20" fmla="*/ 2 w 775"/>
                <a:gd name="T21" fmla="*/ 280 h 712"/>
                <a:gd name="T22" fmla="*/ 2 w 775"/>
                <a:gd name="T23" fmla="*/ 450 h 712"/>
                <a:gd name="T24" fmla="*/ 0 w 775"/>
                <a:gd name="T25" fmla="*/ 601 h 712"/>
                <a:gd name="T26" fmla="*/ 0 w 775"/>
                <a:gd name="T27" fmla="*/ 696 h 712"/>
                <a:gd name="T28" fmla="*/ 152 w 775"/>
                <a:gd name="T29" fmla="*/ 708 h 712"/>
                <a:gd name="T30" fmla="*/ 196 w 775"/>
                <a:gd name="T31" fmla="*/ 706 h 712"/>
                <a:gd name="T32" fmla="*/ 231 w 775"/>
                <a:gd name="T33" fmla="*/ 698 h 712"/>
                <a:gd name="T34" fmla="*/ 257 w 775"/>
                <a:gd name="T35" fmla="*/ 686 h 712"/>
                <a:gd name="T36" fmla="*/ 274 w 775"/>
                <a:gd name="T37" fmla="*/ 672 h 712"/>
                <a:gd name="T38" fmla="*/ 290 w 775"/>
                <a:gd name="T39" fmla="*/ 657 h 712"/>
                <a:gd name="T40" fmla="*/ 300 w 775"/>
                <a:gd name="T41" fmla="*/ 639 h 712"/>
                <a:gd name="T42" fmla="*/ 515 w 775"/>
                <a:gd name="T43" fmla="*/ 294 h 712"/>
                <a:gd name="T44" fmla="*/ 523 w 775"/>
                <a:gd name="T45" fmla="*/ 282 h 712"/>
                <a:gd name="T46" fmla="*/ 533 w 775"/>
                <a:gd name="T47" fmla="*/ 266 h 712"/>
                <a:gd name="T48" fmla="*/ 547 w 775"/>
                <a:gd name="T49" fmla="*/ 247 h 712"/>
                <a:gd name="T50" fmla="*/ 556 w 775"/>
                <a:gd name="T51" fmla="*/ 231 h 712"/>
                <a:gd name="T52" fmla="*/ 564 w 775"/>
                <a:gd name="T53" fmla="*/ 219 h 712"/>
                <a:gd name="T54" fmla="*/ 564 w 775"/>
                <a:gd name="T55" fmla="*/ 260 h 712"/>
                <a:gd name="T56" fmla="*/ 779 w 775"/>
                <a:gd name="T57" fmla="*/ 708 h 712"/>
                <a:gd name="T58" fmla="*/ 779 w 775"/>
                <a:gd name="T59" fmla="*/ 2 h 712"/>
                <a:gd name="T60" fmla="*/ 610 w 775"/>
                <a:gd name="T61" fmla="*/ 2 h 712"/>
                <a:gd name="T62" fmla="*/ 588 w 775"/>
                <a:gd name="T63" fmla="*/ 2 h 712"/>
                <a:gd name="T64" fmla="*/ 562 w 775"/>
                <a:gd name="T65" fmla="*/ 6 h 712"/>
                <a:gd name="T66" fmla="*/ 535 w 775"/>
                <a:gd name="T67" fmla="*/ 18 h 712"/>
                <a:gd name="T68" fmla="*/ 509 w 775"/>
                <a:gd name="T69" fmla="*/ 36 h 712"/>
                <a:gd name="T70" fmla="*/ 481 w 775"/>
                <a:gd name="T71" fmla="*/ 63 h 712"/>
                <a:gd name="T72" fmla="*/ 470 w 775"/>
                <a:gd name="T73" fmla="*/ 81 h 71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775" h="712">
                  <a:moveTo>
                    <a:pt x="466" y="81"/>
                  </a:moveTo>
                  <a:lnTo>
                    <a:pt x="265" y="426"/>
                  </a:lnTo>
                  <a:lnTo>
                    <a:pt x="219" y="499"/>
                  </a:lnTo>
                  <a:lnTo>
                    <a:pt x="219" y="455"/>
                  </a:lnTo>
                  <a:lnTo>
                    <a:pt x="219" y="2"/>
                  </a:lnTo>
                  <a:lnTo>
                    <a:pt x="217" y="4"/>
                  </a:lnTo>
                  <a:lnTo>
                    <a:pt x="205" y="2"/>
                  </a:lnTo>
                  <a:lnTo>
                    <a:pt x="190" y="2"/>
                  </a:lnTo>
                  <a:lnTo>
                    <a:pt x="168" y="4"/>
                  </a:lnTo>
                  <a:lnTo>
                    <a:pt x="144" y="4"/>
                  </a:lnTo>
                  <a:lnTo>
                    <a:pt x="119" y="2"/>
                  </a:lnTo>
                  <a:lnTo>
                    <a:pt x="93" y="4"/>
                  </a:lnTo>
                  <a:lnTo>
                    <a:pt x="67" y="2"/>
                  </a:lnTo>
                  <a:lnTo>
                    <a:pt x="44" y="2"/>
                  </a:lnTo>
                  <a:lnTo>
                    <a:pt x="26" y="4"/>
                  </a:lnTo>
                  <a:lnTo>
                    <a:pt x="10" y="2"/>
                  </a:lnTo>
                  <a:lnTo>
                    <a:pt x="0" y="2"/>
                  </a:lnTo>
                  <a:lnTo>
                    <a:pt x="2" y="22"/>
                  </a:lnTo>
                  <a:lnTo>
                    <a:pt x="0" y="63"/>
                  </a:lnTo>
                  <a:lnTo>
                    <a:pt x="0" y="124"/>
                  </a:lnTo>
                  <a:lnTo>
                    <a:pt x="2" y="197"/>
                  </a:lnTo>
                  <a:lnTo>
                    <a:pt x="2" y="280"/>
                  </a:lnTo>
                  <a:lnTo>
                    <a:pt x="0" y="367"/>
                  </a:lnTo>
                  <a:lnTo>
                    <a:pt x="2" y="454"/>
                  </a:lnTo>
                  <a:lnTo>
                    <a:pt x="0" y="534"/>
                  </a:lnTo>
                  <a:lnTo>
                    <a:pt x="0" y="605"/>
                  </a:lnTo>
                  <a:lnTo>
                    <a:pt x="2" y="663"/>
                  </a:lnTo>
                  <a:lnTo>
                    <a:pt x="0" y="700"/>
                  </a:lnTo>
                  <a:lnTo>
                    <a:pt x="0" y="712"/>
                  </a:lnTo>
                  <a:lnTo>
                    <a:pt x="152" y="712"/>
                  </a:lnTo>
                  <a:lnTo>
                    <a:pt x="176" y="712"/>
                  </a:lnTo>
                  <a:lnTo>
                    <a:pt x="196" y="710"/>
                  </a:lnTo>
                  <a:lnTo>
                    <a:pt x="213" y="706"/>
                  </a:lnTo>
                  <a:lnTo>
                    <a:pt x="231" y="702"/>
                  </a:lnTo>
                  <a:lnTo>
                    <a:pt x="245" y="696"/>
                  </a:lnTo>
                  <a:lnTo>
                    <a:pt x="257" y="690"/>
                  </a:lnTo>
                  <a:lnTo>
                    <a:pt x="267" y="684"/>
                  </a:lnTo>
                  <a:lnTo>
                    <a:pt x="274" y="676"/>
                  </a:lnTo>
                  <a:lnTo>
                    <a:pt x="282" y="668"/>
                  </a:lnTo>
                  <a:lnTo>
                    <a:pt x="290" y="661"/>
                  </a:lnTo>
                  <a:lnTo>
                    <a:pt x="296" y="653"/>
                  </a:lnTo>
                  <a:lnTo>
                    <a:pt x="300" y="643"/>
                  </a:lnTo>
                  <a:lnTo>
                    <a:pt x="509" y="294"/>
                  </a:lnTo>
                  <a:lnTo>
                    <a:pt x="511" y="294"/>
                  </a:lnTo>
                  <a:lnTo>
                    <a:pt x="513" y="290"/>
                  </a:lnTo>
                  <a:lnTo>
                    <a:pt x="519" y="282"/>
                  </a:lnTo>
                  <a:lnTo>
                    <a:pt x="523" y="274"/>
                  </a:lnTo>
                  <a:lnTo>
                    <a:pt x="529" y="266"/>
                  </a:lnTo>
                  <a:lnTo>
                    <a:pt x="535" y="256"/>
                  </a:lnTo>
                  <a:lnTo>
                    <a:pt x="543" y="247"/>
                  </a:lnTo>
                  <a:lnTo>
                    <a:pt x="548" y="239"/>
                  </a:lnTo>
                  <a:lnTo>
                    <a:pt x="552" y="231"/>
                  </a:lnTo>
                  <a:lnTo>
                    <a:pt x="558" y="223"/>
                  </a:lnTo>
                  <a:lnTo>
                    <a:pt x="560" y="219"/>
                  </a:lnTo>
                  <a:lnTo>
                    <a:pt x="560" y="217"/>
                  </a:lnTo>
                  <a:lnTo>
                    <a:pt x="560" y="260"/>
                  </a:lnTo>
                  <a:lnTo>
                    <a:pt x="560" y="712"/>
                  </a:lnTo>
                  <a:lnTo>
                    <a:pt x="775" y="712"/>
                  </a:lnTo>
                  <a:lnTo>
                    <a:pt x="775" y="170"/>
                  </a:lnTo>
                  <a:lnTo>
                    <a:pt x="775" y="2"/>
                  </a:lnTo>
                  <a:lnTo>
                    <a:pt x="614" y="0"/>
                  </a:lnTo>
                  <a:lnTo>
                    <a:pt x="606" y="2"/>
                  </a:lnTo>
                  <a:lnTo>
                    <a:pt x="596" y="2"/>
                  </a:lnTo>
                  <a:lnTo>
                    <a:pt x="584" y="2"/>
                  </a:lnTo>
                  <a:lnTo>
                    <a:pt x="572" y="4"/>
                  </a:lnTo>
                  <a:lnTo>
                    <a:pt x="558" y="6"/>
                  </a:lnTo>
                  <a:lnTo>
                    <a:pt x="544" y="12"/>
                  </a:lnTo>
                  <a:lnTo>
                    <a:pt x="531" y="18"/>
                  </a:lnTo>
                  <a:lnTo>
                    <a:pt x="517" y="26"/>
                  </a:lnTo>
                  <a:lnTo>
                    <a:pt x="505" y="36"/>
                  </a:lnTo>
                  <a:lnTo>
                    <a:pt x="491" y="47"/>
                  </a:lnTo>
                  <a:lnTo>
                    <a:pt x="477" y="63"/>
                  </a:lnTo>
                  <a:lnTo>
                    <a:pt x="466" y="81"/>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7" name="Freeform 53"/>
            <p:cNvSpPr>
              <a:spLocks/>
            </p:cNvSpPr>
            <p:nvPr/>
          </p:nvSpPr>
          <p:spPr bwMode="auto">
            <a:xfrm>
              <a:off x="5923" y="6790"/>
              <a:ext cx="773" cy="711"/>
            </a:xfrm>
            <a:custGeom>
              <a:avLst/>
              <a:gdLst>
                <a:gd name="T0" fmla="*/ 260 w 773"/>
                <a:gd name="T1" fmla="*/ 422 h 712"/>
                <a:gd name="T2" fmla="*/ 219 w 773"/>
                <a:gd name="T3" fmla="*/ 451 h 712"/>
                <a:gd name="T4" fmla="*/ 217 w 773"/>
                <a:gd name="T5" fmla="*/ 4 h 712"/>
                <a:gd name="T6" fmla="*/ 189 w 773"/>
                <a:gd name="T7" fmla="*/ 2 h 712"/>
                <a:gd name="T8" fmla="*/ 144 w 773"/>
                <a:gd name="T9" fmla="*/ 4 h 712"/>
                <a:gd name="T10" fmla="*/ 93 w 773"/>
                <a:gd name="T11" fmla="*/ 4 h 712"/>
                <a:gd name="T12" fmla="*/ 43 w 773"/>
                <a:gd name="T13" fmla="*/ 2 h 712"/>
                <a:gd name="T14" fmla="*/ 10 w 773"/>
                <a:gd name="T15" fmla="*/ 2 h 712"/>
                <a:gd name="T16" fmla="*/ 2 w 773"/>
                <a:gd name="T17" fmla="*/ 22 h 712"/>
                <a:gd name="T18" fmla="*/ 0 w 773"/>
                <a:gd name="T19" fmla="*/ 124 h 712"/>
                <a:gd name="T20" fmla="*/ 2 w 773"/>
                <a:gd name="T21" fmla="*/ 280 h 712"/>
                <a:gd name="T22" fmla="*/ 2 w 773"/>
                <a:gd name="T23" fmla="*/ 450 h 712"/>
                <a:gd name="T24" fmla="*/ 0 w 773"/>
                <a:gd name="T25" fmla="*/ 601 h 712"/>
                <a:gd name="T26" fmla="*/ 0 w 773"/>
                <a:gd name="T27" fmla="*/ 696 h 712"/>
                <a:gd name="T28" fmla="*/ 150 w 773"/>
                <a:gd name="T29" fmla="*/ 708 h 712"/>
                <a:gd name="T30" fmla="*/ 193 w 773"/>
                <a:gd name="T31" fmla="*/ 706 h 712"/>
                <a:gd name="T32" fmla="*/ 225 w 773"/>
                <a:gd name="T33" fmla="*/ 698 h 712"/>
                <a:gd name="T34" fmla="*/ 250 w 773"/>
                <a:gd name="T35" fmla="*/ 686 h 712"/>
                <a:gd name="T36" fmla="*/ 270 w 773"/>
                <a:gd name="T37" fmla="*/ 672 h 712"/>
                <a:gd name="T38" fmla="*/ 284 w 773"/>
                <a:gd name="T39" fmla="*/ 657 h 712"/>
                <a:gd name="T40" fmla="*/ 296 w 773"/>
                <a:gd name="T41" fmla="*/ 639 h 712"/>
                <a:gd name="T42" fmla="*/ 507 w 773"/>
                <a:gd name="T43" fmla="*/ 294 h 712"/>
                <a:gd name="T44" fmla="*/ 512 w 773"/>
                <a:gd name="T45" fmla="*/ 282 h 712"/>
                <a:gd name="T46" fmla="*/ 524 w 773"/>
                <a:gd name="T47" fmla="*/ 266 h 712"/>
                <a:gd name="T48" fmla="*/ 536 w 773"/>
                <a:gd name="T49" fmla="*/ 247 h 712"/>
                <a:gd name="T50" fmla="*/ 548 w 773"/>
                <a:gd name="T51" fmla="*/ 231 h 712"/>
                <a:gd name="T52" fmla="*/ 554 w 773"/>
                <a:gd name="T53" fmla="*/ 219 h 712"/>
                <a:gd name="T54" fmla="*/ 556 w 773"/>
                <a:gd name="T55" fmla="*/ 260 h 712"/>
                <a:gd name="T56" fmla="*/ 773 w 773"/>
                <a:gd name="T57" fmla="*/ 708 h 712"/>
                <a:gd name="T58" fmla="*/ 773 w 773"/>
                <a:gd name="T59" fmla="*/ 2 h 712"/>
                <a:gd name="T60" fmla="*/ 601 w 773"/>
                <a:gd name="T61" fmla="*/ 2 h 712"/>
                <a:gd name="T62" fmla="*/ 579 w 773"/>
                <a:gd name="T63" fmla="*/ 2 h 712"/>
                <a:gd name="T64" fmla="*/ 554 w 773"/>
                <a:gd name="T65" fmla="*/ 6 h 712"/>
                <a:gd name="T66" fmla="*/ 526 w 773"/>
                <a:gd name="T67" fmla="*/ 18 h 712"/>
                <a:gd name="T68" fmla="*/ 501 w 773"/>
                <a:gd name="T69" fmla="*/ 36 h 712"/>
                <a:gd name="T70" fmla="*/ 473 w 773"/>
                <a:gd name="T71" fmla="*/ 63 h 712"/>
                <a:gd name="T72" fmla="*/ 463 w 773"/>
                <a:gd name="T73" fmla="*/ 81 h 71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773" h="712">
                  <a:moveTo>
                    <a:pt x="463" y="81"/>
                  </a:moveTo>
                  <a:lnTo>
                    <a:pt x="260" y="426"/>
                  </a:lnTo>
                  <a:lnTo>
                    <a:pt x="219" y="499"/>
                  </a:lnTo>
                  <a:lnTo>
                    <a:pt x="219" y="455"/>
                  </a:lnTo>
                  <a:lnTo>
                    <a:pt x="219" y="2"/>
                  </a:lnTo>
                  <a:lnTo>
                    <a:pt x="217" y="4"/>
                  </a:lnTo>
                  <a:lnTo>
                    <a:pt x="205" y="2"/>
                  </a:lnTo>
                  <a:lnTo>
                    <a:pt x="189" y="2"/>
                  </a:lnTo>
                  <a:lnTo>
                    <a:pt x="167" y="4"/>
                  </a:lnTo>
                  <a:lnTo>
                    <a:pt x="144" y="4"/>
                  </a:lnTo>
                  <a:lnTo>
                    <a:pt x="118" y="2"/>
                  </a:lnTo>
                  <a:lnTo>
                    <a:pt x="93" y="4"/>
                  </a:lnTo>
                  <a:lnTo>
                    <a:pt x="67" y="2"/>
                  </a:lnTo>
                  <a:lnTo>
                    <a:pt x="43" y="2"/>
                  </a:lnTo>
                  <a:lnTo>
                    <a:pt x="25" y="4"/>
                  </a:lnTo>
                  <a:lnTo>
                    <a:pt x="10" y="2"/>
                  </a:lnTo>
                  <a:lnTo>
                    <a:pt x="0" y="2"/>
                  </a:lnTo>
                  <a:lnTo>
                    <a:pt x="2" y="22"/>
                  </a:lnTo>
                  <a:lnTo>
                    <a:pt x="0" y="63"/>
                  </a:lnTo>
                  <a:lnTo>
                    <a:pt x="0" y="124"/>
                  </a:lnTo>
                  <a:lnTo>
                    <a:pt x="2" y="197"/>
                  </a:lnTo>
                  <a:lnTo>
                    <a:pt x="2" y="280"/>
                  </a:lnTo>
                  <a:lnTo>
                    <a:pt x="0" y="367"/>
                  </a:lnTo>
                  <a:lnTo>
                    <a:pt x="2" y="454"/>
                  </a:lnTo>
                  <a:lnTo>
                    <a:pt x="0" y="534"/>
                  </a:lnTo>
                  <a:lnTo>
                    <a:pt x="0" y="605"/>
                  </a:lnTo>
                  <a:lnTo>
                    <a:pt x="2" y="663"/>
                  </a:lnTo>
                  <a:lnTo>
                    <a:pt x="0" y="700"/>
                  </a:lnTo>
                  <a:lnTo>
                    <a:pt x="0" y="712"/>
                  </a:lnTo>
                  <a:lnTo>
                    <a:pt x="150" y="712"/>
                  </a:lnTo>
                  <a:lnTo>
                    <a:pt x="173" y="712"/>
                  </a:lnTo>
                  <a:lnTo>
                    <a:pt x="193" y="710"/>
                  </a:lnTo>
                  <a:lnTo>
                    <a:pt x="211" y="706"/>
                  </a:lnTo>
                  <a:lnTo>
                    <a:pt x="225" y="702"/>
                  </a:lnTo>
                  <a:lnTo>
                    <a:pt x="238" y="696"/>
                  </a:lnTo>
                  <a:lnTo>
                    <a:pt x="250" y="690"/>
                  </a:lnTo>
                  <a:lnTo>
                    <a:pt x="260" y="684"/>
                  </a:lnTo>
                  <a:lnTo>
                    <a:pt x="270" y="676"/>
                  </a:lnTo>
                  <a:lnTo>
                    <a:pt x="278" y="668"/>
                  </a:lnTo>
                  <a:lnTo>
                    <a:pt x="284" y="661"/>
                  </a:lnTo>
                  <a:lnTo>
                    <a:pt x="290" y="653"/>
                  </a:lnTo>
                  <a:lnTo>
                    <a:pt x="296" y="643"/>
                  </a:lnTo>
                  <a:lnTo>
                    <a:pt x="507" y="294"/>
                  </a:lnTo>
                  <a:lnTo>
                    <a:pt x="508" y="290"/>
                  </a:lnTo>
                  <a:lnTo>
                    <a:pt x="512" y="282"/>
                  </a:lnTo>
                  <a:lnTo>
                    <a:pt x="518" y="274"/>
                  </a:lnTo>
                  <a:lnTo>
                    <a:pt x="524" y="266"/>
                  </a:lnTo>
                  <a:lnTo>
                    <a:pt x="530" y="256"/>
                  </a:lnTo>
                  <a:lnTo>
                    <a:pt x="536" y="247"/>
                  </a:lnTo>
                  <a:lnTo>
                    <a:pt x="542" y="239"/>
                  </a:lnTo>
                  <a:lnTo>
                    <a:pt x="548" y="231"/>
                  </a:lnTo>
                  <a:lnTo>
                    <a:pt x="552" y="223"/>
                  </a:lnTo>
                  <a:lnTo>
                    <a:pt x="554" y="219"/>
                  </a:lnTo>
                  <a:lnTo>
                    <a:pt x="556" y="217"/>
                  </a:lnTo>
                  <a:lnTo>
                    <a:pt x="556" y="260"/>
                  </a:lnTo>
                  <a:lnTo>
                    <a:pt x="556" y="712"/>
                  </a:lnTo>
                  <a:lnTo>
                    <a:pt x="773" y="712"/>
                  </a:lnTo>
                  <a:lnTo>
                    <a:pt x="773" y="170"/>
                  </a:lnTo>
                  <a:lnTo>
                    <a:pt x="773" y="2"/>
                  </a:lnTo>
                  <a:lnTo>
                    <a:pt x="611" y="0"/>
                  </a:lnTo>
                  <a:lnTo>
                    <a:pt x="601" y="2"/>
                  </a:lnTo>
                  <a:lnTo>
                    <a:pt x="591" y="2"/>
                  </a:lnTo>
                  <a:lnTo>
                    <a:pt x="579" y="2"/>
                  </a:lnTo>
                  <a:lnTo>
                    <a:pt x="568" y="4"/>
                  </a:lnTo>
                  <a:lnTo>
                    <a:pt x="554" y="6"/>
                  </a:lnTo>
                  <a:lnTo>
                    <a:pt x="540" y="12"/>
                  </a:lnTo>
                  <a:lnTo>
                    <a:pt x="526" y="18"/>
                  </a:lnTo>
                  <a:lnTo>
                    <a:pt x="512" y="26"/>
                  </a:lnTo>
                  <a:lnTo>
                    <a:pt x="501" y="36"/>
                  </a:lnTo>
                  <a:lnTo>
                    <a:pt x="487" y="47"/>
                  </a:lnTo>
                  <a:lnTo>
                    <a:pt x="473" y="63"/>
                  </a:lnTo>
                  <a:lnTo>
                    <a:pt x="463" y="81"/>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8" name="Freeform 54"/>
            <p:cNvSpPr>
              <a:spLocks/>
            </p:cNvSpPr>
            <p:nvPr/>
          </p:nvSpPr>
          <p:spPr bwMode="auto">
            <a:xfrm>
              <a:off x="6840" y="6790"/>
              <a:ext cx="739" cy="713"/>
            </a:xfrm>
            <a:custGeom>
              <a:avLst/>
              <a:gdLst>
                <a:gd name="T0" fmla="*/ 0 w 739"/>
                <a:gd name="T1" fmla="*/ 8 h 712"/>
                <a:gd name="T2" fmla="*/ 2 w 739"/>
                <a:gd name="T3" fmla="*/ 32 h 712"/>
                <a:gd name="T4" fmla="*/ 0 w 739"/>
                <a:gd name="T5" fmla="*/ 63 h 712"/>
                <a:gd name="T6" fmla="*/ 0 w 739"/>
                <a:gd name="T7" fmla="*/ 97 h 712"/>
                <a:gd name="T8" fmla="*/ 2 w 739"/>
                <a:gd name="T9" fmla="*/ 128 h 712"/>
                <a:gd name="T10" fmla="*/ 2 w 739"/>
                <a:gd name="T11" fmla="*/ 152 h 712"/>
                <a:gd name="T12" fmla="*/ 9 w 739"/>
                <a:gd name="T13" fmla="*/ 160 h 712"/>
                <a:gd name="T14" fmla="*/ 51 w 739"/>
                <a:gd name="T15" fmla="*/ 158 h 712"/>
                <a:gd name="T16" fmla="*/ 108 w 739"/>
                <a:gd name="T17" fmla="*/ 160 h 712"/>
                <a:gd name="T18" fmla="*/ 171 w 739"/>
                <a:gd name="T19" fmla="*/ 160 h 712"/>
                <a:gd name="T20" fmla="*/ 224 w 739"/>
                <a:gd name="T21" fmla="*/ 158 h 712"/>
                <a:gd name="T22" fmla="*/ 258 w 739"/>
                <a:gd name="T23" fmla="*/ 158 h 712"/>
                <a:gd name="T24" fmla="*/ 262 w 739"/>
                <a:gd name="T25" fmla="*/ 170 h 712"/>
                <a:gd name="T26" fmla="*/ 264 w 739"/>
                <a:gd name="T27" fmla="*/ 243 h 712"/>
                <a:gd name="T28" fmla="*/ 262 w 739"/>
                <a:gd name="T29" fmla="*/ 363 h 712"/>
                <a:gd name="T30" fmla="*/ 262 w 739"/>
                <a:gd name="T31" fmla="*/ 497 h 712"/>
                <a:gd name="T32" fmla="*/ 264 w 739"/>
                <a:gd name="T33" fmla="*/ 619 h 712"/>
                <a:gd name="T34" fmla="*/ 264 w 739"/>
                <a:gd name="T35" fmla="*/ 698 h 712"/>
                <a:gd name="T36" fmla="*/ 272 w 739"/>
                <a:gd name="T37" fmla="*/ 716 h 712"/>
                <a:gd name="T38" fmla="*/ 301 w 739"/>
                <a:gd name="T39" fmla="*/ 714 h 712"/>
                <a:gd name="T40" fmla="*/ 345 w 739"/>
                <a:gd name="T41" fmla="*/ 716 h 712"/>
                <a:gd name="T42" fmla="*/ 394 w 739"/>
                <a:gd name="T43" fmla="*/ 716 h 712"/>
                <a:gd name="T44" fmla="*/ 437 w 739"/>
                <a:gd name="T45" fmla="*/ 714 h 712"/>
                <a:gd name="T46" fmla="*/ 467 w 739"/>
                <a:gd name="T47" fmla="*/ 714 h 712"/>
                <a:gd name="T48" fmla="*/ 475 w 739"/>
                <a:gd name="T49" fmla="*/ 698 h 712"/>
                <a:gd name="T50" fmla="*/ 477 w 739"/>
                <a:gd name="T51" fmla="*/ 619 h 712"/>
                <a:gd name="T52" fmla="*/ 475 w 739"/>
                <a:gd name="T53" fmla="*/ 497 h 712"/>
                <a:gd name="T54" fmla="*/ 475 w 739"/>
                <a:gd name="T55" fmla="*/ 363 h 712"/>
                <a:gd name="T56" fmla="*/ 477 w 739"/>
                <a:gd name="T57" fmla="*/ 243 h 712"/>
                <a:gd name="T58" fmla="*/ 477 w 739"/>
                <a:gd name="T59" fmla="*/ 170 h 712"/>
                <a:gd name="T60" fmla="*/ 481 w 739"/>
                <a:gd name="T61" fmla="*/ 160 h 712"/>
                <a:gd name="T62" fmla="*/ 514 w 739"/>
                <a:gd name="T63" fmla="*/ 158 h 712"/>
                <a:gd name="T64" fmla="*/ 567 w 739"/>
                <a:gd name="T65" fmla="*/ 160 h 712"/>
                <a:gd name="T66" fmla="*/ 630 w 739"/>
                <a:gd name="T67" fmla="*/ 160 h 712"/>
                <a:gd name="T68" fmla="*/ 688 w 739"/>
                <a:gd name="T69" fmla="*/ 158 h 712"/>
                <a:gd name="T70" fmla="*/ 729 w 739"/>
                <a:gd name="T71" fmla="*/ 158 h 712"/>
                <a:gd name="T72" fmla="*/ 737 w 739"/>
                <a:gd name="T73" fmla="*/ 152 h 712"/>
                <a:gd name="T74" fmla="*/ 739 w 739"/>
                <a:gd name="T75" fmla="*/ 128 h 712"/>
                <a:gd name="T76" fmla="*/ 737 w 739"/>
                <a:gd name="T77" fmla="*/ 97 h 712"/>
                <a:gd name="T78" fmla="*/ 737 w 739"/>
                <a:gd name="T79" fmla="*/ 63 h 712"/>
                <a:gd name="T80" fmla="*/ 739 w 739"/>
                <a:gd name="T81" fmla="*/ 32 h 712"/>
                <a:gd name="T82" fmla="*/ 739 w 739"/>
                <a:gd name="T83" fmla="*/ 8 h 712"/>
                <a:gd name="T84" fmla="*/ 719 w 739"/>
                <a:gd name="T85" fmla="*/ 2 h 712"/>
                <a:gd name="T86" fmla="*/ 617 w 739"/>
                <a:gd name="T87" fmla="*/ 0 h 712"/>
                <a:gd name="T88" fmla="*/ 457 w 739"/>
                <a:gd name="T89" fmla="*/ 2 h 712"/>
                <a:gd name="T90" fmla="*/ 282 w 739"/>
                <a:gd name="T91" fmla="*/ 2 h 712"/>
                <a:gd name="T92" fmla="*/ 122 w 739"/>
                <a:gd name="T93" fmla="*/ 0 h 712"/>
                <a:gd name="T94" fmla="*/ 19 w 739"/>
                <a:gd name="T95" fmla="*/ 0 h 712"/>
                <a:gd name="T96" fmla="*/ 2 w 739"/>
                <a:gd name="T97" fmla="*/ 0 h 7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39" h="712">
                  <a:moveTo>
                    <a:pt x="2" y="0"/>
                  </a:moveTo>
                  <a:lnTo>
                    <a:pt x="0" y="8"/>
                  </a:lnTo>
                  <a:lnTo>
                    <a:pt x="2" y="18"/>
                  </a:lnTo>
                  <a:lnTo>
                    <a:pt x="2" y="32"/>
                  </a:lnTo>
                  <a:lnTo>
                    <a:pt x="0" y="45"/>
                  </a:lnTo>
                  <a:lnTo>
                    <a:pt x="0" y="63"/>
                  </a:lnTo>
                  <a:lnTo>
                    <a:pt x="2" y="79"/>
                  </a:lnTo>
                  <a:lnTo>
                    <a:pt x="0" y="97"/>
                  </a:lnTo>
                  <a:lnTo>
                    <a:pt x="2" y="112"/>
                  </a:lnTo>
                  <a:lnTo>
                    <a:pt x="2" y="128"/>
                  </a:lnTo>
                  <a:lnTo>
                    <a:pt x="0" y="140"/>
                  </a:lnTo>
                  <a:lnTo>
                    <a:pt x="2" y="152"/>
                  </a:lnTo>
                  <a:lnTo>
                    <a:pt x="2" y="158"/>
                  </a:lnTo>
                  <a:lnTo>
                    <a:pt x="9" y="160"/>
                  </a:lnTo>
                  <a:lnTo>
                    <a:pt x="27" y="158"/>
                  </a:lnTo>
                  <a:lnTo>
                    <a:pt x="51" y="158"/>
                  </a:lnTo>
                  <a:lnTo>
                    <a:pt x="78" y="160"/>
                  </a:lnTo>
                  <a:lnTo>
                    <a:pt x="108" y="160"/>
                  </a:lnTo>
                  <a:lnTo>
                    <a:pt x="140" y="158"/>
                  </a:lnTo>
                  <a:lnTo>
                    <a:pt x="171" y="160"/>
                  </a:lnTo>
                  <a:lnTo>
                    <a:pt x="199" y="158"/>
                  </a:lnTo>
                  <a:lnTo>
                    <a:pt x="224" y="158"/>
                  </a:lnTo>
                  <a:lnTo>
                    <a:pt x="244" y="160"/>
                  </a:lnTo>
                  <a:lnTo>
                    <a:pt x="258" y="158"/>
                  </a:lnTo>
                  <a:lnTo>
                    <a:pt x="264" y="158"/>
                  </a:lnTo>
                  <a:lnTo>
                    <a:pt x="262" y="170"/>
                  </a:lnTo>
                  <a:lnTo>
                    <a:pt x="264" y="197"/>
                  </a:lnTo>
                  <a:lnTo>
                    <a:pt x="264" y="243"/>
                  </a:lnTo>
                  <a:lnTo>
                    <a:pt x="262" y="296"/>
                  </a:lnTo>
                  <a:lnTo>
                    <a:pt x="262" y="359"/>
                  </a:lnTo>
                  <a:lnTo>
                    <a:pt x="264" y="426"/>
                  </a:lnTo>
                  <a:lnTo>
                    <a:pt x="262" y="493"/>
                  </a:lnTo>
                  <a:lnTo>
                    <a:pt x="264" y="558"/>
                  </a:lnTo>
                  <a:lnTo>
                    <a:pt x="264" y="615"/>
                  </a:lnTo>
                  <a:lnTo>
                    <a:pt x="262" y="662"/>
                  </a:lnTo>
                  <a:lnTo>
                    <a:pt x="264" y="694"/>
                  </a:lnTo>
                  <a:lnTo>
                    <a:pt x="264" y="710"/>
                  </a:lnTo>
                  <a:lnTo>
                    <a:pt x="272" y="712"/>
                  </a:lnTo>
                  <a:lnTo>
                    <a:pt x="285" y="710"/>
                  </a:lnTo>
                  <a:lnTo>
                    <a:pt x="301" y="710"/>
                  </a:lnTo>
                  <a:lnTo>
                    <a:pt x="323" y="712"/>
                  </a:lnTo>
                  <a:lnTo>
                    <a:pt x="345" y="712"/>
                  </a:lnTo>
                  <a:lnTo>
                    <a:pt x="370" y="710"/>
                  </a:lnTo>
                  <a:lnTo>
                    <a:pt x="394" y="712"/>
                  </a:lnTo>
                  <a:lnTo>
                    <a:pt x="416" y="710"/>
                  </a:lnTo>
                  <a:lnTo>
                    <a:pt x="437" y="710"/>
                  </a:lnTo>
                  <a:lnTo>
                    <a:pt x="453" y="712"/>
                  </a:lnTo>
                  <a:lnTo>
                    <a:pt x="467" y="710"/>
                  </a:lnTo>
                  <a:lnTo>
                    <a:pt x="477" y="710"/>
                  </a:lnTo>
                  <a:lnTo>
                    <a:pt x="475" y="694"/>
                  </a:lnTo>
                  <a:lnTo>
                    <a:pt x="477" y="662"/>
                  </a:lnTo>
                  <a:lnTo>
                    <a:pt x="477" y="615"/>
                  </a:lnTo>
                  <a:lnTo>
                    <a:pt x="475" y="558"/>
                  </a:lnTo>
                  <a:lnTo>
                    <a:pt x="475" y="493"/>
                  </a:lnTo>
                  <a:lnTo>
                    <a:pt x="477" y="426"/>
                  </a:lnTo>
                  <a:lnTo>
                    <a:pt x="475" y="359"/>
                  </a:lnTo>
                  <a:lnTo>
                    <a:pt x="477" y="296"/>
                  </a:lnTo>
                  <a:lnTo>
                    <a:pt x="477" y="243"/>
                  </a:lnTo>
                  <a:lnTo>
                    <a:pt x="475" y="197"/>
                  </a:lnTo>
                  <a:lnTo>
                    <a:pt x="477" y="170"/>
                  </a:lnTo>
                  <a:lnTo>
                    <a:pt x="477" y="158"/>
                  </a:lnTo>
                  <a:lnTo>
                    <a:pt x="481" y="160"/>
                  </a:lnTo>
                  <a:lnTo>
                    <a:pt x="494" y="158"/>
                  </a:lnTo>
                  <a:lnTo>
                    <a:pt x="514" y="158"/>
                  </a:lnTo>
                  <a:lnTo>
                    <a:pt x="540" y="160"/>
                  </a:lnTo>
                  <a:lnTo>
                    <a:pt x="567" y="160"/>
                  </a:lnTo>
                  <a:lnTo>
                    <a:pt x="599" y="158"/>
                  </a:lnTo>
                  <a:lnTo>
                    <a:pt x="630" y="160"/>
                  </a:lnTo>
                  <a:lnTo>
                    <a:pt x="660" y="158"/>
                  </a:lnTo>
                  <a:lnTo>
                    <a:pt x="688" y="158"/>
                  </a:lnTo>
                  <a:lnTo>
                    <a:pt x="711" y="160"/>
                  </a:lnTo>
                  <a:lnTo>
                    <a:pt x="729" y="158"/>
                  </a:lnTo>
                  <a:lnTo>
                    <a:pt x="739" y="158"/>
                  </a:lnTo>
                  <a:lnTo>
                    <a:pt x="737" y="152"/>
                  </a:lnTo>
                  <a:lnTo>
                    <a:pt x="739" y="140"/>
                  </a:lnTo>
                  <a:lnTo>
                    <a:pt x="739" y="128"/>
                  </a:lnTo>
                  <a:lnTo>
                    <a:pt x="737" y="112"/>
                  </a:lnTo>
                  <a:lnTo>
                    <a:pt x="737" y="97"/>
                  </a:lnTo>
                  <a:lnTo>
                    <a:pt x="739" y="79"/>
                  </a:lnTo>
                  <a:lnTo>
                    <a:pt x="737" y="63"/>
                  </a:lnTo>
                  <a:lnTo>
                    <a:pt x="739" y="45"/>
                  </a:lnTo>
                  <a:lnTo>
                    <a:pt x="739" y="32"/>
                  </a:lnTo>
                  <a:lnTo>
                    <a:pt x="737" y="18"/>
                  </a:lnTo>
                  <a:lnTo>
                    <a:pt x="739" y="8"/>
                  </a:lnTo>
                  <a:lnTo>
                    <a:pt x="739" y="0"/>
                  </a:lnTo>
                  <a:lnTo>
                    <a:pt x="719" y="2"/>
                  </a:lnTo>
                  <a:lnTo>
                    <a:pt x="676" y="0"/>
                  </a:lnTo>
                  <a:lnTo>
                    <a:pt x="617" y="0"/>
                  </a:lnTo>
                  <a:lnTo>
                    <a:pt x="542" y="2"/>
                  </a:lnTo>
                  <a:lnTo>
                    <a:pt x="457" y="2"/>
                  </a:lnTo>
                  <a:lnTo>
                    <a:pt x="370" y="0"/>
                  </a:lnTo>
                  <a:lnTo>
                    <a:pt x="282" y="2"/>
                  </a:lnTo>
                  <a:lnTo>
                    <a:pt x="197" y="0"/>
                  </a:lnTo>
                  <a:lnTo>
                    <a:pt x="122" y="0"/>
                  </a:lnTo>
                  <a:lnTo>
                    <a:pt x="63" y="2"/>
                  </a:lnTo>
                  <a:lnTo>
                    <a:pt x="19" y="0"/>
                  </a:lnTo>
                  <a:lnTo>
                    <a:pt x="2"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79" name="Freeform 55"/>
            <p:cNvSpPr>
              <a:spLocks/>
            </p:cNvSpPr>
            <p:nvPr/>
          </p:nvSpPr>
          <p:spPr bwMode="auto">
            <a:xfrm>
              <a:off x="4100" y="4807"/>
              <a:ext cx="1518" cy="1173"/>
            </a:xfrm>
            <a:custGeom>
              <a:avLst/>
              <a:gdLst>
                <a:gd name="T0" fmla="*/ 1437 w 1518"/>
                <a:gd name="T1" fmla="*/ 39 h 1173"/>
                <a:gd name="T2" fmla="*/ 1398 w 1518"/>
                <a:gd name="T3" fmla="*/ 19 h 1173"/>
                <a:gd name="T4" fmla="*/ 1355 w 1518"/>
                <a:gd name="T5" fmla="*/ 8 h 1173"/>
                <a:gd name="T6" fmla="*/ 1303 w 1518"/>
                <a:gd name="T7" fmla="*/ 2 h 1173"/>
                <a:gd name="T8" fmla="*/ 1114 w 1518"/>
                <a:gd name="T9" fmla="*/ 25 h 1173"/>
                <a:gd name="T10" fmla="*/ 787 w 1518"/>
                <a:gd name="T11" fmla="*/ 144 h 1173"/>
                <a:gd name="T12" fmla="*/ 444 w 1518"/>
                <a:gd name="T13" fmla="*/ 321 h 1173"/>
                <a:gd name="T14" fmla="*/ 166 w 1518"/>
                <a:gd name="T15" fmla="*/ 520 h 1173"/>
                <a:gd name="T16" fmla="*/ 65 w 1518"/>
                <a:gd name="T17" fmla="*/ 637 h 1173"/>
                <a:gd name="T18" fmla="*/ 26 w 1518"/>
                <a:gd name="T19" fmla="*/ 709 h 1173"/>
                <a:gd name="T20" fmla="*/ 4 w 1518"/>
                <a:gd name="T21" fmla="*/ 782 h 1173"/>
                <a:gd name="T22" fmla="*/ 2 w 1518"/>
                <a:gd name="T23" fmla="*/ 851 h 1173"/>
                <a:gd name="T24" fmla="*/ 65 w 1518"/>
                <a:gd name="T25" fmla="*/ 978 h 1173"/>
                <a:gd name="T26" fmla="*/ 253 w 1518"/>
                <a:gd name="T27" fmla="*/ 1092 h 1173"/>
                <a:gd name="T28" fmla="*/ 542 w 1518"/>
                <a:gd name="T29" fmla="*/ 1159 h 1173"/>
                <a:gd name="T30" fmla="*/ 915 w 1518"/>
                <a:gd name="T31" fmla="*/ 1173 h 1173"/>
                <a:gd name="T32" fmla="*/ 846 w 1518"/>
                <a:gd name="T33" fmla="*/ 1151 h 1173"/>
                <a:gd name="T34" fmla="*/ 580 w 1518"/>
                <a:gd name="T35" fmla="*/ 1096 h 1173"/>
                <a:gd name="T36" fmla="*/ 383 w 1518"/>
                <a:gd name="T37" fmla="*/ 1003 h 1173"/>
                <a:gd name="T38" fmla="*/ 266 w 1518"/>
                <a:gd name="T39" fmla="*/ 875 h 1173"/>
                <a:gd name="T40" fmla="*/ 272 w 1518"/>
                <a:gd name="T41" fmla="*/ 633 h 1173"/>
                <a:gd name="T42" fmla="*/ 509 w 1518"/>
                <a:gd name="T43" fmla="*/ 362 h 1173"/>
                <a:gd name="T44" fmla="*/ 848 w 1518"/>
                <a:gd name="T45" fmla="*/ 175 h 1173"/>
                <a:gd name="T46" fmla="*/ 1130 w 1518"/>
                <a:gd name="T47" fmla="*/ 130 h 1173"/>
                <a:gd name="T48" fmla="*/ 1191 w 1518"/>
                <a:gd name="T49" fmla="*/ 163 h 1173"/>
                <a:gd name="T50" fmla="*/ 1199 w 1518"/>
                <a:gd name="T51" fmla="*/ 179 h 1173"/>
                <a:gd name="T52" fmla="*/ 1205 w 1518"/>
                <a:gd name="T53" fmla="*/ 199 h 1173"/>
                <a:gd name="T54" fmla="*/ 1207 w 1518"/>
                <a:gd name="T55" fmla="*/ 223 h 1173"/>
                <a:gd name="T56" fmla="*/ 1207 w 1518"/>
                <a:gd name="T57" fmla="*/ 242 h 1173"/>
                <a:gd name="T58" fmla="*/ 1207 w 1518"/>
                <a:gd name="T59" fmla="*/ 258 h 1173"/>
                <a:gd name="T60" fmla="*/ 1203 w 1518"/>
                <a:gd name="T61" fmla="*/ 274 h 1173"/>
                <a:gd name="T62" fmla="*/ 1201 w 1518"/>
                <a:gd name="T63" fmla="*/ 292 h 1173"/>
                <a:gd name="T64" fmla="*/ 1197 w 1518"/>
                <a:gd name="T65" fmla="*/ 311 h 1173"/>
                <a:gd name="T66" fmla="*/ 1193 w 1518"/>
                <a:gd name="T67" fmla="*/ 329 h 1173"/>
                <a:gd name="T68" fmla="*/ 1187 w 1518"/>
                <a:gd name="T69" fmla="*/ 349 h 1173"/>
                <a:gd name="T70" fmla="*/ 1183 w 1518"/>
                <a:gd name="T71" fmla="*/ 366 h 1173"/>
                <a:gd name="T72" fmla="*/ 1343 w 1518"/>
                <a:gd name="T73" fmla="*/ 997 h 1173"/>
                <a:gd name="T74" fmla="*/ 1503 w 1518"/>
                <a:gd name="T75" fmla="*/ 337 h 1173"/>
                <a:gd name="T76" fmla="*/ 1508 w 1518"/>
                <a:gd name="T77" fmla="*/ 317 h 1173"/>
                <a:gd name="T78" fmla="*/ 1512 w 1518"/>
                <a:gd name="T79" fmla="*/ 295 h 1173"/>
                <a:gd name="T80" fmla="*/ 1514 w 1518"/>
                <a:gd name="T81" fmla="*/ 272 h 1173"/>
                <a:gd name="T82" fmla="*/ 1516 w 1518"/>
                <a:gd name="T83" fmla="*/ 250 h 1173"/>
                <a:gd name="T84" fmla="*/ 1518 w 1518"/>
                <a:gd name="T85" fmla="*/ 230 h 1173"/>
                <a:gd name="T86" fmla="*/ 1518 w 1518"/>
                <a:gd name="T87" fmla="*/ 217 h 1173"/>
                <a:gd name="T88" fmla="*/ 1518 w 1518"/>
                <a:gd name="T89" fmla="*/ 203 h 1173"/>
                <a:gd name="T90" fmla="*/ 1518 w 1518"/>
                <a:gd name="T91" fmla="*/ 171 h 1173"/>
                <a:gd name="T92" fmla="*/ 1508 w 1518"/>
                <a:gd name="T93" fmla="*/ 132 h 1173"/>
                <a:gd name="T94" fmla="*/ 1493 w 1518"/>
                <a:gd name="T95" fmla="*/ 96 h 1173"/>
                <a:gd name="T96" fmla="*/ 1469 w 1518"/>
                <a:gd name="T97" fmla="*/ 65 h 11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518" h="1173">
                  <a:moveTo>
                    <a:pt x="1457" y="55"/>
                  </a:moveTo>
                  <a:lnTo>
                    <a:pt x="1447" y="47"/>
                  </a:lnTo>
                  <a:lnTo>
                    <a:pt x="1437" y="39"/>
                  </a:lnTo>
                  <a:lnTo>
                    <a:pt x="1426" y="33"/>
                  </a:lnTo>
                  <a:lnTo>
                    <a:pt x="1412" y="25"/>
                  </a:lnTo>
                  <a:lnTo>
                    <a:pt x="1398" y="19"/>
                  </a:lnTo>
                  <a:lnTo>
                    <a:pt x="1384" y="16"/>
                  </a:lnTo>
                  <a:lnTo>
                    <a:pt x="1370" y="12"/>
                  </a:lnTo>
                  <a:lnTo>
                    <a:pt x="1355" y="8"/>
                  </a:lnTo>
                  <a:lnTo>
                    <a:pt x="1337" y="4"/>
                  </a:lnTo>
                  <a:lnTo>
                    <a:pt x="1321" y="2"/>
                  </a:lnTo>
                  <a:lnTo>
                    <a:pt x="1303" y="2"/>
                  </a:lnTo>
                  <a:lnTo>
                    <a:pt x="1284" y="0"/>
                  </a:lnTo>
                  <a:lnTo>
                    <a:pt x="1207" y="8"/>
                  </a:lnTo>
                  <a:lnTo>
                    <a:pt x="1114" y="25"/>
                  </a:lnTo>
                  <a:lnTo>
                    <a:pt x="1012" y="57"/>
                  </a:lnTo>
                  <a:lnTo>
                    <a:pt x="901" y="96"/>
                  </a:lnTo>
                  <a:lnTo>
                    <a:pt x="787" y="144"/>
                  </a:lnTo>
                  <a:lnTo>
                    <a:pt x="671" y="197"/>
                  </a:lnTo>
                  <a:lnTo>
                    <a:pt x="554" y="256"/>
                  </a:lnTo>
                  <a:lnTo>
                    <a:pt x="444" y="321"/>
                  </a:lnTo>
                  <a:lnTo>
                    <a:pt x="339" y="386"/>
                  </a:lnTo>
                  <a:lnTo>
                    <a:pt x="247" y="453"/>
                  </a:lnTo>
                  <a:lnTo>
                    <a:pt x="166" y="520"/>
                  </a:lnTo>
                  <a:lnTo>
                    <a:pt x="103" y="585"/>
                  </a:lnTo>
                  <a:lnTo>
                    <a:pt x="83" y="611"/>
                  </a:lnTo>
                  <a:lnTo>
                    <a:pt x="65" y="637"/>
                  </a:lnTo>
                  <a:lnTo>
                    <a:pt x="50" y="660"/>
                  </a:lnTo>
                  <a:lnTo>
                    <a:pt x="36" y="686"/>
                  </a:lnTo>
                  <a:lnTo>
                    <a:pt x="26" y="709"/>
                  </a:lnTo>
                  <a:lnTo>
                    <a:pt x="16" y="735"/>
                  </a:lnTo>
                  <a:lnTo>
                    <a:pt x="8" y="759"/>
                  </a:lnTo>
                  <a:lnTo>
                    <a:pt x="4" y="782"/>
                  </a:lnTo>
                  <a:lnTo>
                    <a:pt x="0" y="806"/>
                  </a:lnTo>
                  <a:lnTo>
                    <a:pt x="0" y="830"/>
                  </a:lnTo>
                  <a:lnTo>
                    <a:pt x="2" y="851"/>
                  </a:lnTo>
                  <a:lnTo>
                    <a:pt x="6" y="873"/>
                  </a:lnTo>
                  <a:lnTo>
                    <a:pt x="28" y="928"/>
                  </a:lnTo>
                  <a:lnTo>
                    <a:pt x="65" y="978"/>
                  </a:lnTo>
                  <a:lnTo>
                    <a:pt x="115" y="1021"/>
                  </a:lnTo>
                  <a:lnTo>
                    <a:pt x="178" y="1058"/>
                  </a:lnTo>
                  <a:lnTo>
                    <a:pt x="253" y="1092"/>
                  </a:lnTo>
                  <a:lnTo>
                    <a:pt x="337" y="1120"/>
                  </a:lnTo>
                  <a:lnTo>
                    <a:pt x="436" y="1141"/>
                  </a:lnTo>
                  <a:lnTo>
                    <a:pt x="542" y="1159"/>
                  </a:lnTo>
                  <a:lnTo>
                    <a:pt x="659" y="1169"/>
                  </a:lnTo>
                  <a:lnTo>
                    <a:pt x="783" y="1173"/>
                  </a:lnTo>
                  <a:lnTo>
                    <a:pt x="915" y="1173"/>
                  </a:lnTo>
                  <a:lnTo>
                    <a:pt x="1053" y="1165"/>
                  </a:lnTo>
                  <a:lnTo>
                    <a:pt x="947" y="1161"/>
                  </a:lnTo>
                  <a:lnTo>
                    <a:pt x="846" y="1151"/>
                  </a:lnTo>
                  <a:lnTo>
                    <a:pt x="749" y="1135"/>
                  </a:lnTo>
                  <a:lnTo>
                    <a:pt x="661" y="1118"/>
                  </a:lnTo>
                  <a:lnTo>
                    <a:pt x="580" y="1096"/>
                  </a:lnTo>
                  <a:lnTo>
                    <a:pt x="505" y="1068"/>
                  </a:lnTo>
                  <a:lnTo>
                    <a:pt x="440" y="1039"/>
                  </a:lnTo>
                  <a:lnTo>
                    <a:pt x="383" y="1003"/>
                  </a:lnTo>
                  <a:lnTo>
                    <a:pt x="333" y="964"/>
                  </a:lnTo>
                  <a:lnTo>
                    <a:pt x="296" y="922"/>
                  </a:lnTo>
                  <a:lnTo>
                    <a:pt x="266" y="875"/>
                  </a:lnTo>
                  <a:lnTo>
                    <a:pt x="247" y="824"/>
                  </a:lnTo>
                  <a:lnTo>
                    <a:pt x="243" y="729"/>
                  </a:lnTo>
                  <a:lnTo>
                    <a:pt x="272" y="633"/>
                  </a:lnTo>
                  <a:lnTo>
                    <a:pt x="331" y="538"/>
                  </a:lnTo>
                  <a:lnTo>
                    <a:pt x="412" y="447"/>
                  </a:lnTo>
                  <a:lnTo>
                    <a:pt x="509" y="362"/>
                  </a:lnTo>
                  <a:lnTo>
                    <a:pt x="619" y="290"/>
                  </a:lnTo>
                  <a:lnTo>
                    <a:pt x="734" y="224"/>
                  </a:lnTo>
                  <a:lnTo>
                    <a:pt x="848" y="175"/>
                  </a:lnTo>
                  <a:lnTo>
                    <a:pt x="956" y="142"/>
                  </a:lnTo>
                  <a:lnTo>
                    <a:pt x="1051" y="126"/>
                  </a:lnTo>
                  <a:lnTo>
                    <a:pt x="1130" y="130"/>
                  </a:lnTo>
                  <a:lnTo>
                    <a:pt x="1183" y="155"/>
                  </a:lnTo>
                  <a:lnTo>
                    <a:pt x="1187" y="159"/>
                  </a:lnTo>
                  <a:lnTo>
                    <a:pt x="1191" y="163"/>
                  </a:lnTo>
                  <a:lnTo>
                    <a:pt x="1195" y="169"/>
                  </a:lnTo>
                  <a:lnTo>
                    <a:pt x="1197" y="173"/>
                  </a:lnTo>
                  <a:lnTo>
                    <a:pt x="1199" y="179"/>
                  </a:lnTo>
                  <a:lnTo>
                    <a:pt x="1201" y="185"/>
                  </a:lnTo>
                  <a:lnTo>
                    <a:pt x="1203" y="193"/>
                  </a:lnTo>
                  <a:lnTo>
                    <a:pt x="1205" y="199"/>
                  </a:lnTo>
                  <a:lnTo>
                    <a:pt x="1207" y="207"/>
                  </a:lnTo>
                  <a:lnTo>
                    <a:pt x="1207" y="215"/>
                  </a:lnTo>
                  <a:lnTo>
                    <a:pt x="1207" y="223"/>
                  </a:lnTo>
                  <a:lnTo>
                    <a:pt x="1207" y="230"/>
                  </a:lnTo>
                  <a:lnTo>
                    <a:pt x="1207" y="236"/>
                  </a:lnTo>
                  <a:lnTo>
                    <a:pt x="1207" y="242"/>
                  </a:lnTo>
                  <a:lnTo>
                    <a:pt x="1207" y="246"/>
                  </a:lnTo>
                  <a:lnTo>
                    <a:pt x="1207" y="252"/>
                  </a:lnTo>
                  <a:lnTo>
                    <a:pt x="1207" y="258"/>
                  </a:lnTo>
                  <a:lnTo>
                    <a:pt x="1205" y="262"/>
                  </a:lnTo>
                  <a:lnTo>
                    <a:pt x="1205" y="268"/>
                  </a:lnTo>
                  <a:lnTo>
                    <a:pt x="1203" y="274"/>
                  </a:lnTo>
                  <a:lnTo>
                    <a:pt x="1203" y="280"/>
                  </a:lnTo>
                  <a:lnTo>
                    <a:pt x="1201" y="286"/>
                  </a:lnTo>
                  <a:lnTo>
                    <a:pt x="1201" y="292"/>
                  </a:lnTo>
                  <a:lnTo>
                    <a:pt x="1199" y="297"/>
                  </a:lnTo>
                  <a:lnTo>
                    <a:pt x="1199" y="305"/>
                  </a:lnTo>
                  <a:lnTo>
                    <a:pt x="1197" y="311"/>
                  </a:lnTo>
                  <a:lnTo>
                    <a:pt x="1195" y="317"/>
                  </a:lnTo>
                  <a:lnTo>
                    <a:pt x="1195" y="323"/>
                  </a:lnTo>
                  <a:lnTo>
                    <a:pt x="1193" y="329"/>
                  </a:lnTo>
                  <a:lnTo>
                    <a:pt x="1191" y="335"/>
                  </a:lnTo>
                  <a:lnTo>
                    <a:pt x="1189" y="341"/>
                  </a:lnTo>
                  <a:lnTo>
                    <a:pt x="1187" y="349"/>
                  </a:lnTo>
                  <a:lnTo>
                    <a:pt x="1187" y="355"/>
                  </a:lnTo>
                  <a:lnTo>
                    <a:pt x="1185" y="361"/>
                  </a:lnTo>
                  <a:lnTo>
                    <a:pt x="1183" y="366"/>
                  </a:lnTo>
                  <a:lnTo>
                    <a:pt x="1181" y="372"/>
                  </a:lnTo>
                  <a:lnTo>
                    <a:pt x="1031" y="995"/>
                  </a:lnTo>
                  <a:lnTo>
                    <a:pt x="1343" y="997"/>
                  </a:lnTo>
                  <a:lnTo>
                    <a:pt x="1499" y="349"/>
                  </a:lnTo>
                  <a:lnTo>
                    <a:pt x="1501" y="343"/>
                  </a:lnTo>
                  <a:lnTo>
                    <a:pt x="1503" y="337"/>
                  </a:lnTo>
                  <a:lnTo>
                    <a:pt x="1504" y="331"/>
                  </a:lnTo>
                  <a:lnTo>
                    <a:pt x="1506" y="323"/>
                  </a:lnTo>
                  <a:lnTo>
                    <a:pt x="1508" y="317"/>
                  </a:lnTo>
                  <a:lnTo>
                    <a:pt x="1510" y="309"/>
                  </a:lnTo>
                  <a:lnTo>
                    <a:pt x="1510" y="303"/>
                  </a:lnTo>
                  <a:lnTo>
                    <a:pt x="1512" y="295"/>
                  </a:lnTo>
                  <a:lnTo>
                    <a:pt x="1512" y="288"/>
                  </a:lnTo>
                  <a:lnTo>
                    <a:pt x="1514" y="280"/>
                  </a:lnTo>
                  <a:lnTo>
                    <a:pt x="1514" y="272"/>
                  </a:lnTo>
                  <a:lnTo>
                    <a:pt x="1514" y="264"/>
                  </a:lnTo>
                  <a:lnTo>
                    <a:pt x="1516" y="258"/>
                  </a:lnTo>
                  <a:lnTo>
                    <a:pt x="1516" y="250"/>
                  </a:lnTo>
                  <a:lnTo>
                    <a:pt x="1518" y="244"/>
                  </a:lnTo>
                  <a:lnTo>
                    <a:pt x="1518" y="236"/>
                  </a:lnTo>
                  <a:lnTo>
                    <a:pt x="1518" y="230"/>
                  </a:lnTo>
                  <a:lnTo>
                    <a:pt x="1518" y="226"/>
                  </a:lnTo>
                  <a:lnTo>
                    <a:pt x="1518" y="221"/>
                  </a:lnTo>
                  <a:lnTo>
                    <a:pt x="1518" y="217"/>
                  </a:lnTo>
                  <a:lnTo>
                    <a:pt x="1518" y="211"/>
                  </a:lnTo>
                  <a:lnTo>
                    <a:pt x="1518" y="207"/>
                  </a:lnTo>
                  <a:lnTo>
                    <a:pt x="1518" y="203"/>
                  </a:lnTo>
                  <a:lnTo>
                    <a:pt x="1518" y="199"/>
                  </a:lnTo>
                  <a:lnTo>
                    <a:pt x="1518" y="185"/>
                  </a:lnTo>
                  <a:lnTo>
                    <a:pt x="1518" y="171"/>
                  </a:lnTo>
                  <a:lnTo>
                    <a:pt x="1516" y="157"/>
                  </a:lnTo>
                  <a:lnTo>
                    <a:pt x="1512" y="144"/>
                  </a:lnTo>
                  <a:lnTo>
                    <a:pt x="1508" y="132"/>
                  </a:lnTo>
                  <a:lnTo>
                    <a:pt x="1504" y="120"/>
                  </a:lnTo>
                  <a:lnTo>
                    <a:pt x="1499" y="108"/>
                  </a:lnTo>
                  <a:lnTo>
                    <a:pt x="1493" y="96"/>
                  </a:lnTo>
                  <a:lnTo>
                    <a:pt x="1485" y="86"/>
                  </a:lnTo>
                  <a:lnTo>
                    <a:pt x="1477" y="75"/>
                  </a:lnTo>
                  <a:lnTo>
                    <a:pt x="1469" y="65"/>
                  </a:lnTo>
                  <a:lnTo>
                    <a:pt x="1457" y="5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80" name="Freeform 56"/>
            <p:cNvSpPr>
              <a:spLocks/>
            </p:cNvSpPr>
            <p:nvPr/>
          </p:nvSpPr>
          <p:spPr bwMode="auto">
            <a:xfrm>
              <a:off x="5421" y="4297"/>
              <a:ext cx="360" cy="358"/>
            </a:xfrm>
            <a:custGeom>
              <a:avLst/>
              <a:gdLst>
                <a:gd name="T0" fmla="*/ 363 w 359"/>
                <a:gd name="T1" fmla="*/ 197 h 357"/>
                <a:gd name="T2" fmla="*/ 361 w 359"/>
                <a:gd name="T3" fmla="*/ 221 h 357"/>
                <a:gd name="T4" fmla="*/ 355 w 359"/>
                <a:gd name="T5" fmla="*/ 243 h 357"/>
                <a:gd name="T6" fmla="*/ 345 w 359"/>
                <a:gd name="T7" fmla="*/ 262 h 357"/>
                <a:gd name="T8" fmla="*/ 333 w 359"/>
                <a:gd name="T9" fmla="*/ 282 h 357"/>
                <a:gd name="T10" fmla="*/ 320 w 359"/>
                <a:gd name="T11" fmla="*/ 302 h 357"/>
                <a:gd name="T12" fmla="*/ 302 w 359"/>
                <a:gd name="T13" fmla="*/ 320 h 357"/>
                <a:gd name="T14" fmla="*/ 282 w 359"/>
                <a:gd name="T15" fmla="*/ 333 h 357"/>
                <a:gd name="T16" fmla="*/ 262 w 359"/>
                <a:gd name="T17" fmla="*/ 345 h 357"/>
                <a:gd name="T18" fmla="*/ 243 w 359"/>
                <a:gd name="T19" fmla="*/ 353 h 357"/>
                <a:gd name="T20" fmla="*/ 221 w 359"/>
                <a:gd name="T21" fmla="*/ 359 h 357"/>
                <a:gd name="T22" fmla="*/ 197 w 359"/>
                <a:gd name="T23" fmla="*/ 361 h 357"/>
                <a:gd name="T24" fmla="*/ 168 w 359"/>
                <a:gd name="T25" fmla="*/ 361 h 357"/>
                <a:gd name="T26" fmla="*/ 144 w 359"/>
                <a:gd name="T27" fmla="*/ 359 h 357"/>
                <a:gd name="T28" fmla="*/ 122 w 359"/>
                <a:gd name="T29" fmla="*/ 353 h 357"/>
                <a:gd name="T30" fmla="*/ 103 w 359"/>
                <a:gd name="T31" fmla="*/ 345 h 357"/>
                <a:gd name="T32" fmla="*/ 83 w 359"/>
                <a:gd name="T33" fmla="*/ 333 h 357"/>
                <a:gd name="T34" fmla="*/ 63 w 359"/>
                <a:gd name="T35" fmla="*/ 320 h 357"/>
                <a:gd name="T36" fmla="*/ 45 w 359"/>
                <a:gd name="T37" fmla="*/ 302 h 357"/>
                <a:gd name="T38" fmla="*/ 32 w 359"/>
                <a:gd name="T39" fmla="*/ 282 h 357"/>
                <a:gd name="T40" fmla="*/ 20 w 359"/>
                <a:gd name="T41" fmla="*/ 262 h 357"/>
                <a:gd name="T42" fmla="*/ 10 w 359"/>
                <a:gd name="T43" fmla="*/ 243 h 357"/>
                <a:gd name="T44" fmla="*/ 4 w 359"/>
                <a:gd name="T45" fmla="*/ 221 h 357"/>
                <a:gd name="T46" fmla="*/ 2 w 359"/>
                <a:gd name="T47" fmla="*/ 197 h 357"/>
                <a:gd name="T48" fmla="*/ 2 w 359"/>
                <a:gd name="T49" fmla="*/ 168 h 357"/>
                <a:gd name="T50" fmla="*/ 4 w 359"/>
                <a:gd name="T51" fmla="*/ 144 h 357"/>
                <a:gd name="T52" fmla="*/ 10 w 359"/>
                <a:gd name="T53" fmla="*/ 122 h 357"/>
                <a:gd name="T54" fmla="*/ 20 w 359"/>
                <a:gd name="T55" fmla="*/ 101 h 357"/>
                <a:gd name="T56" fmla="*/ 32 w 359"/>
                <a:gd name="T57" fmla="*/ 81 h 357"/>
                <a:gd name="T58" fmla="*/ 45 w 359"/>
                <a:gd name="T59" fmla="*/ 61 h 357"/>
                <a:gd name="T60" fmla="*/ 63 w 359"/>
                <a:gd name="T61" fmla="*/ 43 h 357"/>
                <a:gd name="T62" fmla="*/ 83 w 359"/>
                <a:gd name="T63" fmla="*/ 30 h 357"/>
                <a:gd name="T64" fmla="*/ 103 w 359"/>
                <a:gd name="T65" fmla="*/ 18 h 357"/>
                <a:gd name="T66" fmla="*/ 122 w 359"/>
                <a:gd name="T67" fmla="*/ 10 h 357"/>
                <a:gd name="T68" fmla="*/ 144 w 359"/>
                <a:gd name="T69" fmla="*/ 4 h 357"/>
                <a:gd name="T70" fmla="*/ 168 w 359"/>
                <a:gd name="T71" fmla="*/ 2 h 357"/>
                <a:gd name="T72" fmla="*/ 197 w 359"/>
                <a:gd name="T73" fmla="*/ 2 h 357"/>
                <a:gd name="T74" fmla="*/ 221 w 359"/>
                <a:gd name="T75" fmla="*/ 4 h 357"/>
                <a:gd name="T76" fmla="*/ 243 w 359"/>
                <a:gd name="T77" fmla="*/ 10 h 357"/>
                <a:gd name="T78" fmla="*/ 262 w 359"/>
                <a:gd name="T79" fmla="*/ 18 h 357"/>
                <a:gd name="T80" fmla="*/ 282 w 359"/>
                <a:gd name="T81" fmla="*/ 30 h 357"/>
                <a:gd name="T82" fmla="*/ 302 w 359"/>
                <a:gd name="T83" fmla="*/ 43 h 357"/>
                <a:gd name="T84" fmla="*/ 320 w 359"/>
                <a:gd name="T85" fmla="*/ 61 h 357"/>
                <a:gd name="T86" fmla="*/ 333 w 359"/>
                <a:gd name="T87" fmla="*/ 81 h 357"/>
                <a:gd name="T88" fmla="*/ 345 w 359"/>
                <a:gd name="T89" fmla="*/ 101 h 357"/>
                <a:gd name="T90" fmla="*/ 355 w 359"/>
                <a:gd name="T91" fmla="*/ 122 h 357"/>
                <a:gd name="T92" fmla="*/ 361 w 359"/>
                <a:gd name="T93" fmla="*/ 144 h 357"/>
                <a:gd name="T94" fmla="*/ 363 w 359"/>
                <a:gd name="T95" fmla="*/ 168 h 357"/>
                <a:gd name="T96" fmla="*/ 363 w 359"/>
                <a:gd name="T97" fmla="*/ 184 h 3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59" h="357">
                  <a:moveTo>
                    <a:pt x="359" y="180"/>
                  </a:moveTo>
                  <a:lnTo>
                    <a:pt x="359" y="193"/>
                  </a:lnTo>
                  <a:lnTo>
                    <a:pt x="359" y="205"/>
                  </a:lnTo>
                  <a:lnTo>
                    <a:pt x="357" y="217"/>
                  </a:lnTo>
                  <a:lnTo>
                    <a:pt x="355" y="227"/>
                  </a:lnTo>
                  <a:lnTo>
                    <a:pt x="351" y="239"/>
                  </a:lnTo>
                  <a:lnTo>
                    <a:pt x="347" y="249"/>
                  </a:lnTo>
                  <a:lnTo>
                    <a:pt x="341" y="258"/>
                  </a:lnTo>
                  <a:lnTo>
                    <a:pt x="335" y="268"/>
                  </a:lnTo>
                  <a:lnTo>
                    <a:pt x="329" y="278"/>
                  </a:lnTo>
                  <a:lnTo>
                    <a:pt x="323" y="288"/>
                  </a:lnTo>
                  <a:lnTo>
                    <a:pt x="316" y="298"/>
                  </a:lnTo>
                  <a:lnTo>
                    <a:pt x="306" y="306"/>
                  </a:lnTo>
                  <a:lnTo>
                    <a:pt x="298" y="316"/>
                  </a:lnTo>
                  <a:lnTo>
                    <a:pt x="288" y="323"/>
                  </a:lnTo>
                  <a:lnTo>
                    <a:pt x="278" y="329"/>
                  </a:lnTo>
                  <a:lnTo>
                    <a:pt x="268" y="335"/>
                  </a:lnTo>
                  <a:lnTo>
                    <a:pt x="258" y="341"/>
                  </a:lnTo>
                  <a:lnTo>
                    <a:pt x="249" y="345"/>
                  </a:lnTo>
                  <a:lnTo>
                    <a:pt x="239" y="349"/>
                  </a:lnTo>
                  <a:lnTo>
                    <a:pt x="227" y="353"/>
                  </a:lnTo>
                  <a:lnTo>
                    <a:pt x="217" y="355"/>
                  </a:lnTo>
                  <a:lnTo>
                    <a:pt x="205" y="357"/>
                  </a:lnTo>
                  <a:lnTo>
                    <a:pt x="193" y="357"/>
                  </a:lnTo>
                  <a:lnTo>
                    <a:pt x="180" y="357"/>
                  </a:lnTo>
                  <a:lnTo>
                    <a:pt x="168" y="357"/>
                  </a:lnTo>
                  <a:lnTo>
                    <a:pt x="156" y="357"/>
                  </a:lnTo>
                  <a:lnTo>
                    <a:pt x="144" y="355"/>
                  </a:lnTo>
                  <a:lnTo>
                    <a:pt x="134" y="353"/>
                  </a:lnTo>
                  <a:lnTo>
                    <a:pt x="122" y="349"/>
                  </a:lnTo>
                  <a:lnTo>
                    <a:pt x="112" y="345"/>
                  </a:lnTo>
                  <a:lnTo>
                    <a:pt x="103" y="341"/>
                  </a:lnTo>
                  <a:lnTo>
                    <a:pt x="93" y="335"/>
                  </a:lnTo>
                  <a:lnTo>
                    <a:pt x="83" y="329"/>
                  </a:lnTo>
                  <a:lnTo>
                    <a:pt x="73" y="323"/>
                  </a:lnTo>
                  <a:lnTo>
                    <a:pt x="63" y="316"/>
                  </a:lnTo>
                  <a:lnTo>
                    <a:pt x="53" y="306"/>
                  </a:lnTo>
                  <a:lnTo>
                    <a:pt x="45" y="298"/>
                  </a:lnTo>
                  <a:lnTo>
                    <a:pt x="38" y="288"/>
                  </a:lnTo>
                  <a:lnTo>
                    <a:pt x="32" y="278"/>
                  </a:lnTo>
                  <a:lnTo>
                    <a:pt x="26" y="268"/>
                  </a:lnTo>
                  <a:lnTo>
                    <a:pt x="20" y="258"/>
                  </a:lnTo>
                  <a:lnTo>
                    <a:pt x="14" y="249"/>
                  </a:lnTo>
                  <a:lnTo>
                    <a:pt x="10" y="239"/>
                  </a:lnTo>
                  <a:lnTo>
                    <a:pt x="6" y="227"/>
                  </a:lnTo>
                  <a:lnTo>
                    <a:pt x="4" y="217"/>
                  </a:lnTo>
                  <a:lnTo>
                    <a:pt x="2" y="205"/>
                  </a:lnTo>
                  <a:lnTo>
                    <a:pt x="2" y="193"/>
                  </a:lnTo>
                  <a:lnTo>
                    <a:pt x="0" y="180"/>
                  </a:lnTo>
                  <a:lnTo>
                    <a:pt x="2" y="168"/>
                  </a:lnTo>
                  <a:lnTo>
                    <a:pt x="2" y="156"/>
                  </a:lnTo>
                  <a:lnTo>
                    <a:pt x="4" y="144"/>
                  </a:lnTo>
                  <a:lnTo>
                    <a:pt x="8" y="134"/>
                  </a:lnTo>
                  <a:lnTo>
                    <a:pt x="10" y="122"/>
                  </a:lnTo>
                  <a:lnTo>
                    <a:pt x="14" y="111"/>
                  </a:lnTo>
                  <a:lnTo>
                    <a:pt x="20" y="101"/>
                  </a:lnTo>
                  <a:lnTo>
                    <a:pt x="24" y="91"/>
                  </a:lnTo>
                  <a:lnTo>
                    <a:pt x="32" y="81"/>
                  </a:lnTo>
                  <a:lnTo>
                    <a:pt x="38" y="71"/>
                  </a:lnTo>
                  <a:lnTo>
                    <a:pt x="45" y="61"/>
                  </a:lnTo>
                  <a:lnTo>
                    <a:pt x="53" y="51"/>
                  </a:lnTo>
                  <a:lnTo>
                    <a:pt x="63" y="43"/>
                  </a:lnTo>
                  <a:lnTo>
                    <a:pt x="73" y="38"/>
                  </a:lnTo>
                  <a:lnTo>
                    <a:pt x="83" y="30"/>
                  </a:lnTo>
                  <a:lnTo>
                    <a:pt x="93" y="24"/>
                  </a:lnTo>
                  <a:lnTo>
                    <a:pt x="103" y="18"/>
                  </a:lnTo>
                  <a:lnTo>
                    <a:pt x="112" y="14"/>
                  </a:lnTo>
                  <a:lnTo>
                    <a:pt x="122" y="10"/>
                  </a:lnTo>
                  <a:lnTo>
                    <a:pt x="134" y="6"/>
                  </a:lnTo>
                  <a:lnTo>
                    <a:pt x="144" y="4"/>
                  </a:lnTo>
                  <a:lnTo>
                    <a:pt x="156" y="2"/>
                  </a:lnTo>
                  <a:lnTo>
                    <a:pt x="168" y="2"/>
                  </a:lnTo>
                  <a:lnTo>
                    <a:pt x="180" y="0"/>
                  </a:lnTo>
                  <a:lnTo>
                    <a:pt x="193" y="2"/>
                  </a:lnTo>
                  <a:lnTo>
                    <a:pt x="205" y="2"/>
                  </a:lnTo>
                  <a:lnTo>
                    <a:pt x="217" y="4"/>
                  </a:lnTo>
                  <a:lnTo>
                    <a:pt x="227" y="6"/>
                  </a:lnTo>
                  <a:lnTo>
                    <a:pt x="239" y="10"/>
                  </a:lnTo>
                  <a:lnTo>
                    <a:pt x="249" y="14"/>
                  </a:lnTo>
                  <a:lnTo>
                    <a:pt x="258" y="18"/>
                  </a:lnTo>
                  <a:lnTo>
                    <a:pt x="268" y="24"/>
                  </a:lnTo>
                  <a:lnTo>
                    <a:pt x="278" y="30"/>
                  </a:lnTo>
                  <a:lnTo>
                    <a:pt x="288" y="38"/>
                  </a:lnTo>
                  <a:lnTo>
                    <a:pt x="298" y="43"/>
                  </a:lnTo>
                  <a:lnTo>
                    <a:pt x="306" y="51"/>
                  </a:lnTo>
                  <a:lnTo>
                    <a:pt x="316" y="61"/>
                  </a:lnTo>
                  <a:lnTo>
                    <a:pt x="323" y="71"/>
                  </a:lnTo>
                  <a:lnTo>
                    <a:pt x="329" y="81"/>
                  </a:lnTo>
                  <a:lnTo>
                    <a:pt x="337" y="91"/>
                  </a:lnTo>
                  <a:lnTo>
                    <a:pt x="341" y="101"/>
                  </a:lnTo>
                  <a:lnTo>
                    <a:pt x="347" y="111"/>
                  </a:lnTo>
                  <a:lnTo>
                    <a:pt x="351" y="122"/>
                  </a:lnTo>
                  <a:lnTo>
                    <a:pt x="353" y="134"/>
                  </a:lnTo>
                  <a:lnTo>
                    <a:pt x="357" y="144"/>
                  </a:lnTo>
                  <a:lnTo>
                    <a:pt x="359" y="156"/>
                  </a:lnTo>
                  <a:lnTo>
                    <a:pt x="359" y="168"/>
                  </a:lnTo>
                  <a:lnTo>
                    <a:pt x="359" y="18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081" name="Freeform 57"/>
            <p:cNvSpPr>
              <a:spLocks/>
            </p:cNvSpPr>
            <p:nvPr/>
          </p:nvSpPr>
          <p:spPr bwMode="auto">
            <a:xfrm>
              <a:off x="5812" y="4524"/>
              <a:ext cx="1764" cy="1278"/>
            </a:xfrm>
            <a:custGeom>
              <a:avLst/>
              <a:gdLst>
                <a:gd name="T0" fmla="*/ 1700 w 1765"/>
                <a:gd name="T1" fmla="*/ 195 h 1279"/>
                <a:gd name="T2" fmla="*/ 1513 w 1765"/>
                <a:gd name="T3" fmla="*/ 81 h 1279"/>
                <a:gd name="T4" fmla="*/ 1221 w 1765"/>
                <a:gd name="T5" fmla="*/ 14 h 1279"/>
                <a:gd name="T6" fmla="*/ 852 w 1765"/>
                <a:gd name="T7" fmla="*/ 0 h 1279"/>
                <a:gd name="T8" fmla="*/ 919 w 1765"/>
                <a:gd name="T9" fmla="*/ 22 h 1279"/>
                <a:gd name="T10" fmla="*/ 1185 w 1765"/>
                <a:gd name="T11" fmla="*/ 77 h 1279"/>
                <a:gd name="T12" fmla="*/ 1382 w 1765"/>
                <a:gd name="T13" fmla="*/ 169 h 1279"/>
                <a:gd name="T14" fmla="*/ 1497 w 1765"/>
                <a:gd name="T15" fmla="*/ 298 h 1279"/>
                <a:gd name="T16" fmla="*/ 1522 w 1765"/>
                <a:gd name="T17" fmla="*/ 406 h 1279"/>
                <a:gd name="T18" fmla="*/ 1511 w 1765"/>
                <a:gd name="T19" fmla="*/ 495 h 1279"/>
                <a:gd name="T20" fmla="*/ 1469 w 1765"/>
                <a:gd name="T21" fmla="*/ 587 h 1279"/>
                <a:gd name="T22" fmla="*/ 1402 w 1765"/>
                <a:gd name="T23" fmla="*/ 678 h 1279"/>
                <a:gd name="T24" fmla="*/ 1258 w 1765"/>
                <a:gd name="T25" fmla="*/ 818 h 1279"/>
                <a:gd name="T26" fmla="*/ 1039 w 1765"/>
                <a:gd name="T27" fmla="*/ 966 h 1279"/>
                <a:gd name="T28" fmla="*/ 807 w 1765"/>
                <a:gd name="T29" fmla="*/ 1078 h 1279"/>
                <a:gd name="T30" fmla="*/ 594 w 1765"/>
                <a:gd name="T31" fmla="*/ 1137 h 1279"/>
                <a:gd name="T32" fmla="*/ 513 w 1765"/>
                <a:gd name="T33" fmla="*/ 1141 h 1279"/>
                <a:gd name="T34" fmla="*/ 483 w 1765"/>
                <a:gd name="T35" fmla="*/ 1139 h 1279"/>
                <a:gd name="T36" fmla="*/ 458 w 1765"/>
                <a:gd name="T37" fmla="*/ 1133 h 1279"/>
                <a:gd name="T38" fmla="*/ 438 w 1765"/>
                <a:gd name="T39" fmla="*/ 1124 h 1279"/>
                <a:gd name="T40" fmla="*/ 422 w 1765"/>
                <a:gd name="T41" fmla="*/ 1114 h 1279"/>
                <a:gd name="T42" fmla="*/ 412 w 1765"/>
                <a:gd name="T43" fmla="*/ 1098 h 1279"/>
                <a:gd name="T44" fmla="*/ 405 w 1765"/>
                <a:gd name="T45" fmla="*/ 1078 h 1279"/>
                <a:gd name="T46" fmla="*/ 403 w 1765"/>
                <a:gd name="T47" fmla="*/ 1055 h 1279"/>
                <a:gd name="T48" fmla="*/ 403 w 1765"/>
                <a:gd name="T49" fmla="*/ 1041 h 1279"/>
                <a:gd name="T50" fmla="*/ 403 w 1765"/>
                <a:gd name="T51" fmla="*/ 1031 h 1279"/>
                <a:gd name="T52" fmla="*/ 405 w 1765"/>
                <a:gd name="T53" fmla="*/ 1019 h 1279"/>
                <a:gd name="T54" fmla="*/ 407 w 1765"/>
                <a:gd name="T55" fmla="*/ 1003 h 1279"/>
                <a:gd name="T56" fmla="*/ 411 w 1765"/>
                <a:gd name="T57" fmla="*/ 984 h 1279"/>
                <a:gd name="T58" fmla="*/ 412 w 1765"/>
                <a:gd name="T59" fmla="*/ 966 h 1279"/>
                <a:gd name="T60" fmla="*/ 416 w 1765"/>
                <a:gd name="T61" fmla="*/ 950 h 1279"/>
                <a:gd name="T62" fmla="*/ 420 w 1765"/>
                <a:gd name="T63" fmla="*/ 936 h 1279"/>
                <a:gd name="T64" fmla="*/ 519 w 1765"/>
                <a:gd name="T65" fmla="*/ 556 h 1279"/>
                <a:gd name="T66" fmla="*/ 576 w 1765"/>
                <a:gd name="T67" fmla="*/ 485 h 1279"/>
                <a:gd name="T68" fmla="*/ 645 w 1765"/>
                <a:gd name="T69" fmla="*/ 445 h 1279"/>
                <a:gd name="T70" fmla="*/ 710 w 1765"/>
                <a:gd name="T71" fmla="*/ 428 h 1279"/>
                <a:gd name="T72" fmla="*/ 779 w 1765"/>
                <a:gd name="T73" fmla="*/ 424 h 1279"/>
                <a:gd name="T74" fmla="*/ 635 w 1765"/>
                <a:gd name="T75" fmla="*/ 37 h 1279"/>
                <a:gd name="T76" fmla="*/ 286 w 1765"/>
                <a:gd name="T77" fmla="*/ 195 h 1279"/>
                <a:gd name="T78" fmla="*/ 229 w 1765"/>
                <a:gd name="T79" fmla="*/ 266 h 1279"/>
                <a:gd name="T80" fmla="*/ 160 w 1765"/>
                <a:gd name="T81" fmla="*/ 307 h 1279"/>
                <a:gd name="T82" fmla="*/ 93 w 1765"/>
                <a:gd name="T83" fmla="*/ 325 h 1279"/>
                <a:gd name="T84" fmla="*/ 30 w 1765"/>
                <a:gd name="T85" fmla="*/ 327 h 1279"/>
                <a:gd name="T86" fmla="*/ 0 w 1765"/>
                <a:gd name="T87" fmla="*/ 424 h 1279"/>
                <a:gd name="T88" fmla="*/ 115 w 1765"/>
                <a:gd name="T89" fmla="*/ 938 h 1279"/>
                <a:gd name="T90" fmla="*/ 111 w 1765"/>
                <a:gd name="T91" fmla="*/ 962 h 1279"/>
                <a:gd name="T92" fmla="*/ 107 w 1765"/>
                <a:gd name="T93" fmla="*/ 982 h 1279"/>
                <a:gd name="T94" fmla="*/ 103 w 1765"/>
                <a:gd name="T95" fmla="*/ 1001 h 1279"/>
                <a:gd name="T96" fmla="*/ 97 w 1765"/>
                <a:gd name="T97" fmla="*/ 1058 h 1279"/>
                <a:gd name="T98" fmla="*/ 105 w 1765"/>
                <a:gd name="T99" fmla="*/ 1165 h 1279"/>
                <a:gd name="T100" fmla="*/ 152 w 1765"/>
                <a:gd name="T101" fmla="*/ 1236 h 1279"/>
                <a:gd name="T102" fmla="*/ 233 w 1765"/>
                <a:gd name="T103" fmla="*/ 1269 h 1279"/>
                <a:gd name="T104" fmla="*/ 318 w 1765"/>
                <a:gd name="T105" fmla="*/ 1275 h 1279"/>
                <a:gd name="T106" fmla="*/ 351 w 1765"/>
                <a:gd name="T107" fmla="*/ 1273 h 1279"/>
                <a:gd name="T108" fmla="*/ 391 w 1765"/>
                <a:gd name="T109" fmla="*/ 1269 h 1279"/>
                <a:gd name="T110" fmla="*/ 430 w 1765"/>
                <a:gd name="T111" fmla="*/ 1264 h 1279"/>
                <a:gd name="T112" fmla="*/ 669 w 1765"/>
                <a:gd name="T113" fmla="*/ 1196 h 1279"/>
                <a:gd name="T114" fmla="*/ 1193 w 1765"/>
                <a:gd name="T115" fmla="*/ 958 h 1279"/>
                <a:gd name="T116" fmla="*/ 1556 w 1765"/>
                <a:gd name="T117" fmla="*/ 682 h 1279"/>
                <a:gd name="T118" fmla="*/ 1741 w 1765"/>
                <a:gd name="T119" fmla="*/ 430 h 1279"/>
                <a:gd name="T120" fmla="*/ 1759 w 1765"/>
                <a:gd name="T121" fmla="*/ 298 h 127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765" h="1279">
                  <a:moveTo>
                    <a:pt x="1763" y="298"/>
                  </a:moveTo>
                  <a:lnTo>
                    <a:pt x="1739" y="244"/>
                  </a:lnTo>
                  <a:lnTo>
                    <a:pt x="1704" y="195"/>
                  </a:lnTo>
                  <a:lnTo>
                    <a:pt x="1655" y="152"/>
                  </a:lnTo>
                  <a:lnTo>
                    <a:pt x="1591" y="114"/>
                  </a:lnTo>
                  <a:lnTo>
                    <a:pt x="1517" y="81"/>
                  </a:lnTo>
                  <a:lnTo>
                    <a:pt x="1430" y="53"/>
                  </a:lnTo>
                  <a:lnTo>
                    <a:pt x="1333" y="31"/>
                  </a:lnTo>
                  <a:lnTo>
                    <a:pt x="1225" y="14"/>
                  </a:lnTo>
                  <a:lnTo>
                    <a:pt x="1108" y="4"/>
                  </a:lnTo>
                  <a:lnTo>
                    <a:pt x="984" y="0"/>
                  </a:lnTo>
                  <a:lnTo>
                    <a:pt x="852" y="0"/>
                  </a:lnTo>
                  <a:lnTo>
                    <a:pt x="714" y="6"/>
                  </a:lnTo>
                  <a:lnTo>
                    <a:pt x="821" y="12"/>
                  </a:lnTo>
                  <a:lnTo>
                    <a:pt x="923" y="22"/>
                  </a:lnTo>
                  <a:lnTo>
                    <a:pt x="1018" y="37"/>
                  </a:lnTo>
                  <a:lnTo>
                    <a:pt x="1106" y="55"/>
                  </a:lnTo>
                  <a:lnTo>
                    <a:pt x="1189" y="77"/>
                  </a:lnTo>
                  <a:lnTo>
                    <a:pt x="1262" y="104"/>
                  </a:lnTo>
                  <a:lnTo>
                    <a:pt x="1329" y="134"/>
                  </a:lnTo>
                  <a:lnTo>
                    <a:pt x="1386" y="169"/>
                  </a:lnTo>
                  <a:lnTo>
                    <a:pt x="1434" y="209"/>
                  </a:lnTo>
                  <a:lnTo>
                    <a:pt x="1473" y="250"/>
                  </a:lnTo>
                  <a:lnTo>
                    <a:pt x="1501" y="298"/>
                  </a:lnTo>
                  <a:lnTo>
                    <a:pt x="1520" y="347"/>
                  </a:lnTo>
                  <a:lnTo>
                    <a:pt x="1524" y="376"/>
                  </a:lnTo>
                  <a:lnTo>
                    <a:pt x="1526" y="406"/>
                  </a:lnTo>
                  <a:lnTo>
                    <a:pt x="1526" y="436"/>
                  </a:lnTo>
                  <a:lnTo>
                    <a:pt x="1522" y="465"/>
                  </a:lnTo>
                  <a:lnTo>
                    <a:pt x="1515" y="495"/>
                  </a:lnTo>
                  <a:lnTo>
                    <a:pt x="1503" y="526"/>
                  </a:lnTo>
                  <a:lnTo>
                    <a:pt x="1489" y="558"/>
                  </a:lnTo>
                  <a:lnTo>
                    <a:pt x="1473" y="587"/>
                  </a:lnTo>
                  <a:lnTo>
                    <a:pt x="1453" y="619"/>
                  </a:lnTo>
                  <a:lnTo>
                    <a:pt x="1430" y="650"/>
                  </a:lnTo>
                  <a:lnTo>
                    <a:pt x="1406" y="682"/>
                  </a:lnTo>
                  <a:lnTo>
                    <a:pt x="1379" y="714"/>
                  </a:lnTo>
                  <a:lnTo>
                    <a:pt x="1323" y="769"/>
                  </a:lnTo>
                  <a:lnTo>
                    <a:pt x="1262" y="822"/>
                  </a:lnTo>
                  <a:lnTo>
                    <a:pt x="1193" y="873"/>
                  </a:lnTo>
                  <a:lnTo>
                    <a:pt x="1120" y="922"/>
                  </a:lnTo>
                  <a:lnTo>
                    <a:pt x="1043" y="970"/>
                  </a:lnTo>
                  <a:lnTo>
                    <a:pt x="965" y="1011"/>
                  </a:lnTo>
                  <a:lnTo>
                    <a:pt x="886" y="1051"/>
                  </a:lnTo>
                  <a:lnTo>
                    <a:pt x="807" y="1082"/>
                  </a:lnTo>
                  <a:lnTo>
                    <a:pt x="732" y="1110"/>
                  </a:lnTo>
                  <a:lnTo>
                    <a:pt x="659" y="1130"/>
                  </a:lnTo>
                  <a:lnTo>
                    <a:pt x="594" y="1141"/>
                  </a:lnTo>
                  <a:lnTo>
                    <a:pt x="535" y="1145"/>
                  </a:lnTo>
                  <a:lnTo>
                    <a:pt x="523" y="1145"/>
                  </a:lnTo>
                  <a:lnTo>
                    <a:pt x="513" y="1145"/>
                  </a:lnTo>
                  <a:lnTo>
                    <a:pt x="503" y="1145"/>
                  </a:lnTo>
                  <a:lnTo>
                    <a:pt x="493" y="1143"/>
                  </a:lnTo>
                  <a:lnTo>
                    <a:pt x="483" y="1143"/>
                  </a:lnTo>
                  <a:lnTo>
                    <a:pt x="476" y="1141"/>
                  </a:lnTo>
                  <a:lnTo>
                    <a:pt x="468" y="1139"/>
                  </a:lnTo>
                  <a:lnTo>
                    <a:pt x="458" y="1137"/>
                  </a:lnTo>
                  <a:lnTo>
                    <a:pt x="452" y="1135"/>
                  </a:lnTo>
                  <a:lnTo>
                    <a:pt x="444" y="1131"/>
                  </a:lnTo>
                  <a:lnTo>
                    <a:pt x="438" y="1128"/>
                  </a:lnTo>
                  <a:lnTo>
                    <a:pt x="434" y="1124"/>
                  </a:lnTo>
                  <a:lnTo>
                    <a:pt x="428" y="1122"/>
                  </a:lnTo>
                  <a:lnTo>
                    <a:pt x="422" y="1118"/>
                  </a:lnTo>
                  <a:lnTo>
                    <a:pt x="418" y="1112"/>
                  </a:lnTo>
                  <a:lnTo>
                    <a:pt x="414" y="1108"/>
                  </a:lnTo>
                  <a:lnTo>
                    <a:pt x="412" y="1102"/>
                  </a:lnTo>
                  <a:lnTo>
                    <a:pt x="409" y="1096"/>
                  </a:lnTo>
                  <a:lnTo>
                    <a:pt x="407" y="1090"/>
                  </a:lnTo>
                  <a:lnTo>
                    <a:pt x="405" y="1082"/>
                  </a:lnTo>
                  <a:lnTo>
                    <a:pt x="403" y="1074"/>
                  </a:lnTo>
                  <a:lnTo>
                    <a:pt x="403" y="1066"/>
                  </a:lnTo>
                  <a:lnTo>
                    <a:pt x="403" y="1059"/>
                  </a:lnTo>
                  <a:lnTo>
                    <a:pt x="403" y="1049"/>
                  </a:lnTo>
                  <a:lnTo>
                    <a:pt x="403" y="1047"/>
                  </a:lnTo>
                  <a:lnTo>
                    <a:pt x="403" y="1045"/>
                  </a:lnTo>
                  <a:lnTo>
                    <a:pt x="403" y="1043"/>
                  </a:lnTo>
                  <a:lnTo>
                    <a:pt x="403" y="1039"/>
                  </a:lnTo>
                  <a:lnTo>
                    <a:pt x="403" y="1035"/>
                  </a:lnTo>
                  <a:lnTo>
                    <a:pt x="403" y="1031"/>
                  </a:lnTo>
                  <a:lnTo>
                    <a:pt x="405" y="1027"/>
                  </a:lnTo>
                  <a:lnTo>
                    <a:pt x="405" y="1023"/>
                  </a:lnTo>
                  <a:lnTo>
                    <a:pt x="405" y="1017"/>
                  </a:lnTo>
                  <a:lnTo>
                    <a:pt x="407" y="1013"/>
                  </a:lnTo>
                  <a:lnTo>
                    <a:pt x="407" y="1007"/>
                  </a:lnTo>
                  <a:lnTo>
                    <a:pt x="409" y="999"/>
                  </a:lnTo>
                  <a:lnTo>
                    <a:pt x="409" y="993"/>
                  </a:lnTo>
                  <a:lnTo>
                    <a:pt x="411" y="988"/>
                  </a:lnTo>
                  <a:lnTo>
                    <a:pt x="411" y="982"/>
                  </a:lnTo>
                  <a:lnTo>
                    <a:pt x="412" y="976"/>
                  </a:lnTo>
                  <a:lnTo>
                    <a:pt x="412" y="970"/>
                  </a:lnTo>
                  <a:lnTo>
                    <a:pt x="414" y="964"/>
                  </a:lnTo>
                  <a:lnTo>
                    <a:pt x="416" y="960"/>
                  </a:lnTo>
                  <a:lnTo>
                    <a:pt x="416" y="954"/>
                  </a:lnTo>
                  <a:lnTo>
                    <a:pt x="418" y="950"/>
                  </a:lnTo>
                  <a:lnTo>
                    <a:pt x="418" y="944"/>
                  </a:lnTo>
                  <a:lnTo>
                    <a:pt x="420" y="940"/>
                  </a:lnTo>
                  <a:lnTo>
                    <a:pt x="422" y="934"/>
                  </a:lnTo>
                  <a:lnTo>
                    <a:pt x="505" y="587"/>
                  </a:lnTo>
                  <a:lnTo>
                    <a:pt x="519" y="556"/>
                  </a:lnTo>
                  <a:lnTo>
                    <a:pt x="535" y="528"/>
                  </a:lnTo>
                  <a:lnTo>
                    <a:pt x="554" y="505"/>
                  </a:lnTo>
                  <a:lnTo>
                    <a:pt x="576" y="485"/>
                  </a:lnTo>
                  <a:lnTo>
                    <a:pt x="598" y="467"/>
                  </a:lnTo>
                  <a:lnTo>
                    <a:pt x="621" y="455"/>
                  </a:lnTo>
                  <a:lnTo>
                    <a:pt x="645" y="445"/>
                  </a:lnTo>
                  <a:lnTo>
                    <a:pt x="669" y="438"/>
                  </a:lnTo>
                  <a:lnTo>
                    <a:pt x="690" y="432"/>
                  </a:lnTo>
                  <a:lnTo>
                    <a:pt x="710" y="428"/>
                  </a:lnTo>
                  <a:lnTo>
                    <a:pt x="728" y="426"/>
                  </a:lnTo>
                  <a:lnTo>
                    <a:pt x="746" y="424"/>
                  </a:lnTo>
                  <a:lnTo>
                    <a:pt x="779" y="424"/>
                  </a:lnTo>
                  <a:lnTo>
                    <a:pt x="801" y="327"/>
                  </a:lnTo>
                  <a:lnTo>
                    <a:pt x="568" y="327"/>
                  </a:lnTo>
                  <a:lnTo>
                    <a:pt x="635" y="37"/>
                  </a:lnTo>
                  <a:lnTo>
                    <a:pt x="330" y="37"/>
                  </a:lnTo>
                  <a:lnTo>
                    <a:pt x="300" y="161"/>
                  </a:lnTo>
                  <a:lnTo>
                    <a:pt x="286" y="195"/>
                  </a:lnTo>
                  <a:lnTo>
                    <a:pt x="271" y="223"/>
                  </a:lnTo>
                  <a:lnTo>
                    <a:pt x="251" y="246"/>
                  </a:lnTo>
                  <a:lnTo>
                    <a:pt x="229" y="266"/>
                  </a:lnTo>
                  <a:lnTo>
                    <a:pt x="205" y="284"/>
                  </a:lnTo>
                  <a:lnTo>
                    <a:pt x="182" y="296"/>
                  </a:lnTo>
                  <a:lnTo>
                    <a:pt x="160" y="307"/>
                  </a:lnTo>
                  <a:lnTo>
                    <a:pt x="136" y="315"/>
                  </a:lnTo>
                  <a:lnTo>
                    <a:pt x="113" y="321"/>
                  </a:lnTo>
                  <a:lnTo>
                    <a:pt x="93" y="325"/>
                  </a:lnTo>
                  <a:lnTo>
                    <a:pt x="75" y="327"/>
                  </a:lnTo>
                  <a:lnTo>
                    <a:pt x="58" y="327"/>
                  </a:lnTo>
                  <a:lnTo>
                    <a:pt x="30" y="327"/>
                  </a:lnTo>
                  <a:lnTo>
                    <a:pt x="24" y="327"/>
                  </a:lnTo>
                  <a:lnTo>
                    <a:pt x="0" y="424"/>
                  </a:lnTo>
                  <a:lnTo>
                    <a:pt x="233" y="424"/>
                  </a:lnTo>
                  <a:lnTo>
                    <a:pt x="115" y="934"/>
                  </a:lnTo>
                  <a:lnTo>
                    <a:pt x="115" y="942"/>
                  </a:lnTo>
                  <a:lnTo>
                    <a:pt x="113" y="950"/>
                  </a:lnTo>
                  <a:lnTo>
                    <a:pt x="111" y="958"/>
                  </a:lnTo>
                  <a:lnTo>
                    <a:pt x="111" y="966"/>
                  </a:lnTo>
                  <a:lnTo>
                    <a:pt x="109" y="972"/>
                  </a:lnTo>
                  <a:lnTo>
                    <a:pt x="107" y="980"/>
                  </a:lnTo>
                  <a:lnTo>
                    <a:pt x="107" y="986"/>
                  </a:lnTo>
                  <a:lnTo>
                    <a:pt x="105" y="993"/>
                  </a:lnTo>
                  <a:lnTo>
                    <a:pt x="105" y="999"/>
                  </a:lnTo>
                  <a:lnTo>
                    <a:pt x="103" y="1005"/>
                  </a:lnTo>
                  <a:lnTo>
                    <a:pt x="103" y="1011"/>
                  </a:lnTo>
                  <a:lnTo>
                    <a:pt x="101" y="1015"/>
                  </a:lnTo>
                  <a:lnTo>
                    <a:pt x="97" y="1062"/>
                  </a:lnTo>
                  <a:lnTo>
                    <a:pt x="95" y="1102"/>
                  </a:lnTo>
                  <a:lnTo>
                    <a:pt x="99" y="1137"/>
                  </a:lnTo>
                  <a:lnTo>
                    <a:pt x="105" y="1169"/>
                  </a:lnTo>
                  <a:lnTo>
                    <a:pt x="117" y="1197"/>
                  </a:lnTo>
                  <a:lnTo>
                    <a:pt x="133" y="1220"/>
                  </a:lnTo>
                  <a:lnTo>
                    <a:pt x="152" y="1240"/>
                  </a:lnTo>
                  <a:lnTo>
                    <a:pt x="174" y="1254"/>
                  </a:lnTo>
                  <a:lnTo>
                    <a:pt x="202" y="1266"/>
                  </a:lnTo>
                  <a:lnTo>
                    <a:pt x="233" y="1273"/>
                  </a:lnTo>
                  <a:lnTo>
                    <a:pt x="269" y="1279"/>
                  </a:lnTo>
                  <a:lnTo>
                    <a:pt x="306" y="1279"/>
                  </a:lnTo>
                  <a:lnTo>
                    <a:pt x="318" y="1279"/>
                  </a:lnTo>
                  <a:lnTo>
                    <a:pt x="330" y="1279"/>
                  </a:lnTo>
                  <a:lnTo>
                    <a:pt x="340" y="1279"/>
                  </a:lnTo>
                  <a:lnTo>
                    <a:pt x="351" y="1277"/>
                  </a:lnTo>
                  <a:lnTo>
                    <a:pt x="365" y="1277"/>
                  </a:lnTo>
                  <a:lnTo>
                    <a:pt x="377" y="1275"/>
                  </a:lnTo>
                  <a:lnTo>
                    <a:pt x="391" y="1273"/>
                  </a:lnTo>
                  <a:lnTo>
                    <a:pt x="403" y="1271"/>
                  </a:lnTo>
                  <a:lnTo>
                    <a:pt x="416" y="1269"/>
                  </a:lnTo>
                  <a:lnTo>
                    <a:pt x="430" y="1268"/>
                  </a:lnTo>
                  <a:lnTo>
                    <a:pt x="444" y="1264"/>
                  </a:lnTo>
                  <a:lnTo>
                    <a:pt x="458" y="1260"/>
                  </a:lnTo>
                  <a:lnTo>
                    <a:pt x="669" y="1200"/>
                  </a:lnTo>
                  <a:lnTo>
                    <a:pt x="862" y="1128"/>
                  </a:lnTo>
                  <a:lnTo>
                    <a:pt x="1039" y="1049"/>
                  </a:lnTo>
                  <a:lnTo>
                    <a:pt x="1197" y="962"/>
                  </a:lnTo>
                  <a:lnTo>
                    <a:pt x="1337" y="871"/>
                  </a:lnTo>
                  <a:lnTo>
                    <a:pt x="1459" y="779"/>
                  </a:lnTo>
                  <a:lnTo>
                    <a:pt x="1560" y="686"/>
                  </a:lnTo>
                  <a:lnTo>
                    <a:pt x="1643" y="595"/>
                  </a:lnTo>
                  <a:lnTo>
                    <a:pt x="1704" y="510"/>
                  </a:lnTo>
                  <a:lnTo>
                    <a:pt x="1745" y="430"/>
                  </a:lnTo>
                  <a:lnTo>
                    <a:pt x="1765" y="359"/>
                  </a:lnTo>
                  <a:lnTo>
                    <a:pt x="1763" y="298"/>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1028" name="Rectangle 3"/>
          <p:cNvSpPr>
            <a:spLocks noGrp="1" noChangeArrowheads="1"/>
          </p:cNvSpPr>
          <p:nvPr>
            <p:ph type="title"/>
          </p:nvPr>
        </p:nvSpPr>
        <p:spPr bwMode="auto">
          <a:xfrm>
            <a:off x="1752600" y="1219200"/>
            <a:ext cx="541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Щелчок правит образец</a:t>
            </a:r>
            <a:r>
              <a:rPr lang="en-US" altLang="ru-RU" smtClean="0"/>
              <a:t> </a:t>
            </a:r>
            <a:r>
              <a:rPr lang="ru-RU" altLang="ru-RU" smtClean="0"/>
              <a:t>заголовка</a:t>
            </a:r>
          </a:p>
        </p:txBody>
      </p:sp>
      <p:sp>
        <p:nvSpPr>
          <p:cNvPr id="1029" name="Rectangle 4"/>
          <p:cNvSpPr>
            <a:spLocks noGrp="1" noChangeArrowheads="1"/>
          </p:cNvSpPr>
          <p:nvPr>
            <p:ph type="body" idx="1"/>
          </p:nvPr>
        </p:nvSpPr>
        <p:spPr bwMode="auto">
          <a:xfrm>
            <a:off x="685800" y="2362200"/>
            <a:ext cx="77724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Щелчок правит 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rtl="0" eaLnBrk="0" fontAlgn="base" hangingPunct="0">
        <a:spcBef>
          <a:spcPct val="0"/>
        </a:spcBef>
        <a:spcAft>
          <a:spcPct val="0"/>
        </a:spcAft>
        <a:defRPr sz="2400">
          <a:solidFill>
            <a:srgbClr val="000099"/>
          </a:solidFill>
          <a:latin typeface="+mj-lt"/>
          <a:ea typeface="+mj-ea"/>
          <a:cs typeface="+mj-cs"/>
        </a:defRPr>
      </a:lvl1pPr>
      <a:lvl2pPr algn="ctr" rtl="0" eaLnBrk="0" fontAlgn="base" hangingPunct="0">
        <a:spcBef>
          <a:spcPct val="0"/>
        </a:spcBef>
        <a:spcAft>
          <a:spcPct val="0"/>
        </a:spcAft>
        <a:defRPr sz="2400">
          <a:solidFill>
            <a:srgbClr val="000099"/>
          </a:solidFill>
          <a:latin typeface="Arial" charset="0"/>
        </a:defRPr>
      </a:lvl2pPr>
      <a:lvl3pPr algn="ctr" rtl="0" eaLnBrk="0" fontAlgn="base" hangingPunct="0">
        <a:spcBef>
          <a:spcPct val="0"/>
        </a:spcBef>
        <a:spcAft>
          <a:spcPct val="0"/>
        </a:spcAft>
        <a:defRPr sz="2400">
          <a:solidFill>
            <a:srgbClr val="000099"/>
          </a:solidFill>
          <a:latin typeface="Arial" charset="0"/>
        </a:defRPr>
      </a:lvl3pPr>
      <a:lvl4pPr algn="ctr" rtl="0" eaLnBrk="0" fontAlgn="base" hangingPunct="0">
        <a:spcBef>
          <a:spcPct val="0"/>
        </a:spcBef>
        <a:spcAft>
          <a:spcPct val="0"/>
        </a:spcAft>
        <a:defRPr sz="2400">
          <a:solidFill>
            <a:srgbClr val="000099"/>
          </a:solidFill>
          <a:latin typeface="Arial" charset="0"/>
        </a:defRPr>
      </a:lvl4pPr>
      <a:lvl5pPr algn="ctr" rtl="0" eaLnBrk="0" fontAlgn="base" hangingPunct="0">
        <a:spcBef>
          <a:spcPct val="0"/>
        </a:spcBef>
        <a:spcAft>
          <a:spcPct val="0"/>
        </a:spcAft>
        <a:defRPr sz="2400">
          <a:solidFill>
            <a:srgbClr val="000099"/>
          </a:solidFill>
          <a:latin typeface="Arial" charset="0"/>
        </a:defRPr>
      </a:lvl5pPr>
      <a:lvl6pPr marL="457200" algn="ctr" rtl="0" fontAlgn="base">
        <a:spcBef>
          <a:spcPct val="0"/>
        </a:spcBef>
        <a:spcAft>
          <a:spcPct val="0"/>
        </a:spcAft>
        <a:defRPr sz="2400">
          <a:solidFill>
            <a:srgbClr val="000099"/>
          </a:solidFill>
          <a:latin typeface="Arial" charset="0"/>
        </a:defRPr>
      </a:lvl6pPr>
      <a:lvl7pPr marL="914400" algn="ctr" rtl="0" fontAlgn="base">
        <a:spcBef>
          <a:spcPct val="0"/>
        </a:spcBef>
        <a:spcAft>
          <a:spcPct val="0"/>
        </a:spcAft>
        <a:defRPr sz="2400">
          <a:solidFill>
            <a:srgbClr val="000099"/>
          </a:solidFill>
          <a:latin typeface="Arial" charset="0"/>
        </a:defRPr>
      </a:lvl7pPr>
      <a:lvl8pPr marL="1371600" algn="ctr" rtl="0" fontAlgn="base">
        <a:spcBef>
          <a:spcPct val="0"/>
        </a:spcBef>
        <a:spcAft>
          <a:spcPct val="0"/>
        </a:spcAft>
        <a:defRPr sz="2400">
          <a:solidFill>
            <a:srgbClr val="000099"/>
          </a:solidFill>
          <a:latin typeface="Arial" charset="0"/>
        </a:defRPr>
      </a:lvl8pPr>
      <a:lvl9pPr marL="1828800" algn="ctr" rtl="0" fontAlgn="base">
        <a:spcBef>
          <a:spcPct val="0"/>
        </a:spcBef>
        <a:spcAft>
          <a:spcPct val="0"/>
        </a:spcAft>
        <a:defRPr sz="2400">
          <a:solidFill>
            <a:srgbClr val="000099"/>
          </a:solidFill>
          <a:latin typeface="Arial" charset="0"/>
        </a:defRPr>
      </a:lvl9pPr>
    </p:titleStyle>
    <p:bodyStyle>
      <a:lvl1pPr marL="342900" indent="-342900" algn="l" rtl="0" eaLnBrk="0" fontAlgn="base" hangingPunct="0">
        <a:spcBef>
          <a:spcPct val="20000"/>
        </a:spcBef>
        <a:spcAft>
          <a:spcPct val="0"/>
        </a:spcAft>
        <a:buChar char="•"/>
        <a:defRPr>
          <a:solidFill>
            <a:srgbClr val="000099"/>
          </a:solidFill>
          <a:latin typeface="+mn-lt"/>
          <a:ea typeface="+mn-ea"/>
          <a:cs typeface="+mn-cs"/>
        </a:defRPr>
      </a:lvl1pPr>
      <a:lvl2pPr marL="742950" indent="-285750" algn="l" rtl="0" eaLnBrk="0" fontAlgn="base" hangingPunct="0">
        <a:spcBef>
          <a:spcPct val="20000"/>
        </a:spcBef>
        <a:spcAft>
          <a:spcPct val="0"/>
        </a:spcAft>
        <a:buChar char="–"/>
        <a:defRPr sz="1600">
          <a:solidFill>
            <a:srgbClr val="000099"/>
          </a:solidFill>
          <a:latin typeface="+mn-lt"/>
        </a:defRPr>
      </a:lvl2pPr>
      <a:lvl3pPr marL="1143000" indent="-228600" algn="l" rtl="0" eaLnBrk="0" fontAlgn="base" hangingPunct="0">
        <a:spcBef>
          <a:spcPct val="20000"/>
        </a:spcBef>
        <a:spcAft>
          <a:spcPct val="0"/>
        </a:spcAft>
        <a:buChar char="•"/>
        <a:defRPr sz="1400">
          <a:solidFill>
            <a:srgbClr val="000099"/>
          </a:solidFill>
          <a:latin typeface="+mn-lt"/>
        </a:defRPr>
      </a:lvl3pPr>
      <a:lvl4pPr marL="1600200" indent="-228600" algn="l" rtl="0" eaLnBrk="0" fontAlgn="base" hangingPunct="0">
        <a:spcBef>
          <a:spcPct val="20000"/>
        </a:spcBef>
        <a:spcAft>
          <a:spcPct val="0"/>
        </a:spcAft>
        <a:buChar char="–"/>
        <a:defRPr sz="1400">
          <a:solidFill>
            <a:srgbClr val="000099"/>
          </a:solidFill>
          <a:latin typeface="+mn-lt"/>
        </a:defRPr>
      </a:lvl4pPr>
      <a:lvl5pPr marL="2057400" indent="-228600" algn="l" rtl="0" eaLnBrk="0" fontAlgn="base" hangingPunct="0">
        <a:spcBef>
          <a:spcPct val="20000"/>
        </a:spcBef>
        <a:spcAft>
          <a:spcPct val="0"/>
        </a:spcAft>
        <a:buChar char="»"/>
        <a:defRPr sz="1000">
          <a:solidFill>
            <a:srgbClr val="000099"/>
          </a:solidFill>
          <a:latin typeface="+mn-lt"/>
        </a:defRPr>
      </a:lvl5pPr>
      <a:lvl6pPr marL="2514600" indent="-228600" algn="l" rtl="0" fontAlgn="base">
        <a:spcBef>
          <a:spcPct val="20000"/>
        </a:spcBef>
        <a:spcAft>
          <a:spcPct val="0"/>
        </a:spcAft>
        <a:buChar char="»"/>
        <a:defRPr sz="1000">
          <a:solidFill>
            <a:srgbClr val="000099"/>
          </a:solidFill>
          <a:latin typeface="+mn-lt"/>
        </a:defRPr>
      </a:lvl6pPr>
      <a:lvl7pPr marL="2971800" indent="-228600" algn="l" rtl="0" fontAlgn="base">
        <a:spcBef>
          <a:spcPct val="20000"/>
        </a:spcBef>
        <a:spcAft>
          <a:spcPct val="0"/>
        </a:spcAft>
        <a:buChar char="»"/>
        <a:defRPr sz="1000">
          <a:solidFill>
            <a:srgbClr val="000099"/>
          </a:solidFill>
          <a:latin typeface="+mn-lt"/>
        </a:defRPr>
      </a:lvl7pPr>
      <a:lvl8pPr marL="3429000" indent="-228600" algn="l" rtl="0" fontAlgn="base">
        <a:spcBef>
          <a:spcPct val="20000"/>
        </a:spcBef>
        <a:spcAft>
          <a:spcPct val="0"/>
        </a:spcAft>
        <a:buChar char="»"/>
        <a:defRPr sz="1000">
          <a:solidFill>
            <a:srgbClr val="000099"/>
          </a:solidFill>
          <a:latin typeface="+mn-lt"/>
        </a:defRPr>
      </a:lvl8pPr>
      <a:lvl9pPr marL="3886200" indent="-228600" algn="l" rtl="0" fontAlgn="base">
        <a:spcBef>
          <a:spcPct val="20000"/>
        </a:spcBef>
        <a:spcAft>
          <a:spcPct val="0"/>
        </a:spcAft>
        <a:buChar char="»"/>
        <a:defRPr sz="1000">
          <a:solidFill>
            <a:srgbClr val="000099"/>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02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1752600" y="1219200"/>
            <a:ext cx="541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Щелчок правит образец</a:t>
            </a:r>
            <a:r>
              <a:rPr lang="en-US" altLang="ru-RU" smtClean="0"/>
              <a:t> </a:t>
            </a:r>
            <a:r>
              <a:rPr lang="ru-RU" altLang="ru-RU" smtClean="0"/>
              <a:t>заголовка</a:t>
            </a:r>
          </a:p>
        </p:txBody>
      </p:sp>
      <p:sp>
        <p:nvSpPr>
          <p:cNvPr id="2052" name="Rectangle 4"/>
          <p:cNvSpPr>
            <a:spLocks noGrp="1" noChangeArrowheads="1"/>
          </p:cNvSpPr>
          <p:nvPr>
            <p:ph type="body" idx="1"/>
          </p:nvPr>
        </p:nvSpPr>
        <p:spPr bwMode="auto">
          <a:xfrm>
            <a:off x="685800" y="2362200"/>
            <a:ext cx="77724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Щелчок правит 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101" name="Rectangle 5"/>
          <p:cNvSpPr>
            <a:spLocks noGrp="1" noChangeArrowheads="1"/>
          </p:cNvSpPr>
          <p:nvPr>
            <p:ph type="ftr" sz="quarter" idx="3"/>
          </p:nvPr>
        </p:nvSpPr>
        <p:spPr bwMode="auto">
          <a:xfrm>
            <a:off x="685800" y="6248400"/>
            <a:ext cx="38242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0">
                <a:solidFill>
                  <a:schemeClr val="bg1"/>
                </a:solidFill>
                <a:latin typeface="+mn-lt"/>
              </a:defRPr>
            </a:lvl1pPr>
          </a:lstStyle>
          <a:p>
            <a:pPr>
              <a:defRPr/>
            </a:pPr>
            <a:r>
              <a:rPr lang="en-US"/>
              <a:t>Nortel Networks Confidential</a:t>
            </a:r>
            <a:endParaRPr lang="ru-RU"/>
          </a:p>
        </p:txBody>
      </p:sp>
      <p:sp>
        <p:nvSpPr>
          <p:cNvPr id="4102" name="Rectangle 6"/>
          <p:cNvSpPr>
            <a:spLocks noGrp="1" noChangeArrowheads="1"/>
          </p:cNvSpPr>
          <p:nvPr>
            <p:ph type="sldNum" sz="quarter" idx="4"/>
          </p:nvPr>
        </p:nvSpPr>
        <p:spPr bwMode="auto">
          <a:xfrm>
            <a:off x="7162800" y="6248400"/>
            <a:ext cx="11842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99"/>
                </a:solidFill>
                <a:latin typeface="Arial" panose="020B0604020202020204" pitchFamily="34" charset="0"/>
              </a:defRPr>
            </a:lvl1pPr>
          </a:lstStyle>
          <a:p>
            <a:pPr>
              <a:defRPr/>
            </a:pPr>
            <a:fld id="{919D4904-0518-47CB-A1CA-9AC1FDA9DF97}" type="slidenum">
              <a:rPr lang="ru-RU" altLang="ru-RU"/>
              <a:pPr>
                <a:defRPr/>
              </a:pPr>
              <a:t>‹#›</a:t>
            </a:fld>
            <a:endParaRPr lang="ru-RU" altLang="ru-RU"/>
          </a:p>
        </p:txBody>
      </p:sp>
      <p:grpSp>
        <p:nvGrpSpPr>
          <p:cNvPr id="2055" name="Group 7"/>
          <p:cNvGrpSpPr>
            <a:grpSpLocks noChangeAspect="1"/>
          </p:cNvGrpSpPr>
          <p:nvPr/>
        </p:nvGrpSpPr>
        <p:grpSpPr bwMode="auto">
          <a:xfrm>
            <a:off x="7740650" y="333375"/>
            <a:ext cx="576263" cy="406400"/>
            <a:chOff x="4085" y="4297"/>
            <a:chExt cx="3492" cy="2460"/>
          </a:xfrm>
        </p:grpSpPr>
        <p:grpSp>
          <p:nvGrpSpPr>
            <p:cNvPr id="2056" name="Group 8"/>
            <p:cNvGrpSpPr>
              <a:grpSpLocks noChangeAspect="1"/>
            </p:cNvGrpSpPr>
            <p:nvPr/>
          </p:nvGrpSpPr>
          <p:grpSpPr bwMode="auto">
            <a:xfrm>
              <a:off x="4085" y="6043"/>
              <a:ext cx="3484" cy="714"/>
              <a:chOff x="4095" y="6789"/>
              <a:chExt cx="3484" cy="714"/>
            </a:xfrm>
          </p:grpSpPr>
          <p:sp>
            <p:nvSpPr>
              <p:cNvPr id="2061" name="Freeform 9"/>
              <p:cNvSpPr>
                <a:spLocks noChangeAspect="1"/>
              </p:cNvSpPr>
              <p:nvPr/>
            </p:nvSpPr>
            <p:spPr bwMode="auto">
              <a:xfrm>
                <a:off x="4095" y="6792"/>
                <a:ext cx="721" cy="711"/>
              </a:xfrm>
              <a:custGeom>
                <a:avLst/>
                <a:gdLst>
                  <a:gd name="T0" fmla="*/ 511 w 720"/>
                  <a:gd name="T1" fmla="*/ 10 h 712"/>
                  <a:gd name="T2" fmla="*/ 509 w 720"/>
                  <a:gd name="T3" fmla="*/ 51 h 712"/>
                  <a:gd name="T4" fmla="*/ 511 w 720"/>
                  <a:gd name="T5" fmla="*/ 108 h 712"/>
                  <a:gd name="T6" fmla="*/ 511 w 720"/>
                  <a:gd name="T7" fmla="*/ 170 h 712"/>
                  <a:gd name="T8" fmla="*/ 509 w 720"/>
                  <a:gd name="T9" fmla="*/ 223 h 712"/>
                  <a:gd name="T10" fmla="*/ 509 w 720"/>
                  <a:gd name="T11" fmla="*/ 256 h 712"/>
                  <a:gd name="T12" fmla="*/ 213 w 720"/>
                  <a:gd name="T13" fmla="*/ 260 h 712"/>
                  <a:gd name="T14" fmla="*/ 213 w 720"/>
                  <a:gd name="T15" fmla="*/ 243 h 712"/>
                  <a:gd name="T16" fmla="*/ 215 w 720"/>
                  <a:gd name="T17" fmla="*/ 199 h 712"/>
                  <a:gd name="T18" fmla="*/ 213 w 720"/>
                  <a:gd name="T19" fmla="*/ 140 h 712"/>
                  <a:gd name="T20" fmla="*/ 213 w 720"/>
                  <a:gd name="T21" fmla="*/ 79 h 712"/>
                  <a:gd name="T22" fmla="*/ 215 w 720"/>
                  <a:gd name="T23" fmla="*/ 28 h 712"/>
                  <a:gd name="T24" fmla="*/ 213 w 720"/>
                  <a:gd name="T25" fmla="*/ 0 h 712"/>
                  <a:gd name="T26" fmla="*/ 192 w 720"/>
                  <a:gd name="T27" fmla="*/ 0 h 712"/>
                  <a:gd name="T28" fmla="*/ 154 w 720"/>
                  <a:gd name="T29" fmla="*/ 2 h 712"/>
                  <a:gd name="T30" fmla="*/ 107 w 720"/>
                  <a:gd name="T31" fmla="*/ 0 h 712"/>
                  <a:gd name="T32" fmla="*/ 61 w 720"/>
                  <a:gd name="T33" fmla="*/ 0 h 712"/>
                  <a:gd name="T34" fmla="*/ 24 w 720"/>
                  <a:gd name="T35" fmla="*/ 2 h 712"/>
                  <a:gd name="T36" fmla="*/ 0 w 720"/>
                  <a:gd name="T37" fmla="*/ 0 h 712"/>
                  <a:gd name="T38" fmla="*/ 0 w 720"/>
                  <a:gd name="T39" fmla="*/ 59 h 712"/>
                  <a:gd name="T40" fmla="*/ 2 w 720"/>
                  <a:gd name="T41" fmla="*/ 191 h 712"/>
                  <a:gd name="T42" fmla="*/ 0 w 720"/>
                  <a:gd name="T43" fmla="*/ 355 h 712"/>
                  <a:gd name="T44" fmla="*/ 0 w 720"/>
                  <a:gd name="T45" fmla="*/ 518 h 712"/>
                  <a:gd name="T46" fmla="*/ 2 w 720"/>
                  <a:gd name="T47" fmla="*/ 649 h 712"/>
                  <a:gd name="T48" fmla="*/ 0 w 720"/>
                  <a:gd name="T49" fmla="*/ 706 h 712"/>
                  <a:gd name="T50" fmla="*/ 24 w 720"/>
                  <a:gd name="T51" fmla="*/ 706 h 712"/>
                  <a:gd name="T52" fmla="*/ 61 w 720"/>
                  <a:gd name="T53" fmla="*/ 708 h 712"/>
                  <a:gd name="T54" fmla="*/ 107 w 720"/>
                  <a:gd name="T55" fmla="*/ 706 h 712"/>
                  <a:gd name="T56" fmla="*/ 154 w 720"/>
                  <a:gd name="T57" fmla="*/ 706 h 712"/>
                  <a:gd name="T58" fmla="*/ 192 w 720"/>
                  <a:gd name="T59" fmla="*/ 708 h 712"/>
                  <a:gd name="T60" fmla="*/ 213 w 720"/>
                  <a:gd name="T61" fmla="*/ 706 h 712"/>
                  <a:gd name="T62" fmla="*/ 213 w 720"/>
                  <a:gd name="T63" fmla="*/ 676 h 712"/>
                  <a:gd name="T64" fmla="*/ 215 w 720"/>
                  <a:gd name="T65" fmla="*/ 621 h 712"/>
                  <a:gd name="T66" fmla="*/ 213 w 720"/>
                  <a:gd name="T67" fmla="*/ 552 h 712"/>
                  <a:gd name="T68" fmla="*/ 213 w 720"/>
                  <a:gd name="T69" fmla="*/ 485 h 712"/>
                  <a:gd name="T70" fmla="*/ 215 w 720"/>
                  <a:gd name="T71" fmla="*/ 436 h 712"/>
                  <a:gd name="T72" fmla="*/ 213 w 720"/>
                  <a:gd name="T73" fmla="*/ 414 h 712"/>
                  <a:gd name="T74" fmla="*/ 511 w 720"/>
                  <a:gd name="T75" fmla="*/ 420 h 712"/>
                  <a:gd name="T76" fmla="*/ 509 w 720"/>
                  <a:gd name="T77" fmla="*/ 457 h 712"/>
                  <a:gd name="T78" fmla="*/ 511 w 720"/>
                  <a:gd name="T79" fmla="*/ 518 h 712"/>
                  <a:gd name="T80" fmla="*/ 511 w 720"/>
                  <a:gd name="T81" fmla="*/ 588 h 712"/>
                  <a:gd name="T82" fmla="*/ 509 w 720"/>
                  <a:gd name="T83" fmla="*/ 651 h 712"/>
                  <a:gd name="T84" fmla="*/ 509 w 720"/>
                  <a:gd name="T85" fmla="*/ 696 h 712"/>
                  <a:gd name="T86" fmla="*/ 519 w 720"/>
                  <a:gd name="T87" fmla="*/ 708 h 712"/>
                  <a:gd name="T88" fmla="*/ 548 w 720"/>
                  <a:gd name="T89" fmla="*/ 706 h 712"/>
                  <a:gd name="T90" fmla="*/ 592 w 720"/>
                  <a:gd name="T91" fmla="*/ 708 h 712"/>
                  <a:gd name="T92" fmla="*/ 641 w 720"/>
                  <a:gd name="T93" fmla="*/ 708 h 712"/>
                  <a:gd name="T94" fmla="*/ 684 w 720"/>
                  <a:gd name="T95" fmla="*/ 706 h 712"/>
                  <a:gd name="T96" fmla="*/ 714 w 720"/>
                  <a:gd name="T97" fmla="*/ 706 h 712"/>
                  <a:gd name="T98" fmla="*/ 724 w 720"/>
                  <a:gd name="T99" fmla="*/ 688 h 712"/>
                  <a:gd name="T100" fmla="*/ 722 w 720"/>
                  <a:gd name="T101" fmla="*/ 589 h 712"/>
                  <a:gd name="T102" fmla="*/ 724 w 720"/>
                  <a:gd name="T103" fmla="*/ 438 h 712"/>
                  <a:gd name="T104" fmla="*/ 724 w 720"/>
                  <a:gd name="T105" fmla="*/ 270 h 712"/>
                  <a:gd name="T106" fmla="*/ 722 w 720"/>
                  <a:gd name="T107" fmla="*/ 118 h 712"/>
                  <a:gd name="T108" fmla="*/ 722 w 720"/>
                  <a:gd name="T109" fmla="*/ 20 h 712"/>
                  <a:gd name="T110" fmla="*/ 714 w 720"/>
                  <a:gd name="T111" fmla="*/ 2 h 712"/>
                  <a:gd name="T112" fmla="*/ 684 w 720"/>
                  <a:gd name="T113" fmla="*/ 0 h 712"/>
                  <a:gd name="T114" fmla="*/ 641 w 720"/>
                  <a:gd name="T115" fmla="*/ 2 h 712"/>
                  <a:gd name="T116" fmla="*/ 592 w 720"/>
                  <a:gd name="T117" fmla="*/ 2 h 712"/>
                  <a:gd name="T118" fmla="*/ 548 w 720"/>
                  <a:gd name="T119" fmla="*/ 0 h 712"/>
                  <a:gd name="T120" fmla="*/ 519 w 720"/>
                  <a:gd name="T121" fmla="*/ 0 h 712"/>
                  <a:gd name="T122" fmla="*/ 509 w 720"/>
                  <a:gd name="T123" fmla="*/ 0 h 7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20" h="712">
                    <a:moveTo>
                      <a:pt x="505" y="0"/>
                    </a:moveTo>
                    <a:lnTo>
                      <a:pt x="507" y="10"/>
                    </a:lnTo>
                    <a:lnTo>
                      <a:pt x="505" y="28"/>
                    </a:lnTo>
                    <a:lnTo>
                      <a:pt x="505" y="51"/>
                    </a:lnTo>
                    <a:lnTo>
                      <a:pt x="507" y="79"/>
                    </a:lnTo>
                    <a:lnTo>
                      <a:pt x="507" y="108"/>
                    </a:lnTo>
                    <a:lnTo>
                      <a:pt x="505" y="140"/>
                    </a:lnTo>
                    <a:lnTo>
                      <a:pt x="507" y="170"/>
                    </a:lnTo>
                    <a:lnTo>
                      <a:pt x="505" y="199"/>
                    </a:lnTo>
                    <a:lnTo>
                      <a:pt x="505" y="223"/>
                    </a:lnTo>
                    <a:lnTo>
                      <a:pt x="507" y="243"/>
                    </a:lnTo>
                    <a:lnTo>
                      <a:pt x="505" y="256"/>
                    </a:lnTo>
                    <a:lnTo>
                      <a:pt x="505" y="260"/>
                    </a:lnTo>
                    <a:lnTo>
                      <a:pt x="213" y="260"/>
                    </a:lnTo>
                    <a:lnTo>
                      <a:pt x="215" y="256"/>
                    </a:lnTo>
                    <a:lnTo>
                      <a:pt x="213" y="243"/>
                    </a:lnTo>
                    <a:lnTo>
                      <a:pt x="213" y="223"/>
                    </a:lnTo>
                    <a:lnTo>
                      <a:pt x="215" y="199"/>
                    </a:lnTo>
                    <a:lnTo>
                      <a:pt x="215" y="170"/>
                    </a:lnTo>
                    <a:lnTo>
                      <a:pt x="213" y="140"/>
                    </a:lnTo>
                    <a:lnTo>
                      <a:pt x="215" y="108"/>
                    </a:lnTo>
                    <a:lnTo>
                      <a:pt x="213" y="79"/>
                    </a:lnTo>
                    <a:lnTo>
                      <a:pt x="213" y="51"/>
                    </a:lnTo>
                    <a:lnTo>
                      <a:pt x="215" y="28"/>
                    </a:lnTo>
                    <a:lnTo>
                      <a:pt x="213" y="10"/>
                    </a:lnTo>
                    <a:lnTo>
                      <a:pt x="213" y="0"/>
                    </a:lnTo>
                    <a:lnTo>
                      <a:pt x="205" y="2"/>
                    </a:lnTo>
                    <a:lnTo>
                      <a:pt x="192" y="0"/>
                    </a:lnTo>
                    <a:lnTo>
                      <a:pt x="176" y="0"/>
                    </a:lnTo>
                    <a:lnTo>
                      <a:pt x="154" y="2"/>
                    </a:lnTo>
                    <a:lnTo>
                      <a:pt x="132" y="2"/>
                    </a:lnTo>
                    <a:lnTo>
                      <a:pt x="107" y="0"/>
                    </a:lnTo>
                    <a:lnTo>
                      <a:pt x="83" y="2"/>
                    </a:lnTo>
                    <a:lnTo>
                      <a:pt x="61" y="0"/>
                    </a:lnTo>
                    <a:lnTo>
                      <a:pt x="40" y="0"/>
                    </a:lnTo>
                    <a:lnTo>
                      <a:pt x="24" y="2"/>
                    </a:lnTo>
                    <a:lnTo>
                      <a:pt x="10" y="0"/>
                    </a:lnTo>
                    <a:lnTo>
                      <a:pt x="0" y="0"/>
                    </a:lnTo>
                    <a:lnTo>
                      <a:pt x="2" y="20"/>
                    </a:lnTo>
                    <a:lnTo>
                      <a:pt x="0" y="59"/>
                    </a:lnTo>
                    <a:lnTo>
                      <a:pt x="0" y="118"/>
                    </a:lnTo>
                    <a:lnTo>
                      <a:pt x="2" y="191"/>
                    </a:lnTo>
                    <a:lnTo>
                      <a:pt x="2" y="270"/>
                    </a:lnTo>
                    <a:lnTo>
                      <a:pt x="0" y="355"/>
                    </a:lnTo>
                    <a:lnTo>
                      <a:pt x="2" y="442"/>
                    </a:lnTo>
                    <a:lnTo>
                      <a:pt x="0" y="522"/>
                    </a:lnTo>
                    <a:lnTo>
                      <a:pt x="0" y="593"/>
                    </a:lnTo>
                    <a:lnTo>
                      <a:pt x="2" y="653"/>
                    </a:lnTo>
                    <a:lnTo>
                      <a:pt x="0" y="692"/>
                    </a:lnTo>
                    <a:lnTo>
                      <a:pt x="0" y="710"/>
                    </a:lnTo>
                    <a:lnTo>
                      <a:pt x="10" y="712"/>
                    </a:lnTo>
                    <a:lnTo>
                      <a:pt x="24" y="710"/>
                    </a:lnTo>
                    <a:lnTo>
                      <a:pt x="40" y="710"/>
                    </a:lnTo>
                    <a:lnTo>
                      <a:pt x="61" y="712"/>
                    </a:lnTo>
                    <a:lnTo>
                      <a:pt x="83" y="712"/>
                    </a:lnTo>
                    <a:lnTo>
                      <a:pt x="107" y="710"/>
                    </a:lnTo>
                    <a:lnTo>
                      <a:pt x="132" y="712"/>
                    </a:lnTo>
                    <a:lnTo>
                      <a:pt x="154" y="710"/>
                    </a:lnTo>
                    <a:lnTo>
                      <a:pt x="176" y="710"/>
                    </a:lnTo>
                    <a:lnTo>
                      <a:pt x="192" y="712"/>
                    </a:lnTo>
                    <a:lnTo>
                      <a:pt x="205" y="710"/>
                    </a:lnTo>
                    <a:lnTo>
                      <a:pt x="213" y="710"/>
                    </a:lnTo>
                    <a:lnTo>
                      <a:pt x="215" y="700"/>
                    </a:lnTo>
                    <a:lnTo>
                      <a:pt x="213" y="680"/>
                    </a:lnTo>
                    <a:lnTo>
                      <a:pt x="213" y="655"/>
                    </a:lnTo>
                    <a:lnTo>
                      <a:pt x="215" y="625"/>
                    </a:lnTo>
                    <a:lnTo>
                      <a:pt x="215" y="592"/>
                    </a:lnTo>
                    <a:lnTo>
                      <a:pt x="213" y="556"/>
                    </a:lnTo>
                    <a:lnTo>
                      <a:pt x="215" y="522"/>
                    </a:lnTo>
                    <a:lnTo>
                      <a:pt x="213" y="489"/>
                    </a:lnTo>
                    <a:lnTo>
                      <a:pt x="213" y="461"/>
                    </a:lnTo>
                    <a:lnTo>
                      <a:pt x="215" y="440"/>
                    </a:lnTo>
                    <a:lnTo>
                      <a:pt x="213" y="424"/>
                    </a:lnTo>
                    <a:lnTo>
                      <a:pt x="213" y="418"/>
                    </a:lnTo>
                    <a:lnTo>
                      <a:pt x="505" y="418"/>
                    </a:lnTo>
                    <a:lnTo>
                      <a:pt x="507" y="424"/>
                    </a:lnTo>
                    <a:lnTo>
                      <a:pt x="505" y="440"/>
                    </a:lnTo>
                    <a:lnTo>
                      <a:pt x="505" y="461"/>
                    </a:lnTo>
                    <a:lnTo>
                      <a:pt x="507" y="489"/>
                    </a:lnTo>
                    <a:lnTo>
                      <a:pt x="507" y="522"/>
                    </a:lnTo>
                    <a:lnTo>
                      <a:pt x="505" y="556"/>
                    </a:lnTo>
                    <a:lnTo>
                      <a:pt x="507" y="592"/>
                    </a:lnTo>
                    <a:lnTo>
                      <a:pt x="505" y="625"/>
                    </a:lnTo>
                    <a:lnTo>
                      <a:pt x="505" y="655"/>
                    </a:lnTo>
                    <a:lnTo>
                      <a:pt x="507" y="680"/>
                    </a:lnTo>
                    <a:lnTo>
                      <a:pt x="505" y="700"/>
                    </a:lnTo>
                    <a:lnTo>
                      <a:pt x="505" y="710"/>
                    </a:lnTo>
                    <a:lnTo>
                      <a:pt x="515" y="712"/>
                    </a:lnTo>
                    <a:lnTo>
                      <a:pt x="529" y="710"/>
                    </a:lnTo>
                    <a:lnTo>
                      <a:pt x="544" y="710"/>
                    </a:lnTo>
                    <a:lnTo>
                      <a:pt x="566" y="712"/>
                    </a:lnTo>
                    <a:lnTo>
                      <a:pt x="588" y="712"/>
                    </a:lnTo>
                    <a:lnTo>
                      <a:pt x="611" y="710"/>
                    </a:lnTo>
                    <a:lnTo>
                      <a:pt x="637" y="712"/>
                    </a:lnTo>
                    <a:lnTo>
                      <a:pt x="659" y="710"/>
                    </a:lnTo>
                    <a:lnTo>
                      <a:pt x="680" y="710"/>
                    </a:lnTo>
                    <a:lnTo>
                      <a:pt x="696" y="712"/>
                    </a:lnTo>
                    <a:lnTo>
                      <a:pt x="710" y="710"/>
                    </a:lnTo>
                    <a:lnTo>
                      <a:pt x="718" y="710"/>
                    </a:lnTo>
                    <a:lnTo>
                      <a:pt x="720" y="692"/>
                    </a:lnTo>
                    <a:lnTo>
                      <a:pt x="718" y="651"/>
                    </a:lnTo>
                    <a:lnTo>
                      <a:pt x="718" y="593"/>
                    </a:lnTo>
                    <a:lnTo>
                      <a:pt x="720" y="522"/>
                    </a:lnTo>
                    <a:lnTo>
                      <a:pt x="720" y="442"/>
                    </a:lnTo>
                    <a:lnTo>
                      <a:pt x="718" y="355"/>
                    </a:lnTo>
                    <a:lnTo>
                      <a:pt x="720" y="270"/>
                    </a:lnTo>
                    <a:lnTo>
                      <a:pt x="718" y="189"/>
                    </a:lnTo>
                    <a:lnTo>
                      <a:pt x="718" y="118"/>
                    </a:lnTo>
                    <a:lnTo>
                      <a:pt x="720" y="59"/>
                    </a:lnTo>
                    <a:lnTo>
                      <a:pt x="718" y="20"/>
                    </a:lnTo>
                    <a:lnTo>
                      <a:pt x="718" y="0"/>
                    </a:lnTo>
                    <a:lnTo>
                      <a:pt x="710" y="2"/>
                    </a:lnTo>
                    <a:lnTo>
                      <a:pt x="696" y="0"/>
                    </a:lnTo>
                    <a:lnTo>
                      <a:pt x="680" y="0"/>
                    </a:lnTo>
                    <a:lnTo>
                      <a:pt x="659" y="2"/>
                    </a:lnTo>
                    <a:lnTo>
                      <a:pt x="637" y="2"/>
                    </a:lnTo>
                    <a:lnTo>
                      <a:pt x="611" y="0"/>
                    </a:lnTo>
                    <a:lnTo>
                      <a:pt x="588" y="2"/>
                    </a:lnTo>
                    <a:lnTo>
                      <a:pt x="566" y="0"/>
                    </a:lnTo>
                    <a:lnTo>
                      <a:pt x="544" y="0"/>
                    </a:lnTo>
                    <a:lnTo>
                      <a:pt x="529" y="2"/>
                    </a:lnTo>
                    <a:lnTo>
                      <a:pt x="515" y="0"/>
                    </a:lnTo>
                    <a:lnTo>
                      <a:pt x="505"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062" name="Freeform 10"/>
              <p:cNvSpPr>
                <a:spLocks noChangeAspect="1"/>
              </p:cNvSpPr>
              <p:nvPr/>
            </p:nvSpPr>
            <p:spPr bwMode="auto">
              <a:xfrm>
                <a:off x="4990" y="6792"/>
                <a:ext cx="770" cy="711"/>
              </a:xfrm>
              <a:custGeom>
                <a:avLst/>
                <a:gdLst>
                  <a:gd name="T0" fmla="*/ 257 w 775"/>
                  <a:gd name="T1" fmla="*/ 422 h 712"/>
                  <a:gd name="T2" fmla="*/ 215 w 775"/>
                  <a:gd name="T3" fmla="*/ 451 h 712"/>
                  <a:gd name="T4" fmla="*/ 213 w 775"/>
                  <a:gd name="T5" fmla="*/ 4 h 712"/>
                  <a:gd name="T6" fmla="*/ 186 w 775"/>
                  <a:gd name="T7" fmla="*/ 2 h 712"/>
                  <a:gd name="T8" fmla="*/ 140 w 775"/>
                  <a:gd name="T9" fmla="*/ 4 h 712"/>
                  <a:gd name="T10" fmla="*/ 89 w 775"/>
                  <a:gd name="T11" fmla="*/ 4 h 712"/>
                  <a:gd name="T12" fmla="*/ 44 w 775"/>
                  <a:gd name="T13" fmla="*/ 2 h 712"/>
                  <a:gd name="T14" fmla="*/ 10 w 775"/>
                  <a:gd name="T15" fmla="*/ 2 h 712"/>
                  <a:gd name="T16" fmla="*/ 2 w 775"/>
                  <a:gd name="T17" fmla="*/ 22 h 712"/>
                  <a:gd name="T18" fmla="*/ 0 w 775"/>
                  <a:gd name="T19" fmla="*/ 124 h 712"/>
                  <a:gd name="T20" fmla="*/ 2 w 775"/>
                  <a:gd name="T21" fmla="*/ 280 h 712"/>
                  <a:gd name="T22" fmla="*/ 2 w 775"/>
                  <a:gd name="T23" fmla="*/ 450 h 712"/>
                  <a:gd name="T24" fmla="*/ 0 w 775"/>
                  <a:gd name="T25" fmla="*/ 601 h 712"/>
                  <a:gd name="T26" fmla="*/ 0 w 775"/>
                  <a:gd name="T27" fmla="*/ 696 h 712"/>
                  <a:gd name="T28" fmla="*/ 148 w 775"/>
                  <a:gd name="T29" fmla="*/ 708 h 712"/>
                  <a:gd name="T30" fmla="*/ 192 w 775"/>
                  <a:gd name="T31" fmla="*/ 706 h 712"/>
                  <a:gd name="T32" fmla="*/ 227 w 775"/>
                  <a:gd name="T33" fmla="*/ 698 h 712"/>
                  <a:gd name="T34" fmla="*/ 249 w 775"/>
                  <a:gd name="T35" fmla="*/ 686 h 712"/>
                  <a:gd name="T36" fmla="*/ 266 w 775"/>
                  <a:gd name="T37" fmla="*/ 672 h 712"/>
                  <a:gd name="T38" fmla="*/ 282 w 775"/>
                  <a:gd name="T39" fmla="*/ 657 h 712"/>
                  <a:gd name="T40" fmla="*/ 292 w 775"/>
                  <a:gd name="T41" fmla="*/ 639 h 712"/>
                  <a:gd name="T42" fmla="*/ 499 w 775"/>
                  <a:gd name="T43" fmla="*/ 294 h 712"/>
                  <a:gd name="T44" fmla="*/ 507 w 775"/>
                  <a:gd name="T45" fmla="*/ 282 h 712"/>
                  <a:gd name="T46" fmla="*/ 517 w 775"/>
                  <a:gd name="T47" fmla="*/ 266 h 712"/>
                  <a:gd name="T48" fmla="*/ 530 w 775"/>
                  <a:gd name="T49" fmla="*/ 247 h 712"/>
                  <a:gd name="T50" fmla="*/ 537 w 775"/>
                  <a:gd name="T51" fmla="*/ 231 h 712"/>
                  <a:gd name="T52" fmla="*/ 544 w 775"/>
                  <a:gd name="T53" fmla="*/ 219 h 712"/>
                  <a:gd name="T54" fmla="*/ 544 w 775"/>
                  <a:gd name="T55" fmla="*/ 260 h 712"/>
                  <a:gd name="T56" fmla="*/ 755 w 775"/>
                  <a:gd name="T57" fmla="*/ 708 h 712"/>
                  <a:gd name="T58" fmla="*/ 755 w 775"/>
                  <a:gd name="T59" fmla="*/ 2 h 712"/>
                  <a:gd name="T60" fmla="*/ 590 w 775"/>
                  <a:gd name="T61" fmla="*/ 2 h 712"/>
                  <a:gd name="T62" fmla="*/ 568 w 775"/>
                  <a:gd name="T63" fmla="*/ 2 h 712"/>
                  <a:gd name="T64" fmla="*/ 542 w 775"/>
                  <a:gd name="T65" fmla="*/ 6 h 712"/>
                  <a:gd name="T66" fmla="*/ 519 w 775"/>
                  <a:gd name="T67" fmla="*/ 18 h 712"/>
                  <a:gd name="T68" fmla="*/ 493 w 775"/>
                  <a:gd name="T69" fmla="*/ 36 h 712"/>
                  <a:gd name="T70" fmla="*/ 465 w 775"/>
                  <a:gd name="T71" fmla="*/ 63 h 712"/>
                  <a:gd name="T72" fmla="*/ 454 w 775"/>
                  <a:gd name="T73" fmla="*/ 81 h 71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775" h="712">
                    <a:moveTo>
                      <a:pt x="466" y="81"/>
                    </a:moveTo>
                    <a:lnTo>
                      <a:pt x="265" y="426"/>
                    </a:lnTo>
                    <a:lnTo>
                      <a:pt x="219" y="499"/>
                    </a:lnTo>
                    <a:lnTo>
                      <a:pt x="219" y="455"/>
                    </a:lnTo>
                    <a:lnTo>
                      <a:pt x="219" y="2"/>
                    </a:lnTo>
                    <a:lnTo>
                      <a:pt x="217" y="4"/>
                    </a:lnTo>
                    <a:lnTo>
                      <a:pt x="205" y="2"/>
                    </a:lnTo>
                    <a:lnTo>
                      <a:pt x="190" y="2"/>
                    </a:lnTo>
                    <a:lnTo>
                      <a:pt x="168" y="4"/>
                    </a:lnTo>
                    <a:lnTo>
                      <a:pt x="144" y="4"/>
                    </a:lnTo>
                    <a:lnTo>
                      <a:pt x="119" y="2"/>
                    </a:lnTo>
                    <a:lnTo>
                      <a:pt x="93" y="4"/>
                    </a:lnTo>
                    <a:lnTo>
                      <a:pt x="67" y="2"/>
                    </a:lnTo>
                    <a:lnTo>
                      <a:pt x="44" y="2"/>
                    </a:lnTo>
                    <a:lnTo>
                      <a:pt x="26" y="4"/>
                    </a:lnTo>
                    <a:lnTo>
                      <a:pt x="10" y="2"/>
                    </a:lnTo>
                    <a:lnTo>
                      <a:pt x="0" y="2"/>
                    </a:lnTo>
                    <a:lnTo>
                      <a:pt x="2" y="22"/>
                    </a:lnTo>
                    <a:lnTo>
                      <a:pt x="0" y="63"/>
                    </a:lnTo>
                    <a:lnTo>
                      <a:pt x="0" y="124"/>
                    </a:lnTo>
                    <a:lnTo>
                      <a:pt x="2" y="197"/>
                    </a:lnTo>
                    <a:lnTo>
                      <a:pt x="2" y="280"/>
                    </a:lnTo>
                    <a:lnTo>
                      <a:pt x="0" y="367"/>
                    </a:lnTo>
                    <a:lnTo>
                      <a:pt x="2" y="454"/>
                    </a:lnTo>
                    <a:lnTo>
                      <a:pt x="0" y="534"/>
                    </a:lnTo>
                    <a:lnTo>
                      <a:pt x="0" y="605"/>
                    </a:lnTo>
                    <a:lnTo>
                      <a:pt x="2" y="663"/>
                    </a:lnTo>
                    <a:lnTo>
                      <a:pt x="0" y="700"/>
                    </a:lnTo>
                    <a:lnTo>
                      <a:pt x="0" y="712"/>
                    </a:lnTo>
                    <a:lnTo>
                      <a:pt x="152" y="712"/>
                    </a:lnTo>
                    <a:lnTo>
                      <a:pt x="176" y="712"/>
                    </a:lnTo>
                    <a:lnTo>
                      <a:pt x="196" y="710"/>
                    </a:lnTo>
                    <a:lnTo>
                      <a:pt x="213" y="706"/>
                    </a:lnTo>
                    <a:lnTo>
                      <a:pt x="231" y="702"/>
                    </a:lnTo>
                    <a:lnTo>
                      <a:pt x="245" y="696"/>
                    </a:lnTo>
                    <a:lnTo>
                      <a:pt x="257" y="690"/>
                    </a:lnTo>
                    <a:lnTo>
                      <a:pt x="267" y="684"/>
                    </a:lnTo>
                    <a:lnTo>
                      <a:pt x="274" y="676"/>
                    </a:lnTo>
                    <a:lnTo>
                      <a:pt x="282" y="668"/>
                    </a:lnTo>
                    <a:lnTo>
                      <a:pt x="290" y="661"/>
                    </a:lnTo>
                    <a:lnTo>
                      <a:pt x="296" y="653"/>
                    </a:lnTo>
                    <a:lnTo>
                      <a:pt x="300" y="643"/>
                    </a:lnTo>
                    <a:lnTo>
                      <a:pt x="509" y="294"/>
                    </a:lnTo>
                    <a:lnTo>
                      <a:pt x="511" y="294"/>
                    </a:lnTo>
                    <a:lnTo>
                      <a:pt x="513" y="290"/>
                    </a:lnTo>
                    <a:lnTo>
                      <a:pt x="519" y="282"/>
                    </a:lnTo>
                    <a:lnTo>
                      <a:pt x="523" y="274"/>
                    </a:lnTo>
                    <a:lnTo>
                      <a:pt x="529" y="266"/>
                    </a:lnTo>
                    <a:lnTo>
                      <a:pt x="535" y="256"/>
                    </a:lnTo>
                    <a:lnTo>
                      <a:pt x="543" y="247"/>
                    </a:lnTo>
                    <a:lnTo>
                      <a:pt x="548" y="239"/>
                    </a:lnTo>
                    <a:lnTo>
                      <a:pt x="552" y="231"/>
                    </a:lnTo>
                    <a:lnTo>
                      <a:pt x="558" y="223"/>
                    </a:lnTo>
                    <a:lnTo>
                      <a:pt x="560" y="219"/>
                    </a:lnTo>
                    <a:lnTo>
                      <a:pt x="560" y="217"/>
                    </a:lnTo>
                    <a:lnTo>
                      <a:pt x="560" y="260"/>
                    </a:lnTo>
                    <a:lnTo>
                      <a:pt x="560" y="712"/>
                    </a:lnTo>
                    <a:lnTo>
                      <a:pt x="775" y="712"/>
                    </a:lnTo>
                    <a:lnTo>
                      <a:pt x="775" y="170"/>
                    </a:lnTo>
                    <a:lnTo>
                      <a:pt x="775" y="2"/>
                    </a:lnTo>
                    <a:lnTo>
                      <a:pt x="614" y="0"/>
                    </a:lnTo>
                    <a:lnTo>
                      <a:pt x="606" y="2"/>
                    </a:lnTo>
                    <a:lnTo>
                      <a:pt x="596" y="2"/>
                    </a:lnTo>
                    <a:lnTo>
                      <a:pt x="584" y="2"/>
                    </a:lnTo>
                    <a:lnTo>
                      <a:pt x="572" y="4"/>
                    </a:lnTo>
                    <a:lnTo>
                      <a:pt x="558" y="6"/>
                    </a:lnTo>
                    <a:lnTo>
                      <a:pt x="544" y="12"/>
                    </a:lnTo>
                    <a:lnTo>
                      <a:pt x="531" y="18"/>
                    </a:lnTo>
                    <a:lnTo>
                      <a:pt x="517" y="26"/>
                    </a:lnTo>
                    <a:lnTo>
                      <a:pt x="505" y="36"/>
                    </a:lnTo>
                    <a:lnTo>
                      <a:pt x="491" y="47"/>
                    </a:lnTo>
                    <a:lnTo>
                      <a:pt x="477" y="63"/>
                    </a:lnTo>
                    <a:lnTo>
                      <a:pt x="466" y="81"/>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063" name="Freeform 11"/>
              <p:cNvSpPr>
                <a:spLocks noChangeAspect="1"/>
              </p:cNvSpPr>
              <p:nvPr/>
            </p:nvSpPr>
            <p:spPr bwMode="auto">
              <a:xfrm>
                <a:off x="5923" y="6792"/>
                <a:ext cx="770" cy="711"/>
              </a:xfrm>
              <a:custGeom>
                <a:avLst/>
                <a:gdLst>
                  <a:gd name="T0" fmla="*/ 256 w 773"/>
                  <a:gd name="T1" fmla="*/ 422 h 712"/>
                  <a:gd name="T2" fmla="*/ 215 w 773"/>
                  <a:gd name="T3" fmla="*/ 451 h 712"/>
                  <a:gd name="T4" fmla="*/ 213 w 773"/>
                  <a:gd name="T5" fmla="*/ 4 h 712"/>
                  <a:gd name="T6" fmla="*/ 185 w 773"/>
                  <a:gd name="T7" fmla="*/ 2 h 712"/>
                  <a:gd name="T8" fmla="*/ 140 w 773"/>
                  <a:gd name="T9" fmla="*/ 4 h 712"/>
                  <a:gd name="T10" fmla="*/ 93 w 773"/>
                  <a:gd name="T11" fmla="*/ 4 h 712"/>
                  <a:gd name="T12" fmla="*/ 43 w 773"/>
                  <a:gd name="T13" fmla="*/ 2 h 712"/>
                  <a:gd name="T14" fmla="*/ 10 w 773"/>
                  <a:gd name="T15" fmla="*/ 2 h 712"/>
                  <a:gd name="T16" fmla="*/ 2 w 773"/>
                  <a:gd name="T17" fmla="*/ 22 h 712"/>
                  <a:gd name="T18" fmla="*/ 0 w 773"/>
                  <a:gd name="T19" fmla="*/ 124 h 712"/>
                  <a:gd name="T20" fmla="*/ 2 w 773"/>
                  <a:gd name="T21" fmla="*/ 280 h 712"/>
                  <a:gd name="T22" fmla="*/ 2 w 773"/>
                  <a:gd name="T23" fmla="*/ 450 h 712"/>
                  <a:gd name="T24" fmla="*/ 0 w 773"/>
                  <a:gd name="T25" fmla="*/ 601 h 712"/>
                  <a:gd name="T26" fmla="*/ 0 w 773"/>
                  <a:gd name="T27" fmla="*/ 696 h 712"/>
                  <a:gd name="T28" fmla="*/ 146 w 773"/>
                  <a:gd name="T29" fmla="*/ 708 h 712"/>
                  <a:gd name="T30" fmla="*/ 189 w 773"/>
                  <a:gd name="T31" fmla="*/ 706 h 712"/>
                  <a:gd name="T32" fmla="*/ 221 w 773"/>
                  <a:gd name="T33" fmla="*/ 698 h 712"/>
                  <a:gd name="T34" fmla="*/ 246 w 773"/>
                  <a:gd name="T35" fmla="*/ 686 h 712"/>
                  <a:gd name="T36" fmla="*/ 266 w 773"/>
                  <a:gd name="T37" fmla="*/ 672 h 712"/>
                  <a:gd name="T38" fmla="*/ 280 w 773"/>
                  <a:gd name="T39" fmla="*/ 657 h 712"/>
                  <a:gd name="T40" fmla="*/ 292 w 773"/>
                  <a:gd name="T41" fmla="*/ 639 h 712"/>
                  <a:gd name="T42" fmla="*/ 499 w 773"/>
                  <a:gd name="T43" fmla="*/ 294 h 712"/>
                  <a:gd name="T44" fmla="*/ 504 w 773"/>
                  <a:gd name="T45" fmla="*/ 282 h 712"/>
                  <a:gd name="T46" fmla="*/ 516 w 773"/>
                  <a:gd name="T47" fmla="*/ 266 h 712"/>
                  <a:gd name="T48" fmla="*/ 528 w 773"/>
                  <a:gd name="T49" fmla="*/ 247 h 712"/>
                  <a:gd name="T50" fmla="*/ 540 w 773"/>
                  <a:gd name="T51" fmla="*/ 231 h 712"/>
                  <a:gd name="T52" fmla="*/ 546 w 773"/>
                  <a:gd name="T53" fmla="*/ 219 h 712"/>
                  <a:gd name="T54" fmla="*/ 548 w 773"/>
                  <a:gd name="T55" fmla="*/ 260 h 712"/>
                  <a:gd name="T56" fmla="*/ 761 w 773"/>
                  <a:gd name="T57" fmla="*/ 708 h 712"/>
                  <a:gd name="T58" fmla="*/ 761 w 773"/>
                  <a:gd name="T59" fmla="*/ 2 h 712"/>
                  <a:gd name="T60" fmla="*/ 593 w 773"/>
                  <a:gd name="T61" fmla="*/ 2 h 712"/>
                  <a:gd name="T62" fmla="*/ 571 w 773"/>
                  <a:gd name="T63" fmla="*/ 2 h 712"/>
                  <a:gd name="T64" fmla="*/ 546 w 773"/>
                  <a:gd name="T65" fmla="*/ 6 h 712"/>
                  <a:gd name="T66" fmla="*/ 518 w 773"/>
                  <a:gd name="T67" fmla="*/ 18 h 712"/>
                  <a:gd name="T68" fmla="*/ 493 w 773"/>
                  <a:gd name="T69" fmla="*/ 36 h 712"/>
                  <a:gd name="T70" fmla="*/ 465 w 773"/>
                  <a:gd name="T71" fmla="*/ 63 h 712"/>
                  <a:gd name="T72" fmla="*/ 455 w 773"/>
                  <a:gd name="T73" fmla="*/ 81 h 71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773" h="712">
                    <a:moveTo>
                      <a:pt x="463" y="81"/>
                    </a:moveTo>
                    <a:lnTo>
                      <a:pt x="260" y="426"/>
                    </a:lnTo>
                    <a:lnTo>
                      <a:pt x="219" y="499"/>
                    </a:lnTo>
                    <a:lnTo>
                      <a:pt x="219" y="455"/>
                    </a:lnTo>
                    <a:lnTo>
                      <a:pt x="219" y="2"/>
                    </a:lnTo>
                    <a:lnTo>
                      <a:pt x="217" y="4"/>
                    </a:lnTo>
                    <a:lnTo>
                      <a:pt x="205" y="2"/>
                    </a:lnTo>
                    <a:lnTo>
                      <a:pt x="189" y="2"/>
                    </a:lnTo>
                    <a:lnTo>
                      <a:pt x="167" y="4"/>
                    </a:lnTo>
                    <a:lnTo>
                      <a:pt x="144" y="4"/>
                    </a:lnTo>
                    <a:lnTo>
                      <a:pt x="118" y="2"/>
                    </a:lnTo>
                    <a:lnTo>
                      <a:pt x="93" y="4"/>
                    </a:lnTo>
                    <a:lnTo>
                      <a:pt x="67" y="2"/>
                    </a:lnTo>
                    <a:lnTo>
                      <a:pt x="43" y="2"/>
                    </a:lnTo>
                    <a:lnTo>
                      <a:pt x="25" y="4"/>
                    </a:lnTo>
                    <a:lnTo>
                      <a:pt x="10" y="2"/>
                    </a:lnTo>
                    <a:lnTo>
                      <a:pt x="0" y="2"/>
                    </a:lnTo>
                    <a:lnTo>
                      <a:pt x="2" y="22"/>
                    </a:lnTo>
                    <a:lnTo>
                      <a:pt x="0" y="63"/>
                    </a:lnTo>
                    <a:lnTo>
                      <a:pt x="0" y="124"/>
                    </a:lnTo>
                    <a:lnTo>
                      <a:pt x="2" y="197"/>
                    </a:lnTo>
                    <a:lnTo>
                      <a:pt x="2" y="280"/>
                    </a:lnTo>
                    <a:lnTo>
                      <a:pt x="0" y="367"/>
                    </a:lnTo>
                    <a:lnTo>
                      <a:pt x="2" y="454"/>
                    </a:lnTo>
                    <a:lnTo>
                      <a:pt x="0" y="534"/>
                    </a:lnTo>
                    <a:lnTo>
                      <a:pt x="0" y="605"/>
                    </a:lnTo>
                    <a:lnTo>
                      <a:pt x="2" y="663"/>
                    </a:lnTo>
                    <a:lnTo>
                      <a:pt x="0" y="700"/>
                    </a:lnTo>
                    <a:lnTo>
                      <a:pt x="0" y="712"/>
                    </a:lnTo>
                    <a:lnTo>
                      <a:pt x="150" y="712"/>
                    </a:lnTo>
                    <a:lnTo>
                      <a:pt x="173" y="712"/>
                    </a:lnTo>
                    <a:lnTo>
                      <a:pt x="193" y="710"/>
                    </a:lnTo>
                    <a:lnTo>
                      <a:pt x="211" y="706"/>
                    </a:lnTo>
                    <a:lnTo>
                      <a:pt x="225" y="702"/>
                    </a:lnTo>
                    <a:lnTo>
                      <a:pt x="238" y="696"/>
                    </a:lnTo>
                    <a:lnTo>
                      <a:pt x="250" y="690"/>
                    </a:lnTo>
                    <a:lnTo>
                      <a:pt x="260" y="684"/>
                    </a:lnTo>
                    <a:lnTo>
                      <a:pt x="270" y="676"/>
                    </a:lnTo>
                    <a:lnTo>
                      <a:pt x="278" y="668"/>
                    </a:lnTo>
                    <a:lnTo>
                      <a:pt x="284" y="661"/>
                    </a:lnTo>
                    <a:lnTo>
                      <a:pt x="290" y="653"/>
                    </a:lnTo>
                    <a:lnTo>
                      <a:pt x="296" y="643"/>
                    </a:lnTo>
                    <a:lnTo>
                      <a:pt x="507" y="294"/>
                    </a:lnTo>
                    <a:lnTo>
                      <a:pt x="508" y="290"/>
                    </a:lnTo>
                    <a:lnTo>
                      <a:pt x="512" y="282"/>
                    </a:lnTo>
                    <a:lnTo>
                      <a:pt x="518" y="274"/>
                    </a:lnTo>
                    <a:lnTo>
                      <a:pt x="524" y="266"/>
                    </a:lnTo>
                    <a:lnTo>
                      <a:pt x="530" y="256"/>
                    </a:lnTo>
                    <a:lnTo>
                      <a:pt x="536" y="247"/>
                    </a:lnTo>
                    <a:lnTo>
                      <a:pt x="542" y="239"/>
                    </a:lnTo>
                    <a:lnTo>
                      <a:pt x="548" y="231"/>
                    </a:lnTo>
                    <a:lnTo>
                      <a:pt x="552" y="223"/>
                    </a:lnTo>
                    <a:lnTo>
                      <a:pt x="554" y="219"/>
                    </a:lnTo>
                    <a:lnTo>
                      <a:pt x="556" y="217"/>
                    </a:lnTo>
                    <a:lnTo>
                      <a:pt x="556" y="260"/>
                    </a:lnTo>
                    <a:lnTo>
                      <a:pt x="556" y="712"/>
                    </a:lnTo>
                    <a:lnTo>
                      <a:pt x="773" y="712"/>
                    </a:lnTo>
                    <a:lnTo>
                      <a:pt x="773" y="170"/>
                    </a:lnTo>
                    <a:lnTo>
                      <a:pt x="773" y="2"/>
                    </a:lnTo>
                    <a:lnTo>
                      <a:pt x="611" y="0"/>
                    </a:lnTo>
                    <a:lnTo>
                      <a:pt x="601" y="2"/>
                    </a:lnTo>
                    <a:lnTo>
                      <a:pt x="591" y="2"/>
                    </a:lnTo>
                    <a:lnTo>
                      <a:pt x="579" y="2"/>
                    </a:lnTo>
                    <a:lnTo>
                      <a:pt x="568" y="4"/>
                    </a:lnTo>
                    <a:lnTo>
                      <a:pt x="554" y="6"/>
                    </a:lnTo>
                    <a:lnTo>
                      <a:pt x="540" y="12"/>
                    </a:lnTo>
                    <a:lnTo>
                      <a:pt x="526" y="18"/>
                    </a:lnTo>
                    <a:lnTo>
                      <a:pt x="512" y="26"/>
                    </a:lnTo>
                    <a:lnTo>
                      <a:pt x="501" y="36"/>
                    </a:lnTo>
                    <a:lnTo>
                      <a:pt x="487" y="47"/>
                    </a:lnTo>
                    <a:lnTo>
                      <a:pt x="473" y="63"/>
                    </a:lnTo>
                    <a:lnTo>
                      <a:pt x="463" y="81"/>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064" name="Freeform 12"/>
              <p:cNvSpPr>
                <a:spLocks noChangeAspect="1"/>
              </p:cNvSpPr>
              <p:nvPr/>
            </p:nvSpPr>
            <p:spPr bwMode="auto">
              <a:xfrm>
                <a:off x="6837" y="6792"/>
                <a:ext cx="741" cy="711"/>
              </a:xfrm>
              <a:custGeom>
                <a:avLst/>
                <a:gdLst>
                  <a:gd name="T0" fmla="*/ 0 w 739"/>
                  <a:gd name="T1" fmla="*/ 8 h 712"/>
                  <a:gd name="T2" fmla="*/ 2 w 739"/>
                  <a:gd name="T3" fmla="*/ 32 h 712"/>
                  <a:gd name="T4" fmla="*/ 0 w 739"/>
                  <a:gd name="T5" fmla="*/ 63 h 712"/>
                  <a:gd name="T6" fmla="*/ 0 w 739"/>
                  <a:gd name="T7" fmla="*/ 97 h 712"/>
                  <a:gd name="T8" fmla="*/ 2 w 739"/>
                  <a:gd name="T9" fmla="*/ 128 h 712"/>
                  <a:gd name="T10" fmla="*/ 2 w 739"/>
                  <a:gd name="T11" fmla="*/ 152 h 712"/>
                  <a:gd name="T12" fmla="*/ 9 w 739"/>
                  <a:gd name="T13" fmla="*/ 160 h 712"/>
                  <a:gd name="T14" fmla="*/ 51 w 739"/>
                  <a:gd name="T15" fmla="*/ 158 h 712"/>
                  <a:gd name="T16" fmla="*/ 108 w 739"/>
                  <a:gd name="T17" fmla="*/ 160 h 712"/>
                  <a:gd name="T18" fmla="*/ 171 w 739"/>
                  <a:gd name="T19" fmla="*/ 160 h 712"/>
                  <a:gd name="T20" fmla="*/ 228 w 739"/>
                  <a:gd name="T21" fmla="*/ 158 h 712"/>
                  <a:gd name="T22" fmla="*/ 262 w 739"/>
                  <a:gd name="T23" fmla="*/ 158 h 712"/>
                  <a:gd name="T24" fmla="*/ 266 w 739"/>
                  <a:gd name="T25" fmla="*/ 170 h 712"/>
                  <a:gd name="T26" fmla="*/ 268 w 739"/>
                  <a:gd name="T27" fmla="*/ 243 h 712"/>
                  <a:gd name="T28" fmla="*/ 266 w 739"/>
                  <a:gd name="T29" fmla="*/ 356 h 712"/>
                  <a:gd name="T30" fmla="*/ 266 w 739"/>
                  <a:gd name="T31" fmla="*/ 489 h 712"/>
                  <a:gd name="T32" fmla="*/ 268 w 739"/>
                  <a:gd name="T33" fmla="*/ 611 h 712"/>
                  <a:gd name="T34" fmla="*/ 268 w 739"/>
                  <a:gd name="T35" fmla="*/ 690 h 712"/>
                  <a:gd name="T36" fmla="*/ 276 w 739"/>
                  <a:gd name="T37" fmla="*/ 708 h 712"/>
                  <a:gd name="T38" fmla="*/ 305 w 739"/>
                  <a:gd name="T39" fmla="*/ 706 h 712"/>
                  <a:gd name="T40" fmla="*/ 349 w 739"/>
                  <a:gd name="T41" fmla="*/ 708 h 712"/>
                  <a:gd name="T42" fmla="*/ 398 w 739"/>
                  <a:gd name="T43" fmla="*/ 708 h 712"/>
                  <a:gd name="T44" fmla="*/ 441 w 739"/>
                  <a:gd name="T45" fmla="*/ 706 h 712"/>
                  <a:gd name="T46" fmla="*/ 471 w 739"/>
                  <a:gd name="T47" fmla="*/ 706 h 712"/>
                  <a:gd name="T48" fmla="*/ 479 w 739"/>
                  <a:gd name="T49" fmla="*/ 690 h 712"/>
                  <a:gd name="T50" fmla="*/ 481 w 739"/>
                  <a:gd name="T51" fmla="*/ 611 h 712"/>
                  <a:gd name="T52" fmla="*/ 479 w 739"/>
                  <a:gd name="T53" fmla="*/ 489 h 712"/>
                  <a:gd name="T54" fmla="*/ 479 w 739"/>
                  <a:gd name="T55" fmla="*/ 356 h 712"/>
                  <a:gd name="T56" fmla="*/ 481 w 739"/>
                  <a:gd name="T57" fmla="*/ 243 h 712"/>
                  <a:gd name="T58" fmla="*/ 481 w 739"/>
                  <a:gd name="T59" fmla="*/ 170 h 712"/>
                  <a:gd name="T60" fmla="*/ 485 w 739"/>
                  <a:gd name="T61" fmla="*/ 160 h 712"/>
                  <a:gd name="T62" fmla="*/ 518 w 739"/>
                  <a:gd name="T63" fmla="*/ 158 h 712"/>
                  <a:gd name="T64" fmla="*/ 575 w 739"/>
                  <a:gd name="T65" fmla="*/ 160 h 712"/>
                  <a:gd name="T66" fmla="*/ 638 w 739"/>
                  <a:gd name="T67" fmla="*/ 160 h 712"/>
                  <a:gd name="T68" fmla="*/ 696 w 739"/>
                  <a:gd name="T69" fmla="*/ 158 h 712"/>
                  <a:gd name="T70" fmla="*/ 737 w 739"/>
                  <a:gd name="T71" fmla="*/ 158 h 712"/>
                  <a:gd name="T72" fmla="*/ 745 w 739"/>
                  <a:gd name="T73" fmla="*/ 152 h 712"/>
                  <a:gd name="T74" fmla="*/ 747 w 739"/>
                  <a:gd name="T75" fmla="*/ 128 h 712"/>
                  <a:gd name="T76" fmla="*/ 745 w 739"/>
                  <a:gd name="T77" fmla="*/ 97 h 712"/>
                  <a:gd name="T78" fmla="*/ 745 w 739"/>
                  <a:gd name="T79" fmla="*/ 63 h 712"/>
                  <a:gd name="T80" fmla="*/ 747 w 739"/>
                  <a:gd name="T81" fmla="*/ 32 h 712"/>
                  <a:gd name="T82" fmla="*/ 747 w 739"/>
                  <a:gd name="T83" fmla="*/ 8 h 712"/>
                  <a:gd name="T84" fmla="*/ 727 w 739"/>
                  <a:gd name="T85" fmla="*/ 2 h 712"/>
                  <a:gd name="T86" fmla="*/ 625 w 739"/>
                  <a:gd name="T87" fmla="*/ 0 h 712"/>
                  <a:gd name="T88" fmla="*/ 461 w 739"/>
                  <a:gd name="T89" fmla="*/ 2 h 712"/>
                  <a:gd name="T90" fmla="*/ 286 w 739"/>
                  <a:gd name="T91" fmla="*/ 2 h 712"/>
                  <a:gd name="T92" fmla="*/ 122 w 739"/>
                  <a:gd name="T93" fmla="*/ 0 h 712"/>
                  <a:gd name="T94" fmla="*/ 19 w 739"/>
                  <a:gd name="T95" fmla="*/ 0 h 712"/>
                  <a:gd name="T96" fmla="*/ 2 w 739"/>
                  <a:gd name="T97" fmla="*/ 0 h 7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39" h="712">
                    <a:moveTo>
                      <a:pt x="2" y="0"/>
                    </a:moveTo>
                    <a:lnTo>
                      <a:pt x="0" y="8"/>
                    </a:lnTo>
                    <a:lnTo>
                      <a:pt x="2" y="18"/>
                    </a:lnTo>
                    <a:lnTo>
                      <a:pt x="2" y="32"/>
                    </a:lnTo>
                    <a:lnTo>
                      <a:pt x="0" y="45"/>
                    </a:lnTo>
                    <a:lnTo>
                      <a:pt x="0" y="63"/>
                    </a:lnTo>
                    <a:lnTo>
                      <a:pt x="2" y="79"/>
                    </a:lnTo>
                    <a:lnTo>
                      <a:pt x="0" y="97"/>
                    </a:lnTo>
                    <a:lnTo>
                      <a:pt x="2" y="112"/>
                    </a:lnTo>
                    <a:lnTo>
                      <a:pt x="2" y="128"/>
                    </a:lnTo>
                    <a:lnTo>
                      <a:pt x="0" y="140"/>
                    </a:lnTo>
                    <a:lnTo>
                      <a:pt x="2" y="152"/>
                    </a:lnTo>
                    <a:lnTo>
                      <a:pt x="2" y="158"/>
                    </a:lnTo>
                    <a:lnTo>
                      <a:pt x="9" y="160"/>
                    </a:lnTo>
                    <a:lnTo>
                      <a:pt x="27" y="158"/>
                    </a:lnTo>
                    <a:lnTo>
                      <a:pt x="51" y="158"/>
                    </a:lnTo>
                    <a:lnTo>
                      <a:pt x="78" y="160"/>
                    </a:lnTo>
                    <a:lnTo>
                      <a:pt x="108" y="160"/>
                    </a:lnTo>
                    <a:lnTo>
                      <a:pt x="140" y="158"/>
                    </a:lnTo>
                    <a:lnTo>
                      <a:pt x="171" y="160"/>
                    </a:lnTo>
                    <a:lnTo>
                      <a:pt x="199" y="158"/>
                    </a:lnTo>
                    <a:lnTo>
                      <a:pt x="224" y="158"/>
                    </a:lnTo>
                    <a:lnTo>
                      <a:pt x="244" y="160"/>
                    </a:lnTo>
                    <a:lnTo>
                      <a:pt x="258" y="158"/>
                    </a:lnTo>
                    <a:lnTo>
                      <a:pt x="264" y="158"/>
                    </a:lnTo>
                    <a:lnTo>
                      <a:pt x="262" y="170"/>
                    </a:lnTo>
                    <a:lnTo>
                      <a:pt x="264" y="197"/>
                    </a:lnTo>
                    <a:lnTo>
                      <a:pt x="264" y="243"/>
                    </a:lnTo>
                    <a:lnTo>
                      <a:pt x="262" y="296"/>
                    </a:lnTo>
                    <a:lnTo>
                      <a:pt x="262" y="359"/>
                    </a:lnTo>
                    <a:lnTo>
                      <a:pt x="264" y="426"/>
                    </a:lnTo>
                    <a:lnTo>
                      <a:pt x="262" y="493"/>
                    </a:lnTo>
                    <a:lnTo>
                      <a:pt x="264" y="558"/>
                    </a:lnTo>
                    <a:lnTo>
                      <a:pt x="264" y="615"/>
                    </a:lnTo>
                    <a:lnTo>
                      <a:pt x="262" y="662"/>
                    </a:lnTo>
                    <a:lnTo>
                      <a:pt x="264" y="694"/>
                    </a:lnTo>
                    <a:lnTo>
                      <a:pt x="264" y="710"/>
                    </a:lnTo>
                    <a:lnTo>
                      <a:pt x="272" y="712"/>
                    </a:lnTo>
                    <a:lnTo>
                      <a:pt x="285" y="710"/>
                    </a:lnTo>
                    <a:lnTo>
                      <a:pt x="301" y="710"/>
                    </a:lnTo>
                    <a:lnTo>
                      <a:pt x="323" y="712"/>
                    </a:lnTo>
                    <a:lnTo>
                      <a:pt x="345" y="712"/>
                    </a:lnTo>
                    <a:lnTo>
                      <a:pt x="370" y="710"/>
                    </a:lnTo>
                    <a:lnTo>
                      <a:pt x="394" y="712"/>
                    </a:lnTo>
                    <a:lnTo>
                      <a:pt x="416" y="710"/>
                    </a:lnTo>
                    <a:lnTo>
                      <a:pt x="437" y="710"/>
                    </a:lnTo>
                    <a:lnTo>
                      <a:pt x="453" y="712"/>
                    </a:lnTo>
                    <a:lnTo>
                      <a:pt x="467" y="710"/>
                    </a:lnTo>
                    <a:lnTo>
                      <a:pt x="477" y="710"/>
                    </a:lnTo>
                    <a:lnTo>
                      <a:pt x="475" y="694"/>
                    </a:lnTo>
                    <a:lnTo>
                      <a:pt x="477" y="662"/>
                    </a:lnTo>
                    <a:lnTo>
                      <a:pt x="477" y="615"/>
                    </a:lnTo>
                    <a:lnTo>
                      <a:pt x="475" y="558"/>
                    </a:lnTo>
                    <a:lnTo>
                      <a:pt x="475" y="493"/>
                    </a:lnTo>
                    <a:lnTo>
                      <a:pt x="477" y="426"/>
                    </a:lnTo>
                    <a:lnTo>
                      <a:pt x="475" y="359"/>
                    </a:lnTo>
                    <a:lnTo>
                      <a:pt x="477" y="296"/>
                    </a:lnTo>
                    <a:lnTo>
                      <a:pt x="477" y="243"/>
                    </a:lnTo>
                    <a:lnTo>
                      <a:pt x="475" y="197"/>
                    </a:lnTo>
                    <a:lnTo>
                      <a:pt x="477" y="170"/>
                    </a:lnTo>
                    <a:lnTo>
                      <a:pt x="477" y="158"/>
                    </a:lnTo>
                    <a:lnTo>
                      <a:pt x="481" y="160"/>
                    </a:lnTo>
                    <a:lnTo>
                      <a:pt x="494" y="158"/>
                    </a:lnTo>
                    <a:lnTo>
                      <a:pt x="514" y="158"/>
                    </a:lnTo>
                    <a:lnTo>
                      <a:pt x="540" y="160"/>
                    </a:lnTo>
                    <a:lnTo>
                      <a:pt x="567" y="160"/>
                    </a:lnTo>
                    <a:lnTo>
                      <a:pt x="599" y="158"/>
                    </a:lnTo>
                    <a:lnTo>
                      <a:pt x="630" y="160"/>
                    </a:lnTo>
                    <a:lnTo>
                      <a:pt x="660" y="158"/>
                    </a:lnTo>
                    <a:lnTo>
                      <a:pt x="688" y="158"/>
                    </a:lnTo>
                    <a:lnTo>
                      <a:pt x="711" y="160"/>
                    </a:lnTo>
                    <a:lnTo>
                      <a:pt x="729" y="158"/>
                    </a:lnTo>
                    <a:lnTo>
                      <a:pt x="739" y="158"/>
                    </a:lnTo>
                    <a:lnTo>
                      <a:pt x="737" y="152"/>
                    </a:lnTo>
                    <a:lnTo>
                      <a:pt x="739" y="140"/>
                    </a:lnTo>
                    <a:lnTo>
                      <a:pt x="739" y="128"/>
                    </a:lnTo>
                    <a:lnTo>
                      <a:pt x="737" y="112"/>
                    </a:lnTo>
                    <a:lnTo>
                      <a:pt x="737" y="97"/>
                    </a:lnTo>
                    <a:lnTo>
                      <a:pt x="739" y="79"/>
                    </a:lnTo>
                    <a:lnTo>
                      <a:pt x="737" y="63"/>
                    </a:lnTo>
                    <a:lnTo>
                      <a:pt x="739" y="45"/>
                    </a:lnTo>
                    <a:lnTo>
                      <a:pt x="739" y="32"/>
                    </a:lnTo>
                    <a:lnTo>
                      <a:pt x="737" y="18"/>
                    </a:lnTo>
                    <a:lnTo>
                      <a:pt x="739" y="8"/>
                    </a:lnTo>
                    <a:lnTo>
                      <a:pt x="739" y="0"/>
                    </a:lnTo>
                    <a:lnTo>
                      <a:pt x="719" y="2"/>
                    </a:lnTo>
                    <a:lnTo>
                      <a:pt x="676" y="0"/>
                    </a:lnTo>
                    <a:lnTo>
                      <a:pt x="617" y="0"/>
                    </a:lnTo>
                    <a:lnTo>
                      <a:pt x="542" y="2"/>
                    </a:lnTo>
                    <a:lnTo>
                      <a:pt x="457" y="2"/>
                    </a:lnTo>
                    <a:lnTo>
                      <a:pt x="370" y="0"/>
                    </a:lnTo>
                    <a:lnTo>
                      <a:pt x="282" y="2"/>
                    </a:lnTo>
                    <a:lnTo>
                      <a:pt x="197" y="0"/>
                    </a:lnTo>
                    <a:lnTo>
                      <a:pt x="122" y="0"/>
                    </a:lnTo>
                    <a:lnTo>
                      <a:pt x="63" y="2"/>
                    </a:lnTo>
                    <a:lnTo>
                      <a:pt x="19" y="0"/>
                    </a:lnTo>
                    <a:lnTo>
                      <a:pt x="2"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grpSp>
          <p:nvGrpSpPr>
            <p:cNvPr id="2057" name="Group 13"/>
            <p:cNvGrpSpPr>
              <a:grpSpLocks noChangeAspect="1"/>
            </p:cNvGrpSpPr>
            <p:nvPr/>
          </p:nvGrpSpPr>
          <p:grpSpPr bwMode="auto">
            <a:xfrm>
              <a:off x="4099" y="4297"/>
              <a:ext cx="3478" cy="1684"/>
              <a:chOff x="4099" y="4297"/>
              <a:chExt cx="3478" cy="1684"/>
            </a:xfrm>
          </p:grpSpPr>
          <p:sp>
            <p:nvSpPr>
              <p:cNvPr id="2058" name="Freeform 14"/>
              <p:cNvSpPr>
                <a:spLocks noChangeAspect="1"/>
              </p:cNvSpPr>
              <p:nvPr/>
            </p:nvSpPr>
            <p:spPr bwMode="auto">
              <a:xfrm>
                <a:off x="4095" y="4806"/>
                <a:ext cx="1520" cy="1172"/>
              </a:xfrm>
              <a:custGeom>
                <a:avLst/>
                <a:gdLst>
                  <a:gd name="T0" fmla="*/ 1445 w 1518"/>
                  <a:gd name="T1" fmla="*/ 39 h 1173"/>
                  <a:gd name="T2" fmla="*/ 1406 w 1518"/>
                  <a:gd name="T3" fmla="*/ 19 h 1173"/>
                  <a:gd name="T4" fmla="*/ 1363 w 1518"/>
                  <a:gd name="T5" fmla="*/ 8 h 1173"/>
                  <a:gd name="T6" fmla="*/ 1311 w 1518"/>
                  <a:gd name="T7" fmla="*/ 2 h 1173"/>
                  <a:gd name="T8" fmla="*/ 1118 w 1518"/>
                  <a:gd name="T9" fmla="*/ 25 h 1173"/>
                  <a:gd name="T10" fmla="*/ 791 w 1518"/>
                  <a:gd name="T11" fmla="*/ 144 h 1173"/>
                  <a:gd name="T12" fmla="*/ 448 w 1518"/>
                  <a:gd name="T13" fmla="*/ 321 h 1173"/>
                  <a:gd name="T14" fmla="*/ 166 w 1518"/>
                  <a:gd name="T15" fmla="*/ 520 h 1173"/>
                  <a:gd name="T16" fmla="*/ 65 w 1518"/>
                  <a:gd name="T17" fmla="*/ 633 h 1173"/>
                  <a:gd name="T18" fmla="*/ 26 w 1518"/>
                  <a:gd name="T19" fmla="*/ 705 h 1173"/>
                  <a:gd name="T20" fmla="*/ 4 w 1518"/>
                  <a:gd name="T21" fmla="*/ 778 h 1173"/>
                  <a:gd name="T22" fmla="*/ 2 w 1518"/>
                  <a:gd name="T23" fmla="*/ 847 h 1173"/>
                  <a:gd name="T24" fmla="*/ 65 w 1518"/>
                  <a:gd name="T25" fmla="*/ 974 h 1173"/>
                  <a:gd name="T26" fmla="*/ 253 w 1518"/>
                  <a:gd name="T27" fmla="*/ 1088 h 1173"/>
                  <a:gd name="T28" fmla="*/ 546 w 1518"/>
                  <a:gd name="T29" fmla="*/ 1155 h 1173"/>
                  <a:gd name="T30" fmla="*/ 919 w 1518"/>
                  <a:gd name="T31" fmla="*/ 1169 h 1173"/>
                  <a:gd name="T32" fmla="*/ 850 w 1518"/>
                  <a:gd name="T33" fmla="*/ 1147 h 1173"/>
                  <a:gd name="T34" fmla="*/ 584 w 1518"/>
                  <a:gd name="T35" fmla="*/ 1092 h 1173"/>
                  <a:gd name="T36" fmla="*/ 387 w 1518"/>
                  <a:gd name="T37" fmla="*/ 999 h 1173"/>
                  <a:gd name="T38" fmla="*/ 266 w 1518"/>
                  <a:gd name="T39" fmla="*/ 871 h 1173"/>
                  <a:gd name="T40" fmla="*/ 272 w 1518"/>
                  <a:gd name="T41" fmla="*/ 629 h 1173"/>
                  <a:gd name="T42" fmla="*/ 513 w 1518"/>
                  <a:gd name="T43" fmla="*/ 362 h 1173"/>
                  <a:gd name="T44" fmla="*/ 852 w 1518"/>
                  <a:gd name="T45" fmla="*/ 175 h 1173"/>
                  <a:gd name="T46" fmla="*/ 1134 w 1518"/>
                  <a:gd name="T47" fmla="*/ 130 h 1173"/>
                  <a:gd name="T48" fmla="*/ 1199 w 1518"/>
                  <a:gd name="T49" fmla="*/ 163 h 1173"/>
                  <a:gd name="T50" fmla="*/ 1207 w 1518"/>
                  <a:gd name="T51" fmla="*/ 179 h 1173"/>
                  <a:gd name="T52" fmla="*/ 1213 w 1518"/>
                  <a:gd name="T53" fmla="*/ 199 h 1173"/>
                  <a:gd name="T54" fmla="*/ 1215 w 1518"/>
                  <a:gd name="T55" fmla="*/ 223 h 1173"/>
                  <a:gd name="T56" fmla="*/ 1215 w 1518"/>
                  <a:gd name="T57" fmla="*/ 242 h 1173"/>
                  <a:gd name="T58" fmla="*/ 1215 w 1518"/>
                  <a:gd name="T59" fmla="*/ 258 h 1173"/>
                  <a:gd name="T60" fmla="*/ 1211 w 1518"/>
                  <a:gd name="T61" fmla="*/ 274 h 1173"/>
                  <a:gd name="T62" fmla="*/ 1209 w 1518"/>
                  <a:gd name="T63" fmla="*/ 292 h 1173"/>
                  <a:gd name="T64" fmla="*/ 1205 w 1518"/>
                  <a:gd name="T65" fmla="*/ 311 h 1173"/>
                  <a:gd name="T66" fmla="*/ 1201 w 1518"/>
                  <a:gd name="T67" fmla="*/ 329 h 1173"/>
                  <a:gd name="T68" fmla="*/ 1195 w 1518"/>
                  <a:gd name="T69" fmla="*/ 349 h 1173"/>
                  <a:gd name="T70" fmla="*/ 1191 w 1518"/>
                  <a:gd name="T71" fmla="*/ 366 h 1173"/>
                  <a:gd name="T72" fmla="*/ 1351 w 1518"/>
                  <a:gd name="T73" fmla="*/ 993 h 1173"/>
                  <a:gd name="T74" fmla="*/ 1511 w 1518"/>
                  <a:gd name="T75" fmla="*/ 337 h 1173"/>
                  <a:gd name="T76" fmla="*/ 1516 w 1518"/>
                  <a:gd name="T77" fmla="*/ 317 h 1173"/>
                  <a:gd name="T78" fmla="*/ 1520 w 1518"/>
                  <a:gd name="T79" fmla="*/ 295 h 1173"/>
                  <a:gd name="T80" fmla="*/ 1522 w 1518"/>
                  <a:gd name="T81" fmla="*/ 272 h 1173"/>
                  <a:gd name="T82" fmla="*/ 1524 w 1518"/>
                  <a:gd name="T83" fmla="*/ 250 h 1173"/>
                  <a:gd name="T84" fmla="*/ 1526 w 1518"/>
                  <a:gd name="T85" fmla="*/ 230 h 1173"/>
                  <a:gd name="T86" fmla="*/ 1526 w 1518"/>
                  <a:gd name="T87" fmla="*/ 217 h 1173"/>
                  <a:gd name="T88" fmla="*/ 1526 w 1518"/>
                  <a:gd name="T89" fmla="*/ 203 h 1173"/>
                  <a:gd name="T90" fmla="*/ 1526 w 1518"/>
                  <a:gd name="T91" fmla="*/ 171 h 1173"/>
                  <a:gd name="T92" fmla="*/ 1516 w 1518"/>
                  <a:gd name="T93" fmla="*/ 132 h 1173"/>
                  <a:gd name="T94" fmla="*/ 1501 w 1518"/>
                  <a:gd name="T95" fmla="*/ 96 h 1173"/>
                  <a:gd name="T96" fmla="*/ 1477 w 1518"/>
                  <a:gd name="T97" fmla="*/ 65 h 11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518" h="1173">
                    <a:moveTo>
                      <a:pt x="1457" y="55"/>
                    </a:moveTo>
                    <a:lnTo>
                      <a:pt x="1447" y="47"/>
                    </a:lnTo>
                    <a:lnTo>
                      <a:pt x="1437" y="39"/>
                    </a:lnTo>
                    <a:lnTo>
                      <a:pt x="1426" y="33"/>
                    </a:lnTo>
                    <a:lnTo>
                      <a:pt x="1412" y="25"/>
                    </a:lnTo>
                    <a:lnTo>
                      <a:pt x="1398" y="19"/>
                    </a:lnTo>
                    <a:lnTo>
                      <a:pt x="1384" y="16"/>
                    </a:lnTo>
                    <a:lnTo>
                      <a:pt x="1370" y="12"/>
                    </a:lnTo>
                    <a:lnTo>
                      <a:pt x="1355" y="8"/>
                    </a:lnTo>
                    <a:lnTo>
                      <a:pt x="1337" y="4"/>
                    </a:lnTo>
                    <a:lnTo>
                      <a:pt x="1321" y="2"/>
                    </a:lnTo>
                    <a:lnTo>
                      <a:pt x="1303" y="2"/>
                    </a:lnTo>
                    <a:lnTo>
                      <a:pt x="1284" y="0"/>
                    </a:lnTo>
                    <a:lnTo>
                      <a:pt x="1207" y="8"/>
                    </a:lnTo>
                    <a:lnTo>
                      <a:pt x="1114" y="25"/>
                    </a:lnTo>
                    <a:lnTo>
                      <a:pt x="1012" y="57"/>
                    </a:lnTo>
                    <a:lnTo>
                      <a:pt x="901" y="96"/>
                    </a:lnTo>
                    <a:lnTo>
                      <a:pt x="787" y="144"/>
                    </a:lnTo>
                    <a:lnTo>
                      <a:pt x="671" y="197"/>
                    </a:lnTo>
                    <a:lnTo>
                      <a:pt x="554" y="256"/>
                    </a:lnTo>
                    <a:lnTo>
                      <a:pt x="444" y="321"/>
                    </a:lnTo>
                    <a:lnTo>
                      <a:pt x="339" y="386"/>
                    </a:lnTo>
                    <a:lnTo>
                      <a:pt x="247" y="453"/>
                    </a:lnTo>
                    <a:lnTo>
                      <a:pt x="166" y="520"/>
                    </a:lnTo>
                    <a:lnTo>
                      <a:pt x="103" y="585"/>
                    </a:lnTo>
                    <a:lnTo>
                      <a:pt x="83" y="611"/>
                    </a:lnTo>
                    <a:lnTo>
                      <a:pt x="65" y="637"/>
                    </a:lnTo>
                    <a:lnTo>
                      <a:pt x="50" y="660"/>
                    </a:lnTo>
                    <a:lnTo>
                      <a:pt x="36" y="686"/>
                    </a:lnTo>
                    <a:lnTo>
                      <a:pt x="26" y="709"/>
                    </a:lnTo>
                    <a:lnTo>
                      <a:pt x="16" y="735"/>
                    </a:lnTo>
                    <a:lnTo>
                      <a:pt x="8" y="759"/>
                    </a:lnTo>
                    <a:lnTo>
                      <a:pt x="4" y="782"/>
                    </a:lnTo>
                    <a:lnTo>
                      <a:pt x="0" y="806"/>
                    </a:lnTo>
                    <a:lnTo>
                      <a:pt x="0" y="830"/>
                    </a:lnTo>
                    <a:lnTo>
                      <a:pt x="2" y="851"/>
                    </a:lnTo>
                    <a:lnTo>
                      <a:pt x="6" y="873"/>
                    </a:lnTo>
                    <a:lnTo>
                      <a:pt x="28" y="928"/>
                    </a:lnTo>
                    <a:lnTo>
                      <a:pt x="65" y="978"/>
                    </a:lnTo>
                    <a:lnTo>
                      <a:pt x="115" y="1021"/>
                    </a:lnTo>
                    <a:lnTo>
                      <a:pt x="178" y="1058"/>
                    </a:lnTo>
                    <a:lnTo>
                      <a:pt x="253" y="1092"/>
                    </a:lnTo>
                    <a:lnTo>
                      <a:pt x="337" y="1120"/>
                    </a:lnTo>
                    <a:lnTo>
                      <a:pt x="436" y="1141"/>
                    </a:lnTo>
                    <a:lnTo>
                      <a:pt x="542" y="1159"/>
                    </a:lnTo>
                    <a:lnTo>
                      <a:pt x="659" y="1169"/>
                    </a:lnTo>
                    <a:lnTo>
                      <a:pt x="783" y="1173"/>
                    </a:lnTo>
                    <a:lnTo>
                      <a:pt x="915" y="1173"/>
                    </a:lnTo>
                    <a:lnTo>
                      <a:pt x="1053" y="1165"/>
                    </a:lnTo>
                    <a:lnTo>
                      <a:pt x="947" y="1161"/>
                    </a:lnTo>
                    <a:lnTo>
                      <a:pt x="846" y="1151"/>
                    </a:lnTo>
                    <a:lnTo>
                      <a:pt x="749" y="1135"/>
                    </a:lnTo>
                    <a:lnTo>
                      <a:pt x="661" y="1118"/>
                    </a:lnTo>
                    <a:lnTo>
                      <a:pt x="580" y="1096"/>
                    </a:lnTo>
                    <a:lnTo>
                      <a:pt x="505" y="1068"/>
                    </a:lnTo>
                    <a:lnTo>
                      <a:pt x="440" y="1039"/>
                    </a:lnTo>
                    <a:lnTo>
                      <a:pt x="383" y="1003"/>
                    </a:lnTo>
                    <a:lnTo>
                      <a:pt x="333" y="964"/>
                    </a:lnTo>
                    <a:lnTo>
                      <a:pt x="296" y="922"/>
                    </a:lnTo>
                    <a:lnTo>
                      <a:pt x="266" y="875"/>
                    </a:lnTo>
                    <a:lnTo>
                      <a:pt x="247" y="824"/>
                    </a:lnTo>
                    <a:lnTo>
                      <a:pt x="243" y="729"/>
                    </a:lnTo>
                    <a:lnTo>
                      <a:pt x="272" y="633"/>
                    </a:lnTo>
                    <a:lnTo>
                      <a:pt x="331" y="538"/>
                    </a:lnTo>
                    <a:lnTo>
                      <a:pt x="412" y="447"/>
                    </a:lnTo>
                    <a:lnTo>
                      <a:pt x="509" y="362"/>
                    </a:lnTo>
                    <a:lnTo>
                      <a:pt x="619" y="290"/>
                    </a:lnTo>
                    <a:lnTo>
                      <a:pt x="734" y="224"/>
                    </a:lnTo>
                    <a:lnTo>
                      <a:pt x="848" y="175"/>
                    </a:lnTo>
                    <a:lnTo>
                      <a:pt x="956" y="142"/>
                    </a:lnTo>
                    <a:lnTo>
                      <a:pt x="1051" y="126"/>
                    </a:lnTo>
                    <a:lnTo>
                      <a:pt x="1130" y="130"/>
                    </a:lnTo>
                    <a:lnTo>
                      <a:pt x="1183" y="155"/>
                    </a:lnTo>
                    <a:lnTo>
                      <a:pt x="1187" y="159"/>
                    </a:lnTo>
                    <a:lnTo>
                      <a:pt x="1191" y="163"/>
                    </a:lnTo>
                    <a:lnTo>
                      <a:pt x="1195" y="169"/>
                    </a:lnTo>
                    <a:lnTo>
                      <a:pt x="1197" y="173"/>
                    </a:lnTo>
                    <a:lnTo>
                      <a:pt x="1199" y="179"/>
                    </a:lnTo>
                    <a:lnTo>
                      <a:pt x="1201" y="185"/>
                    </a:lnTo>
                    <a:lnTo>
                      <a:pt x="1203" y="193"/>
                    </a:lnTo>
                    <a:lnTo>
                      <a:pt x="1205" y="199"/>
                    </a:lnTo>
                    <a:lnTo>
                      <a:pt x="1207" y="207"/>
                    </a:lnTo>
                    <a:lnTo>
                      <a:pt x="1207" y="215"/>
                    </a:lnTo>
                    <a:lnTo>
                      <a:pt x="1207" y="223"/>
                    </a:lnTo>
                    <a:lnTo>
                      <a:pt x="1207" y="230"/>
                    </a:lnTo>
                    <a:lnTo>
                      <a:pt x="1207" y="236"/>
                    </a:lnTo>
                    <a:lnTo>
                      <a:pt x="1207" y="242"/>
                    </a:lnTo>
                    <a:lnTo>
                      <a:pt x="1207" y="246"/>
                    </a:lnTo>
                    <a:lnTo>
                      <a:pt x="1207" y="252"/>
                    </a:lnTo>
                    <a:lnTo>
                      <a:pt x="1207" y="258"/>
                    </a:lnTo>
                    <a:lnTo>
                      <a:pt x="1205" y="262"/>
                    </a:lnTo>
                    <a:lnTo>
                      <a:pt x="1205" y="268"/>
                    </a:lnTo>
                    <a:lnTo>
                      <a:pt x="1203" y="274"/>
                    </a:lnTo>
                    <a:lnTo>
                      <a:pt x="1203" y="280"/>
                    </a:lnTo>
                    <a:lnTo>
                      <a:pt x="1201" y="286"/>
                    </a:lnTo>
                    <a:lnTo>
                      <a:pt x="1201" y="292"/>
                    </a:lnTo>
                    <a:lnTo>
                      <a:pt x="1199" y="297"/>
                    </a:lnTo>
                    <a:lnTo>
                      <a:pt x="1199" y="305"/>
                    </a:lnTo>
                    <a:lnTo>
                      <a:pt x="1197" y="311"/>
                    </a:lnTo>
                    <a:lnTo>
                      <a:pt x="1195" y="317"/>
                    </a:lnTo>
                    <a:lnTo>
                      <a:pt x="1195" y="323"/>
                    </a:lnTo>
                    <a:lnTo>
                      <a:pt x="1193" y="329"/>
                    </a:lnTo>
                    <a:lnTo>
                      <a:pt x="1191" y="335"/>
                    </a:lnTo>
                    <a:lnTo>
                      <a:pt x="1189" y="341"/>
                    </a:lnTo>
                    <a:lnTo>
                      <a:pt x="1187" y="349"/>
                    </a:lnTo>
                    <a:lnTo>
                      <a:pt x="1187" y="355"/>
                    </a:lnTo>
                    <a:lnTo>
                      <a:pt x="1185" y="361"/>
                    </a:lnTo>
                    <a:lnTo>
                      <a:pt x="1183" y="366"/>
                    </a:lnTo>
                    <a:lnTo>
                      <a:pt x="1181" y="372"/>
                    </a:lnTo>
                    <a:lnTo>
                      <a:pt x="1031" y="995"/>
                    </a:lnTo>
                    <a:lnTo>
                      <a:pt x="1343" y="997"/>
                    </a:lnTo>
                    <a:lnTo>
                      <a:pt x="1499" y="349"/>
                    </a:lnTo>
                    <a:lnTo>
                      <a:pt x="1501" y="343"/>
                    </a:lnTo>
                    <a:lnTo>
                      <a:pt x="1503" y="337"/>
                    </a:lnTo>
                    <a:lnTo>
                      <a:pt x="1504" y="331"/>
                    </a:lnTo>
                    <a:lnTo>
                      <a:pt x="1506" y="323"/>
                    </a:lnTo>
                    <a:lnTo>
                      <a:pt x="1508" y="317"/>
                    </a:lnTo>
                    <a:lnTo>
                      <a:pt x="1510" y="309"/>
                    </a:lnTo>
                    <a:lnTo>
                      <a:pt x="1510" y="303"/>
                    </a:lnTo>
                    <a:lnTo>
                      <a:pt x="1512" y="295"/>
                    </a:lnTo>
                    <a:lnTo>
                      <a:pt x="1512" y="288"/>
                    </a:lnTo>
                    <a:lnTo>
                      <a:pt x="1514" y="280"/>
                    </a:lnTo>
                    <a:lnTo>
                      <a:pt x="1514" y="272"/>
                    </a:lnTo>
                    <a:lnTo>
                      <a:pt x="1514" y="264"/>
                    </a:lnTo>
                    <a:lnTo>
                      <a:pt x="1516" y="258"/>
                    </a:lnTo>
                    <a:lnTo>
                      <a:pt x="1516" y="250"/>
                    </a:lnTo>
                    <a:lnTo>
                      <a:pt x="1518" y="244"/>
                    </a:lnTo>
                    <a:lnTo>
                      <a:pt x="1518" y="236"/>
                    </a:lnTo>
                    <a:lnTo>
                      <a:pt x="1518" y="230"/>
                    </a:lnTo>
                    <a:lnTo>
                      <a:pt x="1518" y="226"/>
                    </a:lnTo>
                    <a:lnTo>
                      <a:pt x="1518" y="221"/>
                    </a:lnTo>
                    <a:lnTo>
                      <a:pt x="1518" y="217"/>
                    </a:lnTo>
                    <a:lnTo>
                      <a:pt x="1518" y="211"/>
                    </a:lnTo>
                    <a:lnTo>
                      <a:pt x="1518" y="207"/>
                    </a:lnTo>
                    <a:lnTo>
                      <a:pt x="1518" y="203"/>
                    </a:lnTo>
                    <a:lnTo>
                      <a:pt x="1518" y="199"/>
                    </a:lnTo>
                    <a:lnTo>
                      <a:pt x="1518" y="185"/>
                    </a:lnTo>
                    <a:lnTo>
                      <a:pt x="1518" y="171"/>
                    </a:lnTo>
                    <a:lnTo>
                      <a:pt x="1516" y="157"/>
                    </a:lnTo>
                    <a:lnTo>
                      <a:pt x="1512" y="144"/>
                    </a:lnTo>
                    <a:lnTo>
                      <a:pt x="1508" y="132"/>
                    </a:lnTo>
                    <a:lnTo>
                      <a:pt x="1504" y="120"/>
                    </a:lnTo>
                    <a:lnTo>
                      <a:pt x="1499" y="108"/>
                    </a:lnTo>
                    <a:lnTo>
                      <a:pt x="1493" y="96"/>
                    </a:lnTo>
                    <a:lnTo>
                      <a:pt x="1485" y="86"/>
                    </a:lnTo>
                    <a:lnTo>
                      <a:pt x="1477" y="75"/>
                    </a:lnTo>
                    <a:lnTo>
                      <a:pt x="1469" y="65"/>
                    </a:lnTo>
                    <a:lnTo>
                      <a:pt x="1457" y="5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059" name="Freeform 15"/>
              <p:cNvSpPr>
                <a:spLocks noChangeAspect="1"/>
              </p:cNvSpPr>
              <p:nvPr/>
            </p:nvSpPr>
            <p:spPr bwMode="auto">
              <a:xfrm>
                <a:off x="5422" y="4297"/>
                <a:ext cx="356" cy="356"/>
              </a:xfrm>
              <a:custGeom>
                <a:avLst/>
                <a:gdLst>
                  <a:gd name="T0" fmla="*/ 347 w 359"/>
                  <a:gd name="T1" fmla="*/ 189 h 357"/>
                  <a:gd name="T2" fmla="*/ 345 w 359"/>
                  <a:gd name="T3" fmla="*/ 213 h 357"/>
                  <a:gd name="T4" fmla="*/ 339 w 359"/>
                  <a:gd name="T5" fmla="*/ 235 h 357"/>
                  <a:gd name="T6" fmla="*/ 329 w 359"/>
                  <a:gd name="T7" fmla="*/ 254 h 357"/>
                  <a:gd name="T8" fmla="*/ 317 w 359"/>
                  <a:gd name="T9" fmla="*/ 274 h 357"/>
                  <a:gd name="T10" fmla="*/ 304 w 359"/>
                  <a:gd name="T11" fmla="*/ 294 h 357"/>
                  <a:gd name="T12" fmla="*/ 290 w 359"/>
                  <a:gd name="T13" fmla="*/ 312 h 357"/>
                  <a:gd name="T14" fmla="*/ 270 w 359"/>
                  <a:gd name="T15" fmla="*/ 325 h 357"/>
                  <a:gd name="T16" fmla="*/ 250 w 359"/>
                  <a:gd name="T17" fmla="*/ 337 h 357"/>
                  <a:gd name="T18" fmla="*/ 231 w 359"/>
                  <a:gd name="T19" fmla="*/ 345 h 357"/>
                  <a:gd name="T20" fmla="*/ 209 w 359"/>
                  <a:gd name="T21" fmla="*/ 351 h 357"/>
                  <a:gd name="T22" fmla="*/ 185 w 359"/>
                  <a:gd name="T23" fmla="*/ 353 h 357"/>
                  <a:gd name="T24" fmla="*/ 164 w 359"/>
                  <a:gd name="T25" fmla="*/ 353 h 357"/>
                  <a:gd name="T26" fmla="*/ 140 w 359"/>
                  <a:gd name="T27" fmla="*/ 351 h 357"/>
                  <a:gd name="T28" fmla="*/ 118 w 359"/>
                  <a:gd name="T29" fmla="*/ 345 h 357"/>
                  <a:gd name="T30" fmla="*/ 99 w 359"/>
                  <a:gd name="T31" fmla="*/ 337 h 357"/>
                  <a:gd name="T32" fmla="*/ 79 w 359"/>
                  <a:gd name="T33" fmla="*/ 325 h 357"/>
                  <a:gd name="T34" fmla="*/ 59 w 359"/>
                  <a:gd name="T35" fmla="*/ 312 h 357"/>
                  <a:gd name="T36" fmla="*/ 45 w 359"/>
                  <a:gd name="T37" fmla="*/ 294 h 357"/>
                  <a:gd name="T38" fmla="*/ 32 w 359"/>
                  <a:gd name="T39" fmla="*/ 274 h 357"/>
                  <a:gd name="T40" fmla="*/ 20 w 359"/>
                  <a:gd name="T41" fmla="*/ 254 h 357"/>
                  <a:gd name="T42" fmla="*/ 10 w 359"/>
                  <a:gd name="T43" fmla="*/ 235 h 357"/>
                  <a:gd name="T44" fmla="*/ 4 w 359"/>
                  <a:gd name="T45" fmla="*/ 213 h 357"/>
                  <a:gd name="T46" fmla="*/ 2 w 359"/>
                  <a:gd name="T47" fmla="*/ 189 h 357"/>
                  <a:gd name="T48" fmla="*/ 2 w 359"/>
                  <a:gd name="T49" fmla="*/ 168 h 357"/>
                  <a:gd name="T50" fmla="*/ 4 w 359"/>
                  <a:gd name="T51" fmla="*/ 144 h 357"/>
                  <a:gd name="T52" fmla="*/ 10 w 359"/>
                  <a:gd name="T53" fmla="*/ 122 h 357"/>
                  <a:gd name="T54" fmla="*/ 20 w 359"/>
                  <a:gd name="T55" fmla="*/ 101 h 357"/>
                  <a:gd name="T56" fmla="*/ 32 w 359"/>
                  <a:gd name="T57" fmla="*/ 81 h 357"/>
                  <a:gd name="T58" fmla="*/ 45 w 359"/>
                  <a:gd name="T59" fmla="*/ 61 h 357"/>
                  <a:gd name="T60" fmla="*/ 59 w 359"/>
                  <a:gd name="T61" fmla="*/ 43 h 357"/>
                  <a:gd name="T62" fmla="*/ 79 w 359"/>
                  <a:gd name="T63" fmla="*/ 30 h 357"/>
                  <a:gd name="T64" fmla="*/ 99 w 359"/>
                  <a:gd name="T65" fmla="*/ 18 h 357"/>
                  <a:gd name="T66" fmla="*/ 118 w 359"/>
                  <a:gd name="T67" fmla="*/ 10 h 357"/>
                  <a:gd name="T68" fmla="*/ 140 w 359"/>
                  <a:gd name="T69" fmla="*/ 4 h 357"/>
                  <a:gd name="T70" fmla="*/ 164 w 359"/>
                  <a:gd name="T71" fmla="*/ 2 h 357"/>
                  <a:gd name="T72" fmla="*/ 185 w 359"/>
                  <a:gd name="T73" fmla="*/ 2 h 357"/>
                  <a:gd name="T74" fmla="*/ 209 w 359"/>
                  <a:gd name="T75" fmla="*/ 4 h 357"/>
                  <a:gd name="T76" fmla="*/ 231 w 359"/>
                  <a:gd name="T77" fmla="*/ 10 h 357"/>
                  <a:gd name="T78" fmla="*/ 250 w 359"/>
                  <a:gd name="T79" fmla="*/ 18 h 357"/>
                  <a:gd name="T80" fmla="*/ 270 w 359"/>
                  <a:gd name="T81" fmla="*/ 30 h 357"/>
                  <a:gd name="T82" fmla="*/ 290 w 359"/>
                  <a:gd name="T83" fmla="*/ 43 h 357"/>
                  <a:gd name="T84" fmla="*/ 304 w 359"/>
                  <a:gd name="T85" fmla="*/ 61 h 357"/>
                  <a:gd name="T86" fmla="*/ 317 w 359"/>
                  <a:gd name="T87" fmla="*/ 81 h 357"/>
                  <a:gd name="T88" fmla="*/ 329 w 359"/>
                  <a:gd name="T89" fmla="*/ 101 h 357"/>
                  <a:gd name="T90" fmla="*/ 339 w 359"/>
                  <a:gd name="T91" fmla="*/ 122 h 357"/>
                  <a:gd name="T92" fmla="*/ 345 w 359"/>
                  <a:gd name="T93" fmla="*/ 144 h 357"/>
                  <a:gd name="T94" fmla="*/ 347 w 359"/>
                  <a:gd name="T95" fmla="*/ 168 h 357"/>
                  <a:gd name="T96" fmla="*/ 347 w 359"/>
                  <a:gd name="T97" fmla="*/ 178 h 3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59" h="357">
                    <a:moveTo>
                      <a:pt x="359" y="180"/>
                    </a:moveTo>
                    <a:lnTo>
                      <a:pt x="359" y="193"/>
                    </a:lnTo>
                    <a:lnTo>
                      <a:pt x="359" y="205"/>
                    </a:lnTo>
                    <a:lnTo>
                      <a:pt x="357" y="217"/>
                    </a:lnTo>
                    <a:lnTo>
                      <a:pt x="355" y="227"/>
                    </a:lnTo>
                    <a:lnTo>
                      <a:pt x="351" y="239"/>
                    </a:lnTo>
                    <a:lnTo>
                      <a:pt x="347" y="249"/>
                    </a:lnTo>
                    <a:lnTo>
                      <a:pt x="341" y="258"/>
                    </a:lnTo>
                    <a:lnTo>
                      <a:pt x="335" y="268"/>
                    </a:lnTo>
                    <a:lnTo>
                      <a:pt x="329" y="278"/>
                    </a:lnTo>
                    <a:lnTo>
                      <a:pt x="323" y="288"/>
                    </a:lnTo>
                    <a:lnTo>
                      <a:pt x="316" y="298"/>
                    </a:lnTo>
                    <a:lnTo>
                      <a:pt x="306" y="306"/>
                    </a:lnTo>
                    <a:lnTo>
                      <a:pt x="298" y="316"/>
                    </a:lnTo>
                    <a:lnTo>
                      <a:pt x="288" y="323"/>
                    </a:lnTo>
                    <a:lnTo>
                      <a:pt x="278" y="329"/>
                    </a:lnTo>
                    <a:lnTo>
                      <a:pt x="268" y="335"/>
                    </a:lnTo>
                    <a:lnTo>
                      <a:pt x="258" y="341"/>
                    </a:lnTo>
                    <a:lnTo>
                      <a:pt x="249" y="345"/>
                    </a:lnTo>
                    <a:lnTo>
                      <a:pt x="239" y="349"/>
                    </a:lnTo>
                    <a:lnTo>
                      <a:pt x="227" y="353"/>
                    </a:lnTo>
                    <a:lnTo>
                      <a:pt x="217" y="355"/>
                    </a:lnTo>
                    <a:lnTo>
                      <a:pt x="205" y="357"/>
                    </a:lnTo>
                    <a:lnTo>
                      <a:pt x="193" y="357"/>
                    </a:lnTo>
                    <a:lnTo>
                      <a:pt x="180" y="357"/>
                    </a:lnTo>
                    <a:lnTo>
                      <a:pt x="168" y="357"/>
                    </a:lnTo>
                    <a:lnTo>
                      <a:pt x="156" y="357"/>
                    </a:lnTo>
                    <a:lnTo>
                      <a:pt x="144" y="355"/>
                    </a:lnTo>
                    <a:lnTo>
                      <a:pt x="134" y="353"/>
                    </a:lnTo>
                    <a:lnTo>
                      <a:pt x="122" y="349"/>
                    </a:lnTo>
                    <a:lnTo>
                      <a:pt x="112" y="345"/>
                    </a:lnTo>
                    <a:lnTo>
                      <a:pt x="103" y="341"/>
                    </a:lnTo>
                    <a:lnTo>
                      <a:pt x="93" y="335"/>
                    </a:lnTo>
                    <a:lnTo>
                      <a:pt x="83" y="329"/>
                    </a:lnTo>
                    <a:lnTo>
                      <a:pt x="73" y="323"/>
                    </a:lnTo>
                    <a:lnTo>
                      <a:pt x="63" y="316"/>
                    </a:lnTo>
                    <a:lnTo>
                      <a:pt x="53" y="306"/>
                    </a:lnTo>
                    <a:lnTo>
                      <a:pt x="45" y="298"/>
                    </a:lnTo>
                    <a:lnTo>
                      <a:pt x="38" y="288"/>
                    </a:lnTo>
                    <a:lnTo>
                      <a:pt x="32" y="278"/>
                    </a:lnTo>
                    <a:lnTo>
                      <a:pt x="26" y="268"/>
                    </a:lnTo>
                    <a:lnTo>
                      <a:pt x="20" y="258"/>
                    </a:lnTo>
                    <a:lnTo>
                      <a:pt x="14" y="249"/>
                    </a:lnTo>
                    <a:lnTo>
                      <a:pt x="10" y="239"/>
                    </a:lnTo>
                    <a:lnTo>
                      <a:pt x="6" y="227"/>
                    </a:lnTo>
                    <a:lnTo>
                      <a:pt x="4" y="217"/>
                    </a:lnTo>
                    <a:lnTo>
                      <a:pt x="2" y="205"/>
                    </a:lnTo>
                    <a:lnTo>
                      <a:pt x="2" y="193"/>
                    </a:lnTo>
                    <a:lnTo>
                      <a:pt x="0" y="180"/>
                    </a:lnTo>
                    <a:lnTo>
                      <a:pt x="2" y="168"/>
                    </a:lnTo>
                    <a:lnTo>
                      <a:pt x="2" y="156"/>
                    </a:lnTo>
                    <a:lnTo>
                      <a:pt x="4" y="144"/>
                    </a:lnTo>
                    <a:lnTo>
                      <a:pt x="8" y="134"/>
                    </a:lnTo>
                    <a:lnTo>
                      <a:pt x="10" y="122"/>
                    </a:lnTo>
                    <a:lnTo>
                      <a:pt x="14" y="111"/>
                    </a:lnTo>
                    <a:lnTo>
                      <a:pt x="20" y="101"/>
                    </a:lnTo>
                    <a:lnTo>
                      <a:pt x="24" y="91"/>
                    </a:lnTo>
                    <a:lnTo>
                      <a:pt x="32" y="81"/>
                    </a:lnTo>
                    <a:lnTo>
                      <a:pt x="38" y="71"/>
                    </a:lnTo>
                    <a:lnTo>
                      <a:pt x="45" y="61"/>
                    </a:lnTo>
                    <a:lnTo>
                      <a:pt x="53" y="51"/>
                    </a:lnTo>
                    <a:lnTo>
                      <a:pt x="63" y="43"/>
                    </a:lnTo>
                    <a:lnTo>
                      <a:pt x="73" y="38"/>
                    </a:lnTo>
                    <a:lnTo>
                      <a:pt x="83" y="30"/>
                    </a:lnTo>
                    <a:lnTo>
                      <a:pt x="93" y="24"/>
                    </a:lnTo>
                    <a:lnTo>
                      <a:pt x="103" y="18"/>
                    </a:lnTo>
                    <a:lnTo>
                      <a:pt x="112" y="14"/>
                    </a:lnTo>
                    <a:lnTo>
                      <a:pt x="122" y="10"/>
                    </a:lnTo>
                    <a:lnTo>
                      <a:pt x="134" y="6"/>
                    </a:lnTo>
                    <a:lnTo>
                      <a:pt x="144" y="4"/>
                    </a:lnTo>
                    <a:lnTo>
                      <a:pt x="156" y="2"/>
                    </a:lnTo>
                    <a:lnTo>
                      <a:pt x="168" y="2"/>
                    </a:lnTo>
                    <a:lnTo>
                      <a:pt x="180" y="0"/>
                    </a:lnTo>
                    <a:lnTo>
                      <a:pt x="193" y="2"/>
                    </a:lnTo>
                    <a:lnTo>
                      <a:pt x="205" y="2"/>
                    </a:lnTo>
                    <a:lnTo>
                      <a:pt x="217" y="4"/>
                    </a:lnTo>
                    <a:lnTo>
                      <a:pt x="227" y="6"/>
                    </a:lnTo>
                    <a:lnTo>
                      <a:pt x="239" y="10"/>
                    </a:lnTo>
                    <a:lnTo>
                      <a:pt x="249" y="14"/>
                    </a:lnTo>
                    <a:lnTo>
                      <a:pt x="258" y="18"/>
                    </a:lnTo>
                    <a:lnTo>
                      <a:pt x="268" y="24"/>
                    </a:lnTo>
                    <a:lnTo>
                      <a:pt x="278" y="30"/>
                    </a:lnTo>
                    <a:lnTo>
                      <a:pt x="288" y="38"/>
                    </a:lnTo>
                    <a:lnTo>
                      <a:pt x="298" y="43"/>
                    </a:lnTo>
                    <a:lnTo>
                      <a:pt x="306" y="51"/>
                    </a:lnTo>
                    <a:lnTo>
                      <a:pt x="316" y="61"/>
                    </a:lnTo>
                    <a:lnTo>
                      <a:pt x="323" y="71"/>
                    </a:lnTo>
                    <a:lnTo>
                      <a:pt x="329" y="81"/>
                    </a:lnTo>
                    <a:lnTo>
                      <a:pt x="337" y="91"/>
                    </a:lnTo>
                    <a:lnTo>
                      <a:pt x="341" y="101"/>
                    </a:lnTo>
                    <a:lnTo>
                      <a:pt x="347" y="111"/>
                    </a:lnTo>
                    <a:lnTo>
                      <a:pt x="351" y="122"/>
                    </a:lnTo>
                    <a:lnTo>
                      <a:pt x="353" y="134"/>
                    </a:lnTo>
                    <a:lnTo>
                      <a:pt x="357" y="144"/>
                    </a:lnTo>
                    <a:lnTo>
                      <a:pt x="359" y="156"/>
                    </a:lnTo>
                    <a:lnTo>
                      <a:pt x="359" y="168"/>
                    </a:lnTo>
                    <a:lnTo>
                      <a:pt x="359" y="18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060" name="Freeform 16"/>
              <p:cNvSpPr>
                <a:spLocks noChangeAspect="1"/>
              </p:cNvSpPr>
              <p:nvPr/>
            </p:nvSpPr>
            <p:spPr bwMode="auto">
              <a:xfrm>
                <a:off x="5807" y="4528"/>
                <a:ext cx="1770" cy="1278"/>
              </a:xfrm>
              <a:custGeom>
                <a:avLst/>
                <a:gdLst>
                  <a:gd name="T0" fmla="*/ 1724 w 1765"/>
                  <a:gd name="T1" fmla="*/ 195 h 1279"/>
                  <a:gd name="T2" fmla="*/ 1533 w 1765"/>
                  <a:gd name="T3" fmla="*/ 81 h 1279"/>
                  <a:gd name="T4" fmla="*/ 1237 w 1765"/>
                  <a:gd name="T5" fmla="*/ 14 h 1279"/>
                  <a:gd name="T6" fmla="*/ 860 w 1765"/>
                  <a:gd name="T7" fmla="*/ 0 h 1279"/>
                  <a:gd name="T8" fmla="*/ 935 w 1765"/>
                  <a:gd name="T9" fmla="*/ 22 h 1279"/>
                  <a:gd name="T10" fmla="*/ 1201 w 1765"/>
                  <a:gd name="T11" fmla="*/ 77 h 1279"/>
                  <a:gd name="T12" fmla="*/ 1402 w 1765"/>
                  <a:gd name="T13" fmla="*/ 169 h 1279"/>
                  <a:gd name="T14" fmla="*/ 1517 w 1765"/>
                  <a:gd name="T15" fmla="*/ 298 h 1279"/>
                  <a:gd name="T16" fmla="*/ 1542 w 1765"/>
                  <a:gd name="T17" fmla="*/ 406 h 1279"/>
                  <a:gd name="T18" fmla="*/ 1531 w 1765"/>
                  <a:gd name="T19" fmla="*/ 495 h 1279"/>
                  <a:gd name="T20" fmla="*/ 1489 w 1765"/>
                  <a:gd name="T21" fmla="*/ 587 h 1279"/>
                  <a:gd name="T22" fmla="*/ 1422 w 1765"/>
                  <a:gd name="T23" fmla="*/ 678 h 1279"/>
                  <a:gd name="T24" fmla="*/ 1278 w 1765"/>
                  <a:gd name="T25" fmla="*/ 818 h 1279"/>
                  <a:gd name="T26" fmla="*/ 1055 w 1765"/>
                  <a:gd name="T27" fmla="*/ 966 h 1279"/>
                  <a:gd name="T28" fmla="*/ 815 w 1765"/>
                  <a:gd name="T29" fmla="*/ 1078 h 1279"/>
                  <a:gd name="T30" fmla="*/ 602 w 1765"/>
                  <a:gd name="T31" fmla="*/ 1137 h 1279"/>
                  <a:gd name="T32" fmla="*/ 517 w 1765"/>
                  <a:gd name="T33" fmla="*/ 1141 h 1279"/>
                  <a:gd name="T34" fmla="*/ 487 w 1765"/>
                  <a:gd name="T35" fmla="*/ 1139 h 1279"/>
                  <a:gd name="T36" fmla="*/ 462 w 1765"/>
                  <a:gd name="T37" fmla="*/ 1133 h 1279"/>
                  <a:gd name="T38" fmla="*/ 442 w 1765"/>
                  <a:gd name="T39" fmla="*/ 1124 h 1279"/>
                  <a:gd name="T40" fmla="*/ 426 w 1765"/>
                  <a:gd name="T41" fmla="*/ 1114 h 1279"/>
                  <a:gd name="T42" fmla="*/ 416 w 1765"/>
                  <a:gd name="T43" fmla="*/ 1098 h 1279"/>
                  <a:gd name="T44" fmla="*/ 409 w 1765"/>
                  <a:gd name="T45" fmla="*/ 1078 h 1279"/>
                  <a:gd name="T46" fmla="*/ 407 w 1765"/>
                  <a:gd name="T47" fmla="*/ 1055 h 1279"/>
                  <a:gd name="T48" fmla="*/ 407 w 1765"/>
                  <a:gd name="T49" fmla="*/ 1041 h 1279"/>
                  <a:gd name="T50" fmla="*/ 407 w 1765"/>
                  <a:gd name="T51" fmla="*/ 1031 h 1279"/>
                  <a:gd name="T52" fmla="*/ 409 w 1765"/>
                  <a:gd name="T53" fmla="*/ 1019 h 1279"/>
                  <a:gd name="T54" fmla="*/ 411 w 1765"/>
                  <a:gd name="T55" fmla="*/ 1003 h 1279"/>
                  <a:gd name="T56" fmla="*/ 415 w 1765"/>
                  <a:gd name="T57" fmla="*/ 984 h 1279"/>
                  <a:gd name="T58" fmla="*/ 416 w 1765"/>
                  <a:gd name="T59" fmla="*/ 966 h 1279"/>
                  <a:gd name="T60" fmla="*/ 420 w 1765"/>
                  <a:gd name="T61" fmla="*/ 950 h 1279"/>
                  <a:gd name="T62" fmla="*/ 424 w 1765"/>
                  <a:gd name="T63" fmla="*/ 936 h 1279"/>
                  <a:gd name="T64" fmla="*/ 523 w 1765"/>
                  <a:gd name="T65" fmla="*/ 556 h 1279"/>
                  <a:gd name="T66" fmla="*/ 584 w 1765"/>
                  <a:gd name="T67" fmla="*/ 485 h 1279"/>
                  <a:gd name="T68" fmla="*/ 653 w 1765"/>
                  <a:gd name="T69" fmla="*/ 445 h 1279"/>
                  <a:gd name="T70" fmla="*/ 718 w 1765"/>
                  <a:gd name="T71" fmla="*/ 428 h 1279"/>
                  <a:gd name="T72" fmla="*/ 787 w 1765"/>
                  <a:gd name="T73" fmla="*/ 424 h 1279"/>
                  <a:gd name="T74" fmla="*/ 643 w 1765"/>
                  <a:gd name="T75" fmla="*/ 37 h 1279"/>
                  <a:gd name="T76" fmla="*/ 290 w 1765"/>
                  <a:gd name="T77" fmla="*/ 195 h 1279"/>
                  <a:gd name="T78" fmla="*/ 233 w 1765"/>
                  <a:gd name="T79" fmla="*/ 266 h 1279"/>
                  <a:gd name="T80" fmla="*/ 160 w 1765"/>
                  <a:gd name="T81" fmla="*/ 307 h 1279"/>
                  <a:gd name="T82" fmla="*/ 93 w 1765"/>
                  <a:gd name="T83" fmla="*/ 325 h 1279"/>
                  <a:gd name="T84" fmla="*/ 30 w 1765"/>
                  <a:gd name="T85" fmla="*/ 327 h 1279"/>
                  <a:gd name="T86" fmla="*/ 0 w 1765"/>
                  <a:gd name="T87" fmla="*/ 424 h 1279"/>
                  <a:gd name="T88" fmla="*/ 115 w 1765"/>
                  <a:gd name="T89" fmla="*/ 938 h 1279"/>
                  <a:gd name="T90" fmla="*/ 111 w 1765"/>
                  <a:gd name="T91" fmla="*/ 962 h 1279"/>
                  <a:gd name="T92" fmla="*/ 107 w 1765"/>
                  <a:gd name="T93" fmla="*/ 982 h 1279"/>
                  <a:gd name="T94" fmla="*/ 103 w 1765"/>
                  <a:gd name="T95" fmla="*/ 1001 h 1279"/>
                  <a:gd name="T96" fmla="*/ 97 w 1765"/>
                  <a:gd name="T97" fmla="*/ 1058 h 1279"/>
                  <a:gd name="T98" fmla="*/ 105 w 1765"/>
                  <a:gd name="T99" fmla="*/ 1165 h 1279"/>
                  <a:gd name="T100" fmla="*/ 152 w 1765"/>
                  <a:gd name="T101" fmla="*/ 1236 h 1279"/>
                  <a:gd name="T102" fmla="*/ 237 w 1765"/>
                  <a:gd name="T103" fmla="*/ 1269 h 1279"/>
                  <a:gd name="T104" fmla="*/ 322 w 1765"/>
                  <a:gd name="T105" fmla="*/ 1275 h 1279"/>
                  <a:gd name="T106" fmla="*/ 355 w 1765"/>
                  <a:gd name="T107" fmla="*/ 1273 h 1279"/>
                  <a:gd name="T108" fmla="*/ 395 w 1765"/>
                  <a:gd name="T109" fmla="*/ 1269 h 1279"/>
                  <a:gd name="T110" fmla="*/ 434 w 1765"/>
                  <a:gd name="T111" fmla="*/ 1264 h 1279"/>
                  <a:gd name="T112" fmla="*/ 677 w 1765"/>
                  <a:gd name="T113" fmla="*/ 1196 h 1279"/>
                  <a:gd name="T114" fmla="*/ 1209 w 1765"/>
                  <a:gd name="T115" fmla="*/ 958 h 1279"/>
                  <a:gd name="T116" fmla="*/ 1576 w 1765"/>
                  <a:gd name="T117" fmla="*/ 682 h 1279"/>
                  <a:gd name="T118" fmla="*/ 1765 w 1765"/>
                  <a:gd name="T119" fmla="*/ 430 h 1279"/>
                  <a:gd name="T120" fmla="*/ 1783 w 1765"/>
                  <a:gd name="T121" fmla="*/ 298 h 127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765" h="1279">
                    <a:moveTo>
                      <a:pt x="1763" y="298"/>
                    </a:moveTo>
                    <a:lnTo>
                      <a:pt x="1739" y="244"/>
                    </a:lnTo>
                    <a:lnTo>
                      <a:pt x="1704" y="195"/>
                    </a:lnTo>
                    <a:lnTo>
                      <a:pt x="1655" y="152"/>
                    </a:lnTo>
                    <a:lnTo>
                      <a:pt x="1591" y="114"/>
                    </a:lnTo>
                    <a:lnTo>
                      <a:pt x="1517" y="81"/>
                    </a:lnTo>
                    <a:lnTo>
                      <a:pt x="1430" y="53"/>
                    </a:lnTo>
                    <a:lnTo>
                      <a:pt x="1333" y="31"/>
                    </a:lnTo>
                    <a:lnTo>
                      <a:pt x="1225" y="14"/>
                    </a:lnTo>
                    <a:lnTo>
                      <a:pt x="1108" y="4"/>
                    </a:lnTo>
                    <a:lnTo>
                      <a:pt x="984" y="0"/>
                    </a:lnTo>
                    <a:lnTo>
                      <a:pt x="852" y="0"/>
                    </a:lnTo>
                    <a:lnTo>
                      <a:pt x="714" y="6"/>
                    </a:lnTo>
                    <a:lnTo>
                      <a:pt x="821" y="12"/>
                    </a:lnTo>
                    <a:lnTo>
                      <a:pt x="923" y="22"/>
                    </a:lnTo>
                    <a:lnTo>
                      <a:pt x="1018" y="37"/>
                    </a:lnTo>
                    <a:lnTo>
                      <a:pt x="1106" y="55"/>
                    </a:lnTo>
                    <a:lnTo>
                      <a:pt x="1189" y="77"/>
                    </a:lnTo>
                    <a:lnTo>
                      <a:pt x="1262" y="104"/>
                    </a:lnTo>
                    <a:lnTo>
                      <a:pt x="1329" y="134"/>
                    </a:lnTo>
                    <a:lnTo>
                      <a:pt x="1386" y="169"/>
                    </a:lnTo>
                    <a:lnTo>
                      <a:pt x="1434" y="209"/>
                    </a:lnTo>
                    <a:lnTo>
                      <a:pt x="1473" y="250"/>
                    </a:lnTo>
                    <a:lnTo>
                      <a:pt x="1501" y="298"/>
                    </a:lnTo>
                    <a:lnTo>
                      <a:pt x="1520" y="347"/>
                    </a:lnTo>
                    <a:lnTo>
                      <a:pt x="1524" y="376"/>
                    </a:lnTo>
                    <a:lnTo>
                      <a:pt x="1526" y="406"/>
                    </a:lnTo>
                    <a:lnTo>
                      <a:pt x="1526" y="436"/>
                    </a:lnTo>
                    <a:lnTo>
                      <a:pt x="1522" y="465"/>
                    </a:lnTo>
                    <a:lnTo>
                      <a:pt x="1515" y="495"/>
                    </a:lnTo>
                    <a:lnTo>
                      <a:pt x="1503" y="526"/>
                    </a:lnTo>
                    <a:lnTo>
                      <a:pt x="1489" y="558"/>
                    </a:lnTo>
                    <a:lnTo>
                      <a:pt x="1473" y="587"/>
                    </a:lnTo>
                    <a:lnTo>
                      <a:pt x="1453" y="619"/>
                    </a:lnTo>
                    <a:lnTo>
                      <a:pt x="1430" y="650"/>
                    </a:lnTo>
                    <a:lnTo>
                      <a:pt x="1406" y="682"/>
                    </a:lnTo>
                    <a:lnTo>
                      <a:pt x="1379" y="714"/>
                    </a:lnTo>
                    <a:lnTo>
                      <a:pt x="1323" y="769"/>
                    </a:lnTo>
                    <a:lnTo>
                      <a:pt x="1262" y="822"/>
                    </a:lnTo>
                    <a:lnTo>
                      <a:pt x="1193" y="873"/>
                    </a:lnTo>
                    <a:lnTo>
                      <a:pt x="1120" y="922"/>
                    </a:lnTo>
                    <a:lnTo>
                      <a:pt x="1043" y="970"/>
                    </a:lnTo>
                    <a:lnTo>
                      <a:pt x="965" y="1011"/>
                    </a:lnTo>
                    <a:lnTo>
                      <a:pt x="886" y="1051"/>
                    </a:lnTo>
                    <a:lnTo>
                      <a:pt x="807" y="1082"/>
                    </a:lnTo>
                    <a:lnTo>
                      <a:pt x="732" y="1110"/>
                    </a:lnTo>
                    <a:lnTo>
                      <a:pt x="659" y="1130"/>
                    </a:lnTo>
                    <a:lnTo>
                      <a:pt x="594" y="1141"/>
                    </a:lnTo>
                    <a:lnTo>
                      <a:pt x="535" y="1145"/>
                    </a:lnTo>
                    <a:lnTo>
                      <a:pt x="523" y="1145"/>
                    </a:lnTo>
                    <a:lnTo>
                      <a:pt x="513" y="1145"/>
                    </a:lnTo>
                    <a:lnTo>
                      <a:pt x="503" y="1145"/>
                    </a:lnTo>
                    <a:lnTo>
                      <a:pt x="493" y="1143"/>
                    </a:lnTo>
                    <a:lnTo>
                      <a:pt x="483" y="1143"/>
                    </a:lnTo>
                    <a:lnTo>
                      <a:pt x="476" y="1141"/>
                    </a:lnTo>
                    <a:lnTo>
                      <a:pt x="468" y="1139"/>
                    </a:lnTo>
                    <a:lnTo>
                      <a:pt x="458" y="1137"/>
                    </a:lnTo>
                    <a:lnTo>
                      <a:pt x="452" y="1135"/>
                    </a:lnTo>
                    <a:lnTo>
                      <a:pt x="444" y="1131"/>
                    </a:lnTo>
                    <a:lnTo>
                      <a:pt x="438" y="1128"/>
                    </a:lnTo>
                    <a:lnTo>
                      <a:pt x="434" y="1124"/>
                    </a:lnTo>
                    <a:lnTo>
                      <a:pt x="428" y="1122"/>
                    </a:lnTo>
                    <a:lnTo>
                      <a:pt x="422" y="1118"/>
                    </a:lnTo>
                    <a:lnTo>
                      <a:pt x="418" y="1112"/>
                    </a:lnTo>
                    <a:lnTo>
                      <a:pt x="414" y="1108"/>
                    </a:lnTo>
                    <a:lnTo>
                      <a:pt x="412" y="1102"/>
                    </a:lnTo>
                    <a:lnTo>
                      <a:pt x="409" y="1096"/>
                    </a:lnTo>
                    <a:lnTo>
                      <a:pt x="407" y="1090"/>
                    </a:lnTo>
                    <a:lnTo>
                      <a:pt x="405" y="1082"/>
                    </a:lnTo>
                    <a:lnTo>
                      <a:pt x="403" y="1074"/>
                    </a:lnTo>
                    <a:lnTo>
                      <a:pt x="403" y="1066"/>
                    </a:lnTo>
                    <a:lnTo>
                      <a:pt x="403" y="1059"/>
                    </a:lnTo>
                    <a:lnTo>
                      <a:pt x="403" y="1049"/>
                    </a:lnTo>
                    <a:lnTo>
                      <a:pt x="403" y="1047"/>
                    </a:lnTo>
                    <a:lnTo>
                      <a:pt x="403" y="1045"/>
                    </a:lnTo>
                    <a:lnTo>
                      <a:pt x="403" y="1043"/>
                    </a:lnTo>
                    <a:lnTo>
                      <a:pt x="403" y="1039"/>
                    </a:lnTo>
                    <a:lnTo>
                      <a:pt x="403" y="1035"/>
                    </a:lnTo>
                    <a:lnTo>
                      <a:pt x="403" y="1031"/>
                    </a:lnTo>
                    <a:lnTo>
                      <a:pt x="405" y="1027"/>
                    </a:lnTo>
                    <a:lnTo>
                      <a:pt x="405" y="1023"/>
                    </a:lnTo>
                    <a:lnTo>
                      <a:pt x="405" y="1017"/>
                    </a:lnTo>
                    <a:lnTo>
                      <a:pt x="407" y="1013"/>
                    </a:lnTo>
                    <a:lnTo>
                      <a:pt x="407" y="1007"/>
                    </a:lnTo>
                    <a:lnTo>
                      <a:pt x="409" y="999"/>
                    </a:lnTo>
                    <a:lnTo>
                      <a:pt x="409" y="993"/>
                    </a:lnTo>
                    <a:lnTo>
                      <a:pt x="411" y="988"/>
                    </a:lnTo>
                    <a:lnTo>
                      <a:pt x="411" y="982"/>
                    </a:lnTo>
                    <a:lnTo>
                      <a:pt x="412" y="976"/>
                    </a:lnTo>
                    <a:lnTo>
                      <a:pt x="412" y="970"/>
                    </a:lnTo>
                    <a:lnTo>
                      <a:pt x="414" y="964"/>
                    </a:lnTo>
                    <a:lnTo>
                      <a:pt x="416" y="960"/>
                    </a:lnTo>
                    <a:lnTo>
                      <a:pt x="416" y="954"/>
                    </a:lnTo>
                    <a:lnTo>
                      <a:pt x="418" y="950"/>
                    </a:lnTo>
                    <a:lnTo>
                      <a:pt x="418" y="944"/>
                    </a:lnTo>
                    <a:lnTo>
                      <a:pt x="420" y="940"/>
                    </a:lnTo>
                    <a:lnTo>
                      <a:pt x="422" y="934"/>
                    </a:lnTo>
                    <a:lnTo>
                      <a:pt x="505" y="587"/>
                    </a:lnTo>
                    <a:lnTo>
                      <a:pt x="519" y="556"/>
                    </a:lnTo>
                    <a:lnTo>
                      <a:pt x="535" y="528"/>
                    </a:lnTo>
                    <a:lnTo>
                      <a:pt x="554" y="505"/>
                    </a:lnTo>
                    <a:lnTo>
                      <a:pt x="576" y="485"/>
                    </a:lnTo>
                    <a:lnTo>
                      <a:pt x="598" y="467"/>
                    </a:lnTo>
                    <a:lnTo>
                      <a:pt x="621" y="455"/>
                    </a:lnTo>
                    <a:lnTo>
                      <a:pt x="645" y="445"/>
                    </a:lnTo>
                    <a:lnTo>
                      <a:pt x="669" y="438"/>
                    </a:lnTo>
                    <a:lnTo>
                      <a:pt x="690" y="432"/>
                    </a:lnTo>
                    <a:lnTo>
                      <a:pt x="710" y="428"/>
                    </a:lnTo>
                    <a:lnTo>
                      <a:pt x="728" y="426"/>
                    </a:lnTo>
                    <a:lnTo>
                      <a:pt x="746" y="424"/>
                    </a:lnTo>
                    <a:lnTo>
                      <a:pt x="779" y="424"/>
                    </a:lnTo>
                    <a:lnTo>
                      <a:pt x="801" y="327"/>
                    </a:lnTo>
                    <a:lnTo>
                      <a:pt x="568" y="327"/>
                    </a:lnTo>
                    <a:lnTo>
                      <a:pt x="635" y="37"/>
                    </a:lnTo>
                    <a:lnTo>
                      <a:pt x="330" y="37"/>
                    </a:lnTo>
                    <a:lnTo>
                      <a:pt x="300" y="161"/>
                    </a:lnTo>
                    <a:lnTo>
                      <a:pt x="286" y="195"/>
                    </a:lnTo>
                    <a:lnTo>
                      <a:pt x="271" y="223"/>
                    </a:lnTo>
                    <a:lnTo>
                      <a:pt x="251" y="246"/>
                    </a:lnTo>
                    <a:lnTo>
                      <a:pt x="229" y="266"/>
                    </a:lnTo>
                    <a:lnTo>
                      <a:pt x="205" y="284"/>
                    </a:lnTo>
                    <a:lnTo>
                      <a:pt x="182" y="296"/>
                    </a:lnTo>
                    <a:lnTo>
                      <a:pt x="160" y="307"/>
                    </a:lnTo>
                    <a:lnTo>
                      <a:pt x="136" y="315"/>
                    </a:lnTo>
                    <a:lnTo>
                      <a:pt x="113" y="321"/>
                    </a:lnTo>
                    <a:lnTo>
                      <a:pt x="93" y="325"/>
                    </a:lnTo>
                    <a:lnTo>
                      <a:pt x="75" y="327"/>
                    </a:lnTo>
                    <a:lnTo>
                      <a:pt x="58" y="327"/>
                    </a:lnTo>
                    <a:lnTo>
                      <a:pt x="30" y="327"/>
                    </a:lnTo>
                    <a:lnTo>
                      <a:pt x="24" y="327"/>
                    </a:lnTo>
                    <a:lnTo>
                      <a:pt x="0" y="424"/>
                    </a:lnTo>
                    <a:lnTo>
                      <a:pt x="233" y="424"/>
                    </a:lnTo>
                    <a:lnTo>
                      <a:pt x="115" y="934"/>
                    </a:lnTo>
                    <a:lnTo>
                      <a:pt x="115" y="942"/>
                    </a:lnTo>
                    <a:lnTo>
                      <a:pt x="113" y="950"/>
                    </a:lnTo>
                    <a:lnTo>
                      <a:pt x="111" y="958"/>
                    </a:lnTo>
                    <a:lnTo>
                      <a:pt x="111" y="966"/>
                    </a:lnTo>
                    <a:lnTo>
                      <a:pt x="109" y="972"/>
                    </a:lnTo>
                    <a:lnTo>
                      <a:pt x="107" y="980"/>
                    </a:lnTo>
                    <a:lnTo>
                      <a:pt x="107" y="986"/>
                    </a:lnTo>
                    <a:lnTo>
                      <a:pt x="105" y="993"/>
                    </a:lnTo>
                    <a:lnTo>
                      <a:pt x="105" y="999"/>
                    </a:lnTo>
                    <a:lnTo>
                      <a:pt x="103" y="1005"/>
                    </a:lnTo>
                    <a:lnTo>
                      <a:pt x="103" y="1011"/>
                    </a:lnTo>
                    <a:lnTo>
                      <a:pt x="101" y="1015"/>
                    </a:lnTo>
                    <a:lnTo>
                      <a:pt x="97" y="1062"/>
                    </a:lnTo>
                    <a:lnTo>
                      <a:pt x="95" y="1102"/>
                    </a:lnTo>
                    <a:lnTo>
                      <a:pt x="99" y="1137"/>
                    </a:lnTo>
                    <a:lnTo>
                      <a:pt x="105" y="1169"/>
                    </a:lnTo>
                    <a:lnTo>
                      <a:pt x="117" y="1197"/>
                    </a:lnTo>
                    <a:lnTo>
                      <a:pt x="133" y="1220"/>
                    </a:lnTo>
                    <a:lnTo>
                      <a:pt x="152" y="1240"/>
                    </a:lnTo>
                    <a:lnTo>
                      <a:pt x="174" y="1254"/>
                    </a:lnTo>
                    <a:lnTo>
                      <a:pt x="202" y="1266"/>
                    </a:lnTo>
                    <a:lnTo>
                      <a:pt x="233" y="1273"/>
                    </a:lnTo>
                    <a:lnTo>
                      <a:pt x="269" y="1279"/>
                    </a:lnTo>
                    <a:lnTo>
                      <a:pt x="306" y="1279"/>
                    </a:lnTo>
                    <a:lnTo>
                      <a:pt x="318" y="1279"/>
                    </a:lnTo>
                    <a:lnTo>
                      <a:pt x="330" y="1279"/>
                    </a:lnTo>
                    <a:lnTo>
                      <a:pt x="340" y="1279"/>
                    </a:lnTo>
                    <a:lnTo>
                      <a:pt x="351" y="1277"/>
                    </a:lnTo>
                    <a:lnTo>
                      <a:pt x="365" y="1277"/>
                    </a:lnTo>
                    <a:lnTo>
                      <a:pt x="377" y="1275"/>
                    </a:lnTo>
                    <a:lnTo>
                      <a:pt x="391" y="1273"/>
                    </a:lnTo>
                    <a:lnTo>
                      <a:pt x="403" y="1271"/>
                    </a:lnTo>
                    <a:lnTo>
                      <a:pt x="416" y="1269"/>
                    </a:lnTo>
                    <a:lnTo>
                      <a:pt x="430" y="1268"/>
                    </a:lnTo>
                    <a:lnTo>
                      <a:pt x="444" y="1264"/>
                    </a:lnTo>
                    <a:lnTo>
                      <a:pt x="458" y="1260"/>
                    </a:lnTo>
                    <a:lnTo>
                      <a:pt x="669" y="1200"/>
                    </a:lnTo>
                    <a:lnTo>
                      <a:pt x="862" y="1128"/>
                    </a:lnTo>
                    <a:lnTo>
                      <a:pt x="1039" y="1049"/>
                    </a:lnTo>
                    <a:lnTo>
                      <a:pt x="1197" y="962"/>
                    </a:lnTo>
                    <a:lnTo>
                      <a:pt x="1337" y="871"/>
                    </a:lnTo>
                    <a:lnTo>
                      <a:pt x="1459" y="779"/>
                    </a:lnTo>
                    <a:lnTo>
                      <a:pt x="1560" y="686"/>
                    </a:lnTo>
                    <a:lnTo>
                      <a:pt x="1643" y="595"/>
                    </a:lnTo>
                    <a:lnTo>
                      <a:pt x="1704" y="510"/>
                    </a:lnTo>
                    <a:lnTo>
                      <a:pt x="1745" y="430"/>
                    </a:lnTo>
                    <a:lnTo>
                      <a:pt x="1765" y="359"/>
                    </a:lnTo>
                    <a:lnTo>
                      <a:pt x="1763" y="298"/>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ctr" rtl="0" eaLnBrk="0" fontAlgn="base" hangingPunct="0">
        <a:spcBef>
          <a:spcPct val="0"/>
        </a:spcBef>
        <a:spcAft>
          <a:spcPct val="0"/>
        </a:spcAft>
        <a:defRPr sz="2400">
          <a:solidFill>
            <a:srgbClr val="000099"/>
          </a:solidFill>
          <a:latin typeface="+mj-lt"/>
          <a:ea typeface="+mj-ea"/>
          <a:cs typeface="+mj-cs"/>
        </a:defRPr>
      </a:lvl1pPr>
      <a:lvl2pPr algn="ctr" rtl="0" eaLnBrk="0" fontAlgn="base" hangingPunct="0">
        <a:spcBef>
          <a:spcPct val="0"/>
        </a:spcBef>
        <a:spcAft>
          <a:spcPct val="0"/>
        </a:spcAft>
        <a:defRPr sz="2400">
          <a:solidFill>
            <a:srgbClr val="000099"/>
          </a:solidFill>
          <a:latin typeface="Arial" charset="0"/>
        </a:defRPr>
      </a:lvl2pPr>
      <a:lvl3pPr algn="ctr" rtl="0" eaLnBrk="0" fontAlgn="base" hangingPunct="0">
        <a:spcBef>
          <a:spcPct val="0"/>
        </a:spcBef>
        <a:spcAft>
          <a:spcPct val="0"/>
        </a:spcAft>
        <a:defRPr sz="2400">
          <a:solidFill>
            <a:srgbClr val="000099"/>
          </a:solidFill>
          <a:latin typeface="Arial" charset="0"/>
        </a:defRPr>
      </a:lvl3pPr>
      <a:lvl4pPr algn="ctr" rtl="0" eaLnBrk="0" fontAlgn="base" hangingPunct="0">
        <a:spcBef>
          <a:spcPct val="0"/>
        </a:spcBef>
        <a:spcAft>
          <a:spcPct val="0"/>
        </a:spcAft>
        <a:defRPr sz="2400">
          <a:solidFill>
            <a:srgbClr val="000099"/>
          </a:solidFill>
          <a:latin typeface="Arial" charset="0"/>
        </a:defRPr>
      </a:lvl4pPr>
      <a:lvl5pPr algn="ctr" rtl="0" eaLnBrk="0" fontAlgn="base" hangingPunct="0">
        <a:spcBef>
          <a:spcPct val="0"/>
        </a:spcBef>
        <a:spcAft>
          <a:spcPct val="0"/>
        </a:spcAft>
        <a:defRPr sz="2400">
          <a:solidFill>
            <a:srgbClr val="000099"/>
          </a:solidFill>
          <a:latin typeface="Arial" charset="0"/>
        </a:defRPr>
      </a:lvl5pPr>
      <a:lvl6pPr marL="457200" algn="ctr" rtl="0" fontAlgn="base">
        <a:spcBef>
          <a:spcPct val="0"/>
        </a:spcBef>
        <a:spcAft>
          <a:spcPct val="0"/>
        </a:spcAft>
        <a:defRPr sz="2400">
          <a:solidFill>
            <a:srgbClr val="000099"/>
          </a:solidFill>
          <a:latin typeface="Arial" charset="0"/>
        </a:defRPr>
      </a:lvl6pPr>
      <a:lvl7pPr marL="914400" algn="ctr" rtl="0" fontAlgn="base">
        <a:spcBef>
          <a:spcPct val="0"/>
        </a:spcBef>
        <a:spcAft>
          <a:spcPct val="0"/>
        </a:spcAft>
        <a:defRPr sz="2400">
          <a:solidFill>
            <a:srgbClr val="000099"/>
          </a:solidFill>
          <a:latin typeface="Arial" charset="0"/>
        </a:defRPr>
      </a:lvl7pPr>
      <a:lvl8pPr marL="1371600" algn="ctr" rtl="0" fontAlgn="base">
        <a:spcBef>
          <a:spcPct val="0"/>
        </a:spcBef>
        <a:spcAft>
          <a:spcPct val="0"/>
        </a:spcAft>
        <a:defRPr sz="2400">
          <a:solidFill>
            <a:srgbClr val="000099"/>
          </a:solidFill>
          <a:latin typeface="Arial" charset="0"/>
        </a:defRPr>
      </a:lvl8pPr>
      <a:lvl9pPr marL="1828800" algn="ctr" rtl="0" fontAlgn="base">
        <a:spcBef>
          <a:spcPct val="0"/>
        </a:spcBef>
        <a:spcAft>
          <a:spcPct val="0"/>
        </a:spcAft>
        <a:defRPr sz="2400">
          <a:solidFill>
            <a:srgbClr val="000099"/>
          </a:solidFill>
          <a:latin typeface="Arial" charset="0"/>
        </a:defRPr>
      </a:lvl9pPr>
    </p:titleStyle>
    <p:bodyStyle>
      <a:lvl1pPr marL="342900" indent="-342900" algn="l" rtl="0" eaLnBrk="0" fontAlgn="base" hangingPunct="0">
        <a:spcBef>
          <a:spcPct val="20000"/>
        </a:spcBef>
        <a:spcAft>
          <a:spcPct val="0"/>
        </a:spcAft>
        <a:buChar char="•"/>
        <a:defRPr>
          <a:solidFill>
            <a:srgbClr val="000099"/>
          </a:solidFill>
          <a:latin typeface="+mn-lt"/>
          <a:ea typeface="+mn-ea"/>
          <a:cs typeface="+mn-cs"/>
        </a:defRPr>
      </a:lvl1pPr>
      <a:lvl2pPr marL="742950" indent="-285750" algn="l" rtl="0" eaLnBrk="0" fontAlgn="base" hangingPunct="0">
        <a:spcBef>
          <a:spcPct val="20000"/>
        </a:spcBef>
        <a:spcAft>
          <a:spcPct val="0"/>
        </a:spcAft>
        <a:buChar char="–"/>
        <a:defRPr sz="1600">
          <a:solidFill>
            <a:srgbClr val="000099"/>
          </a:solidFill>
          <a:latin typeface="+mn-lt"/>
        </a:defRPr>
      </a:lvl2pPr>
      <a:lvl3pPr marL="1143000" indent="-228600" algn="l" rtl="0" eaLnBrk="0" fontAlgn="base" hangingPunct="0">
        <a:spcBef>
          <a:spcPct val="20000"/>
        </a:spcBef>
        <a:spcAft>
          <a:spcPct val="0"/>
        </a:spcAft>
        <a:buChar char="•"/>
        <a:defRPr sz="1400">
          <a:solidFill>
            <a:srgbClr val="000099"/>
          </a:solidFill>
          <a:latin typeface="+mn-lt"/>
        </a:defRPr>
      </a:lvl3pPr>
      <a:lvl4pPr marL="1600200" indent="-228600" algn="l" rtl="0" eaLnBrk="0" fontAlgn="base" hangingPunct="0">
        <a:spcBef>
          <a:spcPct val="20000"/>
        </a:spcBef>
        <a:spcAft>
          <a:spcPct val="0"/>
        </a:spcAft>
        <a:buChar char="–"/>
        <a:defRPr sz="1400">
          <a:solidFill>
            <a:srgbClr val="000099"/>
          </a:solidFill>
          <a:latin typeface="+mn-lt"/>
        </a:defRPr>
      </a:lvl4pPr>
      <a:lvl5pPr marL="2057400" indent="-228600" algn="l" rtl="0" eaLnBrk="0" fontAlgn="base" hangingPunct="0">
        <a:spcBef>
          <a:spcPct val="20000"/>
        </a:spcBef>
        <a:spcAft>
          <a:spcPct val="0"/>
        </a:spcAft>
        <a:buChar char="»"/>
        <a:defRPr sz="1000">
          <a:solidFill>
            <a:srgbClr val="000099"/>
          </a:solidFill>
          <a:latin typeface="+mn-lt"/>
        </a:defRPr>
      </a:lvl5pPr>
      <a:lvl6pPr marL="2514600" indent="-228600" algn="l" rtl="0" fontAlgn="base">
        <a:spcBef>
          <a:spcPct val="20000"/>
        </a:spcBef>
        <a:spcAft>
          <a:spcPct val="0"/>
        </a:spcAft>
        <a:buChar char="»"/>
        <a:defRPr sz="1000">
          <a:solidFill>
            <a:srgbClr val="000099"/>
          </a:solidFill>
          <a:latin typeface="+mn-lt"/>
        </a:defRPr>
      </a:lvl6pPr>
      <a:lvl7pPr marL="2971800" indent="-228600" algn="l" rtl="0" fontAlgn="base">
        <a:spcBef>
          <a:spcPct val="20000"/>
        </a:spcBef>
        <a:spcAft>
          <a:spcPct val="0"/>
        </a:spcAft>
        <a:buChar char="»"/>
        <a:defRPr sz="1000">
          <a:solidFill>
            <a:srgbClr val="000099"/>
          </a:solidFill>
          <a:latin typeface="+mn-lt"/>
        </a:defRPr>
      </a:lvl7pPr>
      <a:lvl8pPr marL="3429000" indent="-228600" algn="l" rtl="0" fontAlgn="base">
        <a:spcBef>
          <a:spcPct val="20000"/>
        </a:spcBef>
        <a:spcAft>
          <a:spcPct val="0"/>
        </a:spcAft>
        <a:buChar char="»"/>
        <a:defRPr sz="1000">
          <a:solidFill>
            <a:srgbClr val="000099"/>
          </a:solidFill>
          <a:latin typeface="+mn-lt"/>
        </a:defRPr>
      </a:lvl8pPr>
      <a:lvl9pPr marL="3886200" indent="-228600" algn="l" rtl="0" fontAlgn="base">
        <a:spcBef>
          <a:spcPct val="20000"/>
        </a:spcBef>
        <a:spcAft>
          <a:spcPct val="0"/>
        </a:spcAft>
        <a:buChar char="»"/>
        <a:defRPr sz="1000">
          <a:solidFill>
            <a:srgbClr val="000099"/>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127.0.0.1:8888/"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127.0.0.1:8888/"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579438" y="836712"/>
            <a:ext cx="8229600" cy="487363"/>
          </a:xfrm>
        </p:spPr>
        <p:txBody>
          <a:bodyPr anchorCtr="1"/>
          <a:lstStyle/>
          <a:p>
            <a:pPr eaLnBrk="1" hangingPunct="1"/>
            <a:r>
              <a:rPr lang="ru-RU" altLang="ru-RU" sz="3600" b="1" smtClean="0">
                <a:solidFill>
                  <a:srgbClr val="FF0000"/>
                </a:solidFill>
                <a:latin typeface="Times New Roman" panose="02020603050405020304" pitchFamily="18" charset="0"/>
                <a:cs typeface="Times New Roman" panose="02020603050405020304" pitchFamily="18" charset="0"/>
              </a:rPr>
              <a:t>Лекция </a:t>
            </a:r>
            <a:r>
              <a:rPr lang="ru-RU" altLang="ru-RU" sz="3600" b="1" smtClean="0">
                <a:solidFill>
                  <a:srgbClr val="FF0000"/>
                </a:solidFill>
                <a:latin typeface="Times New Roman" panose="02020603050405020304" pitchFamily="18" charset="0"/>
                <a:cs typeface="Times New Roman" panose="02020603050405020304" pitchFamily="18" charset="0"/>
              </a:rPr>
              <a:t>№10</a:t>
            </a:r>
            <a:endParaRPr lang="ru-RU" altLang="ru-RU" sz="3600" b="1" dirty="0" smtClean="0">
              <a:solidFill>
                <a:srgbClr val="FF0000"/>
              </a:solidFill>
              <a:latin typeface="Times New Roman" panose="02020603050405020304" pitchFamily="18" charset="0"/>
              <a:cs typeface="Times New Roman" panose="02020603050405020304" pitchFamily="18" charset="0"/>
            </a:endParaRPr>
          </a:p>
        </p:txBody>
      </p:sp>
      <p:pic>
        <p:nvPicPr>
          <p:cNvPr id="6147"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0"/>
          <p:cNvSpPr txBox="1">
            <a:spLocks noChangeArrowheads="1"/>
          </p:cNvSpPr>
          <p:nvPr/>
        </p:nvSpPr>
        <p:spPr bwMode="auto">
          <a:xfrm>
            <a:off x="403225" y="1412776"/>
            <a:ext cx="84963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buFontTx/>
              <a:buNone/>
            </a:pPr>
            <a:r>
              <a:rPr lang="ru-RU" altLang="ru-RU" sz="2400" b="1" dirty="0" smtClean="0">
                <a:solidFill>
                  <a:srgbClr val="002060"/>
                </a:solidFill>
                <a:latin typeface="Times New Roman" panose="02020603050405020304" pitchFamily="18" charset="0"/>
              </a:rPr>
              <a:t>Работа с сетью</a:t>
            </a:r>
          </a:p>
          <a:p>
            <a:pPr algn="ctr" eaLnBrk="1" hangingPunct="1">
              <a:spcBef>
                <a:spcPct val="0"/>
              </a:spcBef>
              <a:buFontTx/>
              <a:buNone/>
            </a:pPr>
            <a:endParaRPr lang="ru-RU" altLang="ru-RU" sz="2000" dirty="0" smtClean="0">
              <a:solidFill>
                <a:srgbClr val="002060"/>
              </a:solidFill>
              <a:latin typeface="Times New Roman" panose="02020603050405020304" pitchFamily="18" charset="0"/>
            </a:endParaRPr>
          </a:p>
          <a:p>
            <a:pPr algn="just" eaLnBrk="1" hangingPunct="1">
              <a:spcBef>
                <a:spcPct val="0"/>
              </a:spcBef>
            </a:pPr>
            <a:r>
              <a:rPr lang="ru-RU" altLang="ru-RU" sz="1400" dirty="0" smtClean="0">
                <a:solidFill>
                  <a:srgbClr val="002060"/>
                </a:solidFill>
                <a:latin typeface="Times New Roman" panose="02020603050405020304" pitchFamily="18" charset="0"/>
              </a:rPr>
              <a:t> </a:t>
            </a:r>
            <a:r>
              <a:rPr lang="ru-RU" altLang="ru-RU" sz="2000" dirty="0" smtClean="0">
                <a:solidFill>
                  <a:srgbClr val="002060"/>
                </a:solidFill>
                <a:latin typeface="Times New Roman" panose="02020603050405020304" pitchFamily="18" charset="0"/>
              </a:rPr>
              <a:t>Сокеты</a:t>
            </a:r>
          </a:p>
          <a:p>
            <a:pPr algn="just" eaLnBrk="1" hangingPunct="1">
              <a:spcBef>
                <a:spcPct val="0"/>
              </a:spcBef>
            </a:pPr>
            <a:r>
              <a:rPr lang="ru-RU" altLang="ru-RU" sz="2000" dirty="0" smtClean="0">
                <a:solidFill>
                  <a:srgbClr val="002060"/>
                </a:solidFill>
                <a:latin typeface="Times New Roman" panose="02020603050405020304" pitchFamily="18" charset="0"/>
              </a:rPr>
              <a:t> Методы сокетов</a:t>
            </a:r>
          </a:p>
          <a:p>
            <a:pPr algn="just" eaLnBrk="1" hangingPunct="1">
              <a:spcBef>
                <a:spcPct val="0"/>
              </a:spcBef>
            </a:pPr>
            <a:r>
              <a:rPr lang="ru-RU" altLang="ru-RU" sz="2000" dirty="0">
                <a:solidFill>
                  <a:srgbClr val="002060"/>
                </a:solidFill>
                <a:latin typeface="Times New Roman" panose="02020603050405020304" pitchFamily="18" charset="0"/>
              </a:rPr>
              <a:t> </a:t>
            </a:r>
            <a:r>
              <a:rPr lang="en-US" altLang="ru-RU" sz="2000" dirty="0" smtClean="0">
                <a:solidFill>
                  <a:srgbClr val="002060"/>
                </a:solidFill>
                <a:latin typeface="Times New Roman" panose="02020603050405020304" pitchFamily="18" charset="0"/>
              </a:rPr>
              <a:t>TCP-</a:t>
            </a:r>
            <a:r>
              <a:rPr lang="ru-RU" altLang="ru-RU" sz="2000" dirty="0" smtClean="0">
                <a:solidFill>
                  <a:srgbClr val="002060"/>
                </a:solidFill>
                <a:latin typeface="Times New Roman" panose="02020603050405020304" pitchFamily="18" charset="0"/>
              </a:rPr>
              <a:t>сервер и </a:t>
            </a:r>
            <a:r>
              <a:rPr lang="en-US" altLang="ru-RU" sz="2000" dirty="0" smtClean="0">
                <a:solidFill>
                  <a:srgbClr val="002060"/>
                </a:solidFill>
                <a:latin typeface="Times New Roman" panose="02020603050405020304" pitchFamily="18" charset="0"/>
              </a:rPr>
              <a:t>TCP-</a:t>
            </a:r>
            <a:r>
              <a:rPr lang="ru-RU" altLang="ru-RU" sz="2000" dirty="0" smtClean="0">
                <a:solidFill>
                  <a:srgbClr val="002060"/>
                </a:solidFill>
                <a:latin typeface="Times New Roman" panose="02020603050405020304" pitchFamily="18" charset="0"/>
              </a:rPr>
              <a:t>клиент</a:t>
            </a:r>
          </a:p>
          <a:p>
            <a:pPr algn="just" eaLnBrk="1" hangingPunct="1">
              <a:spcBef>
                <a:spcPct val="0"/>
              </a:spcBef>
            </a:pPr>
            <a:r>
              <a:rPr lang="ru-RU" altLang="ru-RU" sz="2000" dirty="0">
                <a:solidFill>
                  <a:srgbClr val="002060"/>
                </a:solidFill>
                <a:latin typeface="Times New Roman" panose="02020603050405020304" pitchFamily="18" charset="0"/>
              </a:rPr>
              <a:t> </a:t>
            </a:r>
            <a:r>
              <a:rPr lang="en-US" altLang="ru-RU" sz="2000" dirty="0" smtClean="0">
                <a:solidFill>
                  <a:srgbClr val="002060"/>
                </a:solidFill>
                <a:latin typeface="Times New Roman" panose="02020603050405020304" pitchFamily="18" charset="0"/>
              </a:rPr>
              <a:t>UDP-</a:t>
            </a:r>
            <a:r>
              <a:rPr lang="ru-RU" altLang="ru-RU" sz="2000" dirty="0">
                <a:solidFill>
                  <a:srgbClr val="002060"/>
                </a:solidFill>
                <a:latin typeface="Times New Roman" panose="02020603050405020304" pitchFamily="18" charset="0"/>
              </a:rPr>
              <a:t>сервер и </a:t>
            </a:r>
            <a:r>
              <a:rPr lang="en-US" altLang="ru-RU" sz="2000" dirty="0" smtClean="0">
                <a:solidFill>
                  <a:srgbClr val="002060"/>
                </a:solidFill>
                <a:latin typeface="Times New Roman" panose="02020603050405020304" pitchFamily="18" charset="0"/>
              </a:rPr>
              <a:t>UDP-</a:t>
            </a:r>
            <a:r>
              <a:rPr lang="ru-RU" altLang="ru-RU" sz="2000" dirty="0" smtClean="0">
                <a:solidFill>
                  <a:srgbClr val="002060"/>
                </a:solidFill>
                <a:latin typeface="Times New Roman" panose="02020603050405020304" pitchFamily="18" charset="0"/>
              </a:rPr>
              <a:t>клиент</a:t>
            </a:r>
          </a:p>
          <a:p>
            <a:pPr algn="just" eaLnBrk="1" hangingPunct="1">
              <a:spcBef>
                <a:spcPct val="0"/>
              </a:spcBef>
            </a:pPr>
            <a:r>
              <a:rPr lang="en-US" altLang="ru-RU" sz="2000" dirty="0" smtClean="0">
                <a:solidFill>
                  <a:srgbClr val="002060"/>
                </a:solidFill>
                <a:latin typeface="Times New Roman" panose="02020603050405020304" pitchFamily="18" charset="0"/>
              </a:rPr>
              <a:t> </a:t>
            </a:r>
            <a:r>
              <a:rPr lang="ru-RU" altLang="ru-RU" sz="2000" dirty="0" smtClean="0">
                <a:solidFill>
                  <a:srgbClr val="002060"/>
                </a:solidFill>
                <a:latin typeface="Times New Roman" panose="02020603050405020304" pitchFamily="18" charset="0"/>
              </a:rPr>
              <a:t>Многопоточный </a:t>
            </a:r>
            <a:r>
              <a:rPr lang="en-US" altLang="ru-RU" sz="2000" dirty="0" smtClean="0">
                <a:solidFill>
                  <a:srgbClr val="002060"/>
                </a:solidFill>
                <a:latin typeface="Times New Roman" panose="02020603050405020304" pitchFamily="18" charset="0"/>
              </a:rPr>
              <a:t>TCP</a:t>
            </a:r>
            <a:r>
              <a:rPr lang="ru-RU" altLang="ru-RU" sz="2000" dirty="0" smtClean="0">
                <a:solidFill>
                  <a:srgbClr val="002060"/>
                </a:solidFill>
                <a:latin typeface="Times New Roman" panose="02020603050405020304" pitchFamily="18" charset="0"/>
              </a:rPr>
              <a:t>-сервер</a:t>
            </a:r>
          </a:p>
          <a:p>
            <a:pPr algn="just" eaLnBrk="1" hangingPunct="1">
              <a:spcBef>
                <a:spcPct val="0"/>
              </a:spcBef>
            </a:pPr>
            <a:r>
              <a:rPr lang="ru-RU" altLang="ru-RU" sz="2000" dirty="0">
                <a:solidFill>
                  <a:srgbClr val="002060"/>
                </a:solidFill>
                <a:latin typeface="Times New Roman" panose="02020603050405020304" pitchFamily="18" charset="0"/>
              </a:rPr>
              <a:t> </a:t>
            </a:r>
            <a:r>
              <a:rPr lang="ru-RU" altLang="ru-RU" sz="2000" dirty="0" smtClean="0">
                <a:solidFill>
                  <a:srgbClr val="002060"/>
                </a:solidFill>
                <a:latin typeface="Times New Roman" panose="02020603050405020304" pitchFamily="18" charset="0"/>
              </a:rPr>
              <a:t>Протокол </a:t>
            </a:r>
            <a:r>
              <a:rPr lang="en-US" altLang="ru-RU" sz="2000" dirty="0" smtClean="0">
                <a:solidFill>
                  <a:srgbClr val="002060"/>
                </a:solidFill>
                <a:latin typeface="Times New Roman" panose="02020603050405020304" pitchFamily="18" charset="0"/>
              </a:rPr>
              <a:t>HTTP</a:t>
            </a:r>
            <a:endParaRPr lang="ru-RU" altLang="ru-RU" sz="2000" dirty="0" smtClean="0">
              <a:solidFill>
                <a:srgbClr val="002060"/>
              </a:solidFill>
              <a:latin typeface="Times New Roman" panose="02020603050405020304" pitchFamily="18" charset="0"/>
            </a:endParaRPr>
          </a:p>
          <a:p>
            <a:pPr algn="just" eaLnBrk="1" hangingPunct="1">
              <a:spcBef>
                <a:spcPct val="0"/>
              </a:spcBef>
            </a:pPr>
            <a:r>
              <a:rPr lang="ru-RU" altLang="ru-RU" sz="2000" dirty="0" smtClean="0">
                <a:solidFill>
                  <a:srgbClr val="002060"/>
                </a:solidFill>
                <a:latin typeface="Times New Roman" panose="02020603050405020304" pitchFamily="18" charset="0"/>
              </a:rPr>
              <a:t> Структура </a:t>
            </a:r>
            <a:r>
              <a:rPr lang="en-US" altLang="ru-RU" sz="2000" dirty="0" smtClean="0">
                <a:solidFill>
                  <a:srgbClr val="002060"/>
                </a:solidFill>
                <a:latin typeface="Times New Roman" panose="02020603050405020304" pitchFamily="18" charset="0"/>
              </a:rPr>
              <a:t>HTTP</a:t>
            </a:r>
            <a:r>
              <a:rPr lang="ru-RU" altLang="ru-RU" sz="2000" dirty="0" smtClean="0">
                <a:solidFill>
                  <a:srgbClr val="002060"/>
                </a:solidFill>
                <a:latin typeface="Times New Roman" panose="02020603050405020304" pitchFamily="18" charset="0"/>
              </a:rPr>
              <a:t>-сообщения</a:t>
            </a:r>
          </a:p>
          <a:p>
            <a:pPr algn="just" eaLnBrk="1" hangingPunct="1">
              <a:spcBef>
                <a:spcPct val="0"/>
              </a:spcBef>
            </a:pPr>
            <a:r>
              <a:rPr lang="ru-RU" altLang="ru-RU" sz="2000" dirty="0">
                <a:solidFill>
                  <a:srgbClr val="002060"/>
                </a:solidFill>
                <a:latin typeface="Times New Roman" panose="02020603050405020304" pitchFamily="18" charset="0"/>
              </a:rPr>
              <a:t> </a:t>
            </a:r>
            <a:r>
              <a:rPr lang="ru-RU" altLang="ru-RU" sz="2000" dirty="0" smtClean="0">
                <a:solidFill>
                  <a:srgbClr val="002060"/>
                </a:solidFill>
                <a:latin typeface="Times New Roman" panose="02020603050405020304" pitchFamily="18" charset="0"/>
              </a:rPr>
              <a:t>Создание </a:t>
            </a:r>
            <a:r>
              <a:rPr lang="en-US" altLang="ru-RU" sz="2000" dirty="0" smtClean="0">
                <a:solidFill>
                  <a:srgbClr val="002060"/>
                </a:solidFill>
                <a:latin typeface="Times New Roman" panose="02020603050405020304" pitchFamily="18" charset="0"/>
              </a:rPr>
              <a:t>HTTP</a:t>
            </a:r>
            <a:r>
              <a:rPr lang="ru-RU" altLang="ru-RU" sz="2000" dirty="0" smtClean="0">
                <a:solidFill>
                  <a:srgbClr val="002060"/>
                </a:solidFill>
                <a:latin typeface="Times New Roman" panose="02020603050405020304" pitchFamily="18" charset="0"/>
              </a:rPr>
              <a:t>-сервера</a:t>
            </a:r>
            <a:endParaRPr lang="ru-RU" altLang="ru-RU" sz="2000" dirty="0">
              <a:solidFill>
                <a:srgbClr val="002060"/>
              </a:solidFill>
              <a:latin typeface="Times New Roman" panose="02020603050405020304" pitchFamily="18" charset="0"/>
            </a:endParaRPr>
          </a:p>
          <a:p>
            <a:pPr algn="just" eaLnBrk="1" hangingPunct="1">
              <a:spcBef>
                <a:spcPct val="0"/>
              </a:spcBef>
            </a:pPr>
            <a:r>
              <a:rPr lang="ru-RU" altLang="ru-RU" sz="2000" dirty="0" smtClean="0">
                <a:solidFill>
                  <a:srgbClr val="002060"/>
                </a:solidFill>
                <a:latin typeface="Times New Roman" panose="02020603050405020304" pitchFamily="18" charset="0"/>
              </a:rPr>
              <a:t> </a:t>
            </a:r>
            <a:r>
              <a:rPr lang="en-US" altLang="ru-RU" sz="2000" dirty="0" err="1" smtClean="0">
                <a:solidFill>
                  <a:srgbClr val="002060"/>
                </a:solidFill>
                <a:latin typeface="Times New Roman" panose="02020603050405020304" pitchFamily="18" charset="0"/>
              </a:rPr>
              <a:t>urllib</a:t>
            </a:r>
            <a:endParaRPr lang="ru-RU" altLang="ru-RU" sz="2000" dirty="0" smtClean="0">
              <a:solidFill>
                <a:srgbClr val="002060"/>
              </a:solidFill>
              <a:latin typeface="Times New Roman" panose="02020603050405020304" pitchFamily="18" charset="0"/>
            </a:endParaRPr>
          </a:p>
          <a:p>
            <a:pPr algn="just" eaLnBrk="1" hangingPunct="1">
              <a:spcBef>
                <a:spcPct val="0"/>
              </a:spcBef>
            </a:pPr>
            <a:r>
              <a:rPr lang="ru-RU" altLang="ru-RU" sz="2000" dirty="0">
                <a:solidFill>
                  <a:srgbClr val="002060"/>
                </a:solidFill>
                <a:latin typeface="Times New Roman" panose="02020603050405020304" pitchFamily="18" charset="0"/>
              </a:rPr>
              <a:t> </a:t>
            </a:r>
            <a:r>
              <a:rPr lang="en-US" altLang="ru-RU" sz="2000" dirty="0" err="1" smtClean="0">
                <a:solidFill>
                  <a:srgbClr val="002060"/>
                </a:solidFill>
                <a:latin typeface="Times New Roman" panose="02020603050405020304" pitchFamily="18" charset="0"/>
              </a:rPr>
              <a:t>xmlrpc.server</a:t>
            </a:r>
            <a:r>
              <a:rPr lang="en-US" altLang="ru-RU" sz="2000" dirty="0" smtClean="0">
                <a:solidFill>
                  <a:srgbClr val="002060"/>
                </a:solidFill>
                <a:latin typeface="Times New Roman" panose="02020603050405020304" pitchFamily="18" charset="0"/>
              </a:rPr>
              <a:t> </a:t>
            </a:r>
            <a:r>
              <a:rPr lang="ru-RU" altLang="ru-RU" sz="2000" dirty="0" smtClean="0">
                <a:solidFill>
                  <a:srgbClr val="002060"/>
                </a:solidFill>
                <a:latin typeface="Times New Roman" panose="02020603050405020304" pitchFamily="18" charset="0"/>
              </a:rPr>
              <a:t>и </a:t>
            </a:r>
            <a:r>
              <a:rPr lang="en-US" altLang="ru-RU" sz="2000" dirty="0" err="1" smtClean="0">
                <a:solidFill>
                  <a:srgbClr val="002060"/>
                </a:solidFill>
                <a:latin typeface="Times New Roman" panose="02020603050405020304" pitchFamily="18" charset="0"/>
              </a:rPr>
              <a:t>xmlrpc.client</a:t>
            </a:r>
            <a:endParaRPr lang="en-US" altLang="ru-RU" sz="2000" dirty="0" smtClean="0">
              <a:solidFill>
                <a:srgbClr val="002060"/>
              </a:solidFill>
              <a:latin typeface="Times New Roman" panose="02020603050405020304" pitchFamily="18" charset="0"/>
            </a:endParaRPr>
          </a:p>
          <a:p>
            <a:pPr algn="just" eaLnBrk="1" hangingPunct="1">
              <a:spcBef>
                <a:spcPct val="0"/>
              </a:spcBef>
            </a:pPr>
            <a:r>
              <a:rPr lang="en-US" altLang="ru-RU" sz="2000" dirty="0">
                <a:solidFill>
                  <a:srgbClr val="002060"/>
                </a:solidFill>
                <a:latin typeface="Times New Roman" panose="02020603050405020304" pitchFamily="18" charset="0"/>
              </a:rPr>
              <a:t> </a:t>
            </a:r>
            <a:r>
              <a:rPr lang="en-US" altLang="ru-RU" sz="2000" dirty="0" err="1" smtClean="0">
                <a:solidFill>
                  <a:srgbClr val="002060"/>
                </a:solidFill>
                <a:latin typeface="Times New Roman" panose="02020603050405020304" pitchFamily="18" charset="0"/>
              </a:rPr>
              <a:t>cherrypy</a:t>
            </a:r>
            <a:endParaRPr lang="ru-RU" altLang="ru-RU" sz="2000" dirty="0" smtClean="0">
              <a:solidFill>
                <a:srgbClr val="002060"/>
              </a:solidFill>
              <a:latin typeface="Times New Roman" panose="02020603050405020304" pitchFamily="18" charset="0"/>
            </a:endParaRPr>
          </a:p>
          <a:p>
            <a:pPr algn="just" eaLnBrk="1" hangingPunct="1">
              <a:spcBef>
                <a:spcPct val="0"/>
              </a:spcBef>
            </a:pPr>
            <a:r>
              <a:rPr lang="ru-RU" altLang="ru-RU" sz="2000" dirty="0">
                <a:solidFill>
                  <a:srgbClr val="002060"/>
                </a:solidFill>
                <a:latin typeface="Times New Roman" panose="02020603050405020304" pitchFamily="18" charset="0"/>
              </a:rPr>
              <a:t> </a:t>
            </a:r>
            <a:r>
              <a:rPr lang="en-US" altLang="ru-RU" sz="2000" smtClean="0">
                <a:solidFill>
                  <a:srgbClr val="002060"/>
                </a:solidFill>
                <a:latin typeface="Times New Roman" panose="02020603050405020304" pitchFamily="18" charset="0"/>
              </a:rPr>
              <a:t>smtplib</a:t>
            </a:r>
            <a:endParaRPr lang="ru-RU" altLang="ru-RU" sz="2000" dirty="0" smtClean="0">
              <a:solidFill>
                <a:srgbClr val="002060"/>
              </a:solidFill>
              <a:latin typeface="Times New Roman" panose="02020603050405020304" pitchFamily="18" charset="0"/>
            </a:endParaRPr>
          </a:p>
          <a:p>
            <a:pPr algn="just" eaLnBrk="1" hangingPunct="1">
              <a:spcBef>
                <a:spcPct val="0"/>
              </a:spcBef>
            </a:pPr>
            <a:r>
              <a:rPr lang="ru-RU" altLang="ru-RU" sz="2000" dirty="0">
                <a:solidFill>
                  <a:srgbClr val="002060"/>
                </a:solidFill>
                <a:latin typeface="Times New Roman" panose="02020603050405020304" pitchFamily="18" charset="0"/>
              </a:rPr>
              <a:t> </a:t>
            </a:r>
            <a:r>
              <a:rPr lang="ru-RU" altLang="ru-RU" sz="2000" dirty="0" smtClean="0">
                <a:solidFill>
                  <a:srgbClr val="002060"/>
                </a:solidFill>
                <a:latin typeface="Times New Roman" panose="02020603050405020304" pitchFamily="18" charset="0"/>
              </a:rPr>
              <a:t>Практика</a:t>
            </a:r>
            <a:endParaRPr lang="ru-RU" altLang="ru-RU" sz="2000" dirty="0">
              <a:solidFill>
                <a:srgbClr val="00206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763688" y="1132384"/>
            <a:ext cx="5976664" cy="496416"/>
          </a:xfrm>
        </p:spPr>
        <p:txBody>
          <a:bodyPr/>
          <a:lstStyle/>
          <a:p>
            <a:pPr>
              <a:defRPr/>
            </a:pPr>
            <a:r>
              <a:rPr lang="ru-RU" b="1" kern="1200" dirty="0">
                <a:solidFill>
                  <a:srgbClr val="002060"/>
                </a:solidFill>
                <a:latin typeface="Times New Roman" panose="02020603050405020304" pitchFamily="18" charset="0"/>
              </a:rPr>
              <a:t>Клиент-серверное взаимодействие </a:t>
            </a:r>
            <a:r>
              <a:rPr lang="en-US" b="1" kern="1200" dirty="0" smtClean="0">
                <a:solidFill>
                  <a:srgbClr val="002060"/>
                </a:solidFill>
                <a:latin typeface="Times New Roman" panose="02020603050405020304" pitchFamily="18" charset="0"/>
              </a:rPr>
              <a:t>(UDP</a:t>
            </a:r>
            <a:r>
              <a:rPr lang="en-US" b="1" kern="1200" dirty="0">
                <a:solidFill>
                  <a:srgbClr val="002060"/>
                </a:solidFill>
                <a:latin typeface="Times New Roman" panose="02020603050405020304" pitchFamily="18" charset="0"/>
              </a:rPr>
              <a:t>)</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23528" y="1844824"/>
            <a:ext cx="8352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Запускаем последовательно скрипт сервера </a:t>
            </a:r>
            <a:r>
              <a:rPr lang="en-US" sz="2000" dirty="0" smtClean="0">
                <a:solidFill>
                  <a:srgbClr val="002060"/>
                </a:solidFill>
                <a:latin typeface="Times New Roman" panose="02020603050405020304" pitchFamily="18" charset="0"/>
              </a:rPr>
              <a:t>udp_server.py, </a:t>
            </a:r>
            <a:r>
              <a:rPr lang="ru-RU" sz="2000" dirty="0" smtClean="0">
                <a:solidFill>
                  <a:srgbClr val="002060"/>
                </a:solidFill>
                <a:latin typeface="Times New Roman" panose="02020603050405020304" pitchFamily="18" charset="0"/>
              </a:rPr>
              <a:t>скрипт клиента </a:t>
            </a:r>
            <a:r>
              <a:rPr lang="en-US" sz="2000" dirty="0" smtClean="0">
                <a:solidFill>
                  <a:srgbClr val="002060"/>
                </a:solidFill>
                <a:latin typeface="Times New Roman" panose="02020603050405020304" pitchFamily="18" charset="0"/>
              </a:rPr>
              <a:t>udp_client.py </a:t>
            </a:r>
            <a:r>
              <a:rPr lang="ru-RU" sz="2000" dirty="0" smtClean="0">
                <a:solidFill>
                  <a:srgbClr val="002060"/>
                </a:solidFill>
                <a:latin typeface="Times New Roman" panose="02020603050405020304" pitchFamily="18" charset="0"/>
              </a:rPr>
              <a:t>и смотрим результат</a:t>
            </a:r>
            <a:r>
              <a:rPr lang="ru-RU" sz="2000" dirty="0">
                <a:solidFill>
                  <a:srgbClr val="002060"/>
                </a:solidFill>
                <a:latin typeface="Times New Roman" panose="02020603050405020304" pitchFamily="18" charset="0"/>
              </a:rPr>
              <a:t>ы</a:t>
            </a:r>
            <a:r>
              <a:rPr lang="ru-RU" sz="2000" dirty="0" smtClean="0">
                <a:solidFill>
                  <a:srgbClr val="002060"/>
                </a:solidFill>
                <a:latin typeface="Times New Roman" panose="02020603050405020304" pitchFamily="18" charset="0"/>
              </a:rPr>
              <a:t>.</a:t>
            </a:r>
            <a:endParaRPr lang="ru-RU" sz="2000" dirty="0">
              <a:solidFill>
                <a:srgbClr val="002060"/>
              </a:solidFill>
              <a:latin typeface="Times New Roman" panose="02020603050405020304" pitchFamily="18" charset="0"/>
            </a:endParaRPr>
          </a:p>
        </p:txBody>
      </p:sp>
      <p:sp>
        <p:nvSpPr>
          <p:cNvPr id="5" name="Text Box 10"/>
          <p:cNvSpPr txBox="1">
            <a:spLocks noChangeArrowheads="1"/>
          </p:cNvSpPr>
          <p:nvPr/>
        </p:nvSpPr>
        <p:spPr bwMode="auto">
          <a:xfrm>
            <a:off x="357523" y="2636912"/>
            <a:ext cx="8352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Вывод сервера:</a:t>
            </a:r>
            <a:endParaRPr lang="ru-RU" sz="2000" dirty="0">
              <a:solidFill>
                <a:srgbClr val="002060"/>
              </a:solidFill>
              <a:latin typeface="Times New Roman" panose="02020603050405020304" pitchFamily="18" charset="0"/>
            </a:endParaRPr>
          </a:p>
        </p:txBody>
      </p:sp>
      <p:sp>
        <p:nvSpPr>
          <p:cNvPr id="2" name="Rectangle 1"/>
          <p:cNvSpPr/>
          <p:nvPr/>
        </p:nvSpPr>
        <p:spPr>
          <a:xfrm>
            <a:off x="359673" y="3121223"/>
            <a:ext cx="8316782" cy="307777"/>
          </a:xfrm>
          <a:prstGeom prst="rect">
            <a:avLst/>
          </a:prstGeom>
          <a:ln>
            <a:solidFill>
              <a:srgbClr val="000000"/>
            </a:solidFill>
          </a:ln>
        </p:spPr>
        <p:txBody>
          <a:bodyPr wrap="square">
            <a:spAutoFit/>
          </a:bodyPr>
          <a:lstStyle/>
          <a:p>
            <a:r>
              <a:rPr lang="en-US" sz="1400" dirty="0">
                <a:latin typeface="Courier New" panose="02070309020205020404" pitchFamily="49" charset="0"/>
                <a:cs typeface="Courier New" panose="02070309020205020404" pitchFamily="49" charset="0"/>
              </a:rPr>
              <a:t>Server got data from client: client data</a:t>
            </a:r>
            <a:endParaRPr lang="ru-RU" sz="1400" dirty="0">
              <a:latin typeface="Courier New" panose="02070309020205020404" pitchFamily="49" charset="0"/>
              <a:cs typeface="Courier New" panose="02070309020205020404" pitchFamily="49" charset="0"/>
            </a:endParaRPr>
          </a:p>
        </p:txBody>
      </p:sp>
      <p:sp>
        <p:nvSpPr>
          <p:cNvPr id="7" name="Text Box 10"/>
          <p:cNvSpPr txBox="1">
            <a:spLocks noChangeArrowheads="1"/>
          </p:cNvSpPr>
          <p:nvPr/>
        </p:nvSpPr>
        <p:spPr bwMode="auto">
          <a:xfrm>
            <a:off x="383202" y="3532946"/>
            <a:ext cx="8352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Вывод клиента:</a:t>
            </a:r>
            <a:endParaRPr lang="ru-RU" sz="2000" dirty="0">
              <a:solidFill>
                <a:srgbClr val="002060"/>
              </a:solidFill>
              <a:latin typeface="Times New Roman" panose="02020603050405020304" pitchFamily="18" charset="0"/>
            </a:endParaRPr>
          </a:p>
        </p:txBody>
      </p:sp>
      <p:sp>
        <p:nvSpPr>
          <p:cNvPr id="4" name="Rectangle 3"/>
          <p:cNvSpPr/>
          <p:nvPr/>
        </p:nvSpPr>
        <p:spPr>
          <a:xfrm>
            <a:off x="387746" y="3985319"/>
            <a:ext cx="8288709" cy="307777"/>
          </a:xfrm>
          <a:prstGeom prst="rect">
            <a:avLst/>
          </a:prstGeom>
          <a:ln>
            <a:solidFill>
              <a:srgbClr val="000000"/>
            </a:solidFill>
          </a:ln>
        </p:spPr>
        <p:txBody>
          <a:bodyPr wrap="square">
            <a:spAutoFit/>
          </a:bodyPr>
          <a:lstStyle/>
          <a:p>
            <a:r>
              <a:rPr lang="en-US" sz="1400" dirty="0">
                <a:latin typeface="Courier New" panose="02070309020205020404" pitchFamily="49" charset="0"/>
                <a:cs typeface="Courier New" panose="02070309020205020404" pitchFamily="49" charset="0"/>
              </a:rPr>
              <a:t>Thank you for the data</a:t>
            </a:r>
            <a:endParaRPr lang="ru-RU"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14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smtClean="0">
                <a:solidFill>
                  <a:srgbClr val="002060"/>
                </a:solidFill>
                <a:latin typeface="Times New Roman" panose="02020603050405020304" pitchFamily="18" charset="0"/>
              </a:rPr>
              <a:t>TCP </a:t>
            </a:r>
            <a:r>
              <a:rPr lang="ru-RU" b="1" kern="1200" dirty="0" smtClean="0">
                <a:solidFill>
                  <a:srgbClr val="002060"/>
                </a:solidFill>
                <a:latin typeface="Times New Roman" panose="02020603050405020304" pitchFamily="18" charset="0"/>
              </a:rPr>
              <a:t>сервер</a:t>
            </a:r>
            <a:r>
              <a:rPr lang="en-US" b="1" kern="1200" dirty="0" smtClean="0">
                <a:solidFill>
                  <a:srgbClr val="002060"/>
                </a:solidFill>
                <a:latin typeface="Times New Roman" panose="02020603050405020304" pitchFamily="18" charset="0"/>
              </a:rPr>
              <a:t> </a:t>
            </a:r>
            <a:r>
              <a:rPr lang="ru-RU" b="1" kern="1200" dirty="0" smtClean="0">
                <a:solidFill>
                  <a:srgbClr val="002060"/>
                </a:solidFill>
                <a:latin typeface="Times New Roman" panose="02020603050405020304" pitchFamily="18" charset="0"/>
              </a:rPr>
              <a:t>с многопоточной обработкой запросов</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8" y="1746682"/>
            <a:ext cx="8352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dirty="0" smtClean="0">
                <a:solidFill>
                  <a:srgbClr val="002060"/>
                </a:solidFill>
                <a:latin typeface="Times New Roman" panose="02020603050405020304" pitchFamily="18" charset="0"/>
              </a:rPr>
              <a:t>Для улучшения производительности обработки сетевых подключений на сервере имеет смысл использовать пул потоков, выделяя под работу с каждым подключением отдельный поток</a:t>
            </a:r>
            <a:r>
              <a:rPr lang="en-US" dirty="0" smtClean="0">
                <a:solidFill>
                  <a:srgbClr val="002060"/>
                </a:solidFill>
                <a:latin typeface="Times New Roman" panose="02020603050405020304" pitchFamily="18" charset="0"/>
              </a:rPr>
              <a:t>.</a:t>
            </a:r>
            <a:endParaRPr lang="en-US" dirty="0">
              <a:solidFill>
                <a:srgbClr val="002060"/>
              </a:solidFill>
              <a:latin typeface="Times New Roman" panose="02020603050405020304" pitchFamily="18" charset="0"/>
            </a:endParaRPr>
          </a:p>
        </p:txBody>
      </p:sp>
      <p:sp>
        <p:nvSpPr>
          <p:cNvPr id="4" name="Rectangle 3"/>
          <p:cNvSpPr/>
          <p:nvPr/>
        </p:nvSpPr>
        <p:spPr>
          <a:xfrm>
            <a:off x="395537" y="2758276"/>
            <a:ext cx="8352925" cy="3046988"/>
          </a:xfrm>
          <a:prstGeom prst="rect">
            <a:avLst/>
          </a:prstGeom>
        </p:spPr>
        <p:txBody>
          <a:bodyPr wrap="square">
            <a:spAutoFit/>
          </a:bodyPr>
          <a:lstStyle/>
          <a:p>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threading </a:t>
            </a:r>
            <a:endParaRPr lang="en-US" sz="1200" dirty="0" smtClean="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import</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socket </a:t>
            </a:r>
            <a:endParaRPr lang="en-US" sz="1200" dirty="0" smtClean="0">
              <a:solidFill>
                <a:srgbClr val="000000"/>
              </a:solidFill>
              <a:latin typeface="Courier New" panose="02070309020205020404" pitchFamily="49" charset="0"/>
            </a:endParaRPr>
          </a:p>
          <a:p>
            <a:endParaRPr lang="en-US" sz="1200" b="1"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class</a:t>
            </a:r>
            <a:r>
              <a:rPr lang="en-US" sz="1200" dirty="0" smtClean="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ClientThread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threading</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Thread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err="1" smtClean="0">
                <a:solidFill>
                  <a:srgbClr val="0000FF"/>
                </a:solidFill>
                <a:latin typeface="Courier New" panose="02070309020205020404" pitchFamily="49" charset="0"/>
              </a:rPr>
              <a:t>def</a:t>
            </a:r>
            <a:r>
              <a:rPr lang="en-US" sz="1200" dirty="0" smtClean="0">
                <a:solidFill>
                  <a:srgbClr val="000000"/>
                </a:solidFill>
                <a:latin typeface="Courier New" panose="02070309020205020404" pitchFamily="49" charset="0"/>
              </a:rPr>
              <a:t> </a:t>
            </a:r>
            <a:r>
              <a:rPr lang="en-US" sz="1200" dirty="0">
                <a:solidFill>
                  <a:srgbClr val="FF00FF"/>
                </a:solidFill>
                <a:latin typeface="Courier New" panose="02070309020205020404" pitchFamily="49" charset="0"/>
              </a:rPr>
              <a:t>__</a:t>
            </a:r>
            <a:r>
              <a:rPr lang="en-US" sz="1200" dirty="0" err="1">
                <a:solidFill>
                  <a:srgbClr val="FF00FF"/>
                </a:solidFill>
                <a:latin typeface="Courier New" panose="02070309020205020404" pitchFamily="49" charset="0"/>
              </a:rPr>
              <a:t>init</a:t>
            </a:r>
            <a:r>
              <a:rPr lang="en-US" sz="1200" dirty="0">
                <a:solidFill>
                  <a:srgbClr val="FF00FF"/>
                </a:solidFill>
                <a:latin typeface="Courier New" panose="02070309020205020404" pitchFamily="49" charset="0"/>
              </a:rPr>
              <a:t>__</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conn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addr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super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__</a:t>
            </a:r>
            <a:r>
              <a:rPr lang="en-US" sz="1200" dirty="0" err="1">
                <a:solidFill>
                  <a:srgbClr val="000000"/>
                </a:solidFill>
                <a:latin typeface="Courier New" panose="02070309020205020404" pitchFamily="49" charset="0"/>
              </a:rPr>
              <a:t>init</a:t>
            </a:r>
            <a:r>
              <a:rPr lang="en-US" sz="1200" dirty="0">
                <a:solidFill>
                  <a:srgbClr val="000000"/>
                </a:solidFill>
                <a:latin typeface="Courier New" panose="02070309020205020404" pitchFamily="49" charset="0"/>
              </a:rPr>
              <a:t>__</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_connection</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conn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_address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addr</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err="1" smtClean="0">
                <a:solidFill>
                  <a:srgbClr val="0000FF"/>
                </a:solidFill>
                <a:latin typeface="Courier New" panose="02070309020205020404" pitchFamily="49" charset="0"/>
              </a:rPr>
              <a:t>def</a:t>
            </a:r>
            <a:r>
              <a:rPr lang="en-US" sz="1200" dirty="0" smtClean="0">
                <a:solidFill>
                  <a:srgbClr val="000000"/>
                </a:solidFill>
                <a:latin typeface="Courier New" panose="02070309020205020404" pitchFamily="49" charset="0"/>
              </a:rPr>
              <a:t> </a:t>
            </a:r>
            <a:r>
              <a:rPr lang="en-US" sz="1200" dirty="0">
                <a:solidFill>
                  <a:srgbClr val="FF00FF"/>
                </a:solidFill>
                <a:latin typeface="Courier New" panose="02070309020205020404" pitchFamily="49" charset="0"/>
              </a:rPr>
              <a:t>run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'Connection from address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format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self</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_address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data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_</a:t>
            </a:r>
            <a:r>
              <a:rPr lang="en-US" sz="1200" dirty="0" err="1">
                <a:solidFill>
                  <a:srgbClr val="000000"/>
                </a:solidFill>
                <a:latin typeface="Courier New" panose="02070309020205020404" pitchFamily="49" charset="0"/>
              </a:rPr>
              <a:t>connection</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recv</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1024</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'Received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format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data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decode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_</a:t>
            </a:r>
            <a:r>
              <a:rPr lang="en-US" sz="1200" dirty="0" err="1">
                <a:solidFill>
                  <a:srgbClr val="000000"/>
                </a:solidFill>
                <a:latin typeface="Courier New" panose="02070309020205020404" pitchFamily="49" charset="0"/>
              </a:rPr>
              <a:t>connection</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send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data</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_</a:t>
            </a:r>
            <a:r>
              <a:rPr lang="en-US" sz="1200" dirty="0" err="1">
                <a:solidFill>
                  <a:srgbClr val="000000"/>
                </a:solidFill>
                <a:latin typeface="Courier New" panose="02070309020205020404" pitchFamily="49" charset="0"/>
              </a:rPr>
              <a:t>connection</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close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'Closed connection from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format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self</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_address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a:effectLst/>
            </a:endParaRPr>
          </a:p>
        </p:txBody>
      </p:sp>
    </p:spTree>
    <p:extLst>
      <p:ext uri="{BB962C8B-B14F-4D97-AF65-F5344CB8AC3E}">
        <p14:creationId xmlns:p14="http://schemas.microsoft.com/office/powerpoint/2010/main" val="2870416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smtClean="0">
                <a:solidFill>
                  <a:srgbClr val="002060"/>
                </a:solidFill>
                <a:latin typeface="Times New Roman" panose="02020603050405020304" pitchFamily="18" charset="0"/>
              </a:rPr>
              <a:t>TCP </a:t>
            </a:r>
            <a:r>
              <a:rPr lang="ru-RU" b="1" kern="1200" dirty="0" smtClean="0">
                <a:solidFill>
                  <a:srgbClr val="002060"/>
                </a:solidFill>
                <a:latin typeface="Times New Roman" panose="02020603050405020304" pitchFamily="18" charset="0"/>
              </a:rPr>
              <a:t>сервер</a:t>
            </a:r>
            <a:r>
              <a:rPr lang="en-US" b="1" kern="1200" dirty="0" smtClean="0">
                <a:solidFill>
                  <a:srgbClr val="002060"/>
                </a:solidFill>
                <a:latin typeface="Times New Roman" panose="02020603050405020304" pitchFamily="18" charset="0"/>
              </a:rPr>
              <a:t> </a:t>
            </a:r>
            <a:r>
              <a:rPr lang="ru-RU" b="1" kern="1200" dirty="0" smtClean="0">
                <a:solidFill>
                  <a:srgbClr val="002060"/>
                </a:solidFill>
                <a:latin typeface="Times New Roman" panose="02020603050405020304" pitchFamily="18" charset="0"/>
              </a:rPr>
              <a:t>с многопоточной обработкой запросов</a:t>
            </a:r>
            <a:endParaRPr lang="ru-RU" b="1" kern="1200" dirty="0">
              <a:solidFill>
                <a:srgbClr val="002060"/>
              </a:solidFill>
              <a:latin typeface="Times New Roman" panose="02020603050405020304" pitchFamily="18" charset="0"/>
              <a:ea typeface="+mn-ea"/>
              <a:cs typeface="+mn-cs"/>
            </a:endParaRPr>
          </a:p>
        </p:txBody>
      </p:sp>
      <p:sp>
        <p:nvSpPr>
          <p:cNvPr id="5" name="Rectangle 4"/>
          <p:cNvSpPr/>
          <p:nvPr/>
        </p:nvSpPr>
        <p:spPr>
          <a:xfrm>
            <a:off x="395536" y="1844824"/>
            <a:ext cx="8352928" cy="5001369"/>
          </a:xfrm>
          <a:prstGeom prst="rect">
            <a:avLst/>
          </a:prstGeom>
        </p:spPr>
        <p:txBody>
          <a:bodyPr wrap="square">
            <a:spAutoFit/>
          </a:bodyPr>
          <a:lstStyle/>
          <a:p>
            <a:r>
              <a:rPr lang="en-US" sz="1100" b="1" dirty="0">
                <a:solidFill>
                  <a:srgbClr val="0000FF"/>
                </a:solidFill>
                <a:latin typeface="Courier New" panose="02070309020205020404" pitchFamily="49" charset="0"/>
              </a:rPr>
              <a:t>class</a:t>
            </a:r>
            <a:r>
              <a:rPr lang="en-US" sz="1100" dirty="0">
                <a:solidFill>
                  <a:srgbClr val="000000"/>
                </a:solidFill>
                <a:latin typeface="Courier New" panose="02070309020205020404" pitchFamily="49" charset="0"/>
              </a:rPr>
              <a:t> </a:t>
            </a:r>
            <a:r>
              <a:rPr lang="en-US" sz="1100" b="1" dirty="0" err="1">
                <a:solidFill>
                  <a:srgbClr val="000000"/>
                </a:solidFill>
                <a:latin typeface="Courier New" panose="02070309020205020404" pitchFamily="49" charset="0"/>
              </a:rPr>
              <a:t>TcpServer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dirty="0">
                <a:solidFill>
                  <a:srgbClr val="000000"/>
                </a:solidFill>
                <a:latin typeface="Courier New" panose="02070309020205020404" pitchFamily="49" charset="0"/>
              </a:rPr>
              <a:t> </a:t>
            </a:r>
            <a:r>
              <a:rPr lang="en-US" sz="1100" b="1" dirty="0" smtClean="0">
                <a:solidFill>
                  <a:srgbClr val="000000"/>
                </a:solidFill>
                <a:latin typeface="Courier New" panose="02070309020205020404" pitchFamily="49" charset="0"/>
              </a:rPr>
              <a:t>   </a:t>
            </a:r>
            <a:r>
              <a:rPr lang="en-US" sz="1100" b="1" dirty="0" err="1" smtClean="0">
                <a:solidFill>
                  <a:srgbClr val="0000FF"/>
                </a:solidFill>
                <a:latin typeface="Courier New" panose="02070309020205020404" pitchFamily="49" charset="0"/>
              </a:rPr>
              <a:t>def</a:t>
            </a:r>
            <a:r>
              <a:rPr lang="en-US" sz="1100" dirty="0" smtClean="0">
                <a:solidFill>
                  <a:srgbClr val="000000"/>
                </a:solidFill>
                <a:latin typeface="Courier New" panose="02070309020205020404" pitchFamily="49" charset="0"/>
              </a:rPr>
              <a:t> </a:t>
            </a:r>
            <a:r>
              <a:rPr lang="en-US" sz="1100" dirty="0">
                <a:solidFill>
                  <a:srgbClr val="FF00FF"/>
                </a:solidFill>
                <a:latin typeface="Courier New" panose="02070309020205020404" pitchFamily="49" charset="0"/>
              </a:rPr>
              <a:t>__</a:t>
            </a:r>
            <a:r>
              <a:rPr lang="en-US" sz="1100" dirty="0" err="1">
                <a:solidFill>
                  <a:srgbClr val="FF00FF"/>
                </a:solidFill>
                <a:latin typeface="Courier New" panose="02070309020205020404" pitchFamily="49" charset="0"/>
              </a:rPr>
              <a:t>init</a:t>
            </a:r>
            <a:r>
              <a:rPr lang="en-US" sz="1100" dirty="0">
                <a:solidFill>
                  <a:srgbClr val="FF00FF"/>
                </a:solidFill>
                <a:latin typeface="Courier New" panose="02070309020205020404" pitchFamily="49" charset="0"/>
              </a:rPr>
              <a:t>__</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host</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port</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self</a:t>
            </a:r>
            <a:r>
              <a:rPr lang="en-US" sz="1100" b="1" dirty="0" err="1" smtClean="0">
                <a:solidFill>
                  <a:srgbClr val="000080"/>
                </a:solidFill>
                <a:latin typeface="Courier New" panose="02070309020205020404" pitchFamily="49" charset="0"/>
              </a:rPr>
              <a:t>.</a:t>
            </a:r>
            <a:r>
              <a:rPr lang="en-US" sz="1100" dirty="0" err="1" smtClean="0">
                <a:solidFill>
                  <a:srgbClr val="000000"/>
                </a:solidFill>
                <a:latin typeface="Courier New" panose="02070309020205020404" pitchFamily="49" charset="0"/>
              </a:rPr>
              <a:t>host</a:t>
            </a:r>
            <a:r>
              <a:rPr lang="en-US" sz="1100" dirty="0" smtClean="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host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self</a:t>
            </a:r>
            <a:r>
              <a:rPr lang="en-US" sz="1100" b="1" dirty="0" err="1" smtClean="0">
                <a:solidFill>
                  <a:srgbClr val="000080"/>
                </a:solidFill>
                <a:latin typeface="Courier New" panose="02070309020205020404" pitchFamily="49" charset="0"/>
              </a:rPr>
              <a:t>.</a:t>
            </a:r>
            <a:r>
              <a:rPr lang="en-US" sz="1100" dirty="0" err="1" smtClean="0">
                <a:solidFill>
                  <a:srgbClr val="000000"/>
                </a:solidFill>
                <a:latin typeface="Courier New" panose="02070309020205020404" pitchFamily="49" charset="0"/>
              </a:rPr>
              <a:t>port</a:t>
            </a:r>
            <a:r>
              <a:rPr lang="en-US" sz="1100" dirty="0" smtClean="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port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self</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_socket</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None</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_</a:t>
            </a:r>
            <a:r>
              <a:rPr lang="en-US" sz="1100" dirty="0" err="1">
                <a:solidFill>
                  <a:srgbClr val="000000"/>
                </a:solidFill>
                <a:latin typeface="Courier New" panose="02070309020205020404" pitchFamily="49" charset="0"/>
              </a:rPr>
              <a:t>runnning</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False</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endParaRPr lang="en-US" sz="1100" b="1" dirty="0" smtClean="0">
              <a:solidFill>
                <a:srgbClr val="000000"/>
              </a:solidFill>
              <a:latin typeface="Courier New" panose="02070309020205020404" pitchFamily="49" charset="0"/>
            </a:endParaRPr>
          </a:p>
          <a:p>
            <a:r>
              <a:rPr lang="en-US" sz="1100" b="1" dirty="0" smtClean="0">
                <a:solidFill>
                  <a:srgbClr val="000000"/>
                </a:solidFill>
                <a:latin typeface="Courier New" panose="02070309020205020404" pitchFamily="49" charset="0"/>
              </a:rPr>
              <a:t>    </a:t>
            </a:r>
            <a:r>
              <a:rPr lang="en-US" sz="1100" b="1" dirty="0" err="1" smtClean="0">
                <a:solidFill>
                  <a:srgbClr val="0000FF"/>
                </a:solidFill>
                <a:latin typeface="Courier New" panose="02070309020205020404" pitchFamily="49" charset="0"/>
              </a:rPr>
              <a:t>def</a:t>
            </a:r>
            <a:r>
              <a:rPr lang="en-US" sz="1100" dirty="0" smtClean="0">
                <a:solidFill>
                  <a:srgbClr val="000000"/>
                </a:solidFill>
                <a:latin typeface="Courier New" panose="02070309020205020404" pitchFamily="49" charset="0"/>
              </a:rPr>
              <a:t> </a:t>
            </a:r>
            <a:r>
              <a:rPr lang="en-US" sz="1100" dirty="0">
                <a:solidFill>
                  <a:srgbClr val="FF00FF"/>
                </a:solidFill>
                <a:latin typeface="Courier New" panose="02070309020205020404" pitchFamily="49" charset="0"/>
              </a:rPr>
              <a:t>run</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self</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_socket</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socket</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AF_INET</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SOCK_STREAM</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_</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setsockopt</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SOL_SOCKET</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SO_REUSEADDR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1</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_</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bind</a:t>
            </a:r>
            <a:r>
              <a:rPr lang="en-US" sz="1100" b="1" dirty="0">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self</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host</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self</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port</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_</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listen</a:t>
            </a:r>
            <a:r>
              <a:rPr lang="en-US" sz="1100" b="1" dirty="0">
                <a:solidFill>
                  <a:srgbClr val="000080"/>
                </a:solidFill>
                <a:latin typeface="Courier New" panose="02070309020205020404" pitchFamily="49" charset="0"/>
              </a:rPr>
              <a:t>(</a:t>
            </a:r>
            <a:r>
              <a:rPr lang="en-US" sz="1100" dirty="0">
                <a:solidFill>
                  <a:srgbClr val="FF0000"/>
                </a:solidFill>
                <a:latin typeface="Courier New" panose="02070309020205020404" pitchFamily="49" charset="0"/>
              </a:rPr>
              <a:t>5</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_</a:t>
            </a:r>
            <a:r>
              <a:rPr lang="en-US" sz="1100" dirty="0" err="1">
                <a:solidFill>
                  <a:srgbClr val="000000"/>
                </a:solidFill>
                <a:latin typeface="Courier New" panose="02070309020205020404" pitchFamily="49" charset="0"/>
              </a:rPr>
              <a:t>runnning</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True</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dirty="0">
                <a:solidFill>
                  <a:srgbClr val="000000"/>
                </a:solidFill>
                <a:latin typeface="Courier New" panose="02070309020205020404" pitchFamily="49" charset="0"/>
              </a:rPr>
              <a:t> </a:t>
            </a:r>
            <a:r>
              <a:rPr lang="en-US" sz="1100" b="1" dirty="0" smtClean="0">
                <a:solidFill>
                  <a:srgbClr val="000000"/>
                </a:solidFill>
                <a:latin typeface="Courier New" panose="02070309020205020404" pitchFamily="49" charset="0"/>
              </a:rPr>
              <a:t>       </a:t>
            </a:r>
            <a:r>
              <a:rPr lang="en-US" sz="1100" b="1" dirty="0" smtClean="0">
                <a:solidFill>
                  <a:srgbClr val="0000FF"/>
                </a:solidFill>
                <a:latin typeface="Courier New" panose="02070309020205020404" pitchFamily="49" charset="0"/>
              </a:rPr>
              <a:t>print</a:t>
            </a:r>
            <a:r>
              <a:rPr lang="en-US" sz="1100" b="1" dirty="0">
                <a:solidFill>
                  <a:srgbClr val="000080"/>
                </a:solidFill>
                <a:latin typeface="Courier New" panose="02070309020205020404" pitchFamily="49" charset="0"/>
              </a:rPr>
              <a:t>(</a:t>
            </a:r>
            <a:r>
              <a:rPr lang="en-US" sz="1100" dirty="0">
                <a:solidFill>
                  <a:srgbClr val="808080"/>
                </a:solidFill>
                <a:latin typeface="Courier New" panose="02070309020205020404" pitchFamily="49" charset="0"/>
              </a:rPr>
              <a:t>'Server is up'</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dirty="0">
                <a:solidFill>
                  <a:srgbClr val="000000"/>
                </a:solidFill>
                <a:latin typeface="Courier New" panose="02070309020205020404" pitchFamily="49" charset="0"/>
              </a:rPr>
              <a:t> </a:t>
            </a:r>
            <a:r>
              <a:rPr lang="en-US" sz="1100" b="1" dirty="0" smtClean="0">
                <a:solidFill>
                  <a:srgbClr val="000000"/>
                </a:solidFill>
                <a:latin typeface="Courier New" panose="02070309020205020404" pitchFamily="49" charset="0"/>
              </a:rPr>
              <a:t>       </a:t>
            </a:r>
            <a:r>
              <a:rPr lang="en-US" sz="1100" b="1" dirty="0" smtClean="0">
                <a:solidFill>
                  <a:srgbClr val="0000FF"/>
                </a:solidFill>
                <a:latin typeface="Courier New" panose="02070309020205020404" pitchFamily="49" charset="0"/>
              </a:rPr>
              <a:t>while</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_</a:t>
            </a:r>
            <a:r>
              <a:rPr lang="en-US" sz="1100" dirty="0" err="1">
                <a:solidFill>
                  <a:srgbClr val="000000"/>
                </a:solidFill>
                <a:latin typeface="Courier New" panose="02070309020205020404" pitchFamily="49" charset="0"/>
              </a:rPr>
              <a:t>runnning</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conn</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addr</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_</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accept</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ClientThread</a:t>
            </a:r>
            <a:r>
              <a:rPr lang="en-US" sz="1100" b="1" dirty="0" smtClean="0">
                <a:solidFill>
                  <a:srgbClr val="000080"/>
                </a:solidFill>
                <a:latin typeface="Courier New" panose="02070309020205020404" pitchFamily="49" charset="0"/>
              </a:rPr>
              <a:t>(</a:t>
            </a:r>
            <a:r>
              <a:rPr lang="en-US" sz="1100" dirty="0" smtClean="0">
                <a:solidFill>
                  <a:srgbClr val="000000"/>
                </a:solidFill>
                <a:latin typeface="Courier New" panose="02070309020205020404" pitchFamily="49" charset="0"/>
              </a:rPr>
              <a:t>conn</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addr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start</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endParaRPr lang="en-US" sz="1100" b="1" dirty="0" smtClean="0">
              <a:solidFill>
                <a:srgbClr val="000000"/>
              </a:solidFill>
              <a:latin typeface="Courier New" panose="02070309020205020404" pitchFamily="49" charset="0"/>
            </a:endParaRPr>
          </a:p>
          <a:p>
            <a:r>
              <a:rPr lang="en-US" sz="1100" b="1" dirty="0" smtClean="0">
                <a:solidFill>
                  <a:srgbClr val="000000"/>
                </a:solidFill>
                <a:latin typeface="Courier New" panose="02070309020205020404" pitchFamily="49" charset="0"/>
              </a:rPr>
              <a:t>    </a:t>
            </a:r>
            <a:r>
              <a:rPr lang="en-US" sz="1100" b="1" dirty="0" err="1" smtClean="0">
                <a:solidFill>
                  <a:srgbClr val="0000FF"/>
                </a:solidFill>
                <a:latin typeface="Courier New" panose="02070309020205020404" pitchFamily="49" charset="0"/>
              </a:rPr>
              <a:t>def</a:t>
            </a:r>
            <a:r>
              <a:rPr lang="en-US" sz="1100" dirty="0" smtClean="0">
                <a:solidFill>
                  <a:srgbClr val="000000"/>
                </a:solidFill>
                <a:latin typeface="Courier New" panose="02070309020205020404" pitchFamily="49" charset="0"/>
              </a:rPr>
              <a:t> </a:t>
            </a:r>
            <a:r>
              <a:rPr lang="en-US" sz="1100" dirty="0">
                <a:solidFill>
                  <a:srgbClr val="FF00FF"/>
                </a:solidFill>
                <a:latin typeface="Courier New" panose="02070309020205020404" pitchFamily="49" charset="0"/>
              </a:rPr>
              <a:t>stop</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_</a:t>
            </a:r>
            <a:r>
              <a:rPr lang="en-US" sz="1100" dirty="0" err="1">
                <a:solidFill>
                  <a:srgbClr val="000000"/>
                </a:solidFill>
                <a:latin typeface="Courier New" panose="02070309020205020404" pitchFamily="49" charset="0"/>
              </a:rPr>
              <a:t>runnning</a:t>
            </a:r>
            <a:r>
              <a:rPr lang="en-US" sz="1100" dirty="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FF"/>
                </a:solidFill>
                <a:latin typeface="Courier New" panose="02070309020205020404" pitchFamily="49" charset="0"/>
              </a:rPr>
              <a:t>False</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self</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_</a:t>
            </a:r>
            <a:r>
              <a:rPr lang="en-US" sz="1100" dirty="0" err="1">
                <a:solidFill>
                  <a:srgbClr val="000000"/>
                </a:solidFill>
                <a:latin typeface="Courier New" panose="02070309020205020404" pitchFamily="49" charset="0"/>
              </a:rPr>
              <a:t>socket</a:t>
            </a:r>
            <a:r>
              <a:rPr lang="en-US" sz="1100" b="1" dirty="0" err="1">
                <a:solidFill>
                  <a:srgbClr val="000080"/>
                </a:solidFill>
                <a:latin typeface="Courier New" panose="02070309020205020404" pitchFamily="49" charset="0"/>
              </a:rPr>
              <a:t>.</a:t>
            </a:r>
            <a:r>
              <a:rPr lang="en-US" sz="1100" dirty="0" err="1">
                <a:solidFill>
                  <a:srgbClr val="000000"/>
                </a:solidFill>
                <a:latin typeface="Courier New" panose="02070309020205020404" pitchFamily="49" charset="0"/>
              </a:rPr>
              <a:t>close</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dirty="0">
                <a:solidFill>
                  <a:srgbClr val="000000"/>
                </a:solidFill>
                <a:latin typeface="Courier New" panose="02070309020205020404" pitchFamily="49" charset="0"/>
              </a:rPr>
              <a:t> </a:t>
            </a:r>
            <a:r>
              <a:rPr lang="en-US" sz="1100" b="1" dirty="0" smtClean="0">
                <a:solidFill>
                  <a:srgbClr val="000000"/>
                </a:solidFill>
                <a:latin typeface="Courier New" panose="02070309020205020404" pitchFamily="49" charset="0"/>
              </a:rPr>
              <a:t>       </a:t>
            </a:r>
            <a:r>
              <a:rPr lang="en-US" sz="1100" b="1" dirty="0" smtClean="0">
                <a:solidFill>
                  <a:srgbClr val="0000FF"/>
                </a:solidFill>
                <a:latin typeface="Courier New" panose="02070309020205020404" pitchFamily="49" charset="0"/>
              </a:rPr>
              <a:t>print</a:t>
            </a:r>
            <a:r>
              <a:rPr lang="en-US" sz="1100" b="1" dirty="0">
                <a:solidFill>
                  <a:srgbClr val="000080"/>
                </a:solidFill>
                <a:latin typeface="Courier New" panose="02070309020205020404" pitchFamily="49" charset="0"/>
              </a:rPr>
              <a:t>(</a:t>
            </a:r>
            <a:r>
              <a:rPr lang="en-US" sz="1100" dirty="0">
                <a:solidFill>
                  <a:srgbClr val="808080"/>
                </a:solidFill>
                <a:latin typeface="Courier New" panose="02070309020205020404" pitchFamily="49" charset="0"/>
              </a:rPr>
              <a:t>'Server is down'</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endParaRPr lang="en-US" sz="1100" b="1" dirty="0">
              <a:solidFill>
                <a:srgbClr val="000000"/>
              </a:solidFill>
              <a:latin typeface="Courier New" panose="02070309020205020404" pitchFamily="49" charset="0"/>
            </a:endParaRPr>
          </a:p>
          <a:p>
            <a:r>
              <a:rPr lang="en-US" sz="1100" b="1" dirty="0" smtClean="0">
                <a:solidFill>
                  <a:srgbClr val="0000FF"/>
                </a:solidFill>
                <a:latin typeface="Courier New" panose="02070309020205020404" pitchFamily="49" charset="0"/>
              </a:rPr>
              <a:t>if</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__name__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'__main__'</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srv</a:t>
            </a:r>
            <a:r>
              <a:rPr lang="en-US" sz="1100" dirty="0" smtClean="0">
                <a:solidFill>
                  <a:srgbClr val="000000"/>
                </a:solidFill>
                <a:latin typeface="Courier New" panose="02070309020205020404" pitchFamily="49" charset="0"/>
              </a:rPr>
              <a:t> </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TcpServer</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host</a:t>
            </a:r>
            <a:r>
              <a:rPr lang="en-US" sz="1100" b="1" dirty="0">
                <a:solidFill>
                  <a:srgbClr val="000080"/>
                </a:solidFill>
                <a:latin typeface="Courier New" panose="02070309020205020404" pitchFamily="49" charset="0"/>
              </a:rPr>
              <a:t>=</a:t>
            </a:r>
            <a:r>
              <a:rPr lang="en-US" sz="1100" dirty="0">
                <a:solidFill>
                  <a:srgbClr val="808080"/>
                </a:solidFill>
                <a:latin typeface="Courier New" panose="02070309020205020404" pitchFamily="49" charset="0"/>
              </a:rPr>
              <a:t>'127.0.0.1'</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port</a:t>
            </a:r>
            <a:r>
              <a:rPr lang="en-US" sz="1100" b="1" dirty="0">
                <a:solidFill>
                  <a:srgbClr val="000080"/>
                </a:solidFill>
                <a:latin typeface="Courier New" panose="02070309020205020404" pitchFamily="49" charset="0"/>
              </a:rPr>
              <a:t>=</a:t>
            </a:r>
            <a:r>
              <a:rPr lang="en-US" sz="1100" dirty="0">
                <a:solidFill>
                  <a:srgbClr val="FF0000"/>
                </a:solidFill>
                <a:latin typeface="Courier New" panose="02070309020205020404" pitchFamily="49" charset="0"/>
              </a:rPr>
              <a:t>5555</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dirty="0">
                <a:solidFill>
                  <a:srgbClr val="000000"/>
                </a:solidFill>
                <a:latin typeface="Courier New" panose="02070309020205020404" pitchFamily="49" charset="0"/>
              </a:rPr>
              <a:t> </a:t>
            </a:r>
            <a:r>
              <a:rPr lang="en-US" sz="1100" b="1" dirty="0" smtClean="0">
                <a:solidFill>
                  <a:srgbClr val="000000"/>
                </a:solidFill>
                <a:latin typeface="Courier New" panose="02070309020205020404" pitchFamily="49" charset="0"/>
              </a:rPr>
              <a:t>   </a:t>
            </a:r>
            <a:r>
              <a:rPr lang="en-US" sz="1100" b="1" dirty="0" smtClean="0">
                <a:solidFill>
                  <a:srgbClr val="0000FF"/>
                </a:solidFill>
                <a:latin typeface="Courier New" panose="02070309020205020404" pitchFamily="49" charset="0"/>
              </a:rPr>
              <a:t>try</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srv</a:t>
            </a:r>
            <a:r>
              <a:rPr lang="en-US" sz="1100" b="1" dirty="0" err="1" smtClean="0">
                <a:solidFill>
                  <a:srgbClr val="000080"/>
                </a:solidFill>
                <a:latin typeface="Courier New" panose="02070309020205020404" pitchFamily="49" charset="0"/>
              </a:rPr>
              <a:t>.</a:t>
            </a:r>
            <a:r>
              <a:rPr lang="en-US" sz="1100" dirty="0" err="1" smtClean="0">
                <a:solidFill>
                  <a:srgbClr val="000000"/>
                </a:solidFill>
                <a:latin typeface="Courier New" panose="02070309020205020404" pitchFamily="49" charset="0"/>
              </a:rPr>
              <a:t>run</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dirty="0">
                <a:solidFill>
                  <a:srgbClr val="000000"/>
                </a:solidFill>
                <a:latin typeface="Courier New" panose="02070309020205020404" pitchFamily="49" charset="0"/>
              </a:rPr>
              <a:t> </a:t>
            </a:r>
            <a:r>
              <a:rPr lang="en-US" sz="1100" b="1" dirty="0" smtClean="0">
                <a:solidFill>
                  <a:srgbClr val="000000"/>
                </a:solidFill>
                <a:latin typeface="Courier New" panose="02070309020205020404" pitchFamily="49" charset="0"/>
              </a:rPr>
              <a:t>   </a:t>
            </a:r>
            <a:r>
              <a:rPr lang="en-US" sz="1100" b="1" dirty="0" smtClean="0">
                <a:solidFill>
                  <a:srgbClr val="0000FF"/>
                </a:solidFill>
                <a:latin typeface="Courier New" panose="02070309020205020404" pitchFamily="49" charset="0"/>
              </a:rPr>
              <a:t>except</a:t>
            </a:r>
            <a:r>
              <a:rPr lang="en-US" sz="1100" dirty="0" smtClean="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KeyboardInterrupt</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a:solidFill>
                  <a:srgbClr val="000000"/>
                </a:solidFill>
                <a:latin typeface="Courier New" panose="02070309020205020404" pitchFamily="49" charset="0"/>
              </a:rPr>
              <a:t> </a:t>
            </a:r>
            <a:r>
              <a:rPr lang="en-US" sz="1100" dirty="0" smtClean="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srv</a:t>
            </a:r>
            <a:r>
              <a:rPr lang="en-US" sz="1100" b="1" dirty="0" err="1" smtClean="0">
                <a:solidFill>
                  <a:srgbClr val="000080"/>
                </a:solidFill>
                <a:latin typeface="Courier New" panose="02070309020205020404" pitchFamily="49" charset="0"/>
              </a:rPr>
              <a:t>.</a:t>
            </a:r>
            <a:r>
              <a:rPr lang="en-US" sz="1100" dirty="0" err="1" smtClean="0">
                <a:solidFill>
                  <a:srgbClr val="000000"/>
                </a:solidFill>
                <a:latin typeface="Courier New" panose="02070309020205020404" pitchFamily="49" charset="0"/>
              </a:rPr>
              <a:t>stop</a:t>
            </a:r>
            <a:r>
              <a:rPr lang="en-US" sz="11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a:effectLst/>
            </a:endParaRPr>
          </a:p>
        </p:txBody>
      </p:sp>
    </p:spTree>
    <p:extLst>
      <p:ext uri="{BB962C8B-B14F-4D97-AF65-F5344CB8AC3E}">
        <p14:creationId xmlns:p14="http://schemas.microsoft.com/office/powerpoint/2010/main" val="480986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smtClean="0">
                <a:solidFill>
                  <a:srgbClr val="002060"/>
                </a:solidFill>
                <a:latin typeface="Times New Roman" panose="02020603050405020304" pitchFamily="18" charset="0"/>
              </a:rPr>
              <a:t>TCP </a:t>
            </a:r>
            <a:r>
              <a:rPr lang="ru-RU" b="1" kern="1200" dirty="0" smtClean="0">
                <a:solidFill>
                  <a:srgbClr val="002060"/>
                </a:solidFill>
                <a:latin typeface="Times New Roman" panose="02020603050405020304" pitchFamily="18" charset="0"/>
              </a:rPr>
              <a:t>клиент</a:t>
            </a:r>
            <a:endParaRPr lang="ru-RU" b="1" kern="1200" dirty="0">
              <a:solidFill>
                <a:srgbClr val="002060"/>
              </a:solidFill>
              <a:latin typeface="Times New Roman" panose="02020603050405020304" pitchFamily="18" charset="0"/>
              <a:ea typeface="+mn-ea"/>
              <a:cs typeface="+mn-cs"/>
            </a:endParaRPr>
          </a:p>
        </p:txBody>
      </p:sp>
      <p:sp>
        <p:nvSpPr>
          <p:cNvPr id="5" name="Rectangle 4"/>
          <p:cNvSpPr/>
          <p:nvPr/>
        </p:nvSpPr>
        <p:spPr>
          <a:xfrm>
            <a:off x="395536" y="1844824"/>
            <a:ext cx="8352928" cy="4154984"/>
          </a:xfrm>
          <a:prstGeom prst="rect">
            <a:avLst/>
          </a:prstGeom>
        </p:spPr>
        <p:txBody>
          <a:bodyPr wrap="square">
            <a:spAutoFit/>
          </a:bodyPr>
          <a:lstStyle/>
          <a:p>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socket </a:t>
            </a:r>
            <a:endParaRPr lang="en-US" sz="1200" dirty="0" smtClean="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import</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random </a:t>
            </a:r>
            <a:endParaRPr lang="en-US" sz="1200" dirty="0" smtClean="0">
              <a:solidFill>
                <a:srgbClr val="000000"/>
              </a:solidFill>
              <a:latin typeface="Courier New" panose="02070309020205020404" pitchFamily="49" charset="0"/>
            </a:endParaRPr>
          </a:p>
          <a:p>
            <a:endParaRPr lang="en-US" sz="1200" b="1"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class</a:t>
            </a:r>
            <a:r>
              <a:rPr lang="en-US" sz="1200" dirty="0" smtClean="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TcpClient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err="1" smtClean="0">
                <a:solidFill>
                  <a:srgbClr val="0000FF"/>
                </a:solidFill>
                <a:latin typeface="Courier New" panose="02070309020205020404" pitchFamily="49" charset="0"/>
              </a:rPr>
              <a:t>def</a:t>
            </a:r>
            <a:r>
              <a:rPr lang="en-US" sz="1200" dirty="0" smtClean="0">
                <a:solidFill>
                  <a:srgbClr val="000000"/>
                </a:solidFill>
                <a:latin typeface="Courier New" panose="02070309020205020404" pitchFamily="49" charset="0"/>
              </a:rPr>
              <a:t> </a:t>
            </a:r>
            <a:r>
              <a:rPr lang="en-US" sz="1200" dirty="0">
                <a:solidFill>
                  <a:srgbClr val="FF00FF"/>
                </a:solidFill>
                <a:latin typeface="Courier New" panose="02070309020205020404" pitchFamily="49" charset="0"/>
              </a:rPr>
              <a:t>__</a:t>
            </a:r>
            <a:r>
              <a:rPr lang="en-US" sz="1200" dirty="0" err="1">
                <a:solidFill>
                  <a:srgbClr val="FF00FF"/>
                </a:solidFill>
                <a:latin typeface="Courier New" panose="02070309020205020404" pitchFamily="49" charset="0"/>
              </a:rPr>
              <a:t>init</a:t>
            </a:r>
            <a:r>
              <a:rPr lang="en-US" sz="1200" dirty="0">
                <a:solidFill>
                  <a:srgbClr val="FF00FF"/>
                </a:solidFill>
                <a:latin typeface="Courier New" panose="02070309020205020404" pitchFamily="49" charset="0"/>
              </a:rPr>
              <a:t>__</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host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port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name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host</a:t>
            </a:r>
            <a:r>
              <a:rPr lang="en-US" sz="1200" dirty="0" smtClean="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host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port</a:t>
            </a:r>
            <a:r>
              <a:rPr lang="en-US" sz="1200" dirty="0" smtClean="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port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self</a:t>
            </a:r>
            <a:r>
              <a:rPr lang="en-US" sz="1200" b="1" dirty="0" smtClean="0">
                <a:solidFill>
                  <a:srgbClr val="000080"/>
                </a:solidFill>
                <a:latin typeface="Courier New" panose="02070309020205020404" pitchFamily="49" charset="0"/>
              </a:rPr>
              <a:t>.</a:t>
            </a:r>
            <a:r>
              <a:rPr lang="en-US" sz="1200" dirty="0" smtClean="0">
                <a:solidFill>
                  <a:srgbClr val="000000"/>
                </a:solidFill>
                <a:latin typeface="Courier New" panose="02070309020205020404" pitchFamily="49" charset="0"/>
              </a:rPr>
              <a:t>name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name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_socket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None</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err="1" smtClean="0">
                <a:solidFill>
                  <a:srgbClr val="0000FF"/>
                </a:solidFill>
                <a:latin typeface="Courier New" panose="02070309020205020404" pitchFamily="49" charset="0"/>
              </a:rPr>
              <a:t>def</a:t>
            </a:r>
            <a:r>
              <a:rPr lang="en-US" sz="1200" dirty="0" smtClean="0">
                <a:solidFill>
                  <a:srgbClr val="000000"/>
                </a:solidFill>
                <a:latin typeface="Courier New" panose="02070309020205020404" pitchFamily="49" charset="0"/>
              </a:rPr>
              <a:t> </a:t>
            </a:r>
            <a:r>
              <a:rPr lang="en-US" sz="1200" dirty="0">
                <a:solidFill>
                  <a:srgbClr val="FF00FF"/>
                </a:solidFill>
                <a:latin typeface="Courier New" panose="02070309020205020404" pitchFamily="49" charset="0"/>
              </a:rPr>
              <a:t>run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_socket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AF_INET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SOCK_STREAM</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_</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connect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self</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host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self</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port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_</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send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self</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name</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data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_</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recv</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1024</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'Received: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format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data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decode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_</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close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endParaRPr lang="en-US" sz="1200" b="1"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if</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__name__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'__main__'</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name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'Python client '</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str</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random</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randint</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1</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1000</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myclient</a:t>
            </a:r>
            <a:r>
              <a:rPr lang="en-US" sz="1200" dirty="0" smtClean="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TcpClient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host</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'127.0.0.1'</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port</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5555</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name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name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myclient</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run</a:t>
            </a:r>
            <a:r>
              <a:rPr lang="en-US" sz="1200" b="1" dirty="0">
                <a:solidFill>
                  <a:srgbClr val="000080"/>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2300379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smtClean="0">
                <a:solidFill>
                  <a:srgbClr val="002060"/>
                </a:solidFill>
                <a:latin typeface="Times New Roman" panose="02020603050405020304" pitchFamily="18" charset="0"/>
              </a:rPr>
              <a:t>HTTP</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6" y="1844824"/>
            <a:ext cx="8352928"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Переходим к организации сетевого взаимодействия на прикладном уровне. Один из самых широко используемых протоколов этого уровня - </a:t>
            </a:r>
            <a:r>
              <a:rPr lang="en-US" sz="2000" dirty="0" smtClean="0">
                <a:solidFill>
                  <a:srgbClr val="002060"/>
                </a:solidFill>
                <a:latin typeface="Times New Roman" panose="02020603050405020304" pitchFamily="18" charset="0"/>
              </a:rPr>
              <a:t>H</a:t>
            </a:r>
            <a:r>
              <a:rPr lang="ru-RU" sz="2000" dirty="0" smtClean="0">
                <a:solidFill>
                  <a:srgbClr val="002060"/>
                </a:solidFill>
                <a:latin typeface="Times New Roman" panose="02020603050405020304" pitchFamily="18" charset="0"/>
              </a:rPr>
              <a:t>TTP -</a:t>
            </a:r>
            <a:r>
              <a:rPr lang="ru-RU" sz="2000" dirty="0" err="1" smtClean="0">
                <a:solidFill>
                  <a:srgbClr val="002060"/>
                </a:solidFill>
                <a:latin typeface="Times New Roman" panose="02020603050405020304" pitchFamily="18" charset="0"/>
              </a:rPr>
              <a:t>HyperText</a:t>
            </a:r>
            <a:r>
              <a:rPr lang="ru-RU" sz="2000" dirty="0" smtClean="0">
                <a:solidFill>
                  <a:srgbClr val="002060"/>
                </a:solidFill>
                <a:latin typeface="Times New Roman" panose="02020603050405020304" pitchFamily="18" charset="0"/>
              </a:rPr>
              <a:t> </a:t>
            </a:r>
            <a:r>
              <a:rPr lang="ru-RU" sz="2000" dirty="0" err="1">
                <a:solidFill>
                  <a:srgbClr val="002060"/>
                </a:solidFill>
                <a:latin typeface="Times New Roman" panose="02020603050405020304" pitchFamily="18" charset="0"/>
              </a:rPr>
              <a:t>Transfer</a:t>
            </a:r>
            <a:r>
              <a:rPr lang="ru-RU" sz="2000" dirty="0">
                <a:solidFill>
                  <a:srgbClr val="002060"/>
                </a:solidFill>
                <a:latin typeface="Times New Roman" panose="02020603050405020304" pitchFamily="18" charset="0"/>
              </a:rPr>
              <a:t> </a:t>
            </a:r>
            <a:r>
              <a:rPr lang="ru-RU" sz="2000" dirty="0" err="1">
                <a:solidFill>
                  <a:srgbClr val="002060"/>
                </a:solidFill>
                <a:latin typeface="Times New Roman" panose="02020603050405020304" pitchFamily="18" charset="0"/>
              </a:rPr>
              <a:t>Protocol</a:t>
            </a:r>
            <a:r>
              <a:rPr lang="ru-RU" sz="2000" dirty="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(протокол </a:t>
            </a:r>
            <a:r>
              <a:rPr lang="ru-RU" sz="2000" dirty="0">
                <a:solidFill>
                  <a:srgbClr val="002060"/>
                </a:solidFill>
                <a:latin typeface="Times New Roman" panose="02020603050405020304" pitchFamily="18" charset="0"/>
              </a:rPr>
              <a:t>передачи </a:t>
            </a:r>
            <a:r>
              <a:rPr lang="ru-RU" sz="2000" dirty="0" smtClean="0">
                <a:solidFill>
                  <a:srgbClr val="002060"/>
                </a:solidFill>
                <a:latin typeface="Times New Roman" panose="02020603050405020304" pitchFamily="18" charset="0"/>
              </a:rPr>
              <a:t>гипертекста). </a:t>
            </a:r>
            <a:r>
              <a:rPr lang="en-US" sz="2000" dirty="0" smtClean="0">
                <a:solidFill>
                  <a:srgbClr val="002060"/>
                </a:solidFill>
                <a:latin typeface="Times New Roman" panose="02020603050405020304" pitchFamily="18" charset="0"/>
              </a:rPr>
              <a:t>HTTP </a:t>
            </a:r>
            <a:r>
              <a:rPr lang="ru-RU" sz="2000" dirty="0" smtClean="0">
                <a:solidFill>
                  <a:srgbClr val="002060"/>
                </a:solidFill>
                <a:latin typeface="Times New Roman" panose="02020603050405020304" pitchFamily="18" charset="0"/>
              </a:rPr>
              <a:t>используется как для получения информации с веб-сайтов, так и в качестве транспорта для других протоколов </a:t>
            </a:r>
            <a:r>
              <a:rPr lang="en-US" sz="2000" dirty="0" smtClean="0">
                <a:solidFill>
                  <a:srgbClr val="002060"/>
                </a:solidFill>
                <a:latin typeface="Times New Roman" panose="02020603050405020304" pitchFamily="18" charset="0"/>
              </a:rPr>
              <a:t>(SOAP, XML-RPC). </a:t>
            </a:r>
            <a:r>
              <a:rPr lang="ru-RU" sz="2000" dirty="0">
                <a:solidFill>
                  <a:srgbClr val="002060"/>
                </a:solidFill>
                <a:latin typeface="Times New Roman" panose="02020603050405020304" pitchFamily="18" charset="0"/>
              </a:rPr>
              <a:t>Обмен сообщениями </a:t>
            </a:r>
            <a:r>
              <a:rPr lang="ru-RU" sz="2000" dirty="0" smtClean="0">
                <a:solidFill>
                  <a:srgbClr val="002060"/>
                </a:solidFill>
                <a:latin typeface="Times New Roman" panose="02020603050405020304" pitchFamily="18" charset="0"/>
              </a:rPr>
              <a:t>ид</a:t>
            </a:r>
            <a:r>
              <a:rPr lang="ru-RU" sz="2000" dirty="0">
                <a:solidFill>
                  <a:srgbClr val="002060"/>
                </a:solidFill>
                <a:latin typeface="Times New Roman" panose="02020603050405020304" pitchFamily="18" charset="0"/>
              </a:rPr>
              <a:t>е</a:t>
            </a:r>
            <a:r>
              <a:rPr lang="ru-RU" sz="2000" dirty="0" smtClean="0">
                <a:solidFill>
                  <a:srgbClr val="002060"/>
                </a:solidFill>
                <a:latin typeface="Times New Roman" panose="02020603050405020304" pitchFamily="18" charset="0"/>
              </a:rPr>
              <a:t>т </a:t>
            </a:r>
            <a:r>
              <a:rPr lang="ru-RU" sz="2000" dirty="0">
                <a:solidFill>
                  <a:srgbClr val="002060"/>
                </a:solidFill>
                <a:latin typeface="Times New Roman" panose="02020603050405020304" pitchFamily="18" charset="0"/>
              </a:rPr>
              <a:t>по </a:t>
            </a:r>
            <a:r>
              <a:rPr lang="ru-RU" sz="2000" dirty="0" smtClean="0">
                <a:solidFill>
                  <a:srgbClr val="002060"/>
                </a:solidFill>
                <a:latin typeface="Times New Roman" panose="02020603050405020304" pitchFamily="18" charset="0"/>
              </a:rPr>
              <a:t>схеме </a:t>
            </a:r>
            <a:r>
              <a:rPr lang="en-US" sz="2000" dirty="0" smtClean="0">
                <a:solidFill>
                  <a:srgbClr val="002060"/>
                </a:solidFill>
                <a:latin typeface="Times New Roman" panose="02020603050405020304" pitchFamily="18" charset="0"/>
              </a:rPr>
              <a:t>“</a:t>
            </a:r>
            <a:r>
              <a:rPr lang="ru-RU" sz="2000" dirty="0" smtClean="0">
                <a:solidFill>
                  <a:srgbClr val="002060"/>
                </a:solidFill>
                <a:latin typeface="Times New Roman" panose="02020603050405020304" pitchFamily="18" charset="0"/>
              </a:rPr>
              <a:t>запрос-ответ</a:t>
            </a:r>
            <a:r>
              <a:rPr lang="en-US" sz="2000" dirty="0" smtClean="0">
                <a:solidFill>
                  <a:srgbClr val="002060"/>
                </a:solidFill>
                <a:latin typeface="Times New Roman" panose="02020603050405020304" pitchFamily="18" charset="0"/>
              </a:rPr>
              <a:t>”</a:t>
            </a:r>
            <a:r>
              <a:rPr lang="ru-RU" sz="2000" dirty="0" smtClean="0">
                <a:solidFill>
                  <a:srgbClr val="002060"/>
                </a:solidFill>
                <a:latin typeface="Times New Roman" panose="02020603050405020304" pitchFamily="18" charset="0"/>
              </a:rPr>
              <a:t>в соответствии с уже знакомой нам технологией клиент-сервер. </a:t>
            </a:r>
            <a:r>
              <a:rPr lang="ru-RU" sz="2000" dirty="0">
                <a:solidFill>
                  <a:srgbClr val="002060"/>
                </a:solidFill>
                <a:latin typeface="Times New Roman" panose="02020603050405020304" pitchFamily="18" charset="0"/>
              </a:rPr>
              <a:t>Для идентификации ресурсов HTTP использует глобальные </a:t>
            </a:r>
            <a:r>
              <a:rPr lang="ru-RU" sz="2000" dirty="0" smtClean="0">
                <a:solidFill>
                  <a:srgbClr val="002060"/>
                </a:solidFill>
                <a:latin typeface="Times New Roman" panose="02020603050405020304" pitchFamily="18" charset="0"/>
              </a:rPr>
              <a:t>URI (</a:t>
            </a:r>
            <a:r>
              <a:rPr lang="en-US" sz="2000" dirty="0">
                <a:solidFill>
                  <a:srgbClr val="002060"/>
                </a:solidFill>
                <a:latin typeface="Times New Roman" panose="02020603050405020304" pitchFamily="18" charset="0"/>
              </a:rPr>
              <a:t>Uniform Resource Identifier</a:t>
            </a:r>
            <a:r>
              <a:rPr lang="ru-RU" sz="2000" dirty="0" smtClean="0">
                <a:solidFill>
                  <a:srgbClr val="002060"/>
                </a:solidFill>
                <a:latin typeface="Times New Roman" panose="02020603050405020304" pitchFamily="18" charset="0"/>
              </a:rPr>
              <a:t>). Браузеры, с помощью которых пользователи обращаются к сетевым ресурсам, содержат в себе реализации </a:t>
            </a:r>
            <a:r>
              <a:rPr lang="en-US" sz="2000" dirty="0" smtClean="0">
                <a:solidFill>
                  <a:srgbClr val="002060"/>
                </a:solidFill>
                <a:latin typeface="Times New Roman" panose="02020603050405020304" pitchFamily="18" charset="0"/>
              </a:rPr>
              <a:t>HTTP-</a:t>
            </a:r>
            <a:r>
              <a:rPr lang="ru-RU" sz="2000" dirty="0" smtClean="0">
                <a:solidFill>
                  <a:srgbClr val="002060"/>
                </a:solidFill>
                <a:latin typeface="Times New Roman" panose="02020603050405020304" pitchFamily="18" charset="0"/>
              </a:rPr>
              <a:t>клиентов.</a:t>
            </a:r>
          </a:p>
        </p:txBody>
      </p:sp>
    </p:spTree>
    <p:extLst>
      <p:ext uri="{BB962C8B-B14F-4D97-AF65-F5344CB8AC3E}">
        <p14:creationId xmlns:p14="http://schemas.microsoft.com/office/powerpoint/2010/main" val="1250548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smtClean="0">
                <a:solidFill>
                  <a:srgbClr val="002060"/>
                </a:solidFill>
                <a:latin typeface="Times New Roman" panose="02020603050405020304" pitchFamily="18" charset="0"/>
              </a:rPr>
              <a:t>HTTP</a:t>
            </a:r>
            <a:r>
              <a:rPr lang="ru-RU" b="1" kern="1200" dirty="0" smtClean="0">
                <a:solidFill>
                  <a:srgbClr val="002060"/>
                </a:solidFill>
                <a:latin typeface="Times New Roman" panose="02020603050405020304" pitchFamily="18" charset="0"/>
              </a:rPr>
              <a:t>-сообщение</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6" y="1844824"/>
            <a:ext cx="835292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Times New Roman" panose="02020603050405020304" pitchFamily="18" charset="0"/>
              </a:rPr>
              <a:t>Каждое HTTP-сообщение состоит из трёх частей, которые передаются в указанном порядке:</a:t>
            </a:r>
          </a:p>
          <a:p>
            <a:pPr marL="342900" indent="-342900" algn="just" eaLnBrk="1" hangingPunct="1">
              <a:spcBef>
                <a:spcPct val="0"/>
              </a:spcBef>
            </a:pPr>
            <a:r>
              <a:rPr lang="ru-RU" sz="2000" dirty="0" smtClean="0">
                <a:solidFill>
                  <a:srgbClr val="002060"/>
                </a:solidFill>
                <a:latin typeface="Times New Roman" panose="02020603050405020304" pitchFamily="18" charset="0"/>
              </a:rPr>
              <a:t>стартовая </a:t>
            </a:r>
            <a:r>
              <a:rPr lang="ru-RU" sz="2000" dirty="0">
                <a:solidFill>
                  <a:srgbClr val="002060"/>
                </a:solidFill>
                <a:latin typeface="Times New Roman" panose="02020603050405020304" pitchFamily="18" charset="0"/>
              </a:rPr>
              <a:t>строка (</a:t>
            </a:r>
            <a:r>
              <a:rPr lang="en-US" sz="2000" dirty="0">
                <a:solidFill>
                  <a:srgbClr val="002060"/>
                </a:solidFill>
                <a:latin typeface="Times New Roman" panose="02020603050405020304" pitchFamily="18" charset="0"/>
              </a:rPr>
              <a:t>s</a:t>
            </a:r>
            <a:r>
              <a:rPr lang="ru-RU" sz="2000" dirty="0" err="1">
                <a:solidFill>
                  <a:srgbClr val="002060"/>
                </a:solidFill>
                <a:latin typeface="Times New Roman" panose="02020603050405020304" pitchFamily="18" charset="0"/>
              </a:rPr>
              <a:t>tarting</a:t>
            </a:r>
            <a:r>
              <a:rPr lang="ru-RU" sz="2000" dirty="0">
                <a:solidFill>
                  <a:srgbClr val="002060"/>
                </a:solidFill>
                <a:latin typeface="Times New Roman" panose="02020603050405020304" pitchFamily="18" charset="0"/>
              </a:rPr>
              <a:t> </a:t>
            </a:r>
            <a:r>
              <a:rPr lang="ru-RU" sz="2000" dirty="0" err="1">
                <a:solidFill>
                  <a:srgbClr val="002060"/>
                </a:solidFill>
                <a:latin typeface="Times New Roman" panose="02020603050405020304" pitchFamily="18" charset="0"/>
              </a:rPr>
              <a:t>line</a:t>
            </a:r>
            <a:r>
              <a:rPr lang="ru-RU" sz="2000" dirty="0">
                <a:solidFill>
                  <a:srgbClr val="002060"/>
                </a:solidFill>
                <a:latin typeface="Times New Roman" panose="02020603050405020304" pitchFamily="18" charset="0"/>
              </a:rPr>
              <a:t>) — определяет тип сообщения;</a:t>
            </a:r>
          </a:p>
          <a:p>
            <a:pPr marL="342900" indent="-342900" algn="just" eaLnBrk="1" hangingPunct="1">
              <a:spcBef>
                <a:spcPct val="0"/>
              </a:spcBef>
            </a:pPr>
            <a:r>
              <a:rPr lang="ru-RU" sz="2000" dirty="0" smtClean="0">
                <a:solidFill>
                  <a:srgbClr val="002060"/>
                </a:solidFill>
                <a:latin typeface="Times New Roman" panose="02020603050405020304" pitchFamily="18" charset="0"/>
              </a:rPr>
              <a:t>заголовки </a:t>
            </a:r>
            <a:r>
              <a:rPr lang="ru-RU" sz="2000" dirty="0">
                <a:solidFill>
                  <a:srgbClr val="002060"/>
                </a:solidFill>
                <a:latin typeface="Times New Roman" panose="02020603050405020304" pitchFamily="18" charset="0"/>
              </a:rPr>
              <a:t>(</a:t>
            </a:r>
            <a:r>
              <a:rPr lang="en-US" sz="2000" dirty="0">
                <a:solidFill>
                  <a:srgbClr val="002060"/>
                </a:solidFill>
                <a:latin typeface="Times New Roman" panose="02020603050405020304" pitchFamily="18" charset="0"/>
              </a:rPr>
              <a:t>h</a:t>
            </a:r>
            <a:r>
              <a:rPr lang="ru-RU" sz="2000" dirty="0" err="1">
                <a:solidFill>
                  <a:srgbClr val="002060"/>
                </a:solidFill>
                <a:latin typeface="Times New Roman" panose="02020603050405020304" pitchFamily="18" charset="0"/>
              </a:rPr>
              <a:t>eaders</a:t>
            </a:r>
            <a:r>
              <a:rPr lang="ru-RU" sz="2000" dirty="0">
                <a:solidFill>
                  <a:srgbClr val="002060"/>
                </a:solidFill>
                <a:latin typeface="Times New Roman" panose="02020603050405020304" pitchFamily="18" charset="0"/>
              </a:rPr>
              <a:t>) — характеризуют тело сообщения, параметры передачи и прочие сведения;</a:t>
            </a:r>
          </a:p>
          <a:p>
            <a:pPr marL="342900" indent="-342900" algn="just" eaLnBrk="1" hangingPunct="1">
              <a:spcBef>
                <a:spcPct val="0"/>
              </a:spcBef>
            </a:pPr>
            <a:r>
              <a:rPr lang="ru-RU" sz="2000" dirty="0" smtClean="0">
                <a:solidFill>
                  <a:srgbClr val="002060"/>
                </a:solidFill>
                <a:latin typeface="Times New Roman" panose="02020603050405020304" pitchFamily="18" charset="0"/>
              </a:rPr>
              <a:t>тело </a:t>
            </a:r>
            <a:r>
              <a:rPr lang="ru-RU" sz="2000" dirty="0">
                <a:solidFill>
                  <a:srgbClr val="002060"/>
                </a:solidFill>
                <a:latin typeface="Times New Roman" panose="02020603050405020304" pitchFamily="18" charset="0"/>
              </a:rPr>
              <a:t>сообщения (</a:t>
            </a:r>
            <a:r>
              <a:rPr lang="en-US" sz="2000" dirty="0">
                <a:solidFill>
                  <a:srgbClr val="002060"/>
                </a:solidFill>
                <a:latin typeface="Times New Roman" panose="02020603050405020304" pitchFamily="18" charset="0"/>
              </a:rPr>
              <a:t>m</a:t>
            </a:r>
            <a:r>
              <a:rPr lang="ru-RU" sz="2000" dirty="0" err="1">
                <a:solidFill>
                  <a:srgbClr val="002060"/>
                </a:solidFill>
                <a:latin typeface="Times New Roman" panose="02020603050405020304" pitchFamily="18" charset="0"/>
              </a:rPr>
              <a:t>essage</a:t>
            </a:r>
            <a:r>
              <a:rPr lang="ru-RU" sz="2000" dirty="0">
                <a:solidFill>
                  <a:srgbClr val="002060"/>
                </a:solidFill>
                <a:latin typeface="Times New Roman" panose="02020603050405020304" pitchFamily="18" charset="0"/>
              </a:rPr>
              <a:t> </a:t>
            </a:r>
            <a:r>
              <a:rPr lang="en-US" sz="2000" dirty="0">
                <a:solidFill>
                  <a:srgbClr val="002060"/>
                </a:solidFill>
                <a:latin typeface="Times New Roman" panose="02020603050405020304" pitchFamily="18" charset="0"/>
              </a:rPr>
              <a:t>b</a:t>
            </a:r>
            <a:r>
              <a:rPr lang="ru-RU" sz="2000" dirty="0" err="1">
                <a:solidFill>
                  <a:srgbClr val="002060"/>
                </a:solidFill>
                <a:latin typeface="Times New Roman" panose="02020603050405020304" pitchFamily="18" charset="0"/>
              </a:rPr>
              <a:t>ody</a:t>
            </a:r>
            <a:r>
              <a:rPr lang="ru-RU" sz="2000" dirty="0">
                <a:solidFill>
                  <a:srgbClr val="002060"/>
                </a:solidFill>
                <a:latin typeface="Times New Roman" panose="02020603050405020304" pitchFamily="18" charset="0"/>
              </a:rPr>
              <a:t>) — непосредственно данные </a:t>
            </a:r>
            <a:r>
              <a:rPr lang="ru-RU" sz="2000" dirty="0" smtClean="0">
                <a:solidFill>
                  <a:srgbClr val="002060"/>
                </a:solidFill>
                <a:latin typeface="Times New Roman" panose="02020603050405020304" pitchFamily="18" charset="0"/>
              </a:rPr>
              <a:t>сообщения (обязательно </a:t>
            </a:r>
            <a:r>
              <a:rPr lang="ru-RU" sz="2000" dirty="0">
                <a:solidFill>
                  <a:srgbClr val="002060"/>
                </a:solidFill>
                <a:latin typeface="Times New Roman" panose="02020603050405020304" pitchFamily="18" charset="0"/>
              </a:rPr>
              <a:t>должно отделяться от заголовков пустой </a:t>
            </a:r>
            <a:r>
              <a:rPr lang="ru-RU" sz="2000" dirty="0" smtClean="0">
                <a:solidFill>
                  <a:srgbClr val="002060"/>
                </a:solidFill>
                <a:latin typeface="Times New Roman" panose="02020603050405020304" pitchFamily="18" charset="0"/>
              </a:rPr>
              <a:t>строкой).</a:t>
            </a:r>
          </a:p>
          <a:p>
            <a:pPr algn="just" eaLnBrk="1" hangingPunct="1">
              <a:spcBef>
                <a:spcPct val="0"/>
              </a:spcBef>
              <a:buNone/>
            </a:pPr>
            <a:endParaRPr lang="ru-RU" sz="2000" dirty="0" smtClean="0">
              <a:solidFill>
                <a:srgbClr val="002060"/>
              </a:solidFill>
              <a:latin typeface="Times New Roman" panose="02020603050405020304" pitchFamily="18" charset="0"/>
            </a:endParaRPr>
          </a:p>
          <a:p>
            <a:pPr algn="just" eaLnBrk="1" hangingPunct="1">
              <a:spcBef>
                <a:spcPct val="0"/>
              </a:spcBef>
              <a:buNone/>
            </a:pPr>
            <a:r>
              <a:rPr lang="ru-RU" sz="2000" dirty="0">
                <a:solidFill>
                  <a:srgbClr val="002060"/>
                </a:solidFill>
                <a:latin typeface="Times New Roman" panose="02020603050405020304" pitchFamily="18" charset="0"/>
              </a:rPr>
              <a:t>Пример запроса:</a:t>
            </a:r>
          </a:p>
          <a:p>
            <a:pPr algn="just" eaLnBrk="1" hangingPunct="1">
              <a:spcBef>
                <a:spcPct val="0"/>
              </a:spcBef>
              <a:buNone/>
            </a:pPr>
            <a:r>
              <a:rPr lang="en-US" sz="2000" b="1" dirty="0">
                <a:solidFill>
                  <a:srgbClr val="002060"/>
                </a:solidFill>
                <a:latin typeface="Times New Roman" panose="02020603050405020304" pitchFamily="18" charset="0"/>
              </a:rPr>
              <a:t>GET /wiki/HTTP HTTP/1.0</a:t>
            </a:r>
          </a:p>
          <a:p>
            <a:pPr algn="just" eaLnBrk="1" hangingPunct="1">
              <a:spcBef>
                <a:spcPct val="0"/>
              </a:spcBef>
              <a:buNone/>
            </a:pPr>
            <a:r>
              <a:rPr lang="en-US" sz="2000" b="1" dirty="0">
                <a:solidFill>
                  <a:srgbClr val="002060"/>
                </a:solidFill>
                <a:latin typeface="Times New Roman" panose="02020603050405020304" pitchFamily="18" charset="0"/>
              </a:rPr>
              <a:t>Host: ru.wikipedia.org</a:t>
            </a:r>
            <a:endParaRPr lang="ru-RU" sz="2000" b="1" dirty="0">
              <a:solidFill>
                <a:srgbClr val="002060"/>
              </a:solidFill>
              <a:latin typeface="Times New Roman" panose="02020603050405020304" pitchFamily="18" charset="0"/>
            </a:endParaRPr>
          </a:p>
          <a:p>
            <a:pPr algn="just" eaLnBrk="1" hangingPunct="1">
              <a:spcBef>
                <a:spcPct val="0"/>
              </a:spcBef>
              <a:buNone/>
            </a:pPr>
            <a:endParaRPr lang="ru-RU" sz="2000" dirty="0">
              <a:solidFill>
                <a:srgbClr val="002060"/>
              </a:solidFill>
              <a:latin typeface="Times New Roman" panose="02020603050405020304" pitchFamily="18" charset="0"/>
            </a:endParaRPr>
          </a:p>
          <a:p>
            <a:pPr algn="just" eaLnBrk="1" hangingPunct="1">
              <a:spcBef>
                <a:spcPct val="0"/>
              </a:spcBef>
              <a:buNone/>
            </a:pPr>
            <a:r>
              <a:rPr lang="ru-RU" sz="2000" dirty="0">
                <a:solidFill>
                  <a:srgbClr val="002060"/>
                </a:solidFill>
                <a:latin typeface="Times New Roman" panose="02020603050405020304" pitchFamily="18" charset="0"/>
              </a:rPr>
              <a:t>Пример ответа сервера:</a:t>
            </a:r>
          </a:p>
          <a:p>
            <a:pPr algn="just" eaLnBrk="1" hangingPunct="1">
              <a:spcBef>
                <a:spcPct val="0"/>
              </a:spcBef>
              <a:buNone/>
            </a:pPr>
            <a:r>
              <a:rPr lang="en-US" sz="2000" b="1" dirty="0">
                <a:solidFill>
                  <a:srgbClr val="002060"/>
                </a:solidFill>
                <a:latin typeface="Times New Roman" panose="02020603050405020304" pitchFamily="18" charset="0"/>
              </a:rPr>
              <a:t>HTTP/1.0 200 OK</a:t>
            </a:r>
            <a:endParaRPr lang="ru-RU" sz="2000" b="1"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205073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smtClean="0">
                <a:solidFill>
                  <a:srgbClr val="002060"/>
                </a:solidFill>
                <a:latin typeface="Times New Roman" panose="02020603050405020304" pitchFamily="18" charset="0"/>
              </a:rPr>
              <a:t>HTTP</a:t>
            </a:r>
            <a:r>
              <a:rPr lang="ru-RU" b="1" kern="1200" dirty="0" smtClean="0">
                <a:solidFill>
                  <a:srgbClr val="002060"/>
                </a:solidFill>
                <a:latin typeface="Times New Roman" panose="02020603050405020304" pitchFamily="18" charset="0"/>
              </a:rPr>
              <a:t>-сообщение</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6" y="1772816"/>
            <a:ext cx="835292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Стартовая </a:t>
            </a:r>
            <a:r>
              <a:rPr lang="ru-RU" sz="2000" dirty="0">
                <a:solidFill>
                  <a:srgbClr val="002060"/>
                </a:solidFill>
                <a:latin typeface="Times New Roman" panose="02020603050405020304" pitchFamily="18" charset="0"/>
              </a:rPr>
              <a:t>строка запроса клиента: </a:t>
            </a:r>
          </a:p>
          <a:p>
            <a:pPr algn="just" eaLnBrk="1" hangingPunct="1">
              <a:spcBef>
                <a:spcPct val="0"/>
              </a:spcBef>
              <a:buNone/>
            </a:pPr>
            <a:r>
              <a:rPr lang="ru-RU" sz="2000" b="1" dirty="0">
                <a:solidFill>
                  <a:srgbClr val="002060"/>
                </a:solidFill>
                <a:latin typeface="Times New Roman" panose="02020603050405020304" pitchFamily="18" charset="0"/>
              </a:rPr>
              <a:t>Метод </a:t>
            </a:r>
            <a:r>
              <a:rPr lang="en-US" sz="2000" b="1" dirty="0">
                <a:solidFill>
                  <a:srgbClr val="002060"/>
                </a:solidFill>
                <a:latin typeface="Times New Roman" panose="02020603050405020304" pitchFamily="18" charset="0"/>
              </a:rPr>
              <a:t>URI HTTP/</a:t>
            </a:r>
            <a:r>
              <a:rPr lang="ru-RU" sz="2000" b="1" dirty="0">
                <a:solidFill>
                  <a:srgbClr val="002060"/>
                </a:solidFill>
                <a:latin typeface="Times New Roman" panose="02020603050405020304" pitchFamily="18" charset="0"/>
              </a:rPr>
              <a:t>Версия</a:t>
            </a:r>
          </a:p>
          <a:p>
            <a:pPr algn="just" eaLnBrk="1" hangingPunct="1">
              <a:spcBef>
                <a:spcPct val="0"/>
              </a:spcBef>
              <a:buNone/>
            </a:pPr>
            <a:endParaRPr lang="ru-RU" sz="2000" dirty="0" smtClean="0">
              <a:solidFill>
                <a:srgbClr val="002060"/>
              </a:solidFill>
              <a:latin typeface="Times New Roman" panose="02020603050405020304" pitchFamily="18" charset="0"/>
            </a:endParaRPr>
          </a:p>
          <a:p>
            <a:pPr algn="just" eaLnBrk="1" hangingPunct="1">
              <a:spcBef>
                <a:spcPct val="0"/>
              </a:spcBef>
              <a:buNone/>
            </a:pPr>
            <a:r>
              <a:rPr lang="ru-RU" sz="2000" i="1" dirty="0" smtClean="0">
                <a:solidFill>
                  <a:srgbClr val="002060"/>
                </a:solidFill>
                <a:latin typeface="Times New Roman" panose="02020603050405020304" pitchFamily="18" charset="0"/>
              </a:rPr>
              <a:t>Метод </a:t>
            </a:r>
            <a:r>
              <a:rPr lang="ru-RU" sz="2000" i="1" dirty="0">
                <a:solidFill>
                  <a:srgbClr val="002060"/>
                </a:solidFill>
                <a:latin typeface="Times New Roman" panose="02020603050405020304" pitchFamily="18" charset="0"/>
              </a:rPr>
              <a:t>— тип запроса, одно слово заглавными буквами</a:t>
            </a:r>
            <a:r>
              <a:rPr lang="ru-RU" sz="2000" i="1" dirty="0" smtClean="0">
                <a:solidFill>
                  <a:srgbClr val="002060"/>
                </a:solidFill>
                <a:latin typeface="Times New Roman" panose="02020603050405020304" pitchFamily="18" charset="0"/>
              </a:rPr>
              <a:t>.</a:t>
            </a:r>
            <a:endParaRPr lang="ru-RU" sz="2000" i="1" dirty="0">
              <a:solidFill>
                <a:srgbClr val="002060"/>
              </a:solidFill>
              <a:latin typeface="Times New Roman" panose="02020603050405020304" pitchFamily="18" charset="0"/>
            </a:endParaRPr>
          </a:p>
          <a:p>
            <a:pPr algn="just" eaLnBrk="1" hangingPunct="1">
              <a:spcBef>
                <a:spcPct val="0"/>
              </a:spcBef>
              <a:buNone/>
            </a:pPr>
            <a:r>
              <a:rPr lang="ru-RU" sz="2000" i="1" dirty="0">
                <a:solidFill>
                  <a:srgbClr val="002060"/>
                </a:solidFill>
                <a:latin typeface="Times New Roman" panose="02020603050405020304" pitchFamily="18" charset="0"/>
              </a:rPr>
              <a:t>URI определяет путь к запрашиваемому документу.</a:t>
            </a:r>
          </a:p>
          <a:p>
            <a:pPr algn="just" eaLnBrk="1" hangingPunct="1">
              <a:spcBef>
                <a:spcPct val="0"/>
              </a:spcBef>
              <a:buNone/>
            </a:pPr>
            <a:r>
              <a:rPr lang="ru-RU" sz="2000" i="1" dirty="0" smtClean="0">
                <a:solidFill>
                  <a:srgbClr val="002060"/>
                </a:solidFill>
                <a:latin typeface="Times New Roman" panose="02020603050405020304" pitchFamily="18" charset="0"/>
              </a:rPr>
              <a:t>Версия </a:t>
            </a:r>
            <a:r>
              <a:rPr lang="ru-RU" sz="2000" i="1" dirty="0">
                <a:solidFill>
                  <a:srgbClr val="002060"/>
                </a:solidFill>
                <a:latin typeface="Times New Roman" panose="02020603050405020304" pitchFamily="18" charset="0"/>
              </a:rPr>
              <a:t>— пара разделённых точкой цифр. Например: 1.0.</a:t>
            </a:r>
            <a:endParaRPr lang="ru-RU" sz="2000" i="1" dirty="0" smtClean="0">
              <a:solidFill>
                <a:srgbClr val="002060"/>
              </a:solidFill>
              <a:latin typeface="Times New Roman" panose="02020603050405020304" pitchFamily="18" charset="0"/>
            </a:endParaRPr>
          </a:p>
          <a:p>
            <a:pPr algn="just" eaLnBrk="1" hangingPunct="1">
              <a:spcBef>
                <a:spcPct val="0"/>
              </a:spcBef>
              <a:buNone/>
            </a:pPr>
            <a:endParaRPr lang="ru-RU" sz="2000" dirty="0" smtClean="0">
              <a:solidFill>
                <a:srgbClr val="002060"/>
              </a:solidFill>
              <a:latin typeface="Times New Roman" panose="02020603050405020304" pitchFamily="18" charset="0"/>
            </a:endParaRPr>
          </a:p>
          <a:p>
            <a:pPr algn="just" eaLnBrk="1" hangingPunct="1">
              <a:spcBef>
                <a:spcPct val="0"/>
              </a:spcBef>
              <a:buNone/>
            </a:pPr>
            <a:endParaRPr lang="ru-RU" sz="2000" dirty="0">
              <a:solidFill>
                <a:srgbClr val="002060"/>
              </a:solidFill>
              <a:latin typeface="Times New Roman" panose="02020603050405020304" pitchFamily="18" charset="0"/>
            </a:endParaRPr>
          </a:p>
          <a:p>
            <a:pPr algn="just" eaLnBrk="1" hangingPunct="1">
              <a:spcBef>
                <a:spcPct val="0"/>
              </a:spcBef>
              <a:buNone/>
            </a:pPr>
            <a:r>
              <a:rPr lang="ru-RU" sz="2000" dirty="0">
                <a:solidFill>
                  <a:srgbClr val="002060"/>
                </a:solidFill>
                <a:latin typeface="Times New Roman" panose="02020603050405020304" pitchFamily="18" charset="0"/>
              </a:rPr>
              <a:t>Стартовая строка ответа сервера: </a:t>
            </a:r>
          </a:p>
          <a:p>
            <a:pPr algn="just" eaLnBrk="1" hangingPunct="1">
              <a:spcBef>
                <a:spcPct val="0"/>
              </a:spcBef>
              <a:buNone/>
            </a:pPr>
            <a:r>
              <a:rPr lang="en-US" sz="2000" b="1" dirty="0">
                <a:solidFill>
                  <a:srgbClr val="002060"/>
                </a:solidFill>
                <a:latin typeface="Times New Roman" panose="02020603050405020304" pitchFamily="18" charset="0"/>
              </a:rPr>
              <a:t>HTTP/</a:t>
            </a:r>
            <a:r>
              <a:rPr lang="ru-RU" sz="2000" b="1" dirty="0">
                <a:solidFill>
                  <a:srgbClr val="002060"/>
                </a:solidFill>
                <a:latin typeface="Times New Roman" panose="02020603050405020304" pitchFamily="18" charset="0"/>
              </a:rPr>
              <a:t>Версия </a:t>
            </a:r>
            <a:r>
              <a:rPr lang="ru-RU" sz="2000" b="1" dirty="0" err="1">
                <a:solidFill>
                  <a:srgbClr val="002060"/>
                </a:solidFill>
                <a:latin typeface="Times New Roman" panose="02020603050405020304" pitchFamily="18" charset="0"/>
              </a:rPr>
              <a:t>КодСостояния</a:t>
            </a:r>
            <a:r>
              <a:rPr lang="ru-RU" sz="2000" b="1" dirty="0">
                <a:solidFill>
                  <a:srgbClr val="002060"/>
                </a:solidFill>
                <a:latin typeface="Times New Roman" panose="02020603050405020304" pitchFamily="18" charset="0"/>
              </a:rPr>
              <a:t> </a:t>
            </a:r>
            <a:r>
              <a:rPr lang="ru-RU" sz="2000" b="1" dirty="0" smtClean="0">
                <a:solidFill>
                  <a:srgbClr val="002060"/>
                </a:solidFill>
                <a:latin typeface="Times New Roman" panose="02020603050405020304" pitchFamily="18" charset="0"/>
              </a:rPr>
              <a:t>Пояснение</a:t>
            </a:r>
            <a:endParaRPr lang="ru-RU" sz="2000" b="1" dirty="0">
              <a:solidFill>
                <a:srgbClr val="002060"/>
              </a:solidFill>
              <a:latin typeface="Times New Roman" panose="02020603050405020304" pitchFamily="18" charset="0"/>
            </a:endParaRPr>
          </a:p>
          <a:p>
            <a:pPr algn="just" eaLnBrk="1" hangingPunct="1">
              <a:spcBef>
                <a:spcPct val="0"/>
              </a:spcBef>
              <a:buNone/>
            </a:pPr>
            <a:endParaRPr lang="ru-RU" sz="2000" b="1" dirty="0" smtClean="0">
              <a:solidFill>
                <a:srgbClr val="002060"/>
              </a:solidFill>
              <a:latin typeface="Times New Roman" panose="02020603050405020304" pitchFamily="18" charset="0"/>
            </a:endParaRPr>
          </a:p>
          <a:p>
            <a:pPr algn="just" eaLnBrk="1" hangingPunct="1">
              <a:spcBef>
                <a:spcPct val="0"/>
              </a:spcBef>
              <a:buNone/>
            </a:pPr>
            <a:r>
              <a:rPr lang="ru-RU" sz="2000" i="1" dirty="0">
                <a:solidFill>
                  <a:srgbClr val="002060"/>
                </a:solidFill>
                <a:latin typeface="Times New Roman" panose="02020603050405020304" pitchFamily="18" charset="0"/>
              </a:rPr>
              <a:t>Версия — пара разделённых точкой цифр, как в запросе;</a:t>
            </a:r>
          </a:p>
          <a:p>
            <a:pPr algn="just" eaLnBrk="1" hangingPunct="1">
              <a:spcBef>
                <a:spcPct val="0"/>
              </a:spcBef>
              <a:buNone/>
            </a:pPr>
            <a:r>
              <a:rPr lang="ru-RU" sz="2000" i="1" dirty="0">
                <a:solidFill>
                  <a:srgbClr val="002060"/>
                </a:solidFill>
                <a:latin typeface="Times New Roman" panose="02020603050405020304" pitchFamily="18" charset="0"/>
              </a:rPr>
              <a:t>Код </a:t>
            </a:r>
            <a:r>
              <a:rPr lang="ru-RU" sz="2000" i="1" dirty="0" smtClean="0">
                <a:solidFill>
                  <a:srgbClr val="002060"/>
                </a:solidFill>
                <a:latin typeface="Times New Roman" panose="02020603050405020304" pitchFamily="18" charset="0"/>
              </a:rPr>
              <a:t>состояния — </a:t>
            </a:r>
            <a:r>
              <a:rPr lang="ru-RU" sz="2000" i="1" dirty="0">
                <a:solidFill>
                  <a:srgbClr val="002060"/>
                </a:solidFill>
                <a:latin typeface="Times New Roman" panose="02020603050405020304" pitchFamily="18" charset="0"/>
              </a:rPr>
              <a:t>три цифры. По коду состояния определяется дальнейшее содержимое сообщения и поведение клиента;</a:t>
            </a:r>
          </a:p>
          <a:p>
            <a:pPr algn="just" eaLnBrk="1" hangingPunct="1">
              <a:spcBef>
                <a:spcPct val="0"/>
              </a:spcBef>
              <a:buNone/>
            </a:pPr>
            <a:r>
              <a:rPr lang="ru-RU" sz="2000" i="1" dirty="0" smtClean="0">
                <a:solidFill>
                  <a:srgbClr val="002060"/>
                </a:solidFill>
                <a:latin typeface="Times New Roman" panose="02020603050405020304" pitchFamily="18" charset="0"/>
              </a:rPr>
              <a:t>Пояснение </a:t>
            </a:r>
            <a:r>
              <a:rPr lang="ru-RU" sz="2000" i="1" dirty="0">
                <a:solidFill>
                  <a:srgbClr val="002060"/>
                </a:solidFill>
                <a:latin typeface="Times New Roman" panose="02020603050405020304" pitchFamily="18" charset="0"/>
              </a:rPr>
              <a:t>— текстовое короткое пояснение к коду ответа для пользователя. Никак не влияет на сообщение и является необязательным.</a:t>
            </a:r>
          </a:p>
        </p:txBody>
      </p:sp>
    </p:spTree>
    <p:extLst>
      <p:ext uri="{BB962C8B-B14F-4D97-AF65-F5344CB8AC3E}">
        <p14:creationId xmlns:p14="http://schemas.microsoft.com/office/powerpoint/2010/main" val="2614599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smtClean="0">
                <a:solidFill>
                  <a:srgbClr val="002060"/>
                </a:solidFill>
                <a:latin typeface="Times New Roman" panose="02020603050405020304" pitchFamily="18" charset="0"/>
              </a:rPr>
              <a:t>HTTP-</a:t>
            </a:r>
            <a:r>
              <a:rPr lang="ru-RU" b="1" kern="1200" dirty="0" smtClean="0">
                <a:solidFill>
                  <a:srgbClr val="002060"/>
                </a:solidFill>
                <a:latin typeface="Times New Roman" panose="02020603050405020304" pitchFamily="18" charset="0"/>
              </a:rPr>
              <a:t>сервер средствами </a:t>
            </a:r>
            <a:r>
              <a:rPr lang="en-US" b="1" kern="1200" dirty="0" smtClean="0">
                <a:solidFill>
                  <a:srgbClr val="002060"/>
                </a:solidFill>
                <a:latin typeface="Times New Roman" panose="02020603050405020304" pitchFamily="18" charset="0"/>
              </a:rPr>
              <a:t>Python</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6" y="1844824"/>
            <a:ext cx="835292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Простейший </a:t>
            </a:r>
            <a:r>
              <a:rPr lang="en-US" sz="2000" dirty="0" smtClean="0">
                <a:solidFill>
                  <a:srgbClr val="002060"/>
                </a:solidFill>
                <a:latin typeface="Times New Roman" panose="02020603050405020304" pitchFamily="18" charset="0"/>
              </a:rPr>
              <a:t>HTTP</a:t>
            </a:r>
            <a:r>
              <a:rPr lang="ru-RU" sz="2000" dirty="0" smtClean="0">
                <a:solidFill>
                  <a:srgbClr val="002060"/>
                </a:solidFill>
                <a:latin typeface="Times New Roman" panose="02020603050405020304" pitchFamily="18" charset="0"/>
              </a:rPr>
              <a:t>-сервер на своем хосте можно организовать, просто запустив на хосте соответствующий модуль </a:t>
            </a:r>
            <a:r>
              <a:rPr lang="en-US" sz="2000" dirty="0" smtClean="0">
                <a:solidFill>
                  <a:srgbClr val="002060"/>
                </a:solidFill>
                <a:latin typeface="Times New Roman" panose="02020603050405020304" pitchFamily="18" charset="0"/>
              </a:rPr>
              <a:t>Python </a:t>
            </a:r>
            <a:r>
              <a:rPr lang="ru-RU" sz="2000" dirty="0" smtClean="0">
                <a:solidFill>
                  <a:srgbClr val="002060"/>
                </a:solidFill>
                <a:latin typeface="Times New Roman" panose="02020603050405020304" pitchFamily="18" charset="0"/>
              </a:rPr>
              <a:t>и номер свободного порта.</a:t>
            </a:r>
            <a:endParaRPr lang="en-US" sz="2000" dirty="0" smtClean="0">
              <a:solidFill>
                <a:srgbClr val="002060"/>
              </a:solidFill>
              <a:latin typeface="Times New Roman" panose="02020603050405020304" pitchFamily="18" charset="0"/>
            </a:endParaRPr>
          </a:p>
          <a:p>
            <a:pPr algn="just" eaLnBrk="1" hangingPunct="1">
              <a:spcBef>
                <a:spcPct val="0"/>
              </a:spcBef>
              <a:buNone/>
            </a:pPr>
            <a:endParaRPr lang="ru-RU" sz="2000" dirty="0" smtClean="0">
              <a:solidFill>
                <a:srgbClr val="002060"/>
              </a:solidFill>
              <a:latin typeface="Times New Roman" panose="02020603050405020304" pitchFamily="18" charset="0"/>
            </a:endParaRPr>
          </a:p>
          <a:p>
            <a:pPr algn="just" eaLnBrk="1" hangingPunct="1">
              <a:spcBef>
                <a:spcPct val="0"/>
              </a:spcBef>
              <a:buNone/>
            </a:pPr>
            <a:r>
              <a:rPr lang="ru-RU" sz="2000" dirty="0" smtClean="0">
                <a:solidFill>
                  <a:srgbClr val="002060"/>
                </a:solidFill>
                <a:latin typeface="Times New Roman" panose="02020603050405020304" pitchFamily="18" charset="0"/>
              </a:rPr>
              <a:t>Для </a:t>
            </a:r>
            <a:r>
              <a:rPr lang="en-US" sz="2000" dirty="0" smtClean="0">
                <a:solidFill>
                  <a:srgbClr val="002060"/>
                </a:solidFill>
                <a:latin typeface="Times New Roman" panose="02020603050405020304" pitchFamily="18" charset="0"/>
              </a:rPr>
              <a:t>Linux </a:t>
            </a:r>
            <a:r>
              <a:rPr lang="ru-RU" sz="2000" dirty="0" smtClean="0">
                <a:solidFill>
                  <a:srgbClr val="002060"/>
                </a:solidFill>
                <a:latin typeface="Times New Roman" panose="02020603050405020304" pitchFamily="18" charset="0"/>
              </a:rPr>
              <a:t>это будет </a:t>
            </a:r>
            <a:r>
              <a:rPr lang="en-US" sz="2000" dirty="0" err="1" smtClean="0">
                <a:solidFill>
                  <a:srgbClr val="002060"/>
                </a:solidFill>
                <a:latin typeface="Times New Roman" panose="02020603050405020304" pitchFamily="18" charset="0"/>
              </a:rPr>
              <a:t>SimpleHTTPServer</a:t>
            </a:r>
            <a:r>
              <a:rPr lang="en-US" sz="2000" dirty="0" smtClean="0">
                <a:solidFill>
                  <a:srgbClr val="002060"/>
                </a:solidFill>
                <a:latin typeface="Times New Roman" panose="02020603050405020304" pitchFamily="18" charset="0"/>
              </a:rPr>
              <a:t>:</a:t>
            </a:r>
          </a:p>
          <a:p>
            <a:pPr algn="just" eaLnBrk="1" hangingPunct="1">
              <a:spcBef>
                <a:spcPct val="0"/>
              </a:spcBef>
              <a:buNone/>
            </a:pPr>
            <a:endParaRPr lang="en-US" sz="2000" b="1" dirty="0">
              <a:solidFill>
                <a:srgbClr val="002060"/>
              </a:solidFill>
              <a:latin typeface="Times New Roman" panose="02020603050405020304" pitchFamily="18" charset="0"/>
            </a:endParaRPr>
          </a:p>
          <a:p>
            <a:pPr algn="just" eaLnBrk="1" hangingPunct="1">
              <a:spcBef>
                <a:spcPct val="0"/>
              </a:spcBef>
              <a:buNone/>
            </a:pPr>
            <a:r>
              <a:rPr lang="en-US" sz="2000" b="1" dirty="0" smtClean="0">
                <a:solidFill>
                  <a:srgbClr val="002060"/>
                </a:solidFill>
                <a:latin typeface="Times New Roman" panose="02020603050405020304" pitchFamily="18" charset="0"/>
              </a:rPr>
              <a:t>python –m </a:t>
            </a:r>
            <a:r>
              <a:rPr lang="en-US" sz="2000" b="1" dirty="0" err="1" smtClean="0">
                <a:solidFill>
                  <a:srgbClr val="002060"/>
                </a:solidFill>
                <a:latin typeface="Times New Roman" panose="02020603050405020304" pitchFamily="18" charset="0"/>
              </a:rPr>
              <a:t>SimpleHTTPServer</a:t>
            </a:r>
            <a:r>
              <a:rPr lang="ru-RU" sz="2000" b="1" dirty="0" smtClean="0">
                <a:solidFill>
                  <a:srgbClr val="002060"/>
                </a:solidFill>
                <a:latin typeface="Times New Roman" panose="02020603050405020304" pitchFamily="18" charset="0"/>
              </a:rPr>
              <a:t> 8888</a:t>
            </a:r>
          </a:p>
          <a:p>
            <a:pPr algn="just" eaLnBrk="1" hangingPunct="1">
              <a:spcBef>
                <a:spcPct val="0"/>
              </a:spcBef>
              <a:buNone/>
            </a:pPr>
            <a:endParaRPr lang="ru-RU" sz="2000" dirty="0">
              <a:solidFill>
                <a:srgbClr val="002060"/>
              </a:solidFill>
              <a:latin typeface="Times New Roman" panose="02020603050405020304" pitchFamily="18" charset="0"/>
            </a:endParaRPr>
          </a:p>
          <a:p>
            <a:pPr algn="just" eaLnBrk="1" hangingPunct="1">
              <a:spcBef>
                <a:spcPct val="0"/>
              </a:spcBef>
              <a:buNone/>
            </a:pPr>
            <a:r>
              <a:rPr lang="ru-RU" sz="2000" dirty="0">
                <a:solidFill>
                  <a:srgbClr val="002060"/>
                </a:solidFill>
                <a:latin typeface="Times New Roman" panose="02020603050405020304" pitchFamily="18" charset="0"/>
              </a:rPr>
              <a:t>Для </a:t>
            </a:r>
            <a:r>
              <a:rPr lang="en-US" sz="2000" dirty="0" smtClean="0">
                <a:solidFill>
                  <a:srgbClr val="002060"/>
                </a:solidFill>
                <a:latin typeface="Times New Roman" panose="02020603050405020304" pitchFamily="18" charset="0"/>
              </a:rPr>
              <a:t>Windows –</a:t>
            </a:r>
            <a:r>
              <a:rPr lang="ru-RU" sz="2000" dirty="0" smtClean="0">
                <a:solidFill>
                  <a:srgbClr val="002060"/>
                </a:solidFill>
                <a:latin typeface="Times New Roman" panose="02020603050405020304" pitchFamily="18" charset="0"/>
              </a:rPr>
              <a:t> </a:t>
            </a:r>
            <a:r>
              <a:rPr lang="en-US" sz="2000" dirty="0" err="1" smtClean="0">
                <a:solidFill>
                  <a:srgbClr val="002060"/>
                </a:solidFill>
                <a:latin typeface="Times New Roman" panose="02020603050405020304" pitchFamily="18" charset="0"/>
              </a:rPr>
              <a:t>http.server</a:t>
            </a:r>
            <a:r>
              <a:rPr lang="en-US" sz="2000" dirty="0" smtClean="0">
                <a:solidFill>
                  <a:srgbClr val="002060"/>
                </a:solidFill>
                <a:latin typeface="Times New Roman" panose="02020603050405020304" pitchFamily="18" charset="0"/>
              </a:rPr>
              <a:t>:</a:t>
            </a:r>
            <a:endParaRPr lang="en-US" sz="2000" dirty="0">
              <a:solidFill>
                <a:srgbClr val="002060"/>
              </a:solidFill>
              <a:latin typeface="Times New Roman" panose="02020603050405020304" pitchFamily="18" charset="0"/>
            </a:endParaRPr>
          </a:p>
          <a:p>
            <a:pPr algn="just" eaLnBrk="1" hangingPunct="1">
              <a:spcBef>
                <a:spcPct val="0"/>
              </a:spcBef>
              <a:buNone/>
            </a:pPr>
            <a:endParaRPr lang="en-US" sz="2000" dirty="0">
              <a:solidFill>
                <a:srgbClr val="002060"/>
              </a:solidFill>
              <a:latin typeface="Times New Roman" panose="02020603050405020304" pitchFamily="18" charset="0"/>
            </a:endParaRPr>
          </a:p>
          <a:p>
            <a:pPr algn="just" eaLnBrk="1" hangingPunct="1">
              <a:spcBef>
                <a:spcPct val="0"/>
              </a:spcBef>
              <a:buNone/>
            </a:pPr>
            <a:r>
              <a:rPr lang="en-US" sz="2000" b="1" dirty="0">
                <a:solidFill>
                  <a:srgbClr val="002060"/>
                </a:solidFill>
                <a:latin typeface="Times New Roman" panose="02020603050405020304" pitchFamily="18" charset="0"/>
              </a:rPr>
              <a:t>python –m </a:t>
            </a:r>
            <a:r>
              <a:rPr lang="en-US" sz="2000" b="1" dirty="0" err="1" smtClean="0">
                <a:solidFill>
                  <a:srgbClr val="002060"/>
                </a:solidFill>
                <a:latin typeface="Times New Roman" panose="02020603050405020304" pitchFamily="18" charset="0"/>
              </a:rPr>
              <a:t>http.server</a:t>
            </a:r>
            <a:r>
              <a:rPr lang="ru-RU" sz="2000" b="1" dirty="0" smtClean="0">
                <a:solidFill>
                  <a:srgbClr val="002060"/>
                </a:solidFill>
                <a:latin typeface="Times New Roman" panose="02020603050405020304" pitchFamily="18" charset="0"/>
              </a:rPr>
              <a:t> 8888</a:t>
            </a:r>
            <a:endParaRPr lang="en-US" sz="2000" b="1" dirty="0" smtClean="0">
              <a:solidFill>
                <a:srgbClr val="002060"/>
              </a:solidFill>
              <a:latin typeface="Times New Roman" panose="02020603050405020304" pitchFamily="18" charset="0"/>
            </a:endParaRPr>
          </a:p>
          <a:p>
            <a:pPr algn="just" eaLnBrk="1" hangingPunct="1">
              <a:spcBef>
                <a:spcPct val="0"/>
              </a:spcBef>
              <a:buNone/>
            </a:pPr>
            <a:endParaRPr lang="en-US" sz="2000" dirty="0">
              <a:solidFill>
                <a:srgbClr val="002060"/>
              </a:solidFill>
              <a:latin typeface="Times New Roman" panose="02020603050405020304" pitchFamily="18" charset="0"/>
            </a:endParaRPr>
          </a:p>
          <a:p>
            <a:pPr algn="just" eaLnBrk="1" hangingPunct="1">
              <a:spcBef>
                <a:spcPct val="0"/>
              </a:spcBef>
              <a:buNone/>
            </a:pPr>
            <a:r>
              <a:rPr lang="ru-RU" sz="2000" dirty="0" smtClean="0">
                <a:solidFill>
                  <a:srgbClr val="002060"/>
                </a:solidFill>
                <a:latin typeface="Times New Roman" panose="02020603050405020304" pitchFamily="18" charset="0"/>
              </a:rPr>
              <a:t>После этого в браузере можно набрать </a:t>
            </a:r>
            <a:r>
              <a:rPr lang="en-US" sz="2000" dirty="0" smtClean="0">
                <a:solidFill>
                  <a:srgbClr val="002060"/>
                </a:solidFill>
                <a:latin typeface="Times New Roman" panose="02020603050405020304" pitchFamily="18" charset="0"/>
                <a:hlinkClick r:id="rId3"/>
              </a:rPr>
              <a:t>http</a:t>
            </a:r>
            <a:r>
              <a:rPr lang="en-US" sz="2000" dirty="0">
                <a:solidFill>
                  <a:srgbClr val="002060"/>
                </a:solidFill>
                <a:latin typeface="Times New Roman" panose="02020603050405020304" pitchFamily="18" charset="0"/>
                <a:hlinkClick r:id="rId3"/>
              </a:rPr>
              <a:t>://127.0.0.1:8888</a:t>
            </a:r>
            <a:r>
              <a:rPr lang="en-US" sz="2000" dirty="0" smtClean="0">
                <a:solidFill>
                  <a:srgbClr val="002060"/>
                </a:solidFill>
                <a:latin typeface="Times New Roman" panose="02020603050405020304" pitchFamily="18" charset="0"/>
                <a:hlinkClick r:id="rId3"/>
              </a:rPr>
              <a:t>/</a:t>
            </a:r>
            <a:r>
              <a:rPr lang="ru-RU" sz="2000" dirty="0" smtClean="0">
                <a:solidFill>
                  <a:srgbClr val="002060"/>
                </a:solidFill>
                <a:latin typeface="Times New Roman" panose="02020603050405020304" pitchFamily="18" charset="0"/>
              </a:rPr>
              <a:t> и изучать содержимое папки, в которой запущен сервер, непосредственно через браузер в формате гипертекста.</a:t>
            </a:r>
            <a:endParaRPr lang="ru-RU" sz="2000"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1925742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ru-RU" b="1" kern="1200" dirty="0" smtClean="0">
                <a:solidFill>
                  <a:srgbClr val="002060"/>
                </a:solidFill>
                <a:latin typeface="Times New Roman" panose="02020603050405020304" pitchFamily="18" charset="0"/>
              </a:rPr>
              <a:t>Свой </a:t>
            </a:r>
            <a:r>
              <a:rPr lang="en-US" b="1" kern="1200" dirty="0" smtClean="0">
                <a:solidFill>
                  <a:srgbClr val="002060"/>
                </a:solidFill>
                <a:latin typeface="Times New Roman" panose="02020603050405020304" pitchFamily="18" charset="0"/>
              </a:rPr>
              <a:t>HTTP-</a:t>
            </a:r>
            <a:r>
              <a:rPr lang="ru-RU" b="1" kern="1200" dirty="0" smtClean="0">
                <a:solidFill>
                  <a:srgbClr val="002060"/>
                </a:solidFill>
                <a:latin typeface="Times New Roman" panose="02020603050405020304" pitchFamily="18" charset="0"/>
              </a:rPr>
              <a:t>сервер</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179511" y="1844824"/>
            <a:ext cx="86946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Также можно написать свой </a:t>
            </a:r>
            <a:r>
              <a:rPr lang="en-US" sz="2000" dirty="0" smtClean="0">
                <a:solidFill>
                  <a:srgbClr val="002060"/>
                </a:solidFill>
                <a:latin typeface="Times New Roman" panose="02020603050405020304" pitchFamily="18" charset="0"/>
              </a:rPr>
              <a:t>HTTP-</a:t>
            </a:r>
            <a:r>
              <a:rPr lang="ru-RU" sz="2000" dirty="0" smtClean="0">
                <a:solidFill>
                  <a:srgbClr val="002060"/>
                </a:solidFill>
                <a:latin typeface="Times New Roman" panose="02020603050405020304" pitchFamily="18" charset="0"/>
              </a:rPr>
              <a:t>сервер, используя модуль </a:t>
            </a:r>
            <a:r>
              <a:rPr lang="en-US" sz="2000" dirty="0" err="1" smtClean="0">
                <a:solidFill>
                  <a:srgbClr val="002060"/>
                </a:solidFill>
                <a:latin typeface="Times New Roman" panose="02020603050405020304" pitchFamily="18" charset="0"/>
              </a:rPr>
              <a:t>BaseHTTPServer</a:t>
            </a:r>
            <a:r>
              <a:rPr lang="en-US" sz="2000" dirty="0" smtClean="0">
                <a:solidFill>
                  <a:srgbClr val="002060"/>
                </a:solidFill>
                <a:latin typeface="Times New Roman" panose="02020603050405020304" pitchFamily="18" charset="0"/>
              </a:rPr>
              <a:t> (Linux) </a:t>
            </a:r>
            <a:r>
              <a:rPr lang="ru-RU" sz="2000" dirty="0" smtClean="0">
                <a:solidFill>
                  <a:srgbClr val="002060"/>
                </a:solidFill>
                <a:latin typeface="Times New Roman" panose="02020603050405020304" pitchFamily="18" charset="0"/>
              </a:rPr>
              <a:t>или </a:t>
            </a:r>
            <a:r>
              <a:rPr lang="en-US" sz="2000" dirty="0" err="1" smtClean="0">
                <a:solidFill>
                  <a:srgbClr val="002060"/>
                </a:solidFill>
                <a:latin typeface="Times New Roman" panose="02020603050405020304" pitchFamily="18" charset="0"/>
              </a:rPr>
              <a:t>http.server</a:t>
            </a:r>
            <a:r>
              <a:rPr lang="en-US" sz="2000" dirty="0" smtClean="0">
                <a:solidFill>
                  <a:srgbClr val="002060"/>
                </a:solidFill>
                <a:latin typeface="Times New Roman" panose="02020603050405020304" pitchFamily="18" charset="0"/>
              </a:rPr>
              <a:t> (Windows).</a:t>
            </a:r>
            <a:endParaRPr lang="ru-RU" sz="2000" dirty="0">
              <a:solidFill>
                <a:srgbClr val="002060"/>
              </a:solidFill>
              <a:latin typeface="Times New Roman" panose="02020603050405020304" pitchFamily="18" charset="0"/>
            </a:endParaRPr>
          </a:p>
        </p:txBody>
      </p:sp>
      <p:sp>
        <p:nvSpPr>
          <p:cNvPr id="4" name="Rectangle 3"/>
          <p:cNvSpPr/>
          <p:nvPr/>
        </p:nvSpPr>
        <p:spPr>
          <a:xfrm>
            <a:off x="251520" y="2717626"/>
            <a:ext cx="8676804" cy="3231654"/>
          </a:xfrm>
          <a:prstGeom prst="rect">
            <a:avLst/>
          </a:prstGeom>
        </p:spPr>
        <p:txBody>
          <a:bodyPr wrap="square">
            <a:spAutoFit/>
          </a:bodyPr>
          <a:lstStyle/>
          <a:p>
            <a:r>
              <a:rPr lang="en-US" sz="1200" b="1" dirty="0">
                <a:solidFill>
                  <a:srgbClr val="0000FF"/>
                </a:solidFill>
                <a:latin typeface="Courier New" panose="02070309020205020404" pitchFamily="49" charset="0"/>
              </a:rPr>
              <a:t>from</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http</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server</a:t>
            </a:r>
            <a:r>
              <a:rPr lang="en-US" sz="1200"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BaseHTTPRequestHandler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HTTPServer</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endParaRPr lang="ru-RU" sz="1200" b="1"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class</a:t>
            </a:r>
            <a:r>
              <a:rPr lang="en-US" sz="1200" dirty="0" smtClean="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MyHandler</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BaseHTTPRequestHandler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smtClean="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обработчик </a:t>
            </a:r>
            <a:r>
              <a:rPr lang="en-US" sz="1200" dirty="0">
                <a:solidFill>
                  <a:srgbClr val="008000"/>
                </a:solidFill>
                <a:latin typeface="Courier New" panose="02070309020205020404" pitchFamily="49" charset="0"/>
              </a:rPr>
              <a:t>GET </a:t>
            </a:r>
            <a:r>
              <a:rPr lang="ru-RU" sz="1200" dirty="0">
                <a:solidFill>
                  <a:srgbClr val="008000"/>
                </a:solidFill>
                <a:latin typeface="Courier New" panose="02070309020205020404" pitchFamily="49" charset="0"/>
              </a:rPr>
              <a:t>запросов</a:t>
            </a:r>
            <a:r>
              <a:rPr lang="ru-RU"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b="1" dirty="0">
                <a:solidFill>
                  <a:srgbClr val="000000"/>
                </a:solidFill>
                <a:latin typeface="Courier New" panose="02070309020205020404" pitchFamily="49" charset="0"/>
              </a:rPr>
              <a:t> </a:t>
            </a:r>
            <a:r>
              <a:rPr lang="ru-RU" sz="1200" b="1" dirty="0" smtClean="0">
                <a:solidFill>
                  <a:srgbClr val="000000"/>
                </a:solidFill>
                <a:latin typeface="Courier New" panose="02070309020205020404" pitchFamily="49" charset="0"/>
              </a:rPr>
              <a:t>   </a:t>
            </a:r>
            <a:r>
              <a:rPr lang="en-US" sz="1200" b="1" dirty="0" err="1" smtClean="0">
                <a:solidFill>
                  <a:srgbClr val="0000FF"/>
                </a:solidFill>
                <a:latin typeface="Courier New" panose="02070309020205020404" pitchFamily="49" charset="0"/>
              </a:rPr>
              <a:t>def</a:t>
            </a:r>
            <a:r>
              <a:rPr lang="en-US" sz="1200" dirty="0" smtClean="0">
                <a:solidFill>
                  <a:srgbClr val="000000"/>
                </a:solidFill>
                <a:latin typeface="Courier New" panose="02070309020205020404" pitchFamily="49" charset="0"/>
              </a:rPr>
              <a:t> </a:t>
            </a:r>
            <a:r>
              <a:rPr lang="en-US" sz="1200" dirty="0" err="1">
                <a:solidFill>
                  <a:srgbClr val="FF00FF"/>
                </a:solidFill>
                <a:latin typeface="Courier New" panose="02070309020205020404" pitchFamily="49" charset="0"/>
              </a:rPr>
              <a:t>do_GET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send_response</a:t>
            </a:r>
            <a:r>
              <a:rPr lang="en-US" sz="1200" b="1" dirty="0" smtClean="0">
                <a:solidFill>
                  <a:srgbClr val="000080"/>
                </a:solidFill>
                <a:latin typeface="Courier New" panose="02070309020205020404" pitchFamily="49" charset="0"/>
              </a:rPr>
              <a:t>(</a:t>
            </a:r>
            <a:r>
              <a:rPr lang="en-US" sz="1200" dirty="0" smtClean="0">
                <a:solidFill>
                  <a:srgbClr val="FF0000"/>
                </a:solidFill>
                <a:latin typeface="Courier New" panose="02070309020205020404" pitchFamily="49" charset="0"/>
              </a:rPr>
              <a:t>200</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8000"/>
                </a:solidFill>
                <a:latin typeface="Courier New" panose="02070309020205020404" pitchFamily="49" charset="0"/>
              </a:rPr>
              <a:t># OK</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send_header</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'Content-type'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'text/html'</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end_headers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smtClean="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собственно </a:t>
            </a:r>
            <a:r>
              <a:rPr lang="en-US" sz="1200" dirty="0">
                <a:solidFill>
                  <a:srgbClr val="008000"/>
                </a:solidFill>
                <a:latin typeface="Courier New" panose="02070309020205020404" pitchFamily="49" charset="0"/>
              </a:rPr>
              <a:t>html </a:t>
            </a:r>
            <a:r>
              <a:rPr lang="ru-RU" sz="1200" dirty="0">
                <a:solidFill>
                  <a:srgbClr val="008000"/>
                </a:solidFill>
                <a:latin typeface="Courier New" panose="02070309020205020404" pitchFamily="49" charset="0"/>
              </a:rPr>
              <a:t>сообщение</a:t>
            </a:r>
            <a:r>
              <a:rPr lang="ru-RU"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self</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wfile</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write</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'Hello </a:t>
            </a:r>
            <a:r>
              <a:rPr lang="en-US" sz="1200" dirty="0" err="1">
                <a:solidFill>
                  <a:srgbClr val="808080"/>
                </a:solidFill>
                <a:latin typeface="Courier New" panose="02070309020205020404" pitchFamily="49" charset="0"/>
              </a:rPr>
              <a:t>World!'</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endParaRPr lang="ru-RU" sz="1200" b="1"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if</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__name__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'__main__'</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port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8080</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server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HTTPServer</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'127.0.0.1'</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port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MyHandler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b="1" dirty="0">
                <a:solidFill>
                  <a:srgbClr val="000000"/>
                </a:solidFill>
                <a:latin typeface="Courier New" panose="02070309020205020404" pitchFamily="49" charset="0"/>
              </a:rPr>
              <a:t> </a:t>
            </a:r>
            <a:r>
              <a:rPr lang="ru-RU"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'Started HTTP server on port: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format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port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smtClean="0">
                <a:solidFill>
                  <a:srgbClr val="008000"/>
                </a:solidFill>
                <a:latin typeface="Courier New" panose="02070309020205020404" pitchFamily="49" charset="0"/>
              </a:rPr>
              <a:t>    </a:t>
            </a:r>
            <a:r>
              <a:rPr lang="en-US" sz="1200" dirty="0" smtClean="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бесконечно ожидаем входящие </a:t>
            </a:r>
            <a:r>
              <a:rPr lang="en-US" sz="1200" dirty="0">
                <a:solidFill>
                  <a:srgbClr val="008000"/>
                </a:solidFill>
                <a:latin typeface="Courier New" panose="02070309020205020404" pitchFamily="49" charset="0"/>
              </a:rPr>
              <a:t>http </a:t>
            </a:r>
            <a:r>
              <a:rPr lang="ru-RU" sz="1200" dirty="0">
                <a:solidFill>
                  <a:srgbClr val="008000"/>
                </a:solidFill>
                <a:latin typeface="Courier New" panose="02070309020205020404" pitchFamily="49" charset="0"/>
              </a:rPr>
              <a:t>запросы</a:t>
            </a:r>
            <a:r>
              <a:rPr lang="ru-RU"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server</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serve_forever</a:t>
            </a:r>
            <a:r>
              <a:rPr lang="en-US" sz="1200" b="1" dirty="0">
                <a:solidFill>
                  <a:srgbClr val="000080"/>
                </a:solidFill>
                <a:latin typeface="Courier New" panose="02070309020205020404" pitchFamily="49" charset="0"/>
              </a:rPr>
              <a:t>()</a:t>
            </a:r>
            <a:endParaRPr lang="en-US" sz="1200" dirty="0">
              <a:effectLst/>
            </a:endParaRPr>
          </a:p>
        </p:txBody>
      </p:sp>
      <p:sp>
        <p:nvSpPr>
          <p:cNvPr id="9" name="Text Box 10"/>
          <p:cNvSpPr txBox="1">
            <a:spLocks noChangeArrowheads="1"/>
          </p:cNvSpPr>
          <p:nvPr/>
        </p:nvSpPr>
        <p:spPr bwMode="auto">
          <a:xfrm>
            <a:off x="233711" y="6033482"/>
            <a:ext cx="86946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Times New Roman" panose="02020603050405020304" pitchFamily="18" charset="0"/>
              </a:rPr>
              <a:t>После </a:t>
            </a:r>
            <a:r>
              <a:rPr lang="ru-RU" sz="2000" dirty="0" smtClean="0">
                <a:solidFill>
                  <a:srgbClr val="002060"/>
                </a:solidFill>
                <a:latin typeface="Times New Roman" panose="02020603050405020304" pitchFamily="18" charset="0"/>
              </a:rPr>
              <a:t>запуска скрипта </a:t>
            </a:r>
            <a:r>
              <a:rPr lang="ru-RU" sz="2000" dirty="0">
                <a:solidFill>
                  <a:srgbClr val="002060"/>
                </a:solidFill>
                <a:latin typeface="Times New Roman" panose="02020603050405020304" pitchFamily="18" charset="0"/>
              </a:rPr>
              <a:t>в браузере можно набрать </a:t>
            </a:r>
            <a:r>
              <a:rPr lang="en-US" sz="2000" dirty="0">
                <a:solidFill>
                  <a:srgbClr val="002060"/>
                </a:solidFill>
                <a:latin typeface="Times New Roman" panose="02020603050405020304" pitchFamily="18" charset="0"/>
                <a:hlinkClick r:id="rId3"/>
              </a:rPr>
              <a:t>http://</a:t>
            </a:r>
            <a:r>
              <a:rPr lang="en-US" sz="2000" dirty="0" smtClean="0">
                <a:solidFill>
                  <a:srgbClr val="002060"/>
                </a:solidFill>
                <a:latin typeface="Times New Roman" panose="02020603050405020304" pitchFamily="18" charset="0"/>
                <a:hlinkClick r:id="rId3"/>
              </a:rPr>
              <a:t>127.0.0.1:8</a:t>
            </a:r>
            <a:r>
              <a:rPr lang="ru-RU" sz="2000" dirty="0" smtClean="0">
                <a:solidFill>
                  <a:srgbClr val="002060"/>
                </a:solidFill>
                <a:latin typeface="Times New Roman" panose="02020603050405020304" pitchFamily="18" charset="0"/>
                <a:hlinkClick r:id="rId3"/>
              </a:rPr>
              <a:t>0</a:t>
            </a:r>
            <a:r>
              <a:rPr lang="en-US" sz="2000" dirty="0" smtClean="0">
                <a:solidFill>
                  <a:srgbClr val="002060"/>
                </a:solidFill>
                <a:latin typeface="Times New Roman" panose="02020603050405020304" pitchFamily="18" charset="0"/>
                <a:hlinkClick r:id="rId3"/>
              </a:rPr>
              <a:t>8</a:t>
            </a:r>
            <a:r>
              <a:rPr lang="ru-RU" sz="2000" dirty="0" smtClean="0">
                <a:solidFill>
                  <a:srgbClr val="002060"/>
                </a:solidFill>
                <a:latin typeface="Times New Roman" panose="02020603050405020304" pitchFamily="18" charset="0"/>
                <a:hlinkClick r:id="rId3"/>
              </a:rPr>
              <a:t>0</a:t>
            </a:r>
            <a:r>
              <a:rPr lang="en-US" sz="2000" dirty="0" smtClean="0">
                <a:solidFill>
                  <a:srgbClr val="002060"/>
                </a:solidFill>
                <a:latin typeface="Times New Roman" panose="02020603050405020304" pitchFamily="18" charset="0"/>
                <a:hlinkClick r:id="rId3"/>
              </a:rPr>
              <a:t>/</a:t>
            </a:r>
            <a:r>
              <a:rPr lang="ru-RU" sz="2000" dirty="0" smtClean="0">
                <a:solidFill>
                  <a:srgbClr val="002060"/>
                </a:solidFill>
                <a:latin typeface="Times New Roman" panose="02020603050405020304" pitchFamily="18" charset="0"/>
              </a:rPr>
              <a:t> и увидеть тот самый </a:t>
            </a:r>
            <a:r>
              <a:rPr lang="en-US" sz="2000" dirty="0" smtClean="0">
                <a:solidFill>
                  <a:srgbClr val="002060"/>
                </a:solidFill>
                <a:latin typeface="Times New Roman" panose="02020603050405020304" pitchFamily="18" charset="0"/>
              </a:rPr>
              <a:t>‘Hello World!’, </a:t>
            </a:r>
            <a:r>
              <a:rPr lang="ru-RU" sz="2000" dirty="0" smtClean="0">
                <a:solidFill>
                  <a:srgbClr val="002060"/>
                </a:solidFill>
                <a:latin typeface="Times New Roman" panose="02020603050405020304" pitchFamily="18" charset="0"/>
              </a:rPr>
              <a:t>отправляемый в </a:t>
            </a:r>
            <a:r>
              <a:rPr lang="en-US" sz="2000" dirty="0" err="1" smtClean="0">
                <a:solidFill>
                  <a:srgbClr val="002060"/>
                </a:solidFill>
                <a:latin typeface="Times New Roman" panose="02020603050405020304" pitchFamily="18" charset="0"/>
              </a:rPr>
              <a:t>do_GET</a:t>
            </a:r>
            <a:r>
              <a:rPr lang="en-US" sz="2000" dirty="0" smtClean="0">
                <a:solidFill>
                  <a:srgbClr val="002060"/>
                </a:solidFill>
                <a:latin typeface="Times New Roman" panose="02020603050405020304" pitchFamily="18" charset="0"/>
              </a:rPr>
              <a:t>.</a:t>
            </a:r>
            <a:endParaRPr lang="ru-RU" sz="2000"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3435253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err="1" smtClean="0">
                <a:solidFill>
                  <a:srgbClr val="002060"/>
                </a:solidFill>
                <a:latin typeface="Times New Roman" panose="02020603050405020304" pitchFamily="18" charset="0"/>
              </a:rPr>
              <a:t>urllib</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23528" y="1844824"/>
            <a:ext cx="84249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Для чтения веб-страниц в скрипте </a:t>
            </a:r>
            <a:r>
              <a:rPr lang="en-US" sz="2000" dirty="0" smtClean="0">
                <a:solidFill>
                  <a:srgbClr val="002060"/>
                </a:solidFill>
                <a:latin typeface="Times New Roman" panose="02020603050405020304" pitchFamily="18" charset="0"/>
              </a:rPr>
              <a:t>Python </a:t>
            </a:r>
            <a:r>
              <a:rPr lang="ru-RU" sz="2000" dirty="0" smtClean="0">
                <a:solidFill>
                  <a:srgbClr val="002060"/>
                </a:solidFill>
                <a:latin typeface="Times New Roman" panose="02020603050405020304" pitchFamily="18" charset="0"/>
              </a:rPr>
              <a:t>для последующей обработки, используется модуль </a:t>
            </a:r>
            <a:r>
              <a:rPr lang="en-US" sz="2000" dirty="0" err="1" smtClean="0">
                <a:solidFill>
                  <a:srgbClr val="002060"/>
                </a:solidFill>
                <a:latin typeface="Times New Roman" panose="02020603050405020304" pitchFamily="18" charset="0"/>
              </a:rPr>
              <a:t>urllib</a:t>
            </a:r>
            <a:r>
              <a:rPr lang="en-US" sz="2000" dirty="0" smtClean="0">
                <a:solidFill>
                  <a:srgbClr val="002060"/>
                </a:solidFill>
                <a:latin typeface="Times New Roman" panose="02020603050405020304" pitchFamily="18" charset="0"/>
              </a:rPr>
              <a:t>.</a:t>
            </a:r>
            <a:endParaRPr lang="ru-RU" sz="2000" dirty="0">
              <a:solidFill>
                <a:srgbClr val="002060"/>
              </a:solidFill>
              <a:latin typeface="Times New Roman" panose="02020603050405020304" pitchFamily="18" charset="0"/>
            </a:endParaRPr>
          </a:p>
        </p:txBody>
      </p:sp>
      <p:sp>
        <p:nvSpPr>
          <p:cNvPr id="4" name="Rectangle 3"/>
          <p:cNvSpPr/>
          <p:nvPr/>
        </p:nvSpPr>
        <p:spPr>
          <a:xfrm>
            <a:off x="323528" y="2757591"/>
            <a:ext cx="8424936" cy="1384995"/>
          </a:xfrm>
          <a:prstGeom prst="rect">
            <a:avLst/>
          </a:prstGeom>
        </p:spPr>
        <p:txBody>
          <a:bodyPr wrap="square">
            <a:spAutoFit/>
          </a:bodyPr>
          <a:lstStyle/>
          <a:p>
            <a:r>
              <a:rPr lang="en-US" sz="1400" b="1"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urllib</a:t>
            </a:r>
            <a:r>
              <a:rPr lang="en-US" sz="140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import</a:t>
            </a:r>
            <a:r>
              <a:rPr lang="en-US" sz="1400" dirty="0">
                <a:solidFill>
                  <a:srgbClr val="000000"/>
                </a:solidFill>
                <a:latin typeface="Courier New" panose="02070309020205020404" pitchFamily="49" charset="0"/>
              </a:rPr>
              <a:t> request </a:t>
            </a:r>
            <a:endParaRPr lang="en-US" sz="1400" dirty="0" smtClean="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r>
              <a:rPr lang="en-US" sz="1400" dirty="0" err="1" smtClean="0">
                <a:solidFill>
                  <a:srgbClr val="000000"/>
                </a:solidFill>
                <a:latin typeface="Courier New" panose="02070309020205020404" pitchFamily="49" charset="0"/>
              </a:rPr>
              <a:t>req</a:t>
            </a:r>
            <a:r>
              <a:rPr lang="en-US" sz="1400" dirty="0" smtClean="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request</a:t>
            </a:r>
            <a:r>
              <a:rPr lang="en-US" sz="1400" b="1" dirty="0" err="1">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Request</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a:t>
            </a:r>
            <a:r>
              <a:rPr lang="en-US" sz="1400" u="sng" dirty="0">
                <a:solidFill>
                  <a:srgbClr val="808080"/>
                </a:solidFill>
                <a:latin typeface="Courier New" panose="02070309020205020404" pitchFamily="49" charset="0"/>
              </a:rPr>
              <a:t>http://google.com</a:t>
            </a:r>
            <a:r>
              <a:rPr lang="en-US" sz="1400" dirty="0">
                <a:solidFill>
                  <a:srgbClr val="808080"/>
                </a:solidFill>
                <a:latin typeface="Courier New" panose="02070309020205020404" pitchFamily="49" charset="0"/>
              </a:rPr>
              <a: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dirty="0" smtClean="0">
                <a:solidFill>
                  <a:srgbClr val="000000"/>
                </a:solidFill>
                <a:latin typeface="Courier New" panose="02070309020205020404" pitchFamily="49" charset="0"/>
              </a:rPr>
              <a:t>response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request</a:t>
            </a:r>
            <a:r>
              <a:rPr lang="en-US" sz="1400" b="1" dirty="0" err="1">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urlopen</a:t>
            </a:r>
            <a:r>
              <a:rPr lang="en-US" sz="1400" b="1" dirty="0">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req</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dirty="0" err="1" smtClean="0">
                <a:solidFill>
                  <a:srgbClr val="000000"/>
                </a:solidFill>
                <a:latin typeface="Courier New" panose="02070309020205020404" pitchFamily="49" charset="0"/>
              </a:rPr>
              <a:t>web_page</a:t>
            </a:r>
            <a:r>
              <a:rPr lang="en-US" sz="1400" dirty="0" smtClean="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response</a:t>
            </a:r>
            <a:r>
              <a:rPr lang="en-US" sz="1400" b="1" dirty="0" err="1">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read</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b="1" dirty="0" smtClean="0">
                <a:solidFill>
                  <a:srgbClr val="0000FF"/>
                </a:solidFill>
                <a:latin typeface="Courier New" panose="02070309020205020404" pitchFamily="49" charset="0"/>
              </a:rPr>
              <a:t>print</a:t>
            </a:r>
            <a:r>
              <a:rPr lang="en-US" sz="1400" b="1" dirty="0" smtClean="0">
                <a:solidFill>
                  <a:srgbClr val="000080"/>
                </a:solidFill>
                <a:latin typeface="Courier New" panose="02070309020205020404" pitchFamily="49" charset="0"/>
              </a:rPr>
              <a:t>(</a:t>
            </a:r>
            <a:r>
              <a:rPr lang="en-US" sz="1400" dirty="0" err="1" smtClean="0">
                <a:solidFill>
                  <a:srgbClr val="000000"/>
                </a:solidFill>
                <a:latin typeface="Courier New" panose="02070309020205020404" pitchFamily="49" charset="0"/>
              </a:rPr>
              <a:t>web_page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a:effectLst/>
            </a:endParaRPr>
          </a:p>
        </p:txBody>
      </p:sp>
    </p:spTree>
    <p:extLst>
      <p:ext uri="{BB962C8B-B14F-4D97-AF65-F5344CB8AC3E}">
        <p14:creationId xmlns:p14="http://schemas.microsoft.com/office/powerpoint/2010/main" val="4012763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ru-RU" b="1" kern="1200" dirty="0" smtClean="0">
                <a:solidFill>
                  <a:srgbClr val="002060"/>
                </a:solidFill>
                <a:latin typeface="Times New Roman" panose="02020603050405020304" pitchFamily="18" charset="0"/>
              </a:rPr>
              <a:t>Разминка</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6" y="1844824"/>
            <a:ext cx="835292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Написать приложение, которое </a:t>
            </a:r>
            <a:r>
              <a:rPr lang="ru-RU" sz="2000" u="sng" dirty="0" smtClean="0">
                <a:solidFill>
                  <a:srgbClr val="002060"/>
                </a:solidFill>
                <a:latin typeface="Times New Roman" panose="02020603050405020304" pitchFamily="18" charset="0"/>
              </a:rPr>
              <a:t>непрерывно</a:t>
            </a:r>
            <a:r>
              <a:rPr lang="ru-RU" sz="2000" dirty="0" smtClean="0">
                <a:solidFill>
                  <a:srgbClr val="002060"/>
                </a:solidFill>
                <a:latin typeface="Times New Roman" panose="02020603050405020304" pitchFamily="18" charset="0"/>
              </a:rPr>
              <a:t> выводит на экран введенный пользователем символ. Пользователь может задать новый символ, не останавливая вывод старого символа. При это программа должна мгновенно переключиться на вывод нового символа. Пока ни один символ не введен – программа ничего не выводит, как только введен символ </a:t>
            </a:r>
            <a:r>
              <a:rPr lang="en-US" sz="2000" dirty="0" smtClean="0">
                <a:solidFill>
                  <a:srgbClr val="002060"/>
                </a:solidFill>
                <a:latin typeface="Times New Roman" panose="02020603050405020304" pitchFamily="18" charset="0"/>
              </a:rPr>
              <a:t>‘q’ – </a:t>
            </a:r>
            <a:r>
              <a:rPr lang="ru-RU" sz="2000" dirty="0" smtClean="0">
                <a:solidFill>
                  <a:srgbClr val="002060"/>
                </a:solidFill>
                <a:latin typeface="Times New Roman" panose="02020603050405020304" pitchFamily="18" charset="0"/>
              </a:rPr>
              <a:t>программа завершается.</a:t>
            </a:r>
          </a:p>
          <a:p>
            <a:pPr marL="457200" indent="-457200" algn="just" eaLnBrk="1" hangingPunct="1">
              <a:spcBef>
                <a:spcPct val="0"/>
              </a:spcBef>
              <a:buAutoNum type="arabicPeriod"/>
            </a:pPr>
            <a:endParaRPr lang="en-US" sz="2000"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3637949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err="1" smtClean="0">
                <a:solidFill>
                  <a:srgbClr val="002060"/>
                </a:solidFill>
                <a:latin typeface="Times New Roman" panose="02020603050405020304" pitchFamily="18" charset="0"/>
              </a:rPr>
              <a:t>xmlrpc</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6" y="1844824"/>
            <a:ext cx="835292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en-US" sz="2000" dirty="0">
                <a:solidFill>
                  <a:srgbClr val="002060"/>
                </a:solidFill>
                <a:latin typeface="Times New Roman" panose="02020603050405020304" pitchFamily="18" charset="0"/>
              </a:rPr>
              <a:t>XML-RPC </a:t>
            </a:r>
            <a:r>
              <a:rPr lang="en-US" sz="2000" dirty="0" smtClean="0">
                <a:solidFill>
                  <a:srgbClr val="002060"/>
                </a:solidFill>
                <a:latin typeface="Times New Roman" panose="02020603050405020304" pitchFamily="18" charset="0"/>
              </a:rPr>
              <a:t>– </a:t>
            </a:r>
            <a:r>
              <a:rPr lang="ru-RU" sz="2000" dirty="0">
                <a:solidFill>
                  <a:srgbClr val="002060"/>
                </a:solidFill>
                <a:latin typeface="Times New Roman" panose="02020603050405020304" pitchFamily="18" charset="0"/>
              </a:rPr>
              <a:t>стандарт/протокол вызова </a:t>
            </a:r>
            <a:r>
              <a:rPr lang="ru-RU" sz="2000" dirty="0" smtClean="0">
                <a:solidFill>
                  <a:srgbClr val="002060"/>
                </a:solidFill>
                <a:latin typeface="Times New Roman" panose="02020603050405020304" pitchFamily="18" charset="0"/>
              </a:rPr>
              <a:t>удал</a:t>
            </a:r>
            <a:r>
              <a:rPr lang="ru-RU" sz="2000" dirty="0">
                <a:solidFill>
                  <a:srgbClr val="002060"/>
                </a:solidFill>
                <a:latin typeface="Times New Roman" panose="02020603050405020304" pitchFamily="18" charset="0"/>
              </a:rPr>
              <a:t>е</a:t>
            </a:r>
            <a:r>
              <a:rPr lang="ru-RU" sz="2000" dirty="0" smtClean="0">
                <a:solidFill>
                  <a:srgbClr val="002060"/>
                </a:solidFill>
                <a:latin typeface="Times New Roman" panose="02020603050405020304" pitchFamily="18" charset="0"/>
              </a:rPr>
              <a:t>нных </a:t>
            </a:r>
            <a:r>
              <a:rPr lang="ru-RU" sz="2000" dirty="0">
                <a:solidFill>
                  <a:srgbClr val="002060"/>
                </a:solidFill>
                <a:latin typeface="Times New Roman" panose="02020603050405020304" pitchFamily="18" charset="0"/>
              </a:rPr>
              <a:t>процедур, использующий XML для кодирования своих сообщений и HTTP в качестве транспортного </a:t>
            </a:r>
            <a:r>
              <a:rPr lang="ru-RU" sz="2000" dirty="0" smtClean="0">
                <a:solidFill>
                  <a:srgbClr val="002060"/>
                </a:solidFill>
                <a:latin typeface="Times New Roman" panose="02020603050405020304" pitchFamily="18" charset="0"/>
              </a:rPr>
              <a:t>механизма</a:t>
            </a:r>
            <a:r>
              <a:rPr lang="en-US" sz="2000" dirty="0" smtClean="0">
                <a:solidFill>
                  <a:srgbClr val="002060"/>
                </a:solidFill>
                <a:latin typeface="Times New Roman" panose="02020603050405020304" pitchFamily="18" charset="0"/>
              </a:rPr>
              <a:t>.</a:t>
            </a:r>
          </a:p>
          <a:p>
            <a:pPr algn="just" eaLnBrk="1" hangingPunct="1">
              <a:spcBef>
                <a:spcPct val="0"/>
              </a:spcBef>
              <a:buNone/>
            </a:pPr>
            <a:r>
              <a:rPr lang="en-US" sz="2000" dirty="0">
                <a:solidFill>
                  <a:srgbClr val="002060"/>
                </a:solidFill>
                <a:latin typeface="Times New Roman" panose="02020603050405020304" pitchFamily="18" charset="0"/>
              </a:rPr>
              <a:t>XML (Extensible Markup Language</a:t>
            </a:r>
            <a:r>
              <a:rPr lang="en-US" sz="2000" dirty="0" smtClean="0">
                <a:solidFill>
                  <a:srgbClr val="002060"/>
                </a:solidFill>
                <a:latin typeface="Times New Roman" panose="02020603050405020304" pitchFamily="18" charset="0"/>
              </a:rPr>
              <a:t>) – </a:t>
            </a:r>
            <a:r>
              <a:rPr lang="ru-RU" sz="2000" dirty="0" smtClean="0">
                <a:solidFill>
                  <a:srgbClr val="002060"/>
                </a:solidFill>
                <a:latin typeface="Times New Roman" panose="02020603050405020304" pitchFamily="18" charset="0"/>
              </a:rPr>
              <a:t>язык разметки соответствующих документов.</a:t>
            </a:r>
          </a:p>
          <a:p>
            <a:pPr algn="just" eaLnBrk="1" hangingPunct="1">
              <a:spcBef>
                <a:spcPct val="0"/>
              </a:spcBef>
              <a:buNone/>
            </a:pPr>
            <a:r>
              <a:rPr lang="en-US" sz="2000" dirty="0" smtClean="0">
                <a:solidFill>
                  <a:srgbClr val="002060"/>
                </a:solidFill>
                <a:latin typeface="Times New Roman" panose="02020603050405020304" pitchFamily="18" charset="0"/>
              </a:rPr>
              <a:t>RPC (</a:t>
            </a:r>
            <a:r>
              <a:rPr lang="en-US" sz="2000" dirty="0">
                <a:solidFill>
                  <a:srgbClr val="002060"/>
                </a:solidFill>
                <a:latin typeface="Times New Roman" panose="02020603050405020304" pitchFamily="18" charset="0"/>
              </a:rPr>
              <a:t>Remote Procedure Call</a:t>
            </a:r>
            <a:r>
              <a:rPr lang="en-US" sz="2000" dirty="0" smtClean="0">
                <a:solidFill>
                  <a:srgbClr val="002060"/>
                </a:solidFill>
                <a:latin typeface="Times New Roman" panose="02020603050405020304" pitchFamily="18" charset="0"/>
              </a:rPr>
              <a:t>)</a:t>
            </a:r>
            <a:r>
              <a:rPr lang="ru-RU" sz="2000" dirty="0" smtClean="0">
                <a:solidFill>
                  <a:srgbClr val="002060"/>
                </a:solidFill>
                <a:latin typeface="Times New Roman" panose="02020603050405020304" pitchFamily="18" charset="0"/>
              </a:rPr>
              <a:t> – удаленный вызов процедур –</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класс технологий для запуска процедур на удаленных хостах. </a:t>
            </a:r>
            <a:endParaRPr lang="en-US" sz="2000" dirty="0">
              <a:solidFill>
                <a:srgbClr val="002060"/>
              </a:solidFill>
              <a:latin typeface="Times New Roman" panose="02020603050405020304" pitchFamily="18" charset="0"/>
            </a:endParaRPr>
          </a:p>
          <a:p>
            <a:pPr algn="just" eaLnBrk="1" hangingPunct="1">
              <a:spcBef>
                <a:spcPct val="0"/>
              </a:spcBef>
              <a:buNone/>
            </a:pPr>
            <a:r>
              <a:rPr lang="ru-RU" sz="2000" dirty="0" smtClean="0">
                <a:solidFill>
                  <a:srgbClr val="002060"/>
                </a:solidFill>
                <a:latin typeface="Times New Roman" panose="02020603050405020304" pitchFamily="18" charset="0"/>
              </a:rPr>
              <a:t>Модуль </a:t>
            </a:r>
            <a:r>
              <a:rPr lang="en-US" sz="2000" dirty="0" err="1" smtClean="0">
                <a:solidFill>
                  <a:srgbClr val="002060"/>
                </a:solidFill>
                <a:latin typeface="Times New Roman" panose="02020603050405020304" pitchFamily="18" charset="0"/>
              </a:rPr>
              <a:t>xmlrpc.server</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(в </a:t>
            </a:r>
            <a:r>
              <a:rPr lang="en-US" sz="2000" dirty="0" smtClean="0">
                <a:solidFill>
                  <a:srgbClr val="002060"/>
                </a:solidFill>
                <a:latin typeface="Times New Roman" panose="02020603050405020304" pitchFamily="18" charset="0"/>
              </a:rPr>
              <a:t>Python2 – </a:t>
            </a:r>
            <a:r>
              <a:rPr lang="en-US" sz="2000" dirty="0" err="1" smtClean="0">
                <a:solidFill>
                  <a:srgbClr val="002060"/>
                </a:solidFill>
                <a:latin typeface="Times New Roman" panose="02020603050405020304" pitchFamily="18" charset="0"/>
              </a:rPr>
              <a:t>xmlrpclib</a:t>
            </a:r>
            <a:r>
              <a:rPr lang="ru-RU" sz="2000" dirty="0" smtClean="0">
                <a:solidFill>
                  <a:srgbClr val="002060"/>
                </a:solidFill>
                <a:latin typeface="Times New Roman" panose="02020603050405020304" pitchFamily="18" charset="0"/>
              </a:rPr>
              <a:t>)</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содержит классы для создания собственного кроссплатформенного сервера, работающего по протоколу</a:t>
            </a:r>
            <a:r>
              <a:rPr lang="en-US" sz="2000" dirty="0" smtClean="0">
                <a:solidFill>
                  <a:srgbClr val="002060"/>
                </a:solidFill>
                <a:latin typeface="Times New Roman" panose="02020603050405020304" pitchFamily="18" charset="0"/>
              </a:rPr>
              <a:t> XML-RPC. </a:t>
            </a:r>
            <a:endParaRPr lang="ru-RU" sz="2000" dirty="0" smtClean="0">
              <a:solidFill>
                <a:srgbClr val="002060"/>
              </a:solidFill>
              <a:latin typeface="Times New Roman" panose="02020603050405020304" pitchFamily="18" charset="0"/>
            </a:endParaRPr>
          </a:p>
          <a:p>
            <a:pPr algn="just" eaLnBrk="1" hangingPunct="1">
              <a:spcBef>
                <a:spcPct val="0"/>
              </a:spcBef>
              <a:buNone/>
            </a:pPr>
            <a:r>
              <a:rPr lang="ru-RU" sz="2000" dirty="0" smtClean="0">
                <a:solidFill>
                  <a:srgbClr val="002060"/>
                </a:solidFill>
                <a:latin typeface="Times New Roman" panose="02020603050405020304" pitchFamily="18" charset="0"/>
              </a:rPr>
              <a:t>Модуль </a:t>
            </a:r>
            <a:r>
              <a:rPr lang="en-US" sz="2000" dirty="0" err="1" smtClean="0">
                <a:solidFill>
                  <a:srgbClr val="002060"/>
                </a:solidFill>
                <a:latin typeface="Times New Roman" panose="02020603050405020304" pitchFamily="18" charset="0"/>
              </a:rPr>
              <a:t>xmlrpc.client</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в </a:t>
            </a:r>
            <a:r>
              <a:rPr lang="en-US" sz="2000" dirty="0" smtClean="0">
                <a:solidFill>
                  <a:srgbClr val="002060"/>
                </a:solidFill>
                <a:latin typeface="Times New Roman" panose="02020603050405020304" pitchFamily="18" charset="0"/>
              </a:rPr>
              <a:t>Python2 – </a:t>
            </a:r>
            <a:r>
              <a:rPr lang="ru-RU" sz="2000" dirty="0" smtClean="0">
                <a:solidFill>
                  <a:srgbClr val="002060"/>
                </a:solidFill>
                <a:latin typeface="Times New Roman" panose="02020603050405020304" pitchFamily="18" charset="0"/>
              </a:rPr>
              <a:t>та же </a:t>
            </a:r>
            <a:r>
              <a:rPr lang="en-US" sz="2000" dirty="0" err="1" smtClean="0">
                <a:solidFill>
                  <a:srgbClr val="002060"/>
                </a:solidFill>
                <a:latin typeface="Times New Roman" panose="02020603050405020304" pitchFamily="18" charset="0"/>
              </a:rPr>
              <a:t>xmlrpclib</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позволяет написать программу-клиент для взаимодействия с</a:t>
            </a:r>
            <a:r>
              <a:rPr lang="en-US" sz="2000" dirty="0" smtClean="0">
                <a:solidFill>
                  <a:srgbClr val="002060"/>
                </a:solidFill>
                <a:latin typeface="Times New Roman" panose="02020603050405020304" pitchFamily="18" charset="0"/>
              </a:rPr>
              <a:t> </a:t>
            </a:r>
            <a:r>
              <a:rPr lang="en-US" sz="2000" dirty="0">
                <a:solidFill>
                  <a:srgbClr val="002060"/>
                </a:solidFill>
                <a:latin typeface="Times New Roman" panose="02020603050405020304" pitchFamily="18" charset="0"/>
              </a:rPr>
              <a:t>XML-RPC </a:t>
            </a:r>
            <a:r>
              <a:rPr lang="ru-RU" sz="2000" dirty="0" smtClean="0">
                <a:solidFill>
                  <a:srgbClr val="002060"/>
                </a:solidFill>
                <a:latin typeface="Times New Roman" panose="02020603050405020304" pitchFamily="18" charset="0"/>
              </a:rPr>
              <a:t>сервером</a:t>
            </a:r>
            <a:r>
              <a:rPr lang="en-US" sz="2000" dirty="0" smtClean="0">
                <a:solidFill>
                  <a:srgbClr val="002060"/>
                </a:solidFill>
                <a:latin typeface="Times New Roman" panose="02020603050405020304" pitchFamily="18" charset="0"/>
              </a:rPr>
              <a:t>.</a:t>
            </a:r>
            <a:endParaRPr lang="ru-RU" sz="2000" dirty="0" smtClean="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3162298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err="1" smtClean="0">
                <a:solidFill>
                  <a:srgbClr val="002060"/>
                </a:solidFill>
                <a:latin typeface="Times New Roman" panose="02020603050405020304" pitchFamily="18" charset="0"/>
              </a:rPr>
              <a:t>xmlrpc.server</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179511" y="1844824"/>
            <a:ext cx="869461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Простой пример сервера, предоставляющего единственную функцию для удаленного вызова. Функция принимает число и возвращает </a:t>
            </a:r>
            <a:r>
              <a:rPr lang="en-US" sz="2000" dirty="0" smtClean="0">
                <a:solidFill>
                  <a:srgbClr val="002060"/>
                </a:solidFill>
                <a:latin typeface="Times New Roman" panose="02020603050405020304" pitchFamily="18" charset="0"/>
              </a:rPr>
              <a:t>True </a:t>
            </a:r>
            <a:r>
              <a:rPr lang="ru-RU" sz="2000" dirty="0" smtClean="0">
                <a:solidFill>
                  <a:srgbClr val="002060"/>
                </a:solidFill>
                <a:latin typeface="Times New Roman" panose="02020603050405020304" pitchFamily="18" charset="0"/>
              </a:rPr>
              <a:t>если оно четное и </a:t>
            </a:r>
            <a:r>
              <a:rPr lang="en-US" sz="2000" dirty="0" smtClean="0">
                <a:solidFill>
                  <a:srgbClr val="002060"/>
                </a:solidFill>
                <a:latin typeface="Times New Roman" panose="02020603050405020304" pitchFamily="18" charset="0"/>
              </a:rPr>
              <a:t>False </a:t>
            </a:r>
            <a:r>
              <a:rPr lang="ru-RU" sz="2000" dirty="0" smtClean="0">
                <a:solidFill>
                  <a:srgbClr val="002060"/>
                </a:solidFill>
                <a:latin typeface="Times New Roman" panose="02020603050405020304" pitchFamily="18" charset="0"/>
              </a:rPr>
              <a:t>в противном случае</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Сначала создаем экземпляр</a:t>
            </a:r>
            <a:r>
              <a:rPr lang="en-US" sz="2000" dirty="0" smtClean="0">
                <a:solidFill>
                  <a:srgbClr val="002060"/>
                </a:solidFill>
                <a:latin typeface="Times New Roman" panose="02020603050405020304" pitchFamily="18" charset="0"/>
              </a:rPr>
              <a:t> </a:t>
            </a:r>
            <a:r>
              <a:rPr lang="en-US" sz="2000" dirty="0" err="1">
                <a:solidFill>
                  <a:srgbClr val="002060"/>
                </a:solidFill>
                <a:latin typeface="Times New Roman" panose="02020603050405020304" pitchFamily="18" charset="0"/>
              </a:rPr>
              <a:t>SimpleXMLRPCServer</a:t>
            </a:r>
            <a:r>
              <a:rPr lang="en-US" sz="2000" dirty="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и задаем адрес хоста и порт, который он будет прослушивать</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Затем регистрируем функцию для удаленного вызова, чтоб сервер знал, как ее вызывать. И наконец, запускаем сервер в бесконечном </a:t>
            </a:r>
            <a:r>
              <a:rPr lang="ru-RU" sz="2000" dirty="0">
                <a:solidFill>
                  <a:srgbClr val="002060"/>
                </a:solidFill>
                <a:latin typeface="Times New Roman" panose="02020603050405020304" pitchFamily="18" charset="0"/>
              </a:rPr>
              <a:t>ц</a:t>
            </a:r>
            <a:r>
              <a:rPr lang="ru-RU" sz="2000" dirty="0" smtClean="0">
                <a:solidFill>
                  <a:srgbClr val="002060"/>
                </a:solidFill>
                <a:latin typeface="Times New Roman" panose="02020603050405020304" pitchFamily="18" charset="0"/>
              </a:rPr>
              <a:t>икле ожидания и обработки запросов.</a:t>
            </a:r>
            <a:endParaRPr lang="en-US" sz="2000" dirty="0">
              <a:solidFill>
                <a:srgbClr val="002060"/>
              </a:solidFill>
              <a:latin typeface="Times New Roman" panose="02020603050405020304" pitchFamily="18" charset="0"/>
            </a:endParaRPr>
          </a:p>
        </p:txBody>
      </p:sp>
      <p:sp>
        <p:nvSpPr>
          <p:cNvPr id="4" name="Rectangle 3"/>
          <p:cNvSpPr/>
          <p:nvPr/>
        </p:nvSpPr>
        <p:spPr>
          <a:xfrm>
            <a:off x="197320" y="4226312"/>
            <a:ext cx="8676804" cy="1938992"/>
          </a:xfrm>
          <a:prstGeom prst="rect">
            <a:avLst/>
          </a:prstGeom>
        </p:spPr>
        <p:txBody>
          <a:bodyPr wrap="square">
            <a:spAutoFit/>
          </a:bodyPr>
          <a:lstStyle/>
          <a:p>
            <a:r>
              <a:rPr lang="en-US" sz="1200" b="1" dirty="0">
                <a:solidFill>
                  <a:srgbClr val="0000FF"/>
                </a:solidFill>
                <a:latin typeface="Courier New" panose="02070309020205020404" pitchFamily="49" charset="0"/>
              </a:rPr>
              <a:t>from</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xmlrpc</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server</a:t>
            </a:r>
            <a:r>
              <a:rPr lang="en-US" sz="1200"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SimpleXMLRPCServer</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endParaRPr lang="en-US" sz="1200" b="1" dirty="0">
              <a:solidFill>
                <a:srgbClr val="000000"/>
              </a:solidFill>
              <a:latin typeface="Courier New" panose="02070309020205020404" pitchFamily="49" charset="0"/>
            </a:endParaRPr>
          </a:p>
          <a:p>
            <a:r>
              <a:rPr lang="en-US" sz="1200" b="1" dirty="0" err="1" smtClean="0">
                <a:solidFill>
                  <a:srgbClr val="0000FF"/>
                </a:solidFill>
                <a:latin typeface="Courier New" panose="02070309020205020404" pitchFamily="49" charset="0"/>
              </a:rPr>
              <a:t>def</a:t>
            </a:r>
            <a:r>
              <a:rPr lang="en-US" sz="1200" dirty="0" smtClean="0">
                <a:solidFill>
                  <a:srgbClr val="000000"/>
                </a:solidFill>
                <a:latin typeface="Courier New" panose="02070309020205020404" pitchFamily="49" charset="0"/>
              </a:rPr>
              <a:t> </a:t>
            </a:r>
            <a:r>
              <a:rPr lang="en-US" sz="1200" dirty="0" err="1">
                <a:solidFill>
                  <a:srgbClr val="FF00FF"/>
                </a:solidFill>
                <a:latin typeface="Courier New" panose="02070309020205020404" pitchFamily="49" charset="0"/>
              </a:rPr>
              <a:t>is_even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return</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n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0</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endParaRPr lang="en-US" sz="1200" b="1"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if</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__name__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'__main__'</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server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SimpleXMLRPCServer</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"localhost"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8000</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"Listening on port 8000..."</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server</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register_function</a:t>
            </a:r>
            <a:r>
              <a:rPr lang="en-US" sz="1200" b="1" dirty="0"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is_even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is_even</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server</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serve_forever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a:effectLst/>
            </a:endParaRPr>
          </a:p>
        </p:txBody>
      </p:sp>
    </p:spTree>
    <p:extLst>
      <p:ext uri="{BB962C8B-B14F-4D97-AF65-F5344CB8AC3E}">
        <p14:creationId xmlns:p14="http://schemas.microsoft.com/office/powerpoint/2010/main" val="1505634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err="1" smtClean="0">
                <a:solidFill>
                  <a:srgbClr val="002060"/>
                </a:solidFill>
                <a:latin typeface="Times New Roman" panose="02020603050405020304" pitchFamily="18" charset="0"/>
              </a:rPr>
              <a:t>xmlrpc.client</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179511" y="1844824"/>
            <a:ext cx="86946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Сервер будет доступен по</a:t>
            </a:r>
            <a:r>
              <a:rPr lang="en-US" sz="2000" dirty="0" smtClean="0">
                <a:solidFill>
                  <a:srgbClr val="002060"/>
                </a:solidFill>
                <a:latin typeface="Times New Roman" panose="02020603050405020304" pitchFamily="18" charset="0"/>
              </a:rPr>
              <a:t> </a:t>
            </a:r>
            <a:r>
              <a:rPr lang="en-US" sz="2000" dirty="0">
                <a:solidFill>
                  <a:srgbClr val="002060"/>
                </a:solidFill>
                <a:latin typeface="Times New Roman" panose="02020603050405020304" pitchFamily="18" charset="0"/>
              </a:rPr>
              <a:t>URL http://localhost:8000 </a:t>
            </a:r>
            <a:r>
              <a:rPr lang="ru-RU" sz="2000" dirty="0" smtClean="0">
                <a:solidFill>
                  <a:srgbClr val="002060"/>
                </a:solidFill>
                <a:latin typeface="Times New Roman" panose="02020603050405020304" pitchFamily="18" charset="0"/>
              </a:rPr>
              <a:t>через объект класса </a:t>
            </a:r>
            <a:r>
              <a:rPr lang="en-US" sz="2000" dirty="0" err="1" smtClean="0">
                <a:solidFill>
                  <a:srgbClr val="002060"/>
                </a:solidFill>
                <a:latin typeface="Times New Roman" panose="02020603050405020304" pitchFamily="18" charset="0"/>
              </a:rPr>
              <a:t>ServerProxy</a:t>
            </a:r>
            <a:r>
              <a:rPr lang="ru-RU" sz="2000" dirty="0" smtClean="0">
                <a:solidFill>
                  <a:srgbClr val="002060"/>
                </a:solidFill>
                <a:latin typeface="Times New Roman" panose="02020603050405020304" pitchFamily="18" charset="0"/>
              </a:rPr>
              <a:t> мо</a:t>
            </a:r>
            <a:r>
              <a:rPr lang="ru-RU" sz="2000" dirty="0">
                <a:solidFill>
                  <a:srgbClr val="002060"/>
                </a:solidFill>
                <a:latin typeface="Times New Roman" panose="02020603050405020304" pitchFamily="18" charset="0"/>
              </a:rPr>
              <a:t>д</a:t>
            </a:r>
            <a:r>
              <a:rPr lang="ru-RU" sz="2000" dirty="0" smtClean="0">
                <a:solidFill>
                  <a:srgbClr val="002060"/>
                </a:solidFill>
                <a:latin typeface="Times New Roman" panose="02020603050405020304" pitchFamily="18" charset="0"/>
              </a:rPr>
              <a:t>уля </a:t>
            </a:r>
            <a:r>
              <a:rPr lang="en-US" sz="2000" dirty="0" err="1" smtClean="0">
                <a:solidFill>
                  <a:srgbClr val="002060"/>
                </a:solidFill>
                <a:latin typeface="Times New Roman" panose="02020603050405020304" pitchFamily="18" charset="0"/>
              </a:rPr>
              <a:t>xmlrpc.client</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К процедурам сервера можно обращаться как к методам этого объекта.</a:t>
            </a:r>
            <a:endParaRPr lang="en-US" sz="2000" dirty="0">
              <a:solidFill>
                <a:srgbClr val="002060"/>
              </a:solidFill>
              <a:latin typeface="Times New Roman" panose="02020603050405020304" pitchFamily="18" charset="0"/>
            </a:endParaRPr>
          </a:p>
        </p:txBody>
      </p:sp>
      <p:sp>
        <p:nvSpPr>
          <p:cNvPr id="4" name="Rectangle 3"/>
          <p:cNvSpPr/>
          <p:nvPr/>
        </p:nvSpPr>
        <p:spPr>
          <a:xfrm>
            <a:off x="179511" y="2925326"/>
            <a:ext cx="8676804" cy="1015663"/>
          </a:xfrm>
          <a:prstGeom prst="rect">
            <a:avLst/>
          </a:prstGeom>
        </p:spPr>
        <p:txBody>
          <a:bodyPr wrap="square">
            <a:spAutoFit/>
          </a:bodyPr>
          <a:lstStyle/>
          <a:p>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xmlrpc</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client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endParaRPr lang="en-US" sz="1200" dirty="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proxy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xmlrpc</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client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ServerProxy</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u="sng" dirty="0">
                <a:solidFill>
                  <a:srgbClr val="808080"/>
                </a:solidFill>
                <a:latin typeface="Courier New" panose="02070309020205020404" pitchFamily="49" charset="0"/>
              </a:rPr>
              <a:t>http://localhost:8000/</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"3 is even: %s"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str</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proxy</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is_even</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3</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"100 is even: %s"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str</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proxy</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is_even</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100</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a:effectLst/>
            </a:endParaRPr>
          </a:p>
        </p:txBody>
      </p:sp>
      <p:sp>
        <p:nvSpPr>
          <p:cNvPr id="7" name="Text Box 10"/>
          <p:cNvSpPr txBox="1">
            <a:spLocks noChangeArrowheads="1"/>
          </p:cNvSpPr>
          <p:nvPr/>
        </p:nvSpPr>
        <p:spPr bwMode="auto">
          <a:xfrm>
            <a:off x="179511" y="4144129"/>
            <a:ext cx="869461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Обращения к методам объекта </a:t>
            </a:r>
            <a:r>
              <a:rPr lang="en-US" sz="2000" dirty="0" smtClean="0">
                <a:solidFill>
                  <a:srgbClr val="002060"/>
                </a:solidFill>
                <a:latin typeface="Times New Roman" panose="02020603050405020304" pitchFamily="18" charset="0"/>
              </a:rPr>
              <a:t>proxy </a:t>
            </a:r>
            <a:r>
              <a:rPr lang="ru-RU" sz="2000" dirty="0" smtClean="0">
                <a:solidFill>
                  <a:srgbClr val="002060"/>
                </a:solidFill>
                <a:latin typeface="Times New Roman" panose="02020603050405020304" pitchFamily="18" charset="0"/>
              </a:rPr>
              <a:t>транслируется</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внутри </a:t>
            </a:r>
            <a:r>
              <a:rPr lang="en-US" sz="2000" dirty="0" err="1" smtClean="0">
                <a:solidFill>
                  <a:srgbClr val="002060"/>
                </a:solidFill>
                <a:latin typeface="Times New Roman" panose="02020603050405020304" pitchFamily="18" charset="0"/>
              </a:rPr>
              <a:t>xmplrpc.client</a:t>
            </a:r>
            <a:r>
              <a:rPr lang="ru-RU" sz="2000" dirty="0" smtClean="0">
                <a:solidFill>
                  <a:srgbClr val="002060"/>
                </a:solidFill>
                <a:latin typeface="Times New Roman" panose="02020603050405020304" pitchFamily="18" charset="0"/>
              </a:rPr>
              <a:t> в запрос</a:t>
            </a:r>
            <a:r>
              <a:rPr lang="ru-RU" sz="2000" dirty="0">
                <a:solidFill>
                  <a:srgbClr val="002060"/>
                </a:solidFill>
                <a:latin typeface="Times New Roman" panose="02020603050405020304" pitchFamily="18" charset="0"/>
              </a:rPr>
              <a:t>ы</a:t>
            </a:r>
            <a:r>
              <a:rPr lang="ru-RU" sz="2000" dirty="0" smtClean="0">
                <a:solidFill>
                  <a:srgbClr val="002060"/>
                </a:solidFill>
                <a:latin typeface="Times New Roman" panose="02020603050405020304" pitchFamily="18" charset="0"/>
              </a:rPr>
              <a:t> к серверу на языке </a:t>
            </a:r>
            <a:r>
              <a:rPr lang="en-US" sz="2000" dirty="0" smtClean="0">
                <a:solidFill>
                  <a:srgbClr val="002060"/>
                </a:solidFill>
                <a:latin typeface="Times New Roman" panose="02020603050405020304" pitchFamily="18" charset="0"/>
              </a:rPr>
              <a:t>XML</a:t>
            </a:r>
            <a:r>
              <a:rPr lang="ru-RU" sz="2000" dirty="0" smtClean="0">
                <a:solidFill>
                  <a:srgbClr val="002060"/>
                </a:solidFill>
                <a:latin typeface="Times New Roman" panose="02020603050405020304" pitchFamily="18" charset="0"/>
              </a:rPr>
              <a:t> через </a:t>
            </a:r>
            <a:r>
              <a:rPr lang="en-US" sz="2000" dirty="0" smtClean="0">
                <a:solidFill>
                  <a:srgbClr val="002060"/>
                </a:solidFill>
                <a:latin typeface="Times New Roman" panose="02020603050405020304" pitchFamily="18" charset="0"/>
              </a:rPr>
              <a:t>HTTP-</a:t>
            </a:r>
            <a:r>
              <a:rPr lang="ru-RU" sz="2000" dirty="0" smtClean="0">
                <a:solidFill>
                  <a:srgbClr val="002060"/>
                </a:solidFill>
                <a:latin typeface="Times New Roman" panose="02020603050405020304" pitchFamily="18" charset="0"/>
              </a:rPr>
              <a:t>метод </a:t>
            </a:r>
            <a:r>
              <a:rPr lang="en-US" sz="2000" dirty="0" smtClean="0">
                <a:solidFill>
                  <a:srgbClr val="002060"/>
                </a:solidFill>
                <a:latin typeface="Times New Roman" panose="02020603050405020304" pitchFamily="18" charset="0"/>
              </a:rPr>
              <a:t>POST. </a:t>
            </a:r>
            <a:r>
              <a:rPr lang="ru-RU" sz="2000" dirty="0" smtClean="0">
                <a:solidFill>
                  <a:srgbClr val="002060"/>
                </a:solidFill>
                <a:latin typeface="Times New Roman" panose="02020603050405020304" pitchFamily="18" charset="0"/>
              </a:rPr>
              <a:t>Сервер выполняет </a:t>
            </a:r>
            <a:r>
              <a:rPr lang="ru-RU" sz="2000" dirty="0" err="1" smtClean="0">
                <a:solidFill>
                  <a:srgbClr val="002060"/>
                </a:solidFill>
                <a:latin typeface="Times New Roman" panose="02020603050405020304" pitchFamily="18" charset="0"/>
              </a:rPr>
              <a:t>парсинг</a:t>
            </a:r>
            <a:r>
              <a:rPr lang="ru-RU" sz="2000" dirty="0" smtClean="0">
                <a:solidFill>
                  <a:srgbClr val="002060"/>
                </a:solidFill>
                <a:latin typeface="Times New Roman" panose="02020603050405020304" pitchFamily="18" charset="0"/>
              </a:rPr>
              <a:t> </a:t>
            </a:r>
            <a:r>
              <a:rPr lang="en-US" sz="2000" dirty="0" smtClean="0">
                <a:solidFill>
                  <a:srgbClr val="002060"/>
                </a:solidFill>
                <a:latin typeface="Times New Roman" panose="02020603050405020304" pitchFamily="18" charset="0"/>
              </a:rPr>
              <a:t>XML</a:t>
            </a:r>
            <a:r>
              <a:rPr lang="ru-RU" sz="2000" dirty="0" smtClean="0">
                <a:solidFill>
                  <a:srgbClr val="002060"/>
                </a:solidFill>
                <a:latin typeface="Times New Roman" panose="02020603050405020304" pitchFamily="18" charset="0"/>
              </a:rPr>
              <a:t>-структуры</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и определяет, какая</a:t>
            </a:r>
            <a:r>
              <a:rPr lang="en-US" sz="2000" dirty="0" smtClean="0">
                <a:solidFill>
                  <a:srgbClr val="002060"/>
                </a:solidFill>
                <a:latin typeface="Times New Roman" panose="02020603050405020304" pitchFamily="18" charset="0"/>
              </a:rPr>
              <a:t> </a:t>
            </a:r>
            <a:r>
              <a:rPr lang="en-US" sz="2000" dirty="0">
                <a:solidFill>
                  <a:srgbClr val="002060"/>
                </a:solidFill>
                <a:latin typeface="Times New Roman" panose="02020603050405020304" pitchFamily="18" charset="0"/>
              </a:rPr>
              <a:t>function </a:t>
            </a:r>
            <a:r>
              <a:rPr lang="ru-RU" sz="2000" dirty="0" smtClean="0">
                <a:solidFill>
                  <a:srgbClr val="002060"/>
                </a:solidFill>
                <a:latin typeface="Times New Roman" panose="02020603050405020304" pitchFamily="18" charset="0"/>
              </a:rPr>
              <a:t>должна быть вызвана, исходя из имени функции, указанной клиентом</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Аргументы также извлекаются из </a:t>
            </a:r>
            <a:r>
              <a:rPr lang="en-US" sz="2000" dirty="0" smtClean="0">
                <a:solidFill>
                  <a:srgbClr val="002060"/>
                </a:solidFill>
                <a:latin typeface="Times New Roman" panose="02020603050405020304" pitchFamily="18" charset="0"/>
              </a:rPr>
              <a:t>XML-</a:t>
            </a:r>
            <a:r>
              <a:rPr lang="ru-RU" sz="2000" dirty="0" smtClean="0">
                <a:solidFill>
                  <a:srgbClr val="002060"/>
                </a:solidFill>
                <a:latin typeface="Times New Roman" panose="02020603050405020304" pitchFamily="18" charset="0"/>
              </a:rPr>
              <a:t>структуры и передаются в функцию. Возвращаемое значение функции так же транслируется в</a:t>
            </a:r>
            <a:r>
              <a:rPr lang="en-US" sz="2000" dirty="0" smtClean="0">
                <a:solidFill>
                  <a:srgbClr val="002060"/>
                </a:solidFill>
                <a:latin typeface="Times New Roman" panose="02020603050405020304" pitchFamily="18" charset="0"/>
              </a:rPr>
              <a:t> </a:t>
            </a:r>
            <a:r>
              <a:rPr lang="en-US" sz="2000" dirty="0">
                <a:solidFill>
                  <a:srgbClr val="002060"/>
                </a:solidFill>
                <a:latin typeface="Times New Roman" panose="02020603050405020304" pitchFamily="18" charset="0"/>
              </a:rPr>
              <a:t>XML </a:t>
            </a:r>
            <a:r>
              <a:rPr lang="ru-RU" sz="2000" dirty="0" smtClean="0">
                <a:solidFill>
                  <a:srgbClr val="002060"/>
                </a:solidFill>
                <a:latin typeface="Times New Roman" panose="02020603050405020304" pitchFamily="18" charset="0"/>
              </a:rPr>
              <a:t>и передается обратно клиенту</a:t>
            </a:r>
            <a:r>
              <a:rPr lang="en-US" sz="2000" dirty="0" smtClean="0">
                <a:solidFill>
                  <a:srgbClr val="002060"/>
                </a:solidFill>
                <a:latin typeface="Times New Roman" panose="02020603050405020304" pitchFamily="18" charset="0"/>
              </a:rPr>
              <a:t>.</a:t>
            </a:r>
            <a:endParaRPr lang="en-US" sz="2000"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3025582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err="1" smtClean="0">
                <a:solidFill>
                  <a:srgbClr val="002060"/>
                </a:solidFill>
                <a:latin typeface="Times New Roman" panose="02020603050405020304" pitchFamily="18" charset="0"/>
              </a:rPr>
              <a:t>cherrypy</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179511" y="1772816"/>
            <a:ext cx="86946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Для создания собственного веб-сервера (не только для работы по </a:t>
            </a:r>
            <a:r>
              <a:rPr lang="en-US" sz="2000" dirty="0" smtClean="0">
                <a:solidFill>
                  <a:srgbClr val="002060"/>
                </a:solidFill>
                <a:latin typeface="Times New Roman" panose="02020603050405020304" pitchFamily="18" charset="0"/>
              </a:rPr>
              <a:t>HTTP</a:t>
            </a:r>
            <a:r>
              <a:rPr lang="ru-RU" sz="2000" dirty="0" smtClean="0">
                <a:solidFill>
                  <a:srgbClr val="002060"/>
                </a:solidFill>
                <a:latin typeface="Times New Roman" panose="02020603050405020304" pitchFamily="18" charset="0"/>
              </a:rPr>
              <a:t>, но и для запуска веб-приложений можно воспользоваться веб-</a:t>
            </a:r>
            <a:r>
              <a:rPr lang="ru-RU" sz="2000" dirty="0" err="1" smtClean="0">
                <a:solidFill>
                  <a:srgbClr val="002060"/>
                </a:solidFill>
                <a:latin typeface="Times New Roman" panose="02020603050405020304" pitchFamily="18" charset="0"/>
              </a:rPr>
              <a:t>фреймворком</a:t>
            </a:r>
            <a:r>
              <a:rPr lang="ru-RU" sz="2000" dirty="0" smtClean="0">
                <a:solidFill>
                  <a:srgbClr val="002060"/>
                </a:solidFill>
                <a:latin typeface="Times New Roman" panose="02020603050405020304" pitchFamily="18" charset="0"/>
              </a:rPr>
              <a:t> </a:t>
            </a:r>
            <a:r>
              <a:rPr lang="en-US" sz="2000" dirty="0" err="1" smtClean="0">
                <a:solidFill>
                  <a:srgbClr val="002060"/>
                </a:solidFill>
                <a:latin typeface="Times New Roman" panose="02020603050405020304" pitchFamily="18" charset="0"/>
              </a:rPr>
              <a:t>cherrypy</a:t>
            </a:r>
            <a:r>
              <a:rPr lang="ru-RU" sz="2000" dirty="0" smtClean="0">
                <a:solidFill>
                  <a:srgbClr val="002060"/>
                </a:solidFill>
                <a:latin typeface="Times New Roman" panose="02020603050405020304" pitchFamily="18" charset="0"/>
              </a:rPr>
              <a:t>, установив соответствующую библиотеку с помощью </a:t>
            </a:r>
            <a:r>
              <a:rPr lang="en-US" sz="2000" dirty="0" smtClean="0">
                <a:solidFill>
                  <a:srgbClr val="002060"/>
                </a:solidFill>
                <a:latin typeface="Times New Roman" panose="02020603050405020304" pitchFamily="18" charset="0"/>
              </a:rPr>
              <a:t>pip</a:t>
            </a:r>
            <a:r>
              <a:rPr lang="ru-RU" sz="2000" dirty="0" smtClean="0">
                <a:solidFill>
                  <a:srgbClr val="002060"/>
                </a:solidFill>
                <a:latin typeface="Times New Roman" panose="02020603050405020304" pitchFamily="18" charset="0"/>
              </a:rPr>
              <a:t>)</a:t>
            </a:r>
            <a:r>
              <a:rPr lang="en-US" sz="2000" dirty="0" smtClean="0">
                <a:solidFill>
                  <a:srgbClr val="002060"/>
                </a:solidFill>
                <a:latin typeface="Times New Roman" panose="02020603050405020304" pitchFamily="18" charset="0"/>
              </a:rPr>
              <a:t>.</a:t>
            </a:r>
            <a:endParaRPr lang="ru-RU" sz="2000" dirty="0">
              <a:solidFill>
                <a:srgbClr val="002060"/>
              </a:solidFill>
              <a:latin typeface="Times New Roman" panose="02020603050405020304" pitchFamily="18" charset="0"/>
            </a:endParaRPr>
          </a:p>
        </p:txBody>
      </p:sp>
      <p:sp>
        <p:nvSpPr>
          <p:cNvPr id="4" name="Rectangle 3"/>
          <p:cNvSpPr/>
          <p:nvPr/>
        </p:nvSpPr>
        <p:spPr>
          <a:xfrm>
            <a:off x="207462" y="2852936"/>
            <a:ext cx="8676804" cy="1938992"/>
          </a:xfrm>
          <a:prstGeom prst="rect">
            <a:avLst/>
          </a:prstGeom>
        </p:spPr>
        <p:txBody>
          <a:bodyPr wrap="square">
            <a:spAutoFit/>
          </a:bodyPr>
          <a:lstStyle/>
          <a:p>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cherrypy</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endParaRPr lang="en-US" sz="1200" b="1"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class</a:t>
            </a:r>
            <a:r>
              <a:rPr lang="en-US" sz="1200" dirty="0" smtClean="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HelloWorld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cherrypy.expose</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err="1" smtClean="0">
                <a:solidFill>
                  <a:srgbClr val="0000FF"/>
                </a:solidFill>
                <a:latin typeface="Courier New" panose="02070309020205020404" pitchFamily="49" charset="0"/>
              </a:rPr>
              <a:t>def</a:t>
            </a:r>
            <a:r>
              <a:rPr lang="en-US" sz="1200" dirty="0" smtClean="0">
                <a:solidFill>
                  <a:srgbClr val="000000"/>
                </a:solidFill>
                <a:latin typeface="Courier New" panose="02070309020205020404" pitchFamily="49" charset="0"/>
              </a:rPr>
              <a:t> </a:t>
            </a:r>
            <a:r>
              <a:rPr lang="en-US" sz="1200" dirty="0">
                <a:solidFill>
                  <a:srgbClr val="FF00FF"/>
                </a:solidFill>
                <a:latin typeface="Courier New" panose="02070309020205020404" pitchFamily="49" charset="0"/>
              </a:rPr>
              <a:t>index</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self</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return</a:t>
            </a:r>
            <a:r>
              <a:rPr lang="en-US" sz="1200" dirty="0" smtClean="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'HelloWorld from </a:t>
            </a:r>
            <a:r>
              <a:rPr lang="en-US" sz="1200" dirty="0" err="1">
                <a:solidFill>
                  <a:srgbClr val="808080"/>
                </a:solidFill>
                <a:latin typeface="Courier New" panose="02070309020205020404" pitchFamily="49" charset="0"/>
              </a:rPr>
              <a:t>cherrypy</a:t>
            </a:r>
            <a:r>
              <a:rPr lang="en-US" sz="1200" dirty="0">
                <a:solidFill>
                  <a:srgbClr val="808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endParaRPr lang="en-US" sz="1200" b="1"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if</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__name__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'__main__'</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cherrypy</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config</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update</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server.socket_port</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8099</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cherrypy</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quickstart</a:t>
            </a:r>
            <a:r>
              <a:rPr lang="en-US" sz="1200" b="1" dirty="0" smtClean="0">
                <a:solidFill>
                  <a:srgbClr val="000080"/>
                </a:solidFill>
                <a:latin typeface="Courier New" panose="02070309020205020404" pitchFamily="49" charset="0"/>
              </a:rPr>
              <a:t>(</a:t>
            </a:r>
            <a:r>
              <a:rPr lang="en-US" sz="1200" dirty="0" smtClean="0">
                <a:solidFill>
                  <a:srgbClr val="000000"/>
                </a:solidFill>
                <a:latin typeface="Courier New" panose="02070309020205020404" pitchFamily="49" charset="0"/>
              </a:rPr>
              <a:t>HelloWorld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a:effectLst/>
            </a:endParaRPr>
          </a:p>
        </p:txBody>
      </p:sp>
      <p:sp>
        <p:nvSpPr>
          <p:cNvPr id="7" name="Text Box 10"/>
          <p:cNvSpPr txBox="1">
            <a:spLocks noChangeArrowheads="1"/>
          </p:cNvSpPr>
          <p:nvPr/>
        </p:nvSpPr>
        <p:spPr bwMode="auto">
          <a:xfrm>
            <a:off x="207462" y="4869160"/>
            <a:ext cx="86946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en-US" sz="2000" dirty="0" err="1">
                <a:solidFill>
                  <a:srgbClr val="002060"/>
                </a:solidFill>
                <a:latin typeface="Times New Roman" panose="02020603050405020304" pitchFamily="18" charset="0"/>
              </a:rPr>
              <a:t>C</a:t>
            </a:r>
            <a:r>
              <a:rPr lang="en-US" sz="2000" dirty="0" err="1" smtClean="0">
                <a:solidFill>
                  <a:srgbClr val="002060"/>
                </a:solidFill>
                <a:latin typeface="Times New Roman" panose="02020603050405020304" pitchFamily="18" charset="0"/>
              </a:rPr>
              <a:t>herrypy</a:t>
            </a:r>
            <a:r>
              <a:rPr lang="ru-RU" sz="2000" dirty="0" smtClean="0">
                <a:solidFill>
                  <a:srgbClr val="002060"/>
                </a:solidFill>
                <a:latin typeface="Times New Roman" panose="02020603050405020304" pitchFamily="18" charset="0"/>
              </a:rPr>
              <a:t> </a:t>
            </a:r>
            <a:r>
              <a:rPr lang="ru-RU" sz="2000" dirty="0">
                <a:solidFill>
                  <a:srgbClr val="002060"/>
                </a:solidFill>
                <a:latin typeface="Times New Roman" panose="02020603050405020304" pitchFamily="18" charset="0"/>
              </a:rPr>
              <a:t>не занимается такими задачами, как обработка шаблонов для вывода данных, доступ к базе данных, авторизация </a:t>
            </a:r>
            <a:r>
              <a:rPr lang="ru-RU" sz="2000" dirty="0" smtClean="0">
                <a:solidFill>
                  <a:srgbClr val="002060"/>
                </a:solidFill>
                <a:latin typeface="Times New Roman" panose="02020603050405020304" pitchFamily="18" charset="0"/>
              </a:rPr>
              <a:t>пользователя. Как правило, этот </a:t>
            </a:r>
            <a:r>
              <a:rPr lang="ru-RU" sz="2000" dirty="0" err="1" smtClean="0">
                <a:solidFill>
                  <a:srgbClr val="002060"/>
                </a:solidFill>
                <a:latin typeface="Times New Roman" panose="02020603050405020304" pitchFamily="18" charset="0"/>
              </a:rPr>
              <a:t>фреймворк</a:t>
            </a:r>
            <a:r>
              <a:rPr lang="ru-RU" sz="2000" dirty="0" smtClean="0">
                <a:solidFill>
                  <a:srgbClr val="002060"/>
                </a:solidFill>
                <a:latin typeface="Times New Roman" panose="02020603050405020304" pitchFamily="18" charset="0"/>
              </a:rPr>
              <a:t> используется для организации доступа к разделяемым ресурсам по внутренней сети компании.</a:t>
            </a:r>
            <a:r>
              <a:rPr lang="en-US" sz="2000" dirty="0" smtClean="0">
                <a:solidFill>
                  <a:srgbClr val="002060"/>
                </a:solidFill>
                <a:latin typeface="Times New Roman" panose="02020603050405020304" pitchFamily="18" charset="0"/>
              </a:rPr>
              <a:t> </a:t>
            </a:r>
            <a:endParaRPr lang="ru-RU" sz="2000" dirty="0" smtClean="0">
              <a:solidFill>
                <a:srgbClr val="002060"/>
              </a:solidFill>
              <a:latin typeface="Times New Roman" panose="02020603050405020304" pitchFamily="18" charset="0"/>
            </a:endParaRPr>
          </a:p>
          <a:p>
            <a:pPr algn="just" eaLnBrk="1" hangingPunct="1">
              <a:spcBef>
                <a:spcPct val="0"/>
              </a:spcBef>
              <a:buNone/>
            </a:pPr>
            <a:r>
              <a:rPr lang="ru-RU" sz="2000" dirty="0" smtClean="0">
                <a:solidFill>
                  <a:srgbClr val="002060"/>
                </a:solidFill>
                <a:latin typeface="Times New Roman" panose="02020603050405020304" pitchFamily="18" charset="0"/>
              </a:rPr>
              <a:t>Более сложным и функциональным </a:t>
            </a:r>
            <a:r>
              <a:rPr lang="ru-RU" sz="2000" dirty="0" err="1" smtClean="0">
                <a:solidFill>
                  <a:srgbClr val="002060"/>
                </a:solidFill>
                <a:latin typeface="Times New Roman" panose="02020603050405020304" pitchFamily="18" charset="0"/>
              </a:rPr>
              <a:t>фреймворком</a:t>
            </a:r>
            <a:r>
              <a:rPr lang="ru-RU" sz="2000" dirty="0" smtClean="0">
                <a:solidFill>
                  <a:srgbClr val="002060"/>
                </a:solidFill>
                <a:latin typeface="Times New Roman" panose="02020603050405020304" pitchFamily="18" charset="0"/>
              </a:rPr>
              <a:t> является </a:t>
            </a:r>
            <a:r>
              <a:rPr lang="en-US" sz="2000" dirty="0" smtClean="0">
                <a:solidFill>
                  <a:srgbClr val="002060"/>
                </a:solidFill>
                <a:latin typeface="Times New Roman" panose="02020603050405020304" pitchFamily="18" charset="0"/>
              </a:rPr>
              <a:t>Django, </a:t>
            </a:r>
            <a:r>
              <a:rPr lang="ru-RU" sz="2000" dirty="0" smtClean="0">
                <a:solidFill>
                  <a:srgbClr val="002060"/>
                </a:solidFill>
                <a:latin typeface="Times New Roman" panose="02020603050405020304" pitchFamily="18" charset="0"/>
              </a:rPr>
              <a:t>который будет рассмотрен отдельно</a:t>
            </a:r>
            <a:r>
              <a:rPr lang="en-US" sz="2000" dirty="0" smtClean="0">
                <a:solidFill>
                  <a:srgbClr val="002060"/>
                </a:solidFill>
                <a:latin typeface="Times New Roman" panose="02020603050405020304" pitchFamily="18" charset="0"/>
              </a:rPr>
              <a:t>.</a:t>
            </a:r>
            <a:endParaRPr lang="ru-RU" sz="2000"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1945685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en-US" b="1" kern="1200" dirty="0" err="1" smtClean="0">
                <a:solidFill>
                  <a:srgbClr val="002060"/>
                </a:solidFill>
                <a:latin typeface="Times New Roman" panose="02020603050405020304" pitchFamily="18" charset="0"/>
              </a:rPr>
              <a:t>smtplib</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179511" y="1804754"/>
            <a:ext cx="86946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Для отправки сообщений через сервер электронной почты по протоколу </a:t>
            </a:r>
            <a:r>
              <a:rPr lang="en-US" sz="2000" dirty="0" smtClean="0">
                <a:solidFill>
                  <a:srgbClr val="002060"/>
                </a:solidFill>
                <a:latin typeface="Times New Roman" panose="02020603050405020304" pitchFamily="18" charset="0"/>
              </a:rPr>
              <a:t>SMTP </a:t>
            </a:r>
            <a:r>
              <a:rPr lang="ru-RU" sz="2000" dirty="0" smtClean="0">
                <a:solidFill>
                  <a:srgbClr val="002060"/>
                </a:solidFill>
                <a:latin typeface="Times New Roman" panose="02020603050405020304" pitchFamily="18" charset="0"/>
              </a:rPr>
              <a:t>используется библиотека </a:t>
            </a:r>
            <a:r>
              <a:rPr lang="en-US" sz="2000" dirty="0" err="1" smtClean="0">
                <a:solidFill>
                  <a:srgbClr val="002060"/>
                </a:solidFill>
                <a:latin typeface="Times New Roman" panose="02020603050405020304" pitchFamily="18" charset="0"/>
              </a:rPr>
              <a:t>smtplib</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Также при формировании сообщения полезна библиотека </a:t>
            </a:r>
            <a:r>
              <a:rPr lang="en-US" sz="2000" dirty="0" smtClean="0">
                <a:solidFill>
                  <a:srgbClr val="002060"/>
                </a:solidFill>
                <a:latin typeface="Times New Roman" panose="02020603050405020304" pitchFamily="18" charset="0"/>
              </a:rPr>
              <a:t>email</a:t>
            </a:r>
            <a:r>
              <a:rPr lang="ru-RU" sz="2000" dirty="0">
                <a:solidFill>
                  <a:srgbClr val="002060"/>
                </a:solidFill>
                <a:latin typeface="Times New Roman" panose="02020603050405020304" pitchFamily="18" charset="0"/>
              </a:rPr>
              <a:t>.</a:t>
            </a:r>
          </a:p>
        </p:txBody>
      </p:sp>
      <p:sp>
        <p:nvSpPr>
          <p:cNvPr id="4" name="Rectangle 3"/>
          <p:cNvSpPr/>
          <p:nvPr/>
        </p:nvSpPr>
        <p:spPr>
          <a:xfrm>
            <a:off x="207462" y="2933650"/>
            <a:ext cx="8676804" cy="3231654"/>
          </a:xfrm>
          <a:prstGeom prst="rect">
            <a:avLst/>
          </a:prstGeom>
        </p:spPr>
        <p:txBody>
          <a:bodyPr wrap="square">
            <a:spAutoFit/>
          </a:bodyPr>
          <a:lstStyle/>
          <a:p>
            <a:r>
              <a:rPr lang="en-US" sz="1200" b="1" dirty="0" err="1">
                <a:solidFill>
                  <a:srgbClr val="0000FF"/>
                </a:solidFill>
                <a:latin typeface="Courier New" panose="02070309020205020404" pitchFamily="49" charset="0"/>
              </a:rPr>
              <a:t>def</a:t>
            </a:r>
            <a:r>
              <a:rPr lang="en-US" sz="1200" dirty="0">
                <a:solidFill>
                  <a:srgbClr val="000000"/>
                </a:solidFill>
                <a:latin typeface="Courier New" panose="02070309020205020404" pitchFamily="49" charset="0"/>
              </a:rPr>
              <a:t> </a:t>
            </a:r>
            <a:r>
              <a:rPr lang="en-US" sz="1200" dirty="0">
                <a:solidFill>
                  <a:srgbClr val="FF00FF"/>
                </a:solidFill>
                <a:latin typeface="Courier New" panose="02070309020205020404" pitchFamily="49" charset="0"/>
              </a:rPr>
              <a:t>main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sender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'orlov@gmail.com'</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targets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'orlov@mera.ru'</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msg_text</a:t>
            </a:r>
            <a:r>
              <a:rPr lang="en-US" sz="1200" dirty="0" smtClean="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'Hello!'</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msg</a:t>
            </a:r>
            <a:r>
              <a:rPr lang="en-US" sz="1200" dirty="0" smtClean="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MIMEText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msg_text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msg</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'Subject'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'Simple subject'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msg</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'From'</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sender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msg</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'To'</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join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targets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server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SMTP_SSL</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'smtp.gmail.com'</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465</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server</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login</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'username'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'password'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server</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sendmail</a:t>
            </a:r>
            <a:r>
              <a:rPr lang="en-US" sz="1200" b="1" dirty="0" smtClean="0">
                <a:solidFill>
                  <a:srgbClr val="000080"/>
                </a:solidFill>
                <a:latin typeface="Courier New" panose="02070309020205020404" pitchFamily="49" charset="0"/>
              </a:rPr>
              <a:t>(</a:t>
            </a:r>
            <a:r>
              <a:rPr lang="en-US" sz="1200" dirty="0" smtClean="0">
                <a:solidFill>
                  <a:srgbClr val="000000"/>
                </a:solidFill>
                <a:latin typeface="Courier New" panose="02070309020205020404" pitchFamily="49" charset="0"/>
              </a:rPr>
              <a:t>sender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targets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msg</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as_string</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server</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quit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endParaRPr lang="en-US" sz="1200" b="1"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if</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__name__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'__main__'</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main</a:t>
            </a:r>
            <a:r>
              <a:rPr lang="en-US" sz="1200" b="1" dirty="0">
                <a:solidFill>
                  <a:srgbClr val="000080"/>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1239695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832648" cy="496416"/>
          </a:xfrm>
        </p:spPr>
        <p:txBody>
          <a:bodyPr/>
          <a:lstStyle/>
          <a:p>
            <a:pPr>
              <a:defRPr/>
            </a:pPr>
            <a:r>
              <a:rPr lang="ru-RU" b="1" kern="1200" dirty="0" smtClean="0">
                <a:solidFill>
                  <a:srgbClr val="002060"/>
                </a:solidFill>
                <a:latin typeface="Times New Roman" panose="02020603050405020304" pitchFamily="18" charset="0"/>
              </a:rPr>
              <a:t>Практика</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261663" y="1804754"/>
            <a:ext cx="8520472"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457200" indent="-457200" algn="just">
              <a:buFont typeface="+mj-lt"/>
              <a:buAutoNum type="arabicPeriod"/>
            </a:pPr>
            <a:r>
              <a:rPr lang="ru-RU" sz="2000" dirty="0" smtClean="0">
                <a:solidFill>
                  <a:srgbClr val="002060"/>
                </a:solidFill>
                <a:latin typeface="Times New Roman" panose="02020603050405020304" pitchFamily="18" charset="0"/>
              </a:rPr>
              <a:t>Написать клиентское и серверное приложения. Клиент отправляет на сервер список зашифрованных слов, сервер дешифрует слова по словарю и возвращает клиенту список расшифрованных слов. Клиент должен вывести полученный список.</a:t>
            </a:r>
          </a:p>
          <a:p>
            <a:pPr marL="457200" indent="-457200" algn="just">
              <a:buFont typeface="+mj-lt"/>
              <a:buAutoNum type="arabicPeriod"/>
            </a:pPr>
            <a:r>
              <a:rPr lang="ru-RU" sz="2000" dirty="0" smtClean="0">
                <a:solidFill>
                  <a:srgbClr val="002060"/>
                </a:solidFill>
                <a:latin typeface="Times New Roman" panose="02020603050405020304" pitchFamily="18" charset="0"/>
              </a:rPr>
              <a:t>* Написать клиентское и </a:t>
            </a:r>
            <a:r>
              <a:rPr lang="ru-RU" sz="2000" dirty="0">
                <a:solidFill>
                  <a:srgbClr val="002060"/>
                </a:solidFill>
                <a:latin typeface="Times New Roman" panose="02020603050405020304" pitchFamily="18" charset="0"/>
              </a:rPr>
              <a:t>серверное </a:t>
            </a:r>
            <a:r>
              <a:rPr lang="ru-RU" sz="2000" dirty="0" smtClean="0">
                <a:solidFill>
                  <a:srgbClr val="002060"/>
                </a:solidFill>
                <a:latin typeface="Times New Roman" panose="02020603050405020304" pitchFamily="18" charset="0"/>
              </a:rPr>
              <a:t>приложения</a:t>
            </a:r>
            <a:r>
              <a:rPr lang="ru-RU" sz="2000" dirty="0">
                <a:solidFill>
                  <a:srgbClr val="002060"/>
                </a:solidFill>
                <a:latin typeface="Times New Roman" panose="02020603050405020304" pitchFamily="18" charset="0"/>
              </a:rPr>
              <a:t>. Клиент </a:t>
            </a:r>
            <a:r>
              <a:rPr lang="ru-RU" sz="2000" dirty="0" smtClean="0">
                <a:solidFill>
                  <a:srgbClr val="002060"/>
                </a:solidFill>
                <a:latin typeface="Times New Roman" panose="02020603050405020304" pitchFamily="18" charset="0"/>
              </a:rPr>
              <a:t>при установке соединения отправляет </a:t>
            </a:r>
            <a:r>
              <a:rPr lang="ru-RU" sz="2000" dirty="0">
                <a:solidFill>
                  <a:srgbClr val="002060"/>
                </a:solidFill>
                <a:latin typeface="Times New Roman" panose="02020603050405020304" pitchFamily="18" charset="0"/>
              </a:rPr>
              <a:t>на сервер </a:t>
            </a:r>
            <a:r>
              <a:rPr lang="ru-RU" sz="2000" dirty="0" smtClean="0">
                <a:solidFill>
                  <a:srgbClr val="002060"/>
                </a:solidFill>
                <a:latin typeface="Times New Roman" panose="02020603050405020304" pitchFamily="18" charset="0"/>
              </a:rPr>
              <a:t>информацию о пользователе (имя, возраст), хранимую в атрибутах объекта класса </a:t>
            </a:r>
            <a:r>
              <a:rPr lang="en-US" sz="2000" dirty="0" smtClean="0">
                <a:solidFill>
                  <a:srgbClr val="002060"/>
                </a:solidFill>
                <a:latin typeface="Times New Roman" panose="02020603050405020304" pitchFamily="18" charset="0"/>
              </a:rPr>
              <a:t>User</a:t>
            </a:r>
            <a:r>
              <a:rPr lang="ru-RU" sz="2000" dirty="0" smtClean="0">
                <a:solidFill>
                  <a:srgbClr val="002060"/>
                </a:solidFill>
                <a:latin typeface="Times New Roman" panose="02020603050405020304" pitchFamily="18" charset="0"/>
              </a:rPr>
              <a:t>.</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Сервер должен выводить информацию о подключенных пользователях. Клиентское приложение должно быть запущено несколько раз с различными пользователями.</a:t>
            </a:r>
            <a:endParaRPr lang="en-US" sz="2000" dirty="0" smtClean="0">
              <a:solidFill>
                <a:srgbClr val="002060"/>
              </a:solidFill>
              <a:latin typeface="Times New Roman" panose="02020603050405020304" pitchFamily="18" charset="0"/>
            </a:endParaRPr>
          </a:p>
          <a:p>
            <a:pPr marL="457200" indent="-457200" algn="just">
              <a:buFont typeface="+mj-lt"/>
              <a:buAutoNum type="arabicPeriod"/>
            </a:pPr>
            <a:r>
              <a:rPr lang="ru-RU" sz="2000" dirty="0" smtClean="0">
                <a:solidFill>
                  <a:srgbClr val="002060"/>
                </a:solidFill>
                <a:latin typeface="Times New Roman" panose="02020603050405020304" pitchFamily="18" charset="0"/>
              </a:rPr>
              <a:t>* Используя модуль </a:t>
            </a:r>
            <a:r>
              <a:rPr lang="en-US" sz="2000" dirty="0" err="1" smtClean="0">
                <a:solidFill>
                  <a:srgbClr val="002060"/>
                </a:solidFill>
                <a:latin typeface="Times New Roman" panose="02020603050405020304" pitchFamily="18" charset="0"/>
              </a:rPr>
              <a:t>urllib</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соберите все ссылки на заданной веб-странице (</a:t>
            </a:r>
            <a:r>
              <a:rPr lang="en-US" sz="2000" dirty="0" smtClean="0">
                <a:solidFill>
                  <a:srgbClr val="002060"/>
                </a:solidFill>
                <a:latin typeface="Times New Roman" panose="02020603050405020304" pitchFamily="18" charset="0"/>
                <a:hlinkClick r:id="rId3"/>
              </a:rPr>
              <a:t>http://google.com</a:t>
            </a:r>
            <a:r>
              <a:rPr lang="ru-RU" sz="2000" dirty="0" smtClean="0">
                <a:solidFill>
                  <a:srgbClr val="002060"/>
                </a:solidFill>
                <a:latin typeface="Times New Roman" panose="02020603050405020304" pitchFamily="18" charset="0"/>
              </a:rPr>
              <a:t>)</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и проверьте их работоспособность.   </a:t>
            </a:r>
            <a:endParaRPr lang="ru-RU" sz="2000"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519531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ru-RU" b="1" kern="1200" dirty="0" smtClean="0">
                <a:solidFill>
                  <a:srgbClr val="002060"/>
                </a:solidFill>
                <a:latin typeface="Times New Roman" panose="02020603050405020304" pitchFamily="18" charset="0"/>
              </a:rPr>
              <a:t>Сокеты</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6" y="1844824"/>
            <a:ext cx="835292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Стандартный модуль </a:t>
            </a:r>
            <a:r>
              <a:rPr lang="en-US" sz="2000" dirty="0" smtClean="0">
                <a:solidFill>
                  <a:srgbClr val="002060"/>
                </a:solidFill>
                <a:latin typeface="Times New Roman" panose="02020603050405020304" pitchFamily="18" charset="0"/>
              </a:rPr>
              <a:t>socket </a:t>
            </a:r>
            <a:r>
              <a:rPr lang="ru-RU" sz="2000" dirty="0" smtClean="0">
                <a:solidFill>
                  <a:srgbClr val="002060"/>
                </a:solidFill>
                <a:latin typeface="Times New Roman" panose="02020603050405020304" pitchFamily="18" charset="0"/>
              </a:rPr>
              <a:t>обеспечивает доступ к интерфейсу сокетов</a:t>
            </a:r>
            <a:r>
              <a:rPr lang="en-US" sz="2000" dirty="0" smtClean="0">
                <a:solidFill>
                  <a:srgbClr val="002060"/>
                </a:solidFill>
                <a:latin typeface="Times New Roman" panose="02020603050405020304" pitchFamily="18" charset="0"/>
              </a:rPr>
              <a:t> </a:t>
            </a:r>
            <a:r>
              <a:rPr lang="en-US" sz="2000" dirty="0">
                <a:solidFill>
                  <a:srgbClr val="002060"/>
                </a:solidFill>
                <a:latin typeface="Times New Roman" panose="02020603050405020304" pitchFamily="18" charset="0"/>
              </a:rPr>
              <a:t>BSD (Berkeley Software Distribution). </a:t>
            </a:r>
            <a:r>
              <a:rPr lang="ru-RU" sz="2000" dirty="0" smtClean="0">
                <a:solidFill>
                  <a:srgbClr val="002060"/>
                </a:solidFill>
                <a:latin typeface="Times New Roman" panose="02020603050405020304" pitchFamily="18" charset="0"/>
              </a:rPr>
              <a:t>Сокеты </a:t>
            </a:r>
            <a:r>
              <a:rPr lang="en-US" sz="2000" dirty="0" smtClean="0">
                <a:solidFill>
                  <a:srgbClr val="002060"/>
                </a:solidFill>
                <a:latin typeface="Times New Roman" panose="02020603050405020304" pitchFamily="18" charset="0"/>
              </a:rPr>
              <a:t>BSD (</a:t>
            </a:r>
            <a:r>
              <a:rPr lang="ru-RU" sz="2000" dirty="0" smtClean="0">
                <a:solidFill>
                  <a:srgbClr val="002060"/>
                </a:solidFill>
                <a:latin typeface="Times New Roman" panose="02020603050405020304" pitchFamily="18" charset="0"/>
              </a:rPr>
              <a:t>или сокеты Беркли</a:t>
            </a:r>
            <a:r>
              <a:rPr lang="en-US" sz="2000" dirty="0" smtClean="0">
                <a:solidFill>
                  <a:srgbClr val="002060"/>
                </a:solidFill>
                <a:latin typeface="Times New Roman" panose="02020603050405020304" pitchFamily="18" charset="0"/>
              </a:rPr>
              <a:t>)</a:t>
            </a:r>
            <a:r>
              <a:rPr lang="ru-RU" sz="2000" dirty="0" smtClean="0">
                <a:solidFill>
                  <a:srgbClr val="002060"/>
                </a:solidFill>
                <a:latin typeface="Times New Roman" panose="02020603050405020304" pitchFamily="18" charset="0"/>
              </a:rPr>
              <a:t> – это интерфейс </a:t>
            </a:r>
            <a:r>
              <a:rPr lang="ru-RU" sz="2000" dirty="0">
                <a:solidFill>
                  <a:srgbClr val="002060"/>
                </a:solidFill>
                <a:latin typeface="Times New Roman" panose="02020603050405020304" pitchFamily="18" charset="0"/>
              </a:rPr>
              <a:t>программирования приложений (API), представляющий собой библиотеку для разработки приложений на языке C с поддержкой </a:t>
            </a:r>
            <a:r>
              <a:rPr lang="ru-RU" sz="2000" dirty="0" err="1">
                <a:solidFill>
                  <a:srgbClr val="002060"/>
                </a:solidFill>
                <a:latin typeface="Times New Roman" panose="02020603050405020304" pitchFamily="18" charset="0"/>
              </a:rPr>
              <a:t>межпроцессного</a:t>
            </a:r>
            <a:r>
              <a:rPr lang="ru-RU" sz="2000" dirty="0">
                <a:solidFill>
                  <a:srgbClr val="002060"/>
                </a:solidFill>
                <a:latin typeface="Times New Roman" panose="02020603050405020304" pitchFamily="18" charset="0"/>
              </a:rPr>
              <a:t> взаимодействия (IPC), часто применяемый в компьютерных сетях</a:t>
            </a:r>
            <a:r>
              <a:rPr lang="ru-RU" sz="2000" dirty="0" smtClean="0">
                <a:solidFill>
                  <a:srgbClr val="002060"/>
                </a:solidFill>
                <a:latin typeface="Times New Roman" panose="02020603050405020304" pitchFamily="18" charset="0"/>
              </a:rPr>
              <a:t>. Модуль </a:t>
            </a:r>
            <a:r>
              <a:rPr lang="en-US" sz="2000" dirty="0" smtClean="0">
                <a:solidFill>
                  <a:srgbClr val="002060"/>
                </a:solidFill>
                <a:latin typeface="Times New Roman" panose="02020603050405020304" pitchFamily="18" charset="0"/>
              </a:rPr>
              <a:t>socket </a:t>
            </a:r>
            <a:r>
              <a:rPr lang="ru-RU" sz="2000" dirty="0" smtClean="0">
                <a:solidFill>
                  <a:srgbClr val="002060"/>
                </a:solidFill>
                <a:latin typeface="Times New Roman" panose="02020603050405020304" pitchFamily="18" charset="0"/>
              </a:rPr>
              <a:t>можно использовать на современных </a:t>
            </a:r>
            <a:r>
              <a:rPr lang="en-US" sz="2000" dirty="0" smtClean="0">
                <a:solidFill>
                  <a:srgbClr val="002060"/>
                </a:solidFill>
                <a:latin typeface="Times New Roman" panose="02020603050405020304" pitchFamily="18" charset="0"/>
              </a:rPr>
              <a:t>Unix, Windows </a:t>
            </a:r>
            <a:r>
              <a:rPr lang="ru-RU" sz="2000" dirty="0" smtClean="0">
                <a:solidFill>
                  <a:srgbClr val="002060"/>
                </a:solidFill>
                <a:latin typeface="Times New Roman" panose="02020603050405020304" pitchFamily="18" charset="0"/>
              </a:rPr>
              <a:t>и </a:t>
            </a:r>
            <a:r>
              <a:rPr lang="en-US" sz="2000" dirty="0" err="1" smtClean="0">
                <a:solidFill>
                  <a:srgbClr val="002060"/>
                </a:solidFill>
                <a:latin typeface="Times New Roman" panose="02020603050405020304" pitchFamily="18" charset="0"/>
              </a:rPr>
              <a:t>MacOS</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платформах. Он позволяет создавать клиентские и серверные приложения на низком уровне (сетевом уровне модели </a:t>
            </a:r>
            <a:r>
              <a:rPr lang="en-US" sz="2000" dirty="0" smtClean="0">
                <a:solidFill>
                  <a:srgbClr val="002060"/>
                </a:solidFill>
                <a:latin typeface="Times New Roman" panose="02020603050405020304" pitchFamily="18" charset="0"/>
              </a:rPr>
              <a:t>ISO/OSI</a:t>
            </a:r>
            <a:r>
              <a:rPr lang="ru-RU" sz="2000" dirty="0" smtClean="0">
                <a:solidFill>
                  <a:srgbClr val="002060"/>
                </a:solidFill>
                <a:latin typeface="Times New Roman" panose="02020603050405020304" pitchFamily="18" charset="0"/>
              </a:rPr>
              <a:t>), используя возможности операционной системы, для протоколов с установкой и без установки соединения</a:t>
            </a:r>
            <a:r>
              <a:rPr lang="en-US" sz="2000" dirty="0" smtClean="0">
                <a:solidFill>
                  <a:srgbClr val="002060"/>
                </a:solidFill>
                <a:latin typeface="Times New Roman" panose="02020603050405020304" pitchFamily="18" charset="0"/>
              </a:rPr>
              <a:t>.</a:t>
            </a:r>
            <a:endParaRPr lang="ru-RU" sz="2000" dirty="0" smtClean="0">
              <a:solidFill>
                <a:srgbClr val="002060"/>
              </a:solidFill>
              <a:latin typeface="Times New Roman" panose="02020603050405020304" pitchFamily="18" charset="0"/>
            </a:endParaRPr>
          </a:p>
          <a:p>
            <a:pPr algn="just" eaLnBrk="1" hangingPunct="1">
              <a:spcBef>
                <a:spcPct val="0"/>
              </a:spcBef>
              <a:buNone/>
            </a:pPr>
            <a:r>
              <a:rPr lang="ru-RU" sz="2000" dirty="0" smtClean="0">
                <a:solidFill>
                  <a:srgbClr val="002060"/>
                </a:solidFill>
                <a:latin typeface="Times New Roman" panose="02020603050405020304" pitchFamily="18" charset="0"/>
              </a:rPr>
              <a:t>Также </a:t>
            </a:r>
            <a:r>
              <a:rPr lang="en-US" sz="2000" dirty="0" smtClean="0">
                <a:solidFill>
                  <a:srgbClr val="002060"/>
                </a:solidFill>
                <a:latin typeface="Times New Roman" panose="02020603050405020304" pitchFamily="18" charset="0"/>
              </a:rPr>
              <a:t>Python </a:t>
            </a:r>
            <a:r>
              <a:rPr lang="ru-RU" sz="2000" dirty="0" smtClean="0">
                <a:solidFill>
                  <a:srgbClr val="002060"/>
                </a:solidFill>
                <a:latin typeface="Times New Roman" panose="02020603050405020304" pitchFamily="18" charset="0"/>
              </a:rPr>
              <a:t>предоставляет библиотеки для</a:t>
            </a:r>
            <a:r>
              <a:rPr lang="en-US" sz="2000" dirty="0" smtClean="0">
                <a:solidFill>
                  <a:srgbClr val="002060"/>
                </a:solidFill>
                <a:latin typeface="Times New Roman" panose="02020603050405020304" pitchFamily="18" charset="0"/>
              </a:rPr>
              <a:t> </a:t>
            </a:r>
            <a:r>
              <a:rPr lang="ru-RU" sz="2000" dirty="0" smtClean="0">
                <a:solidFill>
                  <a:srgbClr val="002060"/>
                </a:solidFill>
                <a:latin typeface="Times New Roman" panose="02020603050405020304" pitchFamily="18" charset="0"/>
              </a:rPr>
              <a:t>работы с прикладными сетевыми протоколами:</a:t>
            </a:r>
            <a:r>
              <a:rPr lang="en-US" sz="2000" dirty="0" smtClean="0">
                <a:solidFill>
                  <a:srgbClr val="002060"/>
                </a:solidFill>
                <a:latin typeface="Times New Roman" panose="02020603050405020304" pitchFamily="18" charset="0"/>
              </a:rPr>
              <a:t> </a:t>
            </a:r>
            <a:r>
              <a:rPr lang="en-US" sz="2000" dirty="0">
                <a:solidFill>
                  <a:srgbClr val="002060"/>
                </a:solidFill>
                <a:latin typeface="Times New Roman" panose="02020603050405020304" pitchFamily="18" charset="0"/>
              </a:rPr>
              <a:t>FTP, </a:t>
            </a:r>
            <a:r>
              <a:rPr lang="en-US" sz="2000" dirty="0" smtClean="0">
                <a:solidFill>
                  <a:srgbClr val="002060"/>
                </a:solidFill>
                <a:latin typeface="Times New Roman" panose="02020603050405020304" pitchFamily="18" charset="0"/>
              </a:rPr>
              <a:t>HTTP </a:t>
            </a:r>
            <a:r>
              <a:rPr lang="ru-RU" sz="2000" dirty="0" smtClean="0">
                <a:solidFill>
                  <a:srgbClr val="002060"/>
                </a:solidFill>
                <a:latin typeface="Times New Roman" panose="02020603050405020304" pitchFamily="18" charset="0"/>
              </a:rPr>
              <a:t>и т.д.</a:t>
            </a:r>
            <a:endParaRPr lang="en-US" sz="2000"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1870700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ru-RU" b="1" kern="1200" dirty="0" smtClean="0">
                <a:solidFill>
                  <a:srgbClr val="002060"/>
                </a:solidFill>
                <a:latin typeface="Times New Roman" panose="02020603050405020304" pitchFamily="18" charset="0"/>
              </a:rPr>
              <a:t>Методы сокетов</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6" y="1700808"/>
            <a:ext cx="8352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dirty="0" smtClean="0">
                <a:solidFill>
                  <a:srgbClr val="002060"/>
                </a:solidFill>
                <a:latin typeface="Times New Roman" panose="02020603050405020304" pitchFamily="18" charset="0"/>
              </a:rPr>
              <a:t>Методы серверного сокета</a:t>
            </a:r>
            <a:r>
              <a:rPr lang="en-US" dirty="0" smtClean="0">
                <a:solidFill>
                  <a:srgbClr val="002060"/>
                </a:solidFill>
                <a:latin typeface="Times New Roman" panose="02020603050405020304" pitchFamily="18" charset="0"/>
              </a:rPr>
              <a:t>:</a:t>
            </a:r>
            <a:endParaRPr lang="en-US" dirty="0">
              <a:solidFill>
                <a:srgbClr val="002060"/>
              </a:solidFill>
              <a:latin typeface="Times New Roman" panose="02020603050405020304" pitchFamily="18" charset="0"/>
            </a:endParaRPr>
          </a:p>
        </p:txBody>
      </p:sp>
      <p:graphicFrame>
        <p:nvGraphicFramePr>
          <p:cNvPr id="5" name="Shape 42"/>
          <p:cNvGraphicFramePr/>
          <p:nvPr>
            <p:extLst>
              <p:ext uri="{D42A27DB-BD31-4B8C-83A1-F6EECF244321}">
                <p14:modId xmlns:p14="http://schemas.microsoft.com/office/powerpoint/2010/main" val="1347404939"/>
              </p:ext>
            </p:extLst>
          </p:nvPr>
        </p:nvGraphicFramePr>
        <p:xfrm>
          <a:off x="395536" y="2060848"/>
          <a:ext cx="8613250" cy="1178312"/>
        </p:xfrm>
        <a:graphic>
          <a:graphicData uri="http://schemas.openxmlformats.org/drawingml/2006/table">
            <a:tbl>
              <a:tblPr>
                <a:solidFill>
                  <a:srgbClr val="F7F7F7"/>
                </a:solidFill>
              </a:tblPr>
              <a:tblGrid>
                <a:gridCol w="2154325">
                  <a:extLst>
                    <a:ext uri="{9D8B030D-6E8A-4147-A177-3AD203B41FA5}">
                      <a16:colId xmlns:a16="http://schemas.microsoft.com/office/drawing/2014/main" val="20000"/>
                    </a:ext>
                  </a:extLst>
                </a:gridCol>
                <a:gridCol w="6458925">
                  <a:extLst>
                    <a:ext uri="{9D8B030D-6E8A-4147-A177-3AD203B41FA5}">
                      <a16:colId xmlns:a16="http://schemas.microsoft.com/office/drawing/2014/main" val="20001"/>
                    </a:ext>
                  </a:extLst>
                </a:gridCol>
              </a:tblGrid>
              <a:tr h="274323">
                <a:tc>
                  <a:txBody>
                    <a:bodyPr/>
                    <a:lstStyle/>
                    <a:p>
                      <a:pPr lvl="0" rtl="0">
                        <a:spcBef>
                          <a:spcPts val="0"/>
                        </a:spcBef>
                        <a:buNone/>
                      </a:pPr>
                      <a:r>
                        <a:rPr lang="ru-RU" sz="1200" b="1" dirty="0" smtClean="0">
                          <a:solidFill>
                            <a:srgbClr val="002060"/>
                          </a:solidFill>
                          <a:latin typeface="Times New Roman" panose="02020603050405020304" pitchFamily="18" charset="0"/>
                          <a:ea typeface="Calibri"/>
                          <a:cs typeface="Times New Roman" panose="02020603050405020304" pitchFamily="18" charset="0"/>
                          <a:sym typeface="Calibri"/>
                        </a:rPr>
                        <a:t>Метод</a:t>
                      </a:r>
                      <a:endParaRPr lang="en-US" sz="1200" b="1"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solidFill>
                      <a:schemeClr val="bg1">
                        <a:lumMod val="85000"/>
                      </a:schemeClr>
                    </a:solidFill>
                  </a:tcPr>
                </a:tc>
                <a:tc>
                  <a:txBody>
                    <a:bodyPr/>
                    <a:lstStyle/>
                    <a:p>
                      <a:pPr lvl="0" rtl="0">
                        <a:spcBef>
                          <a:spcPts val="0"/>
                        </a:spcBef>
                        <a:buNone/>
                      </a:pPr>
                      <a:r>
                        <a:rPr lang="ru-RU" sz="1200" b="1" dirty="0" smtClean="0">
                          <a:solidFill>
                            <a:srgbClr val="002060"/>
                          </a:solidFill>
                          <a:latin typeface="Times New Roman" panose="02020603050405020304" pitchFamily="18" charset="0"/>
                          <a:ea typeface="Calibri"/>
                          <a:cs typeface="Times New Roman" panose="02020603050405020304" pitchFamily="18" charset="0"/>
                          <a:sym typeface="Calibri"/>
                        </a:rPr>
                        <a:t>Описание</a:t>
                      </a:r>
                      <a:endParaRPr lang="en-US" sz="1200" b="1"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7501">
                <a:tc>
                  <a:txBody>
                    <a:bodyPr/>
                    <a:lstStyle/>
                    <a:p>
                      <a:pPr lvl="0" rtl="0">
                        <a:spcBef>
                          <a:spcPts val="0"/>
                        </a:spcBef>
                        <a:buNone/>
                      </a:pPr>
                      <a:r>
                        <a:rPr lang="en-US" sz="1200">
                          <a:solidFill>
                            <a:srgbClr val="002060"/>
                          </a:solidFill>
                          <a:latin typeface="Times New Roman" panose="02020603050405020304" pitchFamily="18" charset="0"/>
                          <a:ea typeface="Calibri"/>
                          <a:cs typeface="Times New Roman" panose="02020603050405020304" pitchFamily="18" charset="0"/>
                          <a:sym typeface="Calibri"/>
                        </a:rPr>
                        <a:t>socket.bind((host, port))</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Привязывает адрес</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имя хоста</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номер порта</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к сокету</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257501">
                <a:tc>
                  <a:txBody>
                    <a:bodyPr/>
                    <a:lstStyle/>
                    <a:p>
                      <a:pPr lvl="0" rtl="0">
                        <a:spcBef>
                          <a:spcPts val="0"/>
                        </a:spcBef>
                        <a:buNone/>
                      </a:pPr>
                      <a:r>
                        <a:rPr lang="en-US" sz="1200">
                          <a:solidFill>
                            <a:srgbClr val="002060"/>
                          </a:solidFill>
                          <a:latin typeface="Times New Roman" panose="02020603050405020304" pitchFamily="18" charset="0"/>
                          <a:ea typeface="Calibri"/>
                          <a:cs typeface="Times New Roman" panose="02020603050405020304" pitchFamily="18" charset="0"/>
                          <a:sym typeface="Calibri"/>
                        </a:rPr>
                        <a:t>socket.listen()</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Устанавливает и запускает прослушивание</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TCP.</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343922">
                <a:tc>
                  <a:txBody>
                    <a:bodyPr/>
                    <a:lstStyle/>
                    <a:p>
                      <a:pPr lvl="0" rtl="0">
                        <a:spcBef>
                          <a:spcPts val="0"/>
                        </a:spcBef>
                        <a:buNone/>
                      </a:pPr>
                      <a:r>
                        <a:rPr lang="en-US" sz="1200" dirty="0" err="1">
                          <a:solidFill>
                            <a:srgbClr val="002060"/>
                          </a:solidFill>
                          <a:latin typeface="Times New Roman" panose="02020603050405020304" pitchFamily="18" charset="0"/>
                          <a:ea typeface="Calibri"/>
                          <a:cs typeface="Times New Roman" panose="02020603050405020304" pitchFamily="18" charset="0"/>
                          <a:sym typeface="Calibri"/>
                        </a:rPr>
                        <a:t>socket.accept</a:t>
                      </a:r>
                      <a:r>
                        <a:rPr lang="en-US" sz="1200" dirty="0">
                          <a:solidFill>
                            <a:srgbClr val="002060"/>
                          </a:solidFill>
                          <a:latin typeface="Times New Roman" panose="02020603050405020304" pitchFamily="18" charset="0"/>
                          <a:ea typeface="Calibri"/>
                          <a:cs typeface="Times New Roman" panose="02020603050405020304" pitchFamily="18" charset="0"/>
                          <a:sym typeface="Calibri"/>
                        </a:rPr>
                        <a:t>()</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Пассивно принимает</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TCP</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-подключение</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клиента</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блокирующе</a:t>
                      </a:r>
                      <a:r>
                        <a:rPr lang="ru-RU" sz="1200" baseline="0" dirty="0" smtClean="0">
                          <a:solidFill>
                            <a:srgbClr val="002060"/>
                          </a:solidFill>
                          <a:latin typeface="Times New Roman" panose="02020603050405020304" pitchFamily="18" charset="0"/>
                          <a:ea typeface="Calibri"/>
                          <a:cs typeface="Times New Roman" panose="02020603050405020304" pitchFamily="18" charset="0"/>
                          <a:sym typeface="Calibri"/>
                        </a:rPr>
                        <a:t> ожидает новые подключения</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 Box 10"/>
          <p:cNvSpPr txBox="1">
            <a:spLocks noChangeArrowheads="1"/>
          </p:cNvSpPr>
          <p:nvPr/>
        </p:nvSpPr>
        <p:spPr bwMode="auto">
          <a:xfrm>
            <a:off x="395535" y="3356992"/>
            <a:ext cx="8352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dirty="0" smtClean="0">
                <a:solidFill>
                  <a:srgbClr val="002060"/>
                </a:solidFill>
                <a:latin typeface="Times New Roman" panose="02020603050405020304" pitchFamily="18" charset="0"/>
              </a:rPr>
              <a:t>Методы клиентского</a:t>
            </a:r>
            <a:r>
              <a:rPr lang="en-US" dirty="0" smtClean="0">
                <a:solidFill>
                  <a:srgbClr val="002060"/>
                </a:solidFill>
                <a:latin typeface="Times New Roman" panose="02020603050405020304" pitchFamily="18" charset="0"/>
              </a:rPr>
              <a:t> </a:t>
            </a:r>
            <a:r>
              <a:rPr lang="ru-RU" dirty="0" smtClean="0">
                <a:solidFill>
                  <a:srgbClr val="002060"/>
                </a:solidFill>
                <a:latin typeface="Times New Roman" panose="02020603050405020304" pitchFamily="18" charset="0"/>
              </a:rPr>
              <a:t>сокета</a:t>
            </a:r>
            <a:r>
              <a:rPr lang="en-US" dirty="0" smtClean="0">
                <a:solidFill>
                  <a:srgbClr val="002060"/>
                </a:solidFill>
                <a:latin typeface="Times New Roman" panose="02020603050405020304" pitchFamily="18" charset="0"/>
              </a:rPr>
              <a:t>:</a:t>
            </a:r>
            <a:endParaRPr lang="en-US" dirty="0">
              <a:solidFill>
                <a:srgbClr val="002060"/>
              </a:solidFill>
              <a:latin typeface="Times New Roman" panose="02020603050405020304" pitchFamily="18" charset="0"/>
            </a:endParaRPr>
          </a:p>
        </p:txBody>
      </p:sp>
      <p:graphicFrame>
        <p:nvGraphicFramePr>
          <p:cNvPr id="7" name="Shape 43"/>
          <p:cNvGraphicFramePr/>
          <p:nvPr>
            <p:extLst>
              <p:ext uri="{D42A27DB-BD31-4B8C-83A1-F6EECF244321}">
                <p14:modId xmlns:p14="http://schemas.microsoft.com/office/powerpoint/2010/main" val="2474280115"/>
              </p:ext>
            </p:extLst>
          </p:nvPr>
        </p:nvGraphicFramePr>
        <p:xfrm>
          <a:off x="414982" y="3717032"/>
          <a:ext cx="8643000" cy="556260"/>
        </p:xfrm>
        <a:graphic>
          <a:graphicData uri="http://schemas.openxmlformats.org/drawingml/2006/table">
            <a:tbl>
              <a:tblPr>
                <a:solidFill>
                  <a:srgbClr val="F7F7F7"/>
                </a:solidFill>
              </a:tblPr>
              <a:tblGrid>
                <a:gridCol w="2139600">
                  <a:extLst>
                    <a:ext uri="{9D8B030D-6E8A-4147-A177-3AD203B41FA5}">
                      <a16:colId xmlns:a16="http://schemas.microsoft.com/office/drawing/2014/main" val="20000"/>
                    </a:ext>
                  </a:extLst>
                </a:gridCol>
                <a:gridCol w="6503400">
                  <a:extLst>
                    <a:ext uri="{9D8B030D-6E8A-4147-A177-3AD203B41FA5}">
                      <a16:colId xmlns:a16="http://schemas.microsoft.com/office/drawing/2014/main" val="20001"/>
                    </a:ext>
                  </a:extLst>
                </a:gridCol>
              </a:tblGrid>
              <a:tr h="238125">
                <a:tc>
                  <a:txBody>
                    <a:bodyPr/>
                    <a:lstStyle/>
                    <a:p>
                      <a:pPr lvl="0" rtl="0">
                        <a:spcBef>
                          <a:spcPts val="0"/>
                        </a:spcBef>
                        <a:buNone/>
                      </a:pPr>
                      <a:r>
                        <a:rPr lang="ru-RU" sz="1200" b="1" dirty="0" smtClean="0">
                          <a:solidFill>
                            <a:srgbClr val="002060"/>
                          </a:solidFill>
                          <a:latin typeface="Times New Roman" panose="02020603050405020304" pitchFamily="18" charset="0"/>
                          <a:ea typeface="Calibri"/>
                          <a:cs typeface="Times New Roman" panose="02020603050405020304" pitchFamily="18" charset="0"/>
                          <a:sym typeface="Calibri"/>
                        </a:rPr>
                        <a:t>Метод</a:t>
                      </a:r>
                      <a:endParaRPr lang="en-US" sz="1200" b="1"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solidFill>
                      <a:srgbClr val="D9D9D9"/>
                    </a:solidFill>
                  </a:tcPr>
                </a:tc>
                <a:tc>
                  <a:txBody>
                    <a:bodyPr/>
                    <a:lstStyle/>
                    <a:p>
                      <a:pPr lvl="0" rtl="0">
                        <a:spcBef>
                          <a:spcPts val="0"/>
                        </a:spcBef>
                        <a:buNone/>
                      </a:pPr>
                      <a:r>
                        <a:rPr lang="ru-RU" sz="1200" b="1" dirty="0" smtClean="0">
                          <a:solidFill>
                            <a:srgbClr val="002060"/>
                          </a:solidFill>
                          <a:latin typeface="Times New Roman" panose="02020603050405020304" pitchFamily="18" charset="0"/>
                          <a:ea typeface="Calibri"/>
                          <a:cs typeface="Times New Roman" panose="02020603050405020304" pitchFamily="18" charset="0"/>
                          <a:sym typeface="Calibri"/>
                        </a:rPr>
                        <a:t>Описание</a:t>
                      </a:r>
                      <a:endParaRPr lang="en-US" sz="1200" b="1"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38125">
                <a:tc>
                  <a:txBody>
                    <a:bodyPr/>
                    <a:lstStyle/>
                    <a:p>
                      <a:pPr lvl="0" rtl="0">
                        <a:spcBef>
                          <a:spcPts val="0"/>
                        </a:spcBef>
                        <a:buNone/>
                      </a:pPr>
                      <a:r>
                        <a:rPr lang="en-US" sz="1200">
                          <a:solidFill>
                            <a:srgbClr val="002060"/>
                          </a:solidFill>
                          <a:latin typeface="Times New Roman" panose="02020603050405020304" pitchFamily="18" charset="0"/>
                          <a:ea typeface="Calibri"/>
                          <a:cs typeface="Times New Roman" panose="02020603050405020304" pitchFamily="18" charset="0"/>
                          <a:sym typeface="Calibri"/>
                        </a:rPr>
                        <a:t>socket.connect((host, port))</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Активно инициирует подключение к </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TCP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серверу</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Box 10"/>
          <p:cNvSpPr txBox="1">
            <a:spLocks noChangeArrowheads="1"/>
          </p:cNvSpPr>
          <p:nvPr/>
        </p:nvSpPr>
        <p:spPr bwMode="auto">
          <a:xfrm>
            <a:off x="388342" y="4437112"/>
            <a:ext cx="8352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dirty="0" smtClean="0">
                <a:solidFill>
                  <a:srgbClr val="002060"/>
                </a:solidFill>
                <a:latin typeface="Times New Roman" panose="02020603050405020304" pitchFamily="18" charset="0"/>
              </a:rPr>
              <a:t>Общие методы сокетов</a:t>
            </a:r>
            <a:r>
              <a:rPr lang="en-US" dirty="0" smtClean="0">
                <a:solidFill>
                  <a:srgbClr val="002060"/>
                </a:solidFill>
                <a:latin typeface="Times New Roman" panose="02020603050405020304" pitchFamily="18" charset="0"/>
              </a:rPr>
              <a:t>:</a:t>
            </a:r>
            <a:endParaRPr lang="en-US" dirty="0">
              <a:solidFill>
                <a:srgbClr val="002060"/>
              </a:solidFill>
              <a:latin typeface="Times New Roman" panose="02020603050405020304" pitchFamily="18" charset="0"/>
            </a:endParaRPr>
          </a:p>
        </p:txBody>
      </p:sp>
      <p:graphicFrame>
        <p:nvGraphicFramePr>
          <p:cNvPr id="9" name="Shape 44"/>
          <p:cNvGraphicFramePr/>
          <p:nvPr>
            <p:extLst>
              <p:ext uri="{D42A27DB-BD31-4B8C-83A1-F6EECF244321}">
                <p14:modId xmlns:p14="http://schemas.microsoft.com/office/powerpoint/2010/main" val="1960062355"/>
              </p:ext>
            </p:extLst>
          </p:nvPr>
        </p:nvGraphicFramePr>
        <p:xfrm>
          <a:off x="437621" y="4797152"/>
          <a:ext cx="8634475" cy="1946910"/>
        </p:xfrm>
        <a:graphic>
          <a:graphicData uri="http://schemas.openxmlformats.org/drawingml/2006/table">
            <a:tbl>
              <a:tblPr>
                <a:solidFill>
                  <a:srgbClr val="F7F7F7"/>
                </a:solidFill>
              </a:tblPr>
              <a:tblGrid>
                <a:gridCol w="2162475">
                  <a:extLst>
                    <a:ext uri="{9D8B030D-6E8A-4147-A177-3AD203B41FA5}">
                      <a16:colId xmlns:a16="http://schemas.microsoft.com/office/drawing/2014/main" val="20000"/>
                    </a:ext>
                  </a:extLst>
                </a:gridCol>
                <a:gridCol w="6472000">
                  <a:extLst>
                    <a:ext uri="{9D8B030D-6E8A-4147-A177-3AD203B41FA5}">
                      <a16:colId xmlns:a16="http://schemas.microsoft.com/office/drawing/2014/main" val="20001"/>
                    </a:ext>
                  </a:extLst>
                </a:gridCol>
              </a:tblGrid>
              <a:tr h="238125">
                <a:tc>
                  <a:txBody>
                    <a:bodyPr/>
                    <a:lstStyle/>
                    <a:p>
                      <a:pPr lvl="0" rtl="0">
                        <a:spcBef>
                          <a:spcPts val="0"/>
                        </a:spcBef>
                        <a:buNone/>
                      </a:pPr>
                      <a:r>
                        <a:rPr lang="ru-RU" sz="1200" b="1" dirty="0" smtClean="0">
                          <a:solidFill>
                            <a:srgbClr val="002060"/>
                          </a:solidFill>
                          <a:latin typeface="Times New Roman" panose="02020603050405020304" pitchFamily="18" charset="0"/>
                          <a:ea typeface="Calibri"/>
                          <a:cs typeface="Times New Roman" panose="02020603050405020304" pitchFamily="18" charset="0"/>
                          <a:sym typeface="Calibri"/>
                        </a:rPr>
                        <a:t>Метод</a:t>
                      </a:r>
                      <a:endParaRPr lang="en-US" sz="1200" b="1"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solidFill>
                      <a:srgbClr val="D9D9D9"/>
                    </a:solidFill>
                  </a:tcPr>
                </a:tc>
                <a:tc>
                  <a:txBody>
                    <a:bodyPr/>
                    <a:lstStyle/>
                    <a:p>
                      <a:pPr lvl="0" rtl="0">
                        <a:spcBef>
                          <a:spcPts val="0"/>
                        </a:spcBef>
                        <a:buNone/>
                      </a:pPr>
                      <a:r>
                        <a:rPr lang="ru-RU" sz="1200" b="1" dirty="0" smtClean="0">
                          <a:solidFill>
                            <a:srgbClr val="002060"/>
                          </a:solidFill>
                          <a:latin typeface="Times New Roman" panose="02020603050405020304" pitchFamily="18" charset="0"/>
                          <a:ea typeface="Calibri"/>
                          <a:cs typeface="Times New Roman" panose="02020603050405020304" pitchFamily="18" charset="0"/>
                          <a:sym typeface="Calibri"/>
                        </a:rPr>
                        <a:t>Описание</a:t>
                      </a:r>
                      <a:endParaRPr lang="en-US" sz="1200" b="1"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38125">
                <a:tc>
                  <a:txBody>
                    <a:bodyPr/>
                    <a:lstStyle/>
                    <a:p>
                      <a:pPr lvl="0" rtl="0">
                        <a:spcBef>
                          <a:spcPts val="0"/>
                        </a:spcBef>
                        <a:buNone/>
                      </a:pPr>
                      <a:r>
                        <a:rPr lang="en-US" sz="1200">
                          <a:solidFill>
                            <a:srgbClr val="002060"/>
                          </a:solidFill>
                          <a:latin typeface="Times New Roman" panose="02020603050405020304" pitchFamily="18" charset="0"/>
                          <a:ea typeface="Calibri"/>
                          <a:cs typeface="Times New Roman" panose="02020603050405020304" pitchFamily="18" charset="0"/>
                          <a:sym typeface="Calibri"/>
                        </a:rPr>
                        <a:t>socket.recv()</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Получает</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a:t>
                      </a:r>
                      <a:r>
                        <a:rPr lang="en-US" sz="1200" dirty="0">
                          <a:solidFill>
                            <a:srgbClr val="002060"/>
                          </a:solidFill>
                          <a:latin typeface="Times New Roman" panose="02020603050405020304" pitchFamily="18" charset="0"/>
                          <a:ea typeface="Calibri"/>
                          <a:cs typeface="Times New Roman" panose="02020603050405020304" pitchFamily="18" charset="0"/>
                          <a:sym typeface="Calibri"/>
                        </a:rPr>
                        <a:t>TCP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сообщение</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238125">
                <a:tc>
                  <a:txBody>
                    <a:bodyPr/>
                    <a:lstStyle/>
                    <a:p>
                      <a:pPr lvl="0" rtl="0">
                        <a:spcBef>
                          <a:spcPts val="0"/>
                        </a:spcBef>
                        <a:buNone/>
                      </a:pPr>
                      <a:r>
                        <a:rPr lang="en-US" sz="1200" dirty="0" err="1">
                          <a:solidFill>
                            <a:srgbClr val="002060"/>
                          </a:solidFill>
                          <a:latin typeface="Times New Roman" panose="02020603050405020304" pitchFamily="18" charset="0"/>
                          <a:ea typeface="Calibri"/>
                          <a:cs typeface="Times New Roman" panose="02020603050405020304" pitchFamily="18" charset="0"/>
                          <a:sym typeface="Calibri"/>
                        </a:rPr>
                        <a:t>socket.send</a:t>
                      </a:r>
                      <a:r>
                        <a:rPr lang="en-US" sz="1200" dirty="0">
                          <a:solidFill>
                            <a:srgbClr val="002060"/>
                          </a:solidFill>
                          <a:latin typeface="Times New Roman" panose="02020603050405020304" pitchFamily="18" charset="0"/>
                          <a:ea typeface="Calibri"/>
                          <a:cs typeface="Times New Roman" panose="02020603050405020304" pitchFamily="18" charset="0"/>
                          <a:sym typeface="Calibri"/>
                        </a:rPr>
                        <a:t>()</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Отправляет</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a:t>
                      </a:r>
                      <a:r>
                        <a:rPr lang="en-US" sz="1200" dirty="0">
                          <a:solidFill>
                            <a:srgbClr val="002060"/>
                          </a:solidFill>
                          <a:latin typeface="Times New Roman" panose="02020603050405020304" pitchFamily="18" charset="0"/>
                          <a:ea typeface="Calibri"/>
                          <a:cs typeface="Times New Roman" panose="02020603050405020304" pitchFamily="18" charset="0"/>
                          <a:sym typeface="Calibri"/>
                        </a:rPr>
                        <a:t>TCP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сообщение</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238125">
                <a:tc>
                  <a:txBody>
                    <a:bodyPr/>
                    <a:lstStyle/>
                    <a:p>
                      <a:pPr lvl="0" rtl="0">
                        <a:spcBef>
                          <a:spcPts val="0"/>
                        </a:spcBef>
                        <a:buNone/>
                      </a:pPr>
                      <a:r>
                        <a:rPr lang="en-US" sz="1200">
                          <a:solidFill>
                            <a:srgbClr val="002060"/>
                          </a:solidFill>
                          <a:latin typeface="Times New Roman" panose="02020603050405020304" pitchFamily="18" charset="0"/>
                          <a:ea typeface="Calibri"/>
                          <a:cs typeface="Times New Roman" panose="02020603050405020304" pitchFamily="18" charset="0"/>
                          <a:sym typeface="Calibri"/>
                        </a:rPr>
                        <a:t>socket.recvfrom()</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Получает</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a:t>
                      </a:r>
                      <a:r>
                        <a:rPr lang="en-US" sz="1200" dirty="0">
                          <a:solidFill>
                            <a:srgbClr val="002060"/>
                          </a:solidFill>
                          <a:latin typeface="Times New Roman" panose="02020603050405020304" pitchFamily="18" charset="0"/>
                          <a:ea typeface="Calibri"/>
                          <a:cs typeface="Times New Roman" panose="02020603050405020304" pitchFamily="18" charset="0"/>
                          <a:sym typeface="Calibri"/>
                        </a:rPr>
                        <a:t>UDP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сообщение</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238125">
                <a:tc>
                  <a:txBody>
                    <a:bodyPr/>
                    <a:lstStyle/>
                    <a:p>
                      <a:pPr lvl="0" rtl="0">
                        <a:spcBef>
                          <a:spcPts val="0"/>
                        </a:spcBef>
                        <a:buNone/>
                      </a:pPr>
                      <a:r>
                        <a:rPr lang="en-US" sz="1200">
                          <a:solidFill>
                            <a:srgbClr val="002060"/>
                          </a:solidFill>
                          <a:latin typeface="Times New Roman" panose="02020603050405020304" pitchFamily="18" charset="0"/>
                          <a:ea typeface="Calibri"/>
                          <a:cs typeface="Times New Roman" panose="02020603050405020304" pitchFamily="18" charset="0"/>
                          <a:sym typeface="Calibri"/>
                        </a:rPr>
                        <a:t>socket.sendto()</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Отправляет</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 </a:t>
                      </a:r>
                      <a:r>
                        <a:rPr lang="en-US" sz="1200" dirty="0">
                          <a:solidFill>
                            <a:srgbClr val="002060"/>
                          </a:solidFill>
                          <a:latin typeface="Times New Roman" panose="02020603050405020304" pitchFamily="18" charset="0"/>
                          <a:ea typeface="Calibri"/>
                          <a:cs typeface="Times New Roman" panose="02020603050405020304" pitchFamily="18" charset="0"/>
                          <a:sym typeface="Calibri"/>
                        </a:rPr>
                        <a:t>UDP </a:t>
                      </a: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сообщение</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238125">
                <a:tc>
                  <a:txBody>
                    <a:bodyPr/>
                    <a:lstStyle/>
                    <a:p>
                      <a:pPr lvl="0" rtl="0">
                        <a:spcBef>
                          <a:spcPts val="0"/>
                        </a:spcBef>
                        <a:buNone/>
                      </a:pPr>
                      <a:r>
                        <a:rPr lang="en-US" sz="1200">
                          <a:solidFill>
                            <a:srgbClr val="002060"/>
                          </a:solidFill>
                          <a:latin typeface="Times New Roman" panose="02020603050405020304" pitchFamily="18" charset="0"/>
                          <a:ea typeface="Calibri"/>
                          <a:cs typeface="Times New Roman" panose="02020603050405020304" pitchFamily="18" charset="0"/>
                          <a:sym typeface="Calibri"/>
                        </a:rPr>
                        <a:t>socket.close()</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Закрывает сокет</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238125">
                <a:tc>
                  <a:txBody>
                    <a:bodyPr/>
                    <a:lstStyle/>
                    <a:p>
                      <a:pPr lvl="0" rtl="0">
                        <a:spcBef>
                          <a:spcPts val="0"/>
                        </a:spcBef>
                        <a:buNone/>
                      </a:pPr>
                      <a:r>
                        <a:rPr lang="en-US" sz="1200">
                          <a:solidFill>
                            <a:srgbClr val="002060"/>
                          </a:solidFill>
                          <a:latin typeface="Times New Roman" panose="02020603050405020304" pitchFamily="18" charset="0"/>
                          <a:ea typeface="Calibri"/>
                          <a:cs typeface="Times New Roman" panose="02020603050405020304" pitchFamily="18" charset="0"/>
                          <a:sym typeface="Calibri"/>
                        </a:rPr>
                        <a:t>socket.gethostname()</a:t>
                      </a: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tc>
                  <a:txBody>
                    <a:bodyPr/>
                    <a:lstStyle/>
                    <a:p>
                      <a:pPr lvl="0" rtl="0">
                        <a:spcBef>
                          <a:spcPts val="0"/>
                        </a:spcBef>
                        <a:buNone/>
                      </a:pPr>
                      <a:r>
                        <a:rPr lang="ru-RU" sz="1200" dirty="0" smtClean="0">
                          <a:solidFill>
                            <a:srgbClr val="002060"/>
                          </a:solidFill>
                          <a:latin typeface="Times New Roman" panose="02020603050405020304" pitchFamily="18" charset="0"/>
                          <a:ea typeface="Calibri"/>
                          <a:cs typeface="Times New Roman" panose="02020603050405020304" pitchFamily="18" charset="0"/>
                          <a:sym typeface="Calibri"/>
                        </a:rPr>
                        <a:t>Возвращает имя хоста</a:t>
                      </a:r>
                      <a:r>
                        <a:rPr lang="en-US" sz="1200" dirty="0" smtClean="0">
                          <a:solidFill>
                            <a:srgbClr val="002060"/>
                          </a:solidFill>
                          <a:latin typeface="Times New Roman" panose="02020603050405020304" pitchFamily="18" charset="0"/>
                          <a:ea typeface="Calibri"/>
                          <a:cs typeface="Times New Roman" panose="02020603050405020304" pitchFamily="18" charset="0"/>
                          <a:sym typeface="Calibri"/>
                        </a:rPr>
                        <a:t>.</a:t>
                      </a:r>
                      <a:endParaRPr lang="en-US" sz="1200" dirty="0">
                        <a:solidFill>
                          <a:srgbClr val="002060"/>
                        </a:solidFill>
                        <a:latin typeface="Times New Roman" panose="02020603050405020304" pitchFamily="18" charset="0"/>
                        <a:ea typeface="Calibri"/>
                        <a:cs typeface="Times New Roman" panose="02020603050405020304" pitchFamily="18" charset="0"/>
                        <a:sym typeface="Calibri"/>
                      </a:endParaRPr>
                    </a:p>
                  </a:txBody>
                  <a:tcPr marL="47625" marR="47625" marT="47625" marB="47625">
                    <a:lnL w="19050" cap="flat">
                      <a:solidFill>
                        <a:srgbClr val="CCCCCC"/>
                      </a:solidFill>
                      <a:prstDash val="solid"/>
                      <a:round/>
                      <a:headEnd type="none" w="med" len="med"/>
                      <a:tailEnd type="none" w="med" len="med"/>
                    </a:lnL>
                    <a:lnR w="19050" cap="flat">
                      <a:solidFill>
                        <a:srgbClr val="CCCCCC"/>
                      </a:solidFill>
                      <a:prstDash val="solid"/>
                      <a:round/>
                      <a:headEnd type="none" w="med" len="med"/>
                      <a:tailEnd type="none" w="med" len="med"/>
                    </a:lnR>
                    <a:lnT w="19050" cap="flat">
                      <a:solidFill>
                        <a:srgbClr val="CCCCCC"/>
                      </a:solidFill>
                      <a:prstDash val="solid"/>
                      <a:round/>
                      <a:headEnd type="none" w="med" len="med"/>
                      <a:tailEnd type="none" w="med" len="med"/>
                    </a:lnT>
                    <a:lnB w="19050" cap="flat">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31329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ru-RU" b="1" kern="1200" dirty="0" smtClean="0">
                <a:solidFill>
                  <a:srgbClr val="002060"/>
                </a:solidFill>
                <a:latin typeface="Times New Roman" panose="02020603050405020304" pitchFamily="18" charset="0"/>
              </a:rPr>
              <a:t>Пример </a:t>
            </a:r>
            <a:r>
              <a:rPr lang="en-US" b="1" kern="1200" dirty="0" smtClean="0">
                <a:solidFill>
                  <a:srgbClr val="002060"/>
                </a:solidFill>
                <a:latin typeface="Times New Roman" panose="02020603050405020304" pitchFamily="18" charset="0"/>
              </a:rPr>
              <a:t>TCP </a:t>
            </a:r>
            <a:r>
              <a:rPr lang="ru-RU" b="1" kern="1200" dirty="0" smtClean="0">
                <a:solidFill>
                  <a:srgbClr val="002060"/>
                </a:solidFill>
                <a:latin typeface="Times New Roman" panose="02020603050405020304" pitchFamily="18" charset="0"/>
              </a:rPr>
              <a:t>сервера</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8" y="1602666"/>
            <a:ext cx="83529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dirty="0" smtClean="0">
                <a:solidFill>
                  <a:srgbClr val="002060"/>
                </a:solidFill>
                <a:latin typeface="Times New Roman" panose="02020603050405020304" pitchFamily="18" charset="0"/>
              </a:rPr>
              <a:t>Для написания </a:t>
            </a:r>
            <a:r>
              <a:rPr lang="en-US" dirty="0" smtClean="0">
                <a:solidFill>
                  <a:srgbClr val="002060"/>
                </a:solidFill>
                <a:latin typeface="Times New Roman" panose="02020603050405020304" pitchFamily="18" charset="0"/>
              </a:rPr>
              <a:t>TCP </a:t>
            </a:r>
            <a:r>
              <a:rPr lang="ru-RU" dirty="0" smtClean="0">
                <a:solidFill>
                  <a:srgbClr val="002060"/>
                </a:solidFill>
                <a:latin typeface="Times New Roman" panose="02020603050405020304" pitchFamily="18" charset="0"/>
              </a:rPr>
              <a:t>сервера мы используем функцию</a:t>
            </a:r>
            <a:r>
              <a:rPr lang="en-US" dirty="0" smtClean="0">
                <a:solidFill>
                  <a:srgbClr val="002060"/>
                </a:solidFill>
                <a:latin typeface="Times New Roman" panose="02020603050405020304" pitchFamily="18" charset="0"/>
              </a:rPr>
              <a:t> </a:t>
            </a:r>
            <a:r>
              <a:rPr lang="en-US" dirty="0">
                <a:solidFill>
                  <a:srgbClr val="002060"/>
                </a:solidFill>
                <a:latin typeface="Times New Roman" panose="02020603050405020304" pitchFamily="18" charset="0"/>
              </a:rPr>
              <a:t>socket </a:t>
            </a:r>
            <a:r>
              <a:rPr lang="ru-RU" dirty="0" smtClean="0">
                <a:solidFill>
                  <a:srgbClr val="002060"/>
                </a:solidFill>
                <a:latin typeface="Times New Roman" panose="02020603050405020304" pitchFamily="18" charset="0"/>
              </a:rPr>
              <a:t>из модуля</a:t>
            </a:r>
            <a:r>
              <a:rPr lang="en-US" dirty="0" smtClean="0">
                <a:solidFill>
                  <a:srgbClr val="002060"/>
                </a:solidFill>
                <a:latin typeface="Times New Roman" panose="02020603050405020304" pitchFamily="18" charset="0"/>
              </a:rPr>
              <a:t> socket, </a:t>
            </a:r>
            <a:r>
              <a:rPr lang="ru-RU" dirty="0" smtClean="0">
                <a:solidFill>
                  <a:srgbClr val="002060"/>
                </a:solidFill>
                <a:latin typeface="Times New Roman" panose="02020603050405020304" pitchFamily="18" charset="0"/>
              </a:rPr>
              <a:t>которая создает и возвращает сокет-объект (или просто сокет)</a:t>
            </a:r>
            <a:r>
              <a:rPr lang="en-US" dirty="0" smtClean="0">
                <a:solidFill>
                  <a:srgbClr val="002060"/>
                </a:solidFill>
                <a:latin typeface="Times New Roman" panose="02020603050405020304" pitchFamily="18" charset="0"/>
              </a:rPr>
              <a:t>.</a:t>
            </a:r>
            <a:r>
              <a:rPr lang="ru-RU" dirty="0" smtClean="0">
                <a:solidFill>
                  <a:srgbClr val="002060"/>
                </a:solidFill>
                <a:latin typeface="Times New Roman" panose="02020603050405020304" pitchFamily="18" charset="0"/>
              </a:rPr>
              <a:t> </a:t>
            </a:r>
            <a:r>
              <a:rPr lang="en-US" dirty="0" smtClean="0">
                <a:solidFill>
                  <a:srgbClr val="002060"/>
                </a:solidFill>
                <a:latin typeface="Times New Roman" panose="02020603050405020304" pitchFamily="18" charset="0"/>
              </a:rPr>
              <a:t> </a:t>
            </a:r>
            <a:r>
              <a:rPr lang="ru-RU" dirty="0" smtClean="0">
                <a:solidFill>
                  <a:srgbClr val="002060"/>
                </a:solidFill>
                <a:latin typeface="Times New Roman" panose="02020603050405020304" pitchFamily="18" charset="0"/>
              </a:rPr>
              <a:t>Вызывая методы этого объекта, мы настраиваем этот сокет как</a:t>
            </a:r>
            <a:r>
              <a:rPr lang="en-US" dirty="0" smtClean="0">
                <a:solidFill>
                  <a:srgbClr val="002060"/>
                </a:solidFill>
                <a:latin typeface="Times New Roman" panose="02020603050405020304" pitchFamily="18" charset="0"/>
              </a:rPr>
              <a:t> </a:t>
            </a:r>
            <a:r>
              <a:rPr lang="ru-RU" dirty="0" smtClean="0">
                <a:solidFill>
                  <a:srgbClr val="002060"/>
                </a:solidFill>
                <a:latin typeface="Times New Roman" panose="02020603050405020304" pitchFamily="18" charset="0"/>
              </a:rPr>
              <a:t>серверный: с помощью</a:t>
            </a:r>
            <a:r>
              <a:rPr lang="en-US" dirty="0" smtClean="0">
                <a:solidFill>
                  <a:srgbClr val="002060"/>
                </a:solidFill>
                <a:latin typeface="Times New Roman" panose="02020603050405020304" pitchFamily="18" charset="0"/>
              </a:rPr>
              <a:t> bind((hostname, port)</a:t>
            </a:r>
            <a:r>
              <a:rPr lang="ru-RU" dirty="0" smtClean="0">
                <a:solidFill>
                  <a:srgbClr val="002060"/>
                </a:solidFill>
                <a:latin typeface="Times New Roman" panose="02020603050405020304" pitchFamily="18" charset="0"/>
              </a:rPr>
              <a:t>) занимаем порт на указанном хосте под наш сервис, вызывая</a:t>
            </a:r>
            <a:r>
              <a:rPr lang="en-US" dirty="0" smtClean="0">
                <a:solidFill>
                  <a:srgbClr val="002060"/>
                </a:solidFill>
                <a:latin typeface="Times New Roman" panose="02020603050405020304" pitchFamily="18" charset="0"/>
              </a:rPr>
              <a:t> accept</a:t>
            </a:r>
            <a:r>
              <a:rPr lang="ru-RU" dirty="0" smtClean="0">
                <a:solidFill>
                  <a:srgbClr val="002060"/>
                </a:solidFill>
                <a:latin typeface="Times New Roman" panose="02020603050405020304" pitchFamily="18" charset="0"/>
              </a:rPr>
              <a:t>, ожидаем подключения клиентов на указанном ранее порту и получаем </a:t>
            </a:r>
            <a:r>
              <a:rPr lang="en-US" dirty="0" smtClean="0">
                <a:solidFill>
                  <a:srgbClr val="002060"/>
                </a:solidFill>
                <a:latin typeface="Times New Roman" panose="02020603050405020304" pitchFamily="18" charset="0"/>
              </a:rPr>
              <a:t>connection object</a:t>
            </a:r>
            <a:r>
              <a:rPr lang="ru-RU" dirty="0" smtClean="0">
                <a:solidFill>
                  <a:srgbClr val="002060"/>
                </a:solidFill>
                <a:latin typeface="Times New Roman" panose="02020603050405020304" pitchFamily="18" charset="0"/>
              </a:rPr>
              <a:t> для доступа к очередному подключению</a:t>
            </a:r>
            <a:r>
              <a:rPr lang="en-US" dirty="0" smtClean="0">
                <a:solidFill>
                  <a:srgbClr val="002060"/>
                </a:solidFill>
                <a:latin typeface="Times New Roman" panose="02020603050405020304" pitchFamily="18" charset="0"/>
              </a:rPr>
              <a:t>.</a:t>
            </a:r>
            <a:endParaRPr lang="en-US" dirty="0">
              <a:solidFill>
                <a:srgbClr val="002060"/>
              </a:solidFill>
              <a:latin typeface="Times New Roman" panose="02020603050405020304" pitchFamily="18" charset="0"/>
            </a:endParaRPr>
          </a:p>
        </p:txBody>
      </p:sp>
      <p:sp>
        <p:nvSpPr>
          <p:cNvPr id="2" name="Rectangle 1"/>
          <p:cNvSpPr/>
          <p:nvPr/>
        </p:nvSpPr>
        <p:spPr>
          <a:xfrm>
            <a:off x="395536" y="3397056"/>
            <a:ext cx="8352927" cy="3416320"/>
          </a:xfrm>
          <a:prstGeom prst="rect">
            <a:avLst/>
          </a:prstGeom>
        </p:spPr>
        <p:txBody>
          <a:bodyPr wrap="square">
            <a:spAutoFit/>
          </a:bodyPr>
          <a:lstStyle/>
          <a:p>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socket </a:t>
            </a:r>
            <a:endParaRPr lang="en-US" sz="1200" dirty="0" smtClean="0">
              <a:solidFill>
                <a:srgbClr val="000000"/>
              </a:solidFill>
              <a:latin typeface="Courier New" panose="02070309020205020404" pitchFamily="49" charset="0"/>
            </a:endParaRPr>
          </a:p>
          <a:p>
            <a:endParaRPr lang="en-US" sz="1200" dirty="0">
              <a:solidFill>
                <a:srgbClr val="000000"/>
              </a:solidFill>
              <a:latin typeface="Courier New" panose="02070309020205020404" pitchFamily="49" charset="0"/>
            </a:endParaRPr>
          </a:p>
          <a:p>
            <a:r>
              <a:rPr lang="en-US" sz="1200" dirty="0" smtClean="0">
                <a:solidFill>
                  <a:srgbClr val="008000"/>
                </a:solidFill>
                <a:latin typeface="Courier New" panose="02070309020205020404" pitchFamily="49" charset="0"/>
              </a:rPr>
              <a:t># </a:t>
            </a:r>
            <a:r>
              <a:rPr lang="en-US" sz="1200" dirty="0">
                <a:solidFill>
                  <a:srgbClr val="008000"/>
                </a:solidFill>
                <a:latin typeface="Courier New" panose="02070309020205020404" pitchFamily="49" charset="0"/>
              </a:rPr>
              <a:t>1-</a:t>
            </a:r>
            <a:r>
              <a:rPr lang="ru-RU" sz="1200" dirty="0">
                <a:solidFill>
                  <a:srgbClr val="008000"/>
                </a:solidFill>
                <a:latin typeface="Courier New" panose="02070309020205020404" pitchFamily="49" charset="0"/>
              </a:rPr>
              <a:t>й параметр - семейство адресов, с которыми будет работать сокет</a:t>
            </a:r>
            <a:r>
              <a:rPr lang="ru-RU"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ru-RU" sz="1200" dirty="0" smtClean="0">
                <a:solidFill>
                  <a:srgbClr val="008000"/>
                </a:solidFill>
                <a:latin typeface="Courier New" panose="02070309020205020404" pitchFamily="49" charset="0"/>
              </a:rPr>
              <a:t># </a:t>
            </a:r>
            <a:r>
              <a:rPr lang="en-US" sz="1200" dirty="0">
                <a:solidFill>
                  <a:srgbClr val="008000"/>
                </a:solidFill>
                <a:latin typeface="Courier New" panose="02070309020205020404" pitchFamily="49" charset="0"/>
              </a:rPr>
              <a:t>AF_INET </a:t>
            </a:r>
            <a:r>
              <a:rPr lang="ru-RU" sz="1200" dirty="0" smtClean="0">
                <a:solidFill>
                  <a:srgbClr val="008000"/>
                </a:solidFill>
                <a:latin typeface="Courier New" panose="02070309020205020404" pitchFamily="49" charset="0"/>
              </a:rPr>
              <a:t>соответствует </a:t>
            </a:r>
            <a:r>
              <a:rPr lang="ru-RU" sz="1200" dirty="0">
                <a:solidFill>
                  <a:srgbClr val="008000"/>
                </a:solidFill>
                <a:latin typeface="Courier New" panose="02070309020205020404" pitchFamily="49" charset="0"/>
              </a:rPr>
              <a:t>адресам </a:t>
            </a:r>
            <a:r>
              <a:rPr lang="en-US" sz="1200" dirty="0">
                <a:solidFill>
                  <a:srgbClr val="008000"/>
                </a:solidFill>
                <a:latin typeface="Courier New" panose="02070309020205020404" pitchFamily="49" charset="0"/>
              </a:rPr>
              <a:t>IPv4</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8000"/>
                </a:solidFill>
                <a:latin typeface="Courier New" panose="02070309020205020404" pitchFamily="49" charset="0"/>
              </a:rPr>
              <a:t># </a:t>
            </a:r>
            <a:r>
              <a:rPr lang="en-US" sz="1200" dirty="0">
                <a:solidFill>
                  <a:srgbClr val="008000"/>
                </a:solidFill>
                <a:latin typeface="Courier New" panose="02070309020205020404" pitchFamily="49" charset="0"/>
              </a:rPr>
              <a:t>2-</a:t>
            </a:r>
            <a:r>
              <a:rPr lang="ru-RU" sz="1200" dirty="0">
                <a:solidFill>
                  <a:srgbClr val="008000"/>
                </a:solidFill>
                <a:latin typeface="Courier New" panose="02070309020205020404" pitchFamily="49" charset="0"/>
              </a:rPr>
              <a:t>й параметр - протокол транспортного уровня</a:t>
            </a:r>
            <a:r>
              <a:rPr lang="ru-RU"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ru-RU" sz="1200" dirty="0" smtClean="0">
                <a:solidFill>
                  <a:srgbClr val="008000"/>
                </a:solidFill>
                <a:latin typeface="Courier New" panose="02070309020205020404" pitchFamily="49" charset="0"/>
              </a:rPr>
              <a:t># </a:t>
            </a:r>
            <a:r>
              <a:rPr lang="en-US" sz="1200" dirty="0">
                <a:solidFill>
                  <a:srgbClr val="008000"/>
                </a:solidFill>
                <a:latin typeface="Courier New" panose="02070309020205020404" pitchFamily="49" charset="0"/>
              </a:rPr>
              <a:t>SOCK_STREAM </a:t>
            </a:r>
            <a:r>
              <a:rPr lang="ru-RU" sz="1200" dirty="0">
                <a:solidFill>
                  <a:srgbClr val="008000"/>
                </a:solidFill>
                <a:latin typeface="Courier New" panose="02070309020205020404" pitchFamily="49" charset="0"/>
              </a:rPr>
              <a:t>соотвествует протоколу </a:t>
            </a:r>
            <a:r>
              <a:rPr lang="en-US" sz="1200" dirty="0">
                <a:solidFill>
                  <a:srgbClr val="008000"/>
                </a:solidFill>
                <a:latin typeface="Courier New" panose="02070309020205020404" pitchFamily="49" charset="0"/>
              </a:rPr>
              <a:t>TCP</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s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AF_INET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SOCK_STREAM</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host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smtClean="0">
                <a:solidFill>
                  <a:srgbClr val="808080"/>
                </a:solidFill>
                <a:latin typeface="Courier New" panose="02070309020205020404" pitchFamily="49" charset="0"/>
              </a:rPr>
              <a:t>'127.0.0.1'</a:t>
            </a:r>
            <a:r>
              <a:rPr lang="en-US" sz="1200" dirty="0" smtClean="0">
                <a:solidFill>
                  <a:srgbClr val="000000"/>
                </a:solidFill>
                <a:latin typeface="Courier New" panose="02070309020205020404" pitchFamily="49" charset="0"/>
              </a:rPr>
              <a:t> </a:t>
            </a:r>
            <a:r>
              <a:rPr lang="en-US" sz="1200" dirty="0">
                <a:solidFill>
                  <a:srgbClr val="008000"/>
                </a:solidFill>
                <a:latin typeface="Courier New" panose="02070309020205020404" pitchFamily="49" charset="0"/>
              </a:rPr>
              <a:t>#</a:t>
            </a:r>
            <a:r>
              <a:rPr lang="ru-RU" sz="1200" dirty="0">
                <a:solidFill>
                  <a:srgbClr val="008000"/>
                </a:solidFill>
                <a:latin typeface="Courier New" panose="02070309020205020404" pitchFamily="49" charset="0"/>
              </a:rPr>
              <a:t> </a:t>
            </a:r>
            <a:r>
              <a:rPr lang="en-US" sz="1200" dirty="0" smtClean="0">
                <a:solidFill>
                  <a:srgbClr val="008000"/>
                </a:solidFill>
                <a:latin typeface="Courier New" panose="02070309020205020404" pitchFamily="49" charset="0"/>
              </a:rPr>
              <a:t>'127.0.0.1'</a:t>
            </a:r>
            <a:r>
              <a:rPr lang="ru-RU" sz="1200" dirty="0" smtClean="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соответствует хосту, на котором запускается скрипт</a:t>
            </a:r>
            <a:r>
              <a:rPr lang="en-US" sz="1200" dirty="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port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12345</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s</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bind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host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port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s</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listen</a:t>
            </a:r>
            <a:r>
              <a:rPr lang="en-US" sz="1200" b="1" dirty="0" smtClean="0">
                <a:solidFill>
                  <a:srgbClr val="000080"/>
                </a:solidFill>
                <a:latin typeface="Courier New" panose="02070309020205020404" pitchFamily="49" charset="0"/>
              </a:rPr>
              <a:t>(</a:t>
            </a:r>
            <a:r>
              <a:rPr lang="en-US" sz="1200" dirty="0" smtClean="0">
                <a:solidFill>
                  <a:srgbClr val="FF0000"/>
                </a:solidFill>
                <a:latin typeface="Courier New" panose="02070309020205020404" pitchFamily="49" charset="0"/>
              </a:rPr>
              <a:t>5</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smtClean="0">
                <a:solidFill>
                  <a:srgbClr val="008000"/>
                </a:solidFill>
                <a:latin typeface="Courier New" panose="02070309020205020404" pitchFamily="49" charset="0"/>
              </a:rPr>
              <a:t># </a:t>
            </a:r>
            <a:r>
              <a:rPr lang="ru-RU" sz="1200" dirty="0" smtClean="0">
                <a:solidFill>
                  <a:srgbClr val="008000"/>
                </a:solidFill>
                <a:latin typeface="Courier New" panose="02070309020205020404" pitchFamily="49" charset="0"/>
              </a:rPr>
              <a:t>Открываем </a:t>
            </a:r>
            <a:r>
              <a:rPr lang="ru-RU" sz="1200" dirty="0">
                <a:solidFill>
                  <a:srgbClr val="008000"/>
                </a:solidFill>
                <a:latin typeface="Courier New" panose="02070309020205020404" pitchFamily="49" charset="0"/>
              </a:rPr>
              <a:t>порт на сервере (не более 5 клиентов одновременно)</a:t>
            </a:r>
            <a:r>
              <a:rPr lang="ru-RU"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while</a:t>
            </a:r>
            <a:r>
              <a:rPr lang="en-US" sz="1200" dirty="0" smtClean="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True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conn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addr</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accept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'Server got connection from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format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addr</a:t>
            </a:r>
            <a:r>
              <a:rPr lang="en-US" sz="1200" b="1" dirty="0" smtClean="0">
                <a:solidFill>
                  <a:srgbClr val="000080"/>
                </a:solidFill>
                <a:latin typeface="Courier New" panose="02070309020205020404" pitchFamily="49" charset="0"/>
              </a:rPr>
              <a:t>))</a:t>
            </a:r>
            <a:endParaRPr lang="ru-RU" sz="1200" b="1" dirty="0" smtClean="0">
              <a:solidFill>
                <a:srgbClr val="000080"/>
              </a:solidFill>
              <a:latin typeface="Courier New" panose="02070309020205020404" pitchFamily="49" charset="0"/>
            </a:endParaRPr>
          </a:p>
          <a:p>
            <a:r>
              <a:rPr lang="ru-RU" sz="1200" dirty="0" smtClean="0">
                <a:solidFill>
                  <a:srgbClr val="008000"/>
                </a:solidFill>
                <a:latin typeface="Courier New" panose="02070309020205020404" pitchFamily="49" charset="0"/>
              </a:rPr>
              <a:t>    </a:t>
            </a:r>
            <a:r>
              <a:rPr lang="en-US" sz="1200" dirty="0" smtClean="0">
                <a:solidFill>
                  <a:srgbClr val="008000"/>
                </a:solidFill>
                <a:latin typeface="Courier New" panose="02070309020205020404" pitchFamily="49" charset="0"/>
              </a:rPr>
              <a:t># </a:t>
            </a:r>
            <a:r>
              <a:rPr lang="ru-RU" sz="1200" dirty="0" smtClean="0">
                <a:solidFill>
                  <a:srgbClr val="008000"/>
                </a:solidFill>
                <a:latin typeface="Courier New" panose="02070309020205020404" pitchFamily="49" charset="0"/>
              </a:rPr>
              <a:t>Преобразуем строку в </a:t>
            </a:r>
            <a:r>
              <a:rPr lang="ru-RU" sz="1200" dirty="0">
                <a:solidFill>
                  <a:srgbClr val="008000"/>
                </a:solidFill>
                <a:latin typeface="Courier New" panose="02070309020205020404" pitchFamily="49" charset="0"/>
              </a:rPr>
              <a:t>набор </a:t>
            </a:r>
            <a:r>
              <a:rPr lang="ru-RU" sz="1200" dirty="0" smtClean="0">
                <a:solidFill>
                  <a:srgbClr val="008000"/>
                </a:solidFill>
                <a:latin typeface="Courier New" panose="02070309020205020404" pitchFamily="49" charset="0"/>
              </a:rPr>
              <a:t>байтов (</a:t>
            </a:r>
            <a:r>
              <a:rPr lang="en-US" sz="1200" dirty="0" err="1" smtClean="0">
                <a:solidFill>
                  <a:srgbClr val="008000"/>
                </a:solidFill>
                <a:latin typeface="Courier New" panose="02070309020205020404" pitchFamily="49" charset="0"/>
              </a:rPr>
              <a:t>asci</a:t>
            </a:r>
            <a:r>
              <a:rPr lang="en-US" sz="1200" dirty="0" err="1">
                <a:solidFill>
                  <a:srgbClr val="008000"/>
                </a:solidFill>
                <a:latin typeface="Courier New" panose="02070309020205020404" pitchFamily="49" charset="0"/>
              </a:rPr>
              <a:t>i</a:t>
            </a:r>
            <a:r>
              <a:rPr lang="en-US" sz="1200" dirty="0" smtClean="0">
                <a:solidFill>
                  <a:srgbClr val="008000"/>
                </a:solidFill>
                <a:latin typeface="Courier New" panose="02070309020205020404" pitchFamily="49" charset="0"/>
              </a:rPr>
              <a:t> </a:t>
            </a:r>
            <a:r>
              <a:rPr lang="ru-RU" sz="1200" dirty="0" smtClean="0">
                <a:solidFill>
                  <a:srgbClr val="008000"/>
                </a:solidFill>
                <a:latin typeface="Courier New" panose="02070309020205020404" pitchFamily="49" charset="0"/>
              </a:rPr>
              <a:t>в</a:t>
            </a:r>
            <a:r>
              <a:rPr lang="en-US" sz="1200" dirty="0" smtClean="0">
                <a:solidFill>
                  <a:srgbClr val="008000"/>
                </a:solidFill>
                <a:latin typeface="Courier New" panose="02070309020205020404" pitchFamily="49" charset="0"/>
              </a:rPr>
              <a:t> </a:t>
            </a:r>
            <a:r>
              <a:rPr lang="en-US" sz="1200" dirty="0" err="1" smtClean="0">
                <a:solidFill>
                  <a:srgbClr val="008000"/>
                </a:solidFill>
                <a:latin typeface="Courier New" panose="02070309020205020404" pitchFamily="49" charset="0"/>
              </a:rPr>
              <a:t>utf</a:t>
            </a:r>
            <a:r>
              <a:rPr lang="ru-RU" sz="1200" dirty="0" smtClean="0">
                <a:solidFill>
                  <a:srgbClr val="008000"/>
                </a:solidFill>
                <a:latin typeface="Courier New" panose="02070309020205020404" pitchFamily="49" charset="0"/>
              </a:rPr>
              <a:t>-8)</a:t>
            </a:r>
            <a:r>
              <a:rPr lang="en-US" sz="1200" dirty="0" smtClean="0">
                <a:solidFill>
                  <a:srgbClr val="008000"/>
                </a:solidFill>
                <a:latin typeface="Courier New" panose="02070309020205020404" pitchFamily="49" charset="0"/>
              </a:rPr>
              <a:t> </a:t>
            </a:r>
            <a:r>
              <a:rPr lang="ru-RU" sz="1200" dirty="0" smtClean="0">
                <a:solidFill>
                  <a:srgbClr val="008000"/>
                </a:solidFill>
                <a:latin typeface="Courier New" panose="02070309020205020404" pitchFamily="49" charset="0"/>
              </a:rPr>
              <a:t>и отправляем</a:t>
            </a:r>
            <a:r>
              <a:rPr lang="en-US" sz="1200" dirty="0" smtClean="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conn</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send</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'Thank you for the </a:t>
            </a:r>
            <a:r>
              <a:rPr lang="en-US" sz="1200" dirty="0" err="1">
                <a:solidFill>
                  <a:srgbClr val="808080"/>
                </a:solidFill>
                <a:latin typeface="Courier New" panose="02070309020205020404" pitchFamily="49" charset="0"/>
              </a:rPr>
              <a:t>connection</a:t>
            </a:r>
            <a:r>
              <a:rPr lang="en-US" sz="1200" dirty="0" err="1" smtClean="0">
                <a:solidFill>
                  <a:srgbClr val="808080"/>
                </a:solidFill>
                <a:latin typeface="Courier New" panose="02070309020205020404" pitchFamily="49" charset="0"/>
              </a:rPr>
              <a: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smtClean="0">
                <a:solidFill>
                  <a:srgbClr val="000080"/>
                </a:solidFill>
                <a:latin typeface="Courier New" panose="02070309020205020404" pitchFamily="49" charset="0"/>
              </a:rPr>
              <a:t>())</a:t>
            </a:r>
            <a:endParaRPr lang="en-US" sz="1200" dirty="0" smtClean="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conn</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close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ru-RU" sz="1200" dirty="0">
                <a:solidFill>
                  <a:srgbClr val="008000"/>
                </a:solidFill>
                <a:latin typeface="Courier New" panose="02070309020205020404" pitchFamily="49" charset="0"/>
              </a:rPr>
              <a:t># </a:t>
            </a:r>
            <a:r>
              <a:rPr lang="en-US" sz="1200" dirty="0" err="1">
                <a:solidFill>
                  <a:srgbClr val="008000"/>
                </a:solidFill>
                <a:latin typeface="Courier New" panose="02070309020205020404" pitchFamily="49" charset="0"/>
              </a:rPr>
              <a:t>s.close</a:t>
            </a:r>
            <a:r>
              <a:rPr lang="en-US" sz="1200" dirty="0">
                <a:solidFill>
                  <a:srgbClr val="008000"/>
                </a:solidFill>
                <a:latin typeface="Courier New" panose="02070309020205020404" pitchFamily="49" charset="0"/>
              </a:rPr>
              <a:t>()</a:t>
            </a:r>
          </a:p>
        </p:txBody>
      </p:sp>
    </p:spTree>
    <p:extLst>
      <p:ext uri="{BB962C8B-B14F-4D97-AF65-F5344CB8AC3E}">
        <p14:creationId xmlns:p14="http://schemas.microsoft.com/office/powerpoint/2010/main" val="3414605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ru-RU" b="1" kern="1200" dirty="0" smtClean="0">
                <a:solidFill>
                  <a:srgbClr val="002060"/>
                </a:solidFill>
                <a:latin typeface="Times New Roman" panose="02020603050405020304" pitchFamily="18" charset="0"/>
              </a:rPr>
              <a:t>Пример </a:t>
            </a:r>
            <a:r>
              <a:rPr lang="en-US" b="1" kern="1200" dirty="0" smtClean="0">
                <a:solidFill>
                  <a:srgbClr val="002060"/>
                </a:solidFill>
                <a:latin typeface="Times New Roman" panose="02020603050405020304" pitchFamily="18" charset="0"/>
              </a:rPr>
              <a:t>TCP </a:t>
            </a:r>
            <a:r>
              <a:rPr lang="ru-RU" b="1" kern="1200" dirty="0" smtClean="0">
                <a:solidFill>
                  <a:srgbClr val="002060"/>
                </a:solidFill>
                <a:latin typeface="Times New Roman" panose="02020603050405020304" pitchFamily="18" charset="0"/>
              </a:rPr>
              <a:t>клиента</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8" y="1890698"/>
            <a:ext cx="83529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dirty="0" smtClean="0">
                <a:solidFill>
                  <a:srgbClr val="002060"/>
                </a:solidFill>
                <a:latin typeface="Times New Roman" panose="02020603050405020304" pitchFamily="18" charset="0"/>
              </a:rPr>
              <a:t>Клиентское приложение должно подключаться на заданный порт</a:t>
            </a:r>
            <a:r>
              <a:rPr lang="en-US" dirty="0" smtClean="0">
                <a:solidFill>
                  <a:srgbClr val="002060"/>
                </a:solidFill>
                <a:latin typeface="Times New Roman" panose="02020603050405020304" pitchFamily="18" charset="0"/>
              </a:rPr>
              <a:t> </a:t>
            </a:r>
            <a:r>
              <a:rPr lang="en-US" dirty="0">
                <a:solidFill>
                  <a:srgbClr val="002060"/>
                </a:solidFill>
                <a:latin typeface="Times New Roman" panose="02020603050405020304" pitchFamily="18" charset="0"/>
              </a:rPr>
              <a:t>12345 </a:t>
            </a:r>
            <a:r>
              <a:rPr lang="ru-RU" dirty="0" smtClean="0">
                <a:solidFill>
                  <a:srgbClr val="002060"/>
                </a:solidFill>
                <a:latin typeface="Times New Roman" panose="02020603050405020304" pitchFamily="18" charset="0"/>
              </a:rPr>
              <a:t>заданного хоста</a:t>
            </a:r>
            <a:r>
              <a:rPr lang="en-US" dirty="0" smtClean="0">
                <a:solidFill>
                  <a:srgbClr val="002060"/>
                </a:solidFill>
                <a:latin typeface="Times New Roman" panose="02020603050405020304" pitchFamily="18" charset="0"/>
              </a:rPr>
              <a:t>. </a:t>
            </a:r>
            <a:r>
              <a:rPr lang="ru-RU" dirty="0" smtClean="0">
                <a:solidFill>
                  <a:srgbClr val="002060"/>
                </a:solidFill>
                <a:latin typeface="Times New Roman" panose="02020603050405020304" pitchFamily="18" charset="0"/>
              </a:rPr>
              <a:t>Здесь используется тот же самый модуль </a:t>
            </a:r>
            <a:r>
              <a:rPr lang="en-US" dirty="0" smtClean="0">
                <a:solidFill>
                  <a:srgbClr val="002060"/>
                </a:solidFill>
                <a:latin typeface="Times New Roman" panose="02020603050405020304" pitchFamily="18" charset="0"/>
              </a:rPr>
              <a:t>socket</a:t>
            </a:r>
            <a:r>
              <a:rPr lang="ru-RU" dirty="0" smtClean="0">
                <a:solidFill>
                  <a:srgbClr val="002060"/>
                </a:solidFill>
                <a:latin typeface="Times New Roman" panose="02020603050405020304" pitchFamily="18" charset="0"/>
              </a:rPr>
              <a:t> и аналогичный сокет-объект</a:t>
            </a:r>
            <a:r>
              <a:rPr lang="en-US" dirty="0" smtClean="0">
                <a:solidFill>
                  <a:srgbClr val="002060"/>
                </a:solidFill>
                <a:latin typeface="Times New Roman" panose="02020603050405020304" pitchFamily="18" charset="0"/>
              </a:rPr>
              <a:t>.</a:t>
            </a:r>
            <a:r>
              <a:rPr lang="ru-RU" dirty="0" smtClean="0">
                <a:solidFill>
                  <a:srgbClr val="002060"/>
                </a:solidFill>
                <a:latin typeface="Times New Roman" panose="02020603050405020304" pitchFamily="18" charset="0"/>
              </a:rPr>
              <a:t> Метод</a:t>
            </a:r>
            <a:r>
              <a:rPr lang="en-US" dirty="0" smtClean="0">
                <a:solidFill>
                  <a:srgbClr val="002060"/>
                </a:solidFill>
                <a:latin typeface="Times New Roman" panose="02020603050405020304" pitchFamily="18" charset="0"/>
              </a:rPr>
              <a:t> </a:t>
            </a:r>
            <a:r>
              <a:rPr lang="en-US" dirty="0" err="1">
                <a:solidFill>
                  <a:srgbClr val="002060"/>
                </a:solidFill>
                <a:latin typeface="Times New Roman" panose="02020603050405020304" pitchFamily="18" charset="0"/>
              </a:rPr>
              <a:t>socket.connect</a:t>
            </a:r>
            <a:r>
              <a:rPr lang="en-US" dirty="0">
                <a:solidFill>
                  <a:srgbClr val="002060"/>
                </a:solidFill>
                <a:latin typeface="Times New Roman" panose="02020603050405020304" pitchFamily="18" charset="0"/>
              </a:rPr>
              <a:t>((hostname, port)) </a:t>
            </a:r>
            <a:r>
              <a:rPr lang="ru-RU" dirty="0" smtClean="0">
                <a:solidFill>
                  <a:srgbClr val="002060"/>
                </a:solidFill>
                <a:latin typeface="Times New Roman" panose="02020603050405020304" pitchFamily="18" charset="0"/>
              </a:rPr>
              <a:t>этого объекта открывает</a:t>
            </a:r>
            <a:r>
              <a:rPr lang="en-US" dirty="0" smtClean="0">
                <a:solidFill>
                  <a:srgbClr val="002060"/>
                </a:solidFill>
                <a:latin typeface="Times New Roman" panose="02020603050405020304" pitchFamily="18" charset="0"/>
              </a:rPr>
              <a:t> </a:t>
            </a:r>
            <a:r>
              <a:rPr lang="en-US" dirty="0">
                <a:solidFill>
                  <a:srgbClr val="002060"/>
                </a:solidFill>
                <a:latin typeface="Times New Roman" panose="02020603050405020304" pitchFamily="18" charset="0"/>
              </a:rPr>
              <a:t>TCP </a:t>
            </a:r>
            <a:r>
              <a:rPr lang="ru-RU" dirty="0" smtClean="0">
                <a:solidFill>
                  <a:srgbClr val="002060"/>
                </a:solidFill>
                <a:latin typeface="Times New Roman" panose="02020603050405020304" pitchFamily="18" charset="0"/>
              </a:rPr>
              <a:t>подключение к хосту</a:t>
            </a:r>
            <a:r>
              <a:rPr lang="en-US" dirty="0" smtClean="0">
                <a:solidFill>
                  <a:srgbClr val="002060"/>
                </a:solidFill>
                <a:latin typeface="Times New Roman" panose="02020603050405020304" pitchFamily="18" charset="0"/>
              </a:rPr>
              <a:t> </a:t>
            </a:r>
            <a:r>
              <a:rPr lang="ru-RU" dirty="0" smtClean="0">
                <a:solidFill>
                  <a:srgbClr val="002060"/>
                </a:solidFill>
                <a:latin typeface="Times New Roman" panose="02020603050405020304" pitchFamily="18" charset="0"/>
              </a:rPr>
              <a:t>и порту</a:t>
            </a:r>
            <a:r>
              <a:rPr lang="en-US" dirty="0" smtClean="0">
                <a:solidFill>
                  <a:srgbClr val="002060"/>
                </a:solidFill>
                <a:latin typeface="Times New Roman" panose="02020603050405020304" pitchFamily="18" charset="0"/>
              </a:rPr>
              <a:t>. </a:t>
            </a:r>
            <a:r>
              <a:rPr lang="ru-RU" dirty="0" smtClean="0">
                <a:solidFill>
                  <a:srgbClr val="002060"/>
                </a:solidFill>
                <a:latin typeface="Times New Roman" panose="02020603050405020304" pitchFamily="18" charset="0"/>
              </a:rPr>
              <a:t>Как только подключение установится</a:t>
            </a:r>
            <a:r>
              <a:rPr lang="en-US" dirty="0" smtClean="0">
                <a:solidFill>
                  <a:srgbClr val="002060"/>
                </a:solidFill>
                <a:latin typeface="Times New Roman" panose="02020603050405020304" pitchFamily="18" charset="0"/>
              </a:rPr>
              <a:t>, </a:t>
            </a:r>
            <a:r>
              <a:rPr lang="ru-RU" dirty="0" smtClean="0">
                <a:solidFill>
                  <a:srgbClr val="002060"/>
                </a:solidFill>
                <a:latin typeface="Times New Roman" panose="02020603050405020304" pitchFamily="18" charset="0"/>
              </a:rPr>
              <a:t>из него можно читать, как из любого объекта ввода/вывода.</a:t>
            </a:r>
            <a:r>
              <a:rPr lang="en-US" dirty="0" smtClean="0">
                <a:solidFill>
                  <a:srgbClr val="002060"/>
                </a:solidFill>
                <a:latin typeface="Times New Roman" panose="02020603050405020304" pitchFamily="18" charset="0"/>
              </a:rPr>
              <a:t> </a:t>
            </a:r>
            <a:r>
              <a:rPr lang="ru-RU" dirty="0" smtClean="0">
                <a:solidFill>
                  <a:srgbClr val="002060"/>
                </a:solidFill>
                <a:latin typeface="Times New Roman" panose="02020603050405020304" pitchFamily="18" charset="0"/>
              </a:rPr>
              <a:t>После работы с сокетом его нужно закрыть так же, как это делается для файла</a:t>
            </a:r>
            <a:r>
              <a:rPr lang="en-US" dirty="0" smtClean="0">
                <a:solidFill>
                  <a:srgbClr val="002060"/>
                </a:solidFill>
                <a:latin typeface="Times New Roman" panose="02020603050405020304" pitchFamily="18" charset="0"/>
              </a:rPr>
              <a:t>.</a:t>
            </a:r>
            <a:endParaRPr lang="en-US" dirty="0">
              <a:solidFill>
                <a:srgbClr val="002060"/>
              </a:solidFill>
              <a:latin typeface="Times New Roman" panose="02020603050405020304" pitchFamily="18" charset="0"/>
            </a:endParaRPr>
          </a:p>
        </p:txBody>
      </p:sp>
      <p:sp>
        <p:nvSpPr>
          <p:cNvPr id="2" name="Rectangle 1"/>
          <p:cNvSpPr/>
          <p:nvPr/>
        </p:nvSpPr>
        <p:spPr>
          <a:xfrm>
            <a:off x="395536" y="3861048"/>
            <a:ext cx="8352927" cy="2123658"/>
          </a:xfrm>
          <a:prstGeom prst="rect">
            <a:avLst/>
          </a:prstGeom>
        </p:spPr>
        <p:txBody>
          <a:bodyPr wrap="square">
            <a:spAutoFit/>
          </a:bodyPr>
          <a:lstStyle/>
          <a:p>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socket </a:t>
            </a:r>
            <a:endParaRPr lang="en-US" sz="1200" dirty="0" smtClean="0">
              <a:solidFill>
                <a:srgbClr val="000000"/>
              </a:solidFill>
              <a:latin typeface="Courier New" panose="02070309020205020404" pitchFamily="49" charset="0"/>
            </a:endParaRPr>
          </a:p>
          <a:p>
            <a:endParaRPr lang="en-US" sz="1200" dirty="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s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AF_INET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SOCK_STREAM</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host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smtClean="0">
                <a:solidFill>
                  <a:srgbClr val="808080"/>
                </a:solidFill>
                <a:latin typeface="Courier New" panose="02070309020205020404" pitchFamily="49" charset="0"/>
              </a:rPr>
              <a:t>'127.0.0.1'</a:t>
            </a:r>
            <a:r>
              <a:rPr lang="en-US" sz="1200" dirty="0" smtClean="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port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12345</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s</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connect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host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port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подключаемся к серверу</a:t>
            </a:r>
            <a:r>
              <a:rPr lang="ru-RU"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d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recv</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1024</a:t>
            </a:r>
            <a:r>
              <a:rPr lang="en-US" sz="1200" b="1" dirty="0" smtClean="0">
                <a:solidFill>
                  <a:srgbClr val="000080"/>
                </a:solidFill>
                <a:latin typeface="Courier New" panose="02070309020205020404" pitchFamily="49" charset="0"/>
              </a:rPr>
              <a:t>)  </a:t>
            </a:r>
            <a:r>
              <a:rPr lang="en-US" sz="1200" dirty="0" smtClean="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получаем </a:t>
            </a:r>
            <a:r>
              <a:rPr lang="ru-RU" sz="1200" dirty="0" smtClean="0">
                <a:solidFill>
                  <a:srgbClr val="008000"/>
                </a:solidFill>
                <a:latin typeface="Courier New" panose="02070309020205020404" pitchFamily="49" charset="0"/>
              </a:rPr>
              <a:t>данные </a:t>
            </a:r>
            <a:r>
              <a:rPr lang="ru-RU" sz="1200" dirty="0">
                <a:solidFill>
                  <a:srgbClr val="008000"/>
                </a:solidFill>
                <a:latin typeface="Courier New" panose="02070309020205020404" pitchFamily="49" charset="0"/>
              </a:rPr>
              <a:t>от </a:t>
            </a:r>
            <a:r>
              <a:rPr lang="ru-RU" sz="1200" dirty="0" smtClean="0">
                <a:solidFill>
                  <a:srgbClr val="008000"/>
                </a:solidFill>
                <a:latin typeface="Courier New" panose="02070309020205020404" pitchFamily="49" charset="0"/>
              </a:rPr>
              <a:t>сервера (</a:t>
            </a:r>
            <a:r>
              <a:rPr lang="en-US" sz="1200" dirty="0">
                <a:solidFill>
                  <a:srgbClr val="008000"/>
                </a:solidFill>
                <a:latin typeface="Courier New" panose="02070309020205020404" pitchFamily="49" charset="0"/>
              </a:rPr>
              <a:t>1024 </a:t>
            </a:r>
            <a:r>
              <a:rPr lang="ru-RU" sz="1200" dirty="0" smtClean="0">
                <a:solidFill>
                  <a:srgbClr val="008000"/>
                </a:solidFill>
                <a:latin typeface="Courier New" panose="02070309020205020404" pitchFamily="49" charset="0"/>
              </a:rPr>
              <a:t>байта -</a:t>
            </a:r>
            <a:r>
              <a:rPr lang="en-US" sz="1200" dirty="0" smtClean="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размер буфера для </a:t>
            </a:r>
            <a:r>
              <a:rPr lang="ru-RU" sz="1200" dirty="0" smtClean="0">
                <a:solidFill>
                  <a:srgbClr val="008000"/>
                </a:solidFill>
                <a:latin typeface="Courier New" panose="02070309020205020404" pitchFamily="49" charset="0"/>
              </a:rPr>
              <a:t>данных)</a:t>
            </a:r>
            <a:r>
              <a:rPr lang="ru-RU" sz="1200" dirty="0" smtClean="0">
                <a:solidFill>
                  <a:srgbClr val="000000"/>
                </a:solidFill>
                <a:latin typeface="Courier New" panose="02070309020205020404" pitchFamily="49" charset="0"/>
              </a:rPr>
              <a:t> </a:t>
            </a:r>
          </a:p>
          <a:p>
            <a:r>
              <a:rPr lang="en-US" sz="1200" dirty="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преобразуем данные из </a:t>
            </a:r>
            <a:r>
              <a:rPr lang="ru-RU" sz="1200" dirty="0" smtClean="0">
                <a:solidFill>
                  <a:srgbClr val="008000"/>
                </a:solidFill>
                <a:latin typeface="Courier New" panose="02070309020205020404" pitchFamily="49" charset="0"/>
              </a:rPr>
              <a:t>байтового</a:t>
            </a:r>
            <a:r>
              <a:rPr lang="ru-RU" sz="1200" dirty="0">
                <a:solidFill>
                  <a:srgbClr val="008000"/>
                </a:solidFill>
                <a:latin typeface="Courier New" panose="02070309020205020404" pitchFamily="49" charset="0"/>
              </a:rPr>
              <a:t> </a:t>
            </a:r>
            <a:r>
              <a:rPr lang="ru-RU" sz="1200" dirty="0" smtClean="0">
                <a:solidFill>
                  <a:srgbClr val="008000"/>
                </a:solidFill>
                <a:latin typeface="Courier New" panose="02070309020205020404" pitchFamily="49" charset="0"/>
              </a:rPr>
              <a:t>представления </a:t>
            </a:r>
            <a:r>
              <a:rPr lang="ru-RU" sz="1200" dirty="0">
                <a:solidFill>
                  <a:srgbClr val="008000"/>
                </a:solidFill>
                <a:latin typeface="Courier New" panose="02070309020205020404" pitchFamily="49" charset="0"/>
              </a:rPr>
              <a:t>в </a:t>
            </a:r>
            <a:r>
              <a:rPr lang="ru-RU" sz="1200" dirty="0" smtClean="0">
                <a:solidFill>
                  <a:srgbClr val="008000"/>
                </a:solidFill>
                <a:latin typeface="Courier New" panose="02070309020205020404" pitchFamily="49" charset="0"/>
              </a:rPr>
              <a:t>строковое и выводим</a:t>
            </a:r>
            <a:endParaRPr lang="en-US" sz="1200" dirty="0">
              <a:solidFill>
                <a:srgbClr val="000000"/>
              </a:solidFill>
              <a:latin typeface="Courier New" panose="02070309020205020404" pitchFamily="49" charset="0"/>
            </a:endParaRPr>
          </a:p>
          <a:p>
            <a:r>
              <a:rPr lang="en-US" sz="1200" dirty="0" smtClean="0">
                <a:solidFill>
                  <a:srgbClr val="008000"/>
                </a:solidFill>
                <a:latin typeface="Courier New" panose="02070309020205020404" pitchFamily="49" charset="0"/>
              </a:rPr>
              <a:t># (</a:t>
            </a:r>
            <a:r>
              <a:rPr lang="ru-RU" sz="1200" dirty="0" smtClean="0">
                <a:solidFill>
                  <a:srgbClr val="008000"/>
                </a:solidFill>
                <a:latin typeface="Courier New" panose="02070309020205020404" pitchFamily="49" charset="0"/>
              </a:rPr>
              <a:t>преобразование из </a:t>
            </a:r>
            <a:r>
              <a:rPr lang="en-US" sz="1200" dirty="0" smtClean="0">
                <a:solidFill>
                  <a:srgbClr val="008000"/>
                </a:solidFill>
                <a:latin typeface="Courier New" panose="02070309020205020404" pitchFamily="49" charset="0"/>
              </a:rPr>
              <a:t>utf-8 </a:t>
            </a:r>
            <a:r>
              <a:rPr lang="ru-RU" sz="1200" dirty="0" smtClean="0">
                <a:solidFill>
                  <a:srgbClr val="008000"/>
                </a:solidFill>
                <a:latin typeface="Courier New" panose="02070309020205020404" pitchFamily="49" charset="0"/>
              </a:rPr>
              <a:t>в </a:t>
            </a:r>
            <a:r>
              <a:rPr lang="en-US" sz="1200" dirty="0" err="1" smtClean="0">
                <a:solidFill>
                  <a:srgbClr val="008000"/>
                </a:solidFill>
                <a:latin typeface="Courier New" panose="02070309020205020404" pitchFamily="49" charset="0"/>
              </a:rPr>
              <a:t>ascii</a:t>
            </a:r>
            <a:r>
              <a:rPr lang="en-US" sz="1200" dirty="0" smtClean="0">
                <a:solidFill>
                  <a:srgbClr val="008000"/>
                </a:solidFill>
                <a:latin typeface="Courier New" panose="02070309020205020404" pitchFamily="49" charset="0"/>
              </a:rPr>
              <a:t>)</a:t>
            </a:r>
            <a:endParaRPr lang="en-US" sz="1200" dirty="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print</a:t>
            </a:r>
            <a:r>
              <a:rPr lang="en-US" sz="1200" b="1" dirty="0"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d.decode</a:t>
            </a:r>
            <a:r>
              <a:rPr lang="en-US" sz="1200" b="1" dirty="0" smtClean="0">
                <a:solidFill>
                  <a:srgbClr val="000080"/>
                </a:solidFill>
                <a:latin typeface="Courier New" panose="02070309020205020404" pitchFamily="49" charset="0"/>
              </a:rPr>
              <a:t>())</a:t>
            </a:r>
            <a:r>
              <a:rPr lang="en-US" sz="1200" dirty="0" smtClean="0">
                <a:solidFill>
                  <a:srgbClr val="000000"/>
                </a:solidFill>
                <a:latin typeface="Courier New" panose="02070309020205020404" pitchFamily="49" charset="0"/>
              </a:rPr>
              <a:t> </a:t>
            </a:r>
          </a:p>
          <a:p>
            <a:r>
              <a:rPr lang="en-US" sz="1200" dirty="0" err="1" smtClean="0">
                <a:solidFill>
                  <a:srgbClr val="000000"/>
                </a:solidFill>
                <a:latin typeface="Courier New" panose="02070309020205020404" pitchFamily="49" charset="0"/>
              </a:rPr>
              <a:t>s</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close</a:t>
            </a:r>
            <a:r>
              <a:rPr lang="en-US" sz="1200" b="1" dirty="0">
                <a:solidFill>
                  <a:srgbClr val="000080"/>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3908382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763688" y="1078869"/>
            <a:ext cx="5976664" cy="496416"/>
          </a:xfrm>
        </p:spPr>
        <p:txBody>
          <a:bodyPr/>
          <a:lstStyle/>
          <a:p>
            <a:pPr>
              <a:defRPr/>
            </a:pPr>
            <a:r>
              <a:rPr lang="ru-RU" b="1" kern="1200" dirty="0" smtClean="0">
                <a:solidFill>
                  <a:srgbClr val="002060"/>
                </a:solidFill>
                <a:latin typeface="Times New Roman" panose="02020603050405020304" pitchFamily="18" charset="0"/>
              </a:rPr>
              <a:t>Клиент-серверное взаимодействие </a:t>
            </a:r>
            <a:r>
              <a:rPr lang="en-US" b="1" kern="1200" dirty="0" smtClean="0">
                <a:solidFill>
                  <a:srgbClr val="002060"/>
                </a:solidFill>
                <a:latin typeface="Times New Roman" panose="02020603050405020304" pitchFamily="18" charset="0"/>
              </a:rPr>
              <a:t>(TCP)</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23528" y="1844824"/>
            <a:ext cx="8352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Запускаем последовательно скрипт сервера </a:t>
            </a:r>
            <a:r>
              <a:rPr lang="en-US" sz="2000" dirty="0" smtClean="0">
                <a:solidFill>
                  <a:srgbClr val="002060"/>
                </a:solidFill>
                <a:latin typeface="Times New Roman" panose="02020603050405020304" pitchFamily="18" charset="0"/>
              </a:rPr>
              <a:t>tcp_server.py, </a:t>
            </a:r>
            <a:r>
              <a:rPr lang="ru-RU" sz="2000" dirty="0" smtClean="0">
                <a:solidFill>
                  <a:srgbClr val="002060"/>
                </a:solidFill>
                <a:latin typeface="Times New Roman" panose="02020603050405020304" pitchFamily="18" charset="0"/>
              </a:rPr>
              <a:t>скрипт клиента </a:t>
            </a:r>
            <a:r>
              <a:rPr lang="en-US" sz="2000" dirty="0" smtClean="0">
                <a:solidFill>
                  <a:srgbClr val="002060"/>
                </a:solidFill>
                <a:latin typeface="Times New Roman" panose="02020603050405020304" pitchFamily="18" charset="0"/>
              </a:rPr>
              <a:t>tcp_client.py </a:t>
            </a:r>
            <a:r>
              <a:rPr lang="ru-RU" sz="2000" dirty="0" smtClean="0">
                <a:solidFill>
                  <a:srgbClr val="002060"/>
                </a:solidFill>
                <a:latin typeface="Times New Roman" panose="02020603050405020304" pitchFamily="18" charset="0"/>
              </a:rPr>
              <a:t>и смотрим результат</a:t>
            </a:r>
            <a:r>
              <a:rPr lang="ru-RU" sz="2000" dirty="0">
                <a:solidFill>
                  <a:srgbClr val="002060"/>
                </a:solidFill>
                <a:latin typeface="Times New Roman" panose="02020603050405020304" pitchFamily="18" charset="0"/>
              </a:rPr>
              <a:t>ы</a:t>
            </a:r>
            <a:r>
              <a:rPr lang="ru-RU" sz="2000" dirty="0" smtClean="0">
                <a:solidFill>
                  <a:srgbClr val="002060"/>
                </a:solidFill>
                <a:latin typeface="Times New Roman" panose="02020603050405020304" pitchFamily="18" charset="0"/>
              </a:rPr>
              <a:t>.</a:t>
            </a:r>
            <a:endParaRPr lang="ru-RU" sz="2000" dirty="0">
              <a:solidFill>
                <a:srgbClr val="002060"/>
              </a:solidFill>
              <a:latin typeface="Times New Roman" panose="02020603050405020304" pitchFamily="18" charset="0"/>
            </a:endParaRPr>
          </a:p>
        </p:txBody>
      </p:sp>
      <p:sp>
        <p:nvSpPr>
          <p:cNvPr id="5" name="Text Box 10"/>
          <p:cNvSpPr txBox="1">
            <a:spLocks noChangeArrowheads="1"/>
          </p:cNvSpPr>
          <p:nvPr/>
        </p:nvSpPr>
        <p:spPr bwMode="auto">
          <a:xfrm>
            <a:off x="357523" y="2636912"/>
            <a:ext cx="8352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Вывод сервера:</a:t>
            </a:r>
            <a:endParaRPr lang="ru-RU" sz="2000" dirty="0">
              <a:solidFill>
                <a:srgbClr val="002060"/>
              </a:solidFill>
              <a:latin typeface="Times New Roman" panose="02020603050405020304" pitchFamily="18" charset="0"/>
            </a:endParaRPr>
          </a:p>
        </p:txBody>
      </p:sp>
      <p:sp>
        <p:nvSpPr>
          <p:cNvPr id="2" name="Rectangle 1"/>
          <p:cNvSpPr/>
          <p:nvPr/>
        </p:nvSpPr>
        <p:spPr>
          <a:xfrm>
            <a:off x="359673" y="3121223"/>
            <a:ext cx="8316782" cy="307777"/>
          </a:xfrm>
          <a:prstGeom prst="rect">
            <a:avLst/>
          </a:prstGeom>
          <a:ln>
            <a:solidFill>
              <a:srgbClr val="000000"/>
            </a:solidFill>
          </a:ln>
        </p:spPr>
        <p:txBody>
          <a:bodyPr wrap="square">
            <a:spAutoFit/>
          </a:bodyPr>
          <a:lstStyle/>
          <a:p>
            <a:r>
              <a:rPr lang="ru-RU" sz="1400" dirty="0" err="1" smtClean="0">
                <a:latin typeface="Courier New" panose="02070309020205020404" pitchFamily="49" charset="0"/>
                <a:cs typeface="Courier New" panose="02070309020205020404" pitchFamily="49" charset="0"/>
              </a:rPr>
              <a:t>Server</a:t>
            </a:r>
            <a:r>
              <a:rPr lang="ru-RU" sz="1400" dirty="0" smtClean="0">
                <a:latin typeface="Courier New" panose="02070309020205020404" pitchFamily="49" charset="0"/>
                <a:cs typeface="Courier New" panose="02070309020205020404" pitchFamily="49" charset="0"/>
              </a:rPr>
              <a:t> </a:t>
            </a:r>
            <a:r>
              <a:rPr lang="ru-RU" sz="1400" dirty="0" err="1" smtClean="0">
                <a:latin typeface="Courier New" panose="02070309020205020404" pitchFamily="49" charset="0"/>
                <a:cs typeface="Courier New" panose="02070309020205020404" pitchFamily="49" charset="0"/>
              </a:rPr>
              <a:t>got</a:t>
            </a:r>
            <a:r>
              <a:rPr lang="ru-RU" sz="1400" dirty="0" smtClean="0">
                <a:latin typeface="Courier New" panose="02070309020205020404" pitchFamily="49" charset="0"/>
                <a:cs typeface="Courier New" panose="02070309020205020404" pitchFamily="49" charset="0"/>
              </a:rPr>
              <a:t> </a:t>
            </a:r>
            <a:r>
              <a:rPr lang="ru-RU" sz="1400" dirty="0" err="1" smtClean="0">
                <a:latin typeface="Courier New" panose="02070309020205020404" pitchFamily="49" charset="0"/>
                <a:cs typeface="Courier New" panose="02070309020205020404" pitchFamily="49" charset="0"/>
              </a:rPr>
              <a:t>connection</a:t>
            </a:r>
            <a:r>
              <a:rPr lang="ru-RU" sz="1400" dirty="0" smtClean="0">
                <a:latin typeface="Courier New" panose="02070309020205020404" pitchFamily="49" charset="0"/>
                <a:cs typeface="Courier New" panose="02070309020205020404" pitchFamily="49" charset="0"/>
              </a:rPr>
              <a:t> </a:t>
            </a:r>
            <a:r>
              <a:rPr lang="ru-RU" sz="1400" dirty="0" err="1" smtClean="0">
                <a:latin typeface="Courier New" panose="02070309020205020404" pitchFamily="49" charset="0"/>
                <a:cs typeface="Courier New" panose="02070309020205020404" pitchFamily="49" charset="0"/>
              </a:rPr>
              <a:t>from</a:t>
            </a:r>
            <a:r>
              <a:rPr lang="ru-RU" sz="1400" dirty="0" smtClean="0">
                <a:latin typeface="Courier New" panose="02070309020205020404" pitchFamily="49" charset="0"/>
                <a:cs typeface="Courier New" panose="02070309020205020404" pitchFamily="49" charset="0"/>
              </a:rPr>
              <a:t> ('127.0.0.1', 50701)</a:t>
            </a:r>
            <a:endParaRPr lang="ru-RU" sz="1400" dirty="0">
              <a:latin typeface="Courier New" panose="02070309020205020404" pitchFamily="49" charset="0"/>
              <a:cs typeface="Courier New" panose="02070309020205020404" pitchFamily="49" charset="0"/>
            </a:endParaRPr>
          </a:p>
        </p:txBody>
      </p:sp>
      <p:sp>
        <p:nvSpPr>
          <p:cNvPr id="7" name="Text Box 10"/>
          <p:cNvSpPr txBox="1">
            <a:spLocks noChangeArrowheads="1"/>
          </p:cNvSpPr>
          <p:nvPr/>
        </p:nvSpPr>
        <p:spPr bwMode="auto">
          <a:xfrm>
            <a:off x="383202" y="3532946"/>
            <a:ext cx="8352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smtClean="0">
                <a:solidFill>
                  <a:srgbClr val="002060"/>
                </a:solidFill>
                <a:latin typeface="Times New Roman" panose="02020603050405020304" pitchFamily="18" charset="0"/>
              </a:rPr>
              <a:t>Вывод клиента:</a:t>
            </a:r>
            <a:endParaRPr lang="ru-RU" sz="2000" dirty="0">
              <a:solidFill>
                <a:srgbClr val="002060"/>
              </a:solidFill>
              <a:latin typeface="Times New Roman" panose="02020603050405020304" pitchFamily="18" charset="0"/>
            </a:endParaRPr>
          </a:p>
        </p:txBody>
      </p:sp>
      <p:sp>
        <p:nvSpPr>
          <p:cNvPr id="4" name="Rectangle 3"/>
          <p:cNvSpPr/>
          <p:nvPr/>
        </p:nvSpPr>
        <p:spPr>
          <a:xfrm>
            <a:off x="387746" y="3985319"/>
            <a:ext cx="8288709" cy="307777"/>
          </a:xfrm>
          <a:prstGeom prst="rect">
            <a:avLst/>
          </a:prstGeom>
          <a:ln>
            <a:solidFill>
              <a:srgbClr val="000000"/>
            </a:solidFill>
          </a:ln>
        </p:spPr>
        <p:txBody>
          <a:bodyPr wrap="square">
            <a:spAutoFit/>
          </a:bodyPr>
          <a:lstStyle/>
          <a:p>
            <a:r>
              <a:rPr lang="ru-RU" sz="1400" dirty="0" err="1" smtClean="0">
                <a:latin typeface="Courier New" panose="02070309020205020404" pitchFamily="49" charset="0"/>
                <a:cs typeface="Courier New" panose="02070309020205020404" pitchFamily="49" charset="0"/>
              </a:rPr>
              <a:t>Thank</a:t>
            </a:r>
            <a:r>
              <a:rPr lang="ru-RU" sz="1400" dirty="0" smtClean="0">
                <a:latin typeface="Courier New" panose="02070309020205020404" pitchFamily="49" charset="0"/>
                <a:cs typeface="Courier New" panose="02070309020205020404" pitchFamily="49" charset="0"/>
              </a:rPr>
              <a:t> </a:t>
            </a:r>
            <a:r>
              <a:rPr lang="ru-RU" sz="1400" dirty="0" err="1" smtClean="0">
                <a:latin typeface="Courier New" panose="02070309020205020404" pitchFamily="49" charset="0"/>
                <a:cs typeface="Courier New" panose="02070309020205020404" pitchFamily="49" charset="0"/>
              </a:rPr>
              <a:t>you</a:t>
            </a:r>
            <a:r>
              <a:rPr lang="ru-RU" sz="1400" dirty="0" smtClean="0">
                <a:latin typeface="Courier New" panose="02070309020205020404" pitchFamily="49" charset="0"/>
                <a:cs typeface="Courier New" panose="02070309020205020404" pitchFamily="49" charset="0"/>
              </a:rPr>
              <a:t> </a:t>
            </a:r>
            <a:r>
              <a:rPr lang="ru-RU" sz="1400" dirty="0" err="1" smtClean="0">
                <a:latin typeface="Courier New" panose="02070309020205020404" pitchFamily="49" charset="0"/>
                <a:cs typeface="Courier New" panose="02070309020205020404" pitchFamily="49" charset="0"/>
              </a:rPr>
              <a:t>for</a:t>
            </a:r>
            <a:r>
              <a:rPr lang="ru-RU" sz="1400" dirty="0" smtClean="0">
                <a:latin typeface="Courier New" panose="02070309020205020404" pitchFamily="49" charset="0"/>
                <a:cs typeface="Courier New" panose="02070309020205020404" pitchFamily="49" charset="0"/>
              </a:rPr>
              <a:t> </a:t>
            </a:r>
            <a:r>
              <a:rPr lang="ru-RU" sz="1400" dirty="0" err="1" smtClean="0">
                <a:latin typeface="Courier New" panose="02070309020205020404" pitchFamily="49" charset="0"/>
                <a:cs typeface="Courier New" panose="02070309020205020404" pitchFamily="49" charset="0"/>
              </a:rPr>
              <a:t>the</a:t>
            </a:r>
            <a:r>
              <a:rPr lang="ru-RU" sz="1400" dirty="0" smtClean="0">
                <a:latin typeface="Courier New" panose="02070309020205020404" pitchFamily="49" charset="0"/>
                <a:cs typeface="Courier New" panose="02070309020205020404" pitchFamily="49" charset="0"/>
              </a:rPr>
              <a:t> </a:t>
            </a:r>
            <a:r>
              <a:rPr lang="ru-RU" sz="1400" dirty="0" err="1" smtClean="0">
                <a:latin typeface="Courier New" panose="02070309020205020404" pitchFamily="49" charset="0"/>
                <a:cs typeface="Courier New" panose="02070309020205020404" pitchFamily="49" charset="0"/>
              </a:rPr>
              <a:t>connection</a:t>
            </a:r>
            <a:endParaRPr lang="ru-RU"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623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ru-RU" b="1" kern="1200" dirty="0" smtClean="0">
                <a:solidFill>
                  <a:srgbClr val="002060"/>
                </a:solidFill>
                <a:latin typeface="Times New Roman" panose="02020603050405020304" pitchFamily="18" charset="0"/>
              </a:rPr>
              <a:t>Пример </a:t>
            </a:r>
            <a:r>
              <a:rPr lang="en-US" b="1" kern="1200" dirty="0" smtClean="0">
                <a:solidFill>
                  <a:srgbClr val="002060"/>
                </a:solidFill>
                <a:latin typeface="Times New Roman" panose="02020603050405020304" pitchFamily="18" charset="0"/>
              </a:rPr>
              <a:t>UDP </a:t>
            </a:r>
            <a:r>
              <a:rPr lang="ru-RU" b="1" kern="1200" dirty="0" smtClean="0">
                <a:solidFill>
                  <a:srgbClr val="002060"/>
                </a:solidFill>
                <a:latin typeface="Times New Roman" panose="02020603050405020304" pitchFamily="18" charset="0"/>
              </a:rPr>
              <a:t>сервера</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81702" y="1772816"/>
            <a:ext cx="8352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dirty="0" smtClean="0">
                <a:solidFill>
                  <a:srgbClr val="002060"/>
                </a:solidFill>
                <a:latin typeface="Times New Roman" panose="02020603050405020304" pitchFamily="18" charset="0"/>
              </a:rPr>
              <a:t>Поскольку </a:t>
            </a:r>
            <a:r>
              <a:rPr lang="en-US" dirty="0" smtClean="0">
                <a:solidFill>
                  <a:srgbClr val="002060"/>
                </a:solidFill>
                <a:latin typeface="Times New Roman" panose="02020603050405020304" pitchFamily="18" charset="0"/>
              </a:rPr>
              <a:t>UDP</a:t>
            </a:r>
            <a:r>
              <a:rPr lang="ru-RU" dirty="0" smtClean="0">
                <a:solidFill>
                  <a:srgbClr val="002060"/>
                </a:solidFill>
                <a:latin typeface="Times New Roman" panose="02020603050405020304" pitchFamily="18" charset="0"/>
              </a:rPr>
              <a:t> работает без установки соединения, отличие сервера от клиента заключается только в необходимости занять определенный порт на хосте</a:t>
            </a:r>
            <a:r>
              <a:rPr lang="en-US" dirty="0" smtClean="0">
                <a:solidFill>
                  <a:srgbClr val="002060"/>
                </a:solidFill>
                <a:latin typeface="Times New Roman" panose="02020603050405020304" pitchFamily="18" charset="0"/>
              </a:rPr>
              <a:t> </a:t>
            </a:r>
            <a:r>
              <a:rPr lang="ru-RU" dirty="0" smtClean="0">
                <a:solidFill>
                  <a:srgbClr val="002060"/>
                </a:solidFill>
                <a:latin typeface="Times New Roman" panose="02020603050405020304" pitchFamily="18" charset="0"/>
              </a:rPr>
              <a:t>с помощью</a:t>
            </a:r>
            <a:r>
              <a:rPr lang="en-US" dirty="0" smtClean="0">
                <a:solidFill>
                  <a:srgbClr val="002060"/>
                </a:solidFill>
                <a:latin typeface="Times New Roman" panose="02020603050405020304" pitchFamily="18" charset="0"/>
              </a:rPr>
              <a:t> bind((hostname, port)</a:t>
            </a:r>
            <a:r>
              <a:rPr lang="ru-RU" dirty="0" smtClean="0">
                <a:solidFill>
                  <a:srgbClr val="002060"/>
                </a:solidFill>
                <a:latin typeface="Times New Roman" panose="02020603050405020304" pitchFamily="18" charset="0"/>
              </a:rPr>
              <a:t>), на который будут приходить сообщения от клиентов.</a:t>
            </a:r>
            <a:endParaRPr lang="en-US" dirty="0">
              <a:solidFill>
                <a:srgbClr val="002060"/>
              </a:solidFill>
              <a:latin typeface="Times New Roman" panose="02020603050405020304" pitchFamily="18" charset="0"/>
            </a:endParaRPr>
          </a:p>
        </p:txBody>
      </p:sp>
      <p:sp>
        <p:nvSpPr>
          <p:cNvPr id="2" name="Rectangle 1"/>
          <p:cNvSpPr/>
          <p:nvPr/>
        </p:nvSpPr>
        <p:spPr>
          <a:xfrm>
            <a:off x="381702" y="3061409"/>
            <a:ext cx="8352927" cy="2492990"/>
          </a:xfrm>
          <a:prstGeom prst="rect">
            <a:avLst/>
          </a:prstGeom>
        </p:spPr>
        <p:txBody>
          <a:bodyPr wrap="square">
            <a:spAutoFit/>
          </a:bodyPr>
          <a:lstStyle/>
          <a:p>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socket </a:t>
            </a:r>
            <a:endParaRPr lang="ru-RU" sz="1200" dirty="0" smtClean="0">
              <a:solidFill>
                <a:srgbClr val="000000"/>
              </a:solidFill>
              <a:latin typeface="Courier New" panose="02070309020205020404" pitchFamily="49" charset="0"/>
            </a:endParaRPr>
          </a:p>
          <a:p>
            <a:endParaRPr lang="en-US" sz="1200" dirty="0" smtClean="0">
              <a:solidFill>
                <a:srgbClr val="000000"/>
              </a:solidFill>
              <a:latin typeface="Courier New" panose="02070309020205020404" pitchFamily="49" charset="0"/>
            </a:endParaRPr>
          </a:p>
          <a:p>
            <a:r>
              <a:rPr lang="en-US" sz="1200" dirty="0" smtClean="0">
                <a:solidFill>
                  <a:srgbClr val="008000"/>
                </a:solidFill>
                <a:latin typeface="Courier New" panose="02070309020205020404" pitchFamily="49" charset="0"/>
              </a:rPr>
              <a:t># </a:t>
            </a:r>
            <a:r>
              <a:rPr lang="en-US" sz="1200" dirty="0">
                <a:solidFill>
                  <a:srgbClr val="008000"/>
                </a:solidFill>
                <a:latin typeface="Courier New" panose="02070309020205020404" pitchFamily="49" charset="0"/>
              </a:rPr>
              <a:t>AF_INET </a:t>
            </a:r>
            <a:r>
              <a:rPr lang="ru-RU" sz="1200" dirty="0" smtClean="0">
                <a:solidFill>
                  <a:srgbClr val="008000"/>
                </a:solidFill>
                <a:latin typeface="Courier New" panose="02070309020205020404" pitchFamily="49" charset="0"/>
              </a:rPr>
              <a:t>соотве</a:t>
            </a:r>
            <a:r>
              <a:rPr lang="ru-RU" sz="1200" dirty="0">
                <a:solidFill>
                  <a:srgbClr val="008000"/>
                </a:solidFill>
                <a:latin typeface="Courier New" panose="02070309020205020404" pitchFamily="49" charset="0"/>
              </a:rPr>
              <a:t>т</a:t>
            </a:r>
            <a:r>
              <a:rPr lang="ru-RU" sz="1200" dirty="0" smtClean="0">
                <a:solidFill>
                  <a:srgbClr val="008000"/>
                </a:solidFill>
                <a:latin typeface="Courier New" panose="02070309020205020404" pitchFamily="49" charset="0"/>
              </a:rPr>
              <a:t>ствует </a:t>
            </a:r>
            <a:r>
              <a:rPr lang="ru-RU" sz="1200" dirty="0">
                <a:solidFill>
                  <a:srgbClr val="008000"/>
                </a:solidFill>
                <a:latin typeface="Courier New" panose="02070309020205020404" pitchFamily="49" charset="0"/>
              </a:rPr>
              <a:t>адресам </a:t>
            </a:r>
            <a:r>
              <a:rPr lang="en-US" sz="1200" dirty="0">
                <a:solidFill>
                  <a:srgbClr val="008000"/>
                </a:solidFill>
                <a:latin typeface="Courier New" panose="02070309020205020404" pitchFamily="49" charset="0"/>
              </a:rPr>
              <a:t>IPv4</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en-US" sz="1200" dirty="0" smtClean="0">
                <a:solidFill>
                  <a:srgbClr val="008000"/>
                </a:solidFill>
                <a:latin typeface="Courier New" panose="02070309020205020404" pitchFamily="49" charset="0"/>
              </a:rPr>
              <a:t># </a:t>
            </a:r>
            <a:r>
              <a:rPr lang="en-US" sz="1200" dirty="0">
                <a:solidFill>
                  <a:srgbClr val="008000"/>
                </a:solidFill>
                <a:latin typeface="Courier New" panose="02070309020205020404" pitchFamily="49" charset="0"/>
              </a:rPr>
              <a:t>SOCK_DGRAM </a:t>
            </a:r>
            <a:r>
              <a:rPr lang="ru-RU" sz="1200" dirty="0" smtClean="0">
                <a:solidFill>
                  <a:srgbClr val="008000"/>
                </a:solidFill>
                <a:latin typeface="Courier New" panose="02070309020205020404" pitchFamily="49" charset="0"/>
              </a:rPr>
              <a:t>соответствует </a:t>
            </a:r>
            <a:r>
              <a:rPr lang="ru-RU" sz="1200" dirty="0">
                <a:solidFill>
                  <a:srgbClr val="008000"/>
                </a:solidFill>
                <a:latin typeface="Courier New" panose="02070309020205020404" pitchFamily="49" charset="0"/>
              </a:rPr>
              <a:t>протоколу </a:t>
            </a:r>
            <a:r>
              <a:rPr lang="en-US" sz="1200" dirty="0">
                <a:solidFill>
                  <a:srgbClr val="008000"/>
                </a:solidFill>
                <a:latin typeface="Courier New" panose="02070309020205020404" pitchFamily="49" charset="0"/>
              </a:rPr>
              <a:t>UDP</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s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AF_INET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SOCK_DGRAM</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host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'127.0.0.1'</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port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12345</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s</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bind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host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port</a:t>
            </a:r>
            <a:r>
              <a:rPr lang="en-US" sz="1200" b="1" dirty="0" smtClean="0">
                <a:solidFill>
                  <a:srgbClr val="000080"/>
                </a:solidFill>
                <a:latin typeface="Courier New" panose="02070309020205020404" pitchFamily="49" charset="0"/>
              </a:rPr>
              <a:t>))</a:t>
            </a:r>
          </a:p>
          <a:p>
            <a:r>
              <a:rPr lang="en-US" sz="1200" b="1" dirty="0" smtClean="0">
                <a:solidFill>
                  <a:srgbClr val="0000FF"/>
                </a:solidFill>
                <a:latin typeface="Courier New" panose="02070309020205020404" pitchFamily="49" charset="0"/>
              </a:rPr>
              <a:t>while</a:t>
            </a:r>
            <a:r>
              <a:rPr lang="en-US" sz="1200" dirty="0" smtClean="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True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data</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addr</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recvfrom</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1024</a:t>
            </a:r>
            <a:r>
              <a:rPr lang="en-US" sz="1200" b="1" dirty="0" smtClean="0">
                <a:solidFill>
                  <a:srgbClr val="000080"/>
                </a:solidFill>
                <a:latin typeface="Courier New" panose="02070309020205020404" pitchFamily="49" charset="0"/>
              </a:rPr>
              <a:t>)</a:t>
            </a:r>
            <a:r>
              <a:rPr lang="en-US" sz="1200" dirty="0" smtClean="0">
                <a:solidFill>
                  <a:srgbClr val="000000"/>
                </a:solidFill>
                <a:latin typeface="Courier New" panose="02070309020205020404" pitchFamily="49" charset="0"/>
              </a:rPr>
              <a:t> </a:t>
            </a:r>
            <a:r>
              <a:rPr lang="en-US" sz="1200" dirty="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размер буфера для данных – </a:t>
            </a:r>
            <a:r>
              <a:rPr lang="en-US" sz="1200" dirty="0">
                <a:solidFill>
                  <a:srgbClr val="008000"/>
                </a:solidFill>
                <a:latin typeface="Courier New" panose="02070309020205020404" pitchFamily="49" charset="0"/>
              </a:rPr>
              <a:t>1024 </a:t>
            </a:r>
            <a:r>
              <a:rPr lang="ru-RU" sz="1200" dirty="0">
                <a:solidFill>
                  <a:srgbClr val="008000"/>
                </a:solidFill>
                <a:latin typeface="Courier New" panose="02070309020205020404" pitchFamily="49" charset="0"/>
              </a:rPr>
              <a:t>байта</a:t>
            </a:r>
          </a:p>
          <a:p>
            <a:r>
              <a:rPr lang="ru-RU" sz="1200" b="1" dirty="0">
                <a:solidFill>
                  <a:srgbClr val="000000"/>
                </a:solidFill>
                <a:latin typeface="Courier New" panose="02070309020205020404" pitchFamily="49" charset="0"/>
              </a:rPr>
              <a:t> </a:t>
            </a:r>
            <a:r>
              <a:rPr lang="ru-RU" sz="1200" b="1" dirty="0" smtClean="0">
                <a:solidFill>
                  <a:srgbClr val="000000"/>
                </a:solidFill>
                <a:latin typeface="Courier New" panose="02070309020205020404" pitchFamily="49" charset="0"/>
              </a:rPr>
              <a:t>   </a:t>
            </a:r>
            <a:r>
              <a:rPr lang="en-US" sz="1200" b="1" dirty="0" smtClean="0">
                <a:solidFill>
                  <a:srgbClr val="0000FF"/>
                </a:solidFill>
                <a:latin typeface="Courier New" panose="02070309020205020404" pitchFamily="49" charset="0"/>
              </a:rPr>
              <a:t>print</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'Server got data from client: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format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data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decode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ru-RU" sz="1200" dirty="0">
                <a:solidFill>
                  <a:srgbClr val="000000"/>
                </a:solidFill>
                <a:latin typeface="Courier New" panose="02070309020205020404" pitchFamily="49" charset="0"/>
              </a:rPr>
              <a:t> </a:t>
            </a:r>
            <a:r>
              <a:rPr lang="ru-RU" sz="1200" dirty="0" smtClean="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s</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sendto</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'Thank you for the </a:t>
            </a:r>
            <a:r>
              <a:rPr lang="en-US" sz="1200" dirty="0" err="1">
                <a:solidFill>
                  <a:srgbClr val="808080"/>
                </a:solidFill>
                <a:latin typeface="Courier New" panose="02070309020205020404" pitchFamily="49" charset="0"/>
              </a:rPr>
              <a:t>data'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addr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ru-RU" sz="1200" dirty="0" smtClean="0">
              <a:solidFill>
                <a:srgbClr val="000000"/>
              </a:solidFill>
              <a:latin typeface="Courier New" panose="02070309020205020404" pitchFamily="49" charset="0"/>
            </a:endParaRPr>
          </a:p>
          <a:p>
            <a:r>
              <a:rPr lang="en-US" sz="1200" dirty="0">
                <a:solidFill>
                  <a:srgbClr val="008000"/>
                </a:solidFill>
                <a:latin typeface="Courier New" panose="02070309020205020404" pitchFamily="49" charset="0"/>
              </a:rPr>
              <a:t># </a:t>
            </a:r>
            <a:r>
              <a:rPr lang="en-US" sz="1200" dirty="0" err="1">
                <a:solidFill>
                  <a:srgbClr val="008000"/>
                </a:solidFill>
                <a:latin typeface="Courier New" panose="02070309020205020404" pitchFamily="49" charset="0"/>
              </a:rPr>
              <a:t>s.close</a:t>
            </a:r>
            <a:r>
              <a:rPr lang="en-US" sz="1200" dirty="0">
                <a:solidFill>
                  <a:srgbClr val="008000"/>
                </a:solidFill>
                <a:latin typeface="Courier New" panose="02070309020205020404" pitchFamily="49" charset="0"/>
              </a:rPr>
              <a:t>()</a:t>
            </a:r>
          </a:p>
        </p:txBody>
      </p:sp>
    </p:spTree>
    <p:extLst>
      <p:ext uri="{BB962C8B-B14F-4D97-AF65-F5344CB8AC3E}">
        <p14:creationId xmlns:p14="http://schemas.microsoft.com/office/powerpoint/2010/main" val="3025398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5732463"/>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1691680" y="1052736"/>
            <a:ext cx="5410200" cy="496416"/>
          </a:xfrm>
        </p:spPr>
        <p:txBody>
          <a:bodyPr/>
          <a:lstStyle/>
          <a:p>
            <a:pPr>
              <a:defRPr/>
            </a:pPr>
            <a:r>
              <a:rPr lang="ru-RU" b="1" kern="1200" dirty="0" smtClean="0">
                <a:solidFill>
                  <a:srgbClr val="002060"/>
                </a:solidFill>
                <a:latin typeface="Times New Roman" panose="02020603050405020304" pitchFamily="18" charset="0"/>
              </a:rPr>
              <a:t>Пример </a:t>
            </a:r>
            <a:r>
              <a:rPr lang="en-US" b="1" kern="1200" dirty="0" smtClean="0">
                <a:solidFill>
                  <a:srgbClr val="002060"/>
                </a:solidFill>
                <a:latin typeface="Times New Roman" panose="02020603050405020304" pitchFamily="18" charset="0"/>
              </a:rPr>
              <a:t>UDP </a:t>
            </a:r>
            <a:r>
              <a:rPr lang="ru-RU" b="1" kern="1200" dirty="0" smtClean="0">
                <a:solidFill>
                  <a:srgbClr val="002060"/>
                </a:solidFill>
                <a:latin typeface="Times New Roman" panose="02020603050405020304" pitchFamily="18" charset="0"/>
              </a:rPr>
              <a:t>клиента</a:t>
            </a:r>
            <a:endParaRPr lang="ru-RU" b="1" kern="1200" dirty="0">
              <a:solidFill>
                <a:srgbClr val="002060"/>
              </a:solidFill>
              <a:latin typeface="Times New Roman" panose="02020603050405020304" pitchFamily="18" charset="0"/>
              <a:ea typeface="+mn-ea"/>
              <a:cs typeface="+mn-cs"/>
            </a:endParaRPr>
          </a:p>
        </p:txBody>
      </p:sp>
      <p:sp>
        <p:nvSpPr>
          <p:cNvPr id="11" name="Text Box 10"/>
          <p:cNvSpPr txBox="1">
            <a:spLocks noChangeArrowheads="1"/>
          </p:cNvSpPr>
          <p:nvPr/>
        </p:nvSpPr>
        <p:spPr bwMode="auto">
          <a:xfrm>
            <a:off x="395538" y="1890698"/>
            <a:ext cx="83529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dirty="0" smtClean="0">
                <a:solidFill>
                  <a:srgbClr val="002060"/>
                </a:solidFill>
                <a:latin typeface="Times New Roman" panose="02020603050405020304" pitchFamily="18" charset="0"/>
              </a:rPr>
              <a:t>Клиентское приложение отправляет и получает данные, зная адрес хоста и порт, на котором ожидает данных сервер. Соединение в данном случае не устанавливается: если отправленные данные не дойдут до сервера, клиент об этом не узнает. То же самое и с ответом сервера: если он не дойдет до клиента, сервер не будет об этом знать.</a:t>
            </a:r>
            <a:endParaRPr lang="en-US" dirty="0">
              <a:solidFill>
                <a:srgbClr val="002060"/>
              </a:solidFill>
              <a:latin typeface="Times New Roman" panose="02020603050405020304" pitchFamily="18" charset="0"/>
            </a:endParaRPr>
          </a:p>
        </p:txBody>
      </p:sp>
      <p:sp>
        <p:nvSpPr>
          <p:cNvPr id="2" name="Rectangle 1"/>
          <p:cNvSpPr/>
          <p:nvPr/>
        </p:nvSpPr>
        <p:spPr>
          <a:xfrm>
            <a:off x="395536" y="3501008"/>
            <a:ext cx="8352927" cy="2123658"/>
          </a:xfrm>
          <a:prstGeom prst="rect">
            <a:avLst/>
          </a:prstGeom>
        </p:spPr>
        <p:txBody>
          <a:bodyPr wrap="square">
            <a:spAutoFit/>
          </a:bodyPr>
          <a:lstStyle/>
          <a:p>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socket </a:t>
            </a:r>
            <a:endParaRPr lang="en-US" sz="1200" dirty="0" smtClean="0">
              <a:solidFill>
                <a:srgbClr val="000000"/>
              </a:solidFill>
              <a:latin typeface="Courier New" panose="02070309020205020404" pitchFamily="49" charset="0"/>
            </a:endParaRPr>
          </a:p>
          <a:p>
            <a:endParaRPr lang="en-US" sz="1200" dirty="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s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AF_INET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socket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SOCK_DGRAM</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host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'127.0.0.1'</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port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12345</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отправляем сообщение серверу без установки соединения</a:t>
            </a:r>
            <a:r>
              <a:rPr lang="ru-RU"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s</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sendto</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'client </a:t>
            </a:r>
            <a:r>
              <a:rPr lang="en-US" sz="1200" dirty="0" err="1">
                <a:solidFill>
                  <a:srgbClr val="808080"/>
                </a:solidFill>
                <a:latin typeface="Courier New" panose="02070309020205020404" pitchFamily="49" charset="0"/>
              </a:rPr>
              <a:t>data'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encode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host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port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8000"/>
                </a:solidFill>
                <a:latin typeface="Courier New" panose="02070309020205020404" pitchFamily="49" charset="0"/>
              </a:rPr>
              <a:t># </a:t>
            </a:r>
            <a:r>
              <a:rPr lang="ru-RU" sz="1200" dirty="0">
                <a:solidFill>
                  <a:srgbClr val="008000"/>
                </a:solidFill>
                <a:latin typeface="Courier New" panose="02070309020205020404" pitchFamily="49" charset="0"/>
              </a:rPr>
              <a:t>получаем ответ от сервера</a:t>
            </a:r>
            <a:r>
              <a:rPr lang="ru-RU"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00"/>
                </a:solidFill>
                <a:latin typeface="Courier New" panose="02070309020205020404" pitchFamily="49" charset="0"/>
              </a:rPr>
              <a:t>data</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addr</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recvfrom</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1024</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dirty="0" smtClean="0">
                <a:solidFill>
                  <a:srgbClr val="0000FF"/>
                </a:solidFill>
                <a:latin typeface="Courier New" panose="02070309020205020404" pitchFamily="49" charset="0"/>
              </a:rPr>
              <a:t>print</a:t>
            </a:r>
            <a:r>
              <a:rPr lang="en-US" sz="1200" b="1" dirty="0"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data</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decode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s</a:t>
            </a:r>
            <a:r>
              <a:rPr lang="en-US" sz="1200" b="1" dirty="0" err="1" smtClean="0">
                <a:solidFill>
                  <a:srgbClr val="000080"/>
                </a:solidFill>
                <a:latin typeface="Courier New" panose="02070309020205020404" pitchFamily="49" charset="0"/>
              </a:rPr>
              <a:t>.</a:t>
            </a:r>
            <a:r>
              <a:rPr lang="en-US" sz="1200" dirty="0" err="1" smtClean="0">
                <a:solidFill>
                  <a:srgbClr val="000000"/>
                </a:solidFill>
                <a:latin typeface="Courier New" panose="02070309020205020404" pitchFamily="49" charset="0"/>
              </a:rPr>
              <a:t>close</a:t>
            </a:r>
            <a:r>
              <a:rPr lang="en-US" sz="1200" b="1" dirty="0">
                <a:solidFill>
                  <a:srgbClr val="000080"/>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1488563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MeraNetworks">
  <a:themeElements>
    <a:clrScheme name="1_MeraNetwork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MeraNetwork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eraNetwork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MeraNetwork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MeraNetwork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MeraNetwork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MeraNetwork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MeraNetwork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MeraNetwork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raNetworks">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B2B2B2"/>
      </a:folHlink>
    </a:clrScheme>
    <a:fontScheme name="MeraNetwork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eraNetwork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eraNetwork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eraNetwork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eraNetwork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eraNetwork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eraNetwork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eraNetwork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14717</TotalTime>
  <Words>2568</Words>
  <Application>Microsoft Office PowerPoint</Application>
  <PresentationFormat>On-screen Show (4:3)</PresentationFormat>
  <Paragraphs>327</Paragraphs>
  <Slides>25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Courier New</vt:lpstr>
      <vt:lpstr>Times New Roman</vt:lpstr>
      <vt:lpstr>Verdana</vt:lpstr>
      <vt:lpstr>1_MeraNetworks</vt:lpstr>
      <vt:lpstr>MeraNetworks</vt:lpstr>
      <vt:lpstr>Лекция №10</vt:lpstr>
      <vt:lpstr>Разминка</vt:lpstr>
      <vt:lpstr>Сокеты</vt:lpstr>
      <vt:lpstr>Методы сокетов</vt:lpstr>
      <vt:lpstr>Пример TCP сервера</vt:lpstr>
      <vt:lpstr>Пример TCP клиента</vt:lpstr>
      <vt:lpstr>Клиент-серверное взаимодействие (TCP)</vt:lpstr>
      <vt:lpstr>Пример UDP сервера</vt:lpstr>
      <vt:lpstr>Пример UDP клиента</vt:lpstr>
      <vt:lpstr>Клиент-серверное взаимодействие (UDP)</vt:lpstr>
      <vt:lpstr>TCP сервер с многопоточной обработкой запросов</vt:lpstr>
      <vt:lpstr>TCP сервер с многопоточной обработкой запросов</vt:lpstr>
      <vt:lpstr>TCP клиент</vt:lpstr>
      <vt:lpstr>HTTP</vt:lpstr>
      <vt:lpstr>HTTP-сообщение</vt:lpstr>
      <vt:lpstr>HTTP-сообщение</vt:lpstr>
      <vt:lpstr>HTTP-сервер средствами Python</vt:lpstr>
      <vt:lpstr>Свой HTTP-сервер</vt:lpstr>
      <vt:lpstr>urllib</vt:lpstr>
      <vt:lpstr>xmlrpc</vt:lpstr>
      <vt:lpstr>xmlrpc.server</vt:lpstr>
      <vt:lpstr>xmlrpc.client</vt:lpstr>
      <vt:lpstr>cherrypy</vt:lpstr>
      <vt:lpstr>smtplib</vt:lpstr>
      <vt:lpstr>Практика</vt:lpstr>
    </vt:vector>
  </TitlesOfParts>
  <Company>Mera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orlov</dc:creator>
  <cp:lastModifiedBy>Orlov, Ilia (EXT)</cp:lastModifiedBy>
  <cp:revision>662</cp:revision>
  <dcterms:created xsi:type="dcterms:W3CDTF">2009-01-14T03:06:54Z</dcterms:created>
  <dcterms:modified xsi:type="dcterms:W3CDTF">2019-02-03T11:34:24Z</dcterms:modified>
</cp:coreProperties>
</file>