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emf" ContentType="image/x-emf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slideLayouts/slideLayout23.xml" ContentType="application/vnd.openxmlformats-officedocument.presentationml.slideLayout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slideLayouts/slideLayout25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presProps" Target="presProps.xml" /><Relationship Id="rId25" Type="http://schemas.openxmlformats.org/officeDocument/2006/relationships/tableStyles" Target="tableStyles.xml" /><Relationship Id="rId2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emf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/>
          <p:cNvSpPr txBox="1"/>
          <p:nvPr userDrawn="1"/>
        </p:nvSpPr>
        <p:spPr bwMode="auto"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cs typeface="Calibri"/>
              </a:rPr>
              <a:t>Python </a:t>
            </a:r>
            <a:endParaRPr lang="ru-RU" sz="1400">
              <a:solidFill>
                <a:schemeClr val="bg1">
                  <a:lumMod val="50000"/>
                </a:schemeClr>
              </a:solidFill>
              <a:latin typeface="+mn-lt"/>
              <a:cs typeface="Calibri"/>
            </a:endParaRPr>
          </a:p>
          <a:p>
            <a:pPr algn="r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cs typeface="Calibri"/>
              </a:rPr>
              <a:t>Course</a:t>
            </a:r>
            <a:endParaRPr/>
          </a:p>
        </p:txBody>
      </p:sp>
      <p:sp>
        <p:nvSpPr>
          <p:cNvPr id="5" name="Текст 1"/>
          <p:cNvSpPr txBox="1"/>
          <p:nvPr userDrawn="1"/>
        </p:nvSpPr>
        <p:spPr bwMode="auto">
          <a:xfrm>
            <a:off x="11032772" y="5671530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200">
                <a:solidFill>
                  <a:schemeClr val="tx1"/>
                </a:solidFill>
                <a:latin typeface="Verdana"/>
                <a:ea typeface="Verdan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6395320F-BA3B-42CB-9DF4-77B0337CE910}" type="slidenum">
              <a:rPr lang="ru-RU" sz="1600">
                <a:solidFill>
                  <a:schemeClr val="bg1">
                    <a:lumMod val="50000"/>
                  </a:schemeClr>
                </a:solidFill>
                <a:latin typeface="+mn-lt"/>
                <a:cs typeface="Times New Roman"/>
              </a:rPr>
              <a:t/>
            </a:fld>
            <a:endParaRPr lang="ru-RU" sz="1600">
              <a:solidFill>
                <a:schemeClr val="bg1">
                  <a:lumMod val="50000"/>
                </a:schemeClr>
              </a:solidFill>
              <a:latin typeface="+mn-lt"/>
              <a:cs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_3">
    <p:bg>
      <p:bgPr shadeToTitle="0">
        <a:blipFill>
          <a:blip r:embed="rId2">
            <a:lum/>
          </a:blip>
          <a:srcRect l="-36708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Наши проекты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>
              <a:defRPr/>
            </a:pPr>
            <a:r>
              <a:rPr lang="ru-RU"/>
              <a:t>Самозанятые</a:t>
            </a:r>
            <a:endParaRPr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  <a:defRPr/>
            </a:pPr>
            <a:r>
              <a:rPr lang="ru-RU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/>
              <a:t>спецрежиме</a:t>
            </a:r>
            <a:r>
              <a:rPr lang="ru-RU"/>
              <a:t>, который еще называют налогом </a:t>
            </a:r>
            <a:r>
              <a:rPr lang="en-US"/>
              <a:t> </a:t>
            </a:r>
            <a:r>
              <a:rPr lang="ru-RU"/>
              <a:t>для самозанятых.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оголовок и список">
    <p:bg>
      <p:bgPr shadeToTitle="0">
        <a:blipFill>
          <a:blip r:embed="rId2">
            <a:lum/>
          </a:blip>
          <a:srcRect l="-41176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/>
              <a:buChar char="•"/>
              <a:defRPr sz="1500"/>
            </a:lvl1pPr>
          </a:lstStyle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1_Заоголовок и список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1"/>
          </p:nvPr>
        </p:nvSpPr>
        <p:spPr bwMode="auto"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диаграммы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2_Заоголовок и список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1"/>
          </p:nvPr>
        </p:nvSpPr>
        <p:spPr bwMode="auto"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 SmartArt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, текст и логотипы_1">
    <p:bg>
      <p:bgPr shadeToTitle="0">
        <a:blipFill>
          <a:blip r:embed="rId2">
            <a:lum/>
          </a:blip>
          <a:srcRect l="-37888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 bwMode="auto"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2"/>
          </p:nvPr>
        </p:nvSpPr>
        <p:spPr bwMode="auto"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3"/>
          </p:nvPr>
        </p:nvSpPr>
        <p:spPr bwMode="auto"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4"/>
          </p:nvPr>
        </p:nvSpPr>
        <p:spPr bwMode="auto"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1" name="Picture Placeholder 12"/>
          <p:cNvSpPr>
            <a:spLocks noGrp="1"/>
          </p:cNvSpPr>
          <p:nvPr>
            <p:ph type="pic" sz="quarter" idx="15"/>
          </p:nvPr>
        </p:nvSpPr>
        <p:spPr bwMode="auto"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C</a:t>
            </a: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амозанятые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/>
              <a:buChar char="•"/>
              <a:defRPr b="1"/>
            </a:lvl1pPr>
          </a:lstStyle>
          <a:p>
            <a:pPr lvl="0">
              <a:defRPr/>
            </a:pPr>
            <a:r>
              <a:rPr lang="ru-RU"/>
              <a:t>Совместная работа со смежными командами</a:t>
            </a:r>
            <a:endParaRPr/>
          </a:p>
          <a:p>
            <a:pPr lvl="0">
              <a:defRPr/>
            </a:pPr>
            <a:endParaRPr lang="ru-RU"/>
          </a:p>
          <a:p>
            <a:pPr lvl="0">
              <a:defRPr/>
            </a:pPr>
            <a:r>
              <a:rPr lang="ru-RU"/>
              <a:t>Angular</a:t>
            </a:r>
            <a:r>
              <a:rPr lang="ru-RU"/>
              <a:t> под капотом</a:t>
            </a:r>
            <a:endParaRPr/>
          </a:p>
          <a:p>
            <a:pPr lvl="0">
              <a:defRPr/>
            </a:pPr>
            <a:endParaRPr lang="ru-RU"/>
          </a:p>
          <a:p>
            <a:pPr lvl="0">
              <a:defRPr/>
            </a:pPr>
            <a:r>
              <a:rPr lang="ru-RU"/>
              <a:t>Typescript</a:t>
            </a:r>
            <a:r>
              <a:rPr lang="ru-RU"/>
              <a:t> — строгость и организованность кода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, текст и логотипы_2">
    <p:bg>
      <p:bgPr shadeToTitle="0">
        <a:blipFill>
          <a:blip r:embed="rId2">
            <a:lum/>
          </a:blip>
          <a:srcRect l="0" t="-39759" r="-28057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en-US"/>
              <a:t>www.flexify.io</a:t>
            </a:r>
            <a:endParaRPr lang="ru-R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ru-RU"/>
              <a:t>Виртуализация облачных</a:t>
            </a:r>
            <a:endParaRPr/>
          </a:p>
          <a:p>
            <a:pPr lvl="0">
              <a:defRPr/>
            </a:pPr>
            <a:r>
              <a:rPr lang="ru-RU"/>
              <a:t>хранилищ.</a:t>
            </a:r>
            <a:endParaRPr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 bwMode="auto"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Собственные разработки</a:t>
            </a:r>
            <a:endParaRPr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en-US"/>
              <a:t>www.netmechanica.com</a:t>
            </a:r>
            <a:endParaRPr lang="ru-RU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ru-RU"/>
              <a:t>Продуктовая линейка средств </a:t>
            </a:r>
            <a:endParaRPr/>
          </a:p>
          <a:p>
            <a:pPr lvl="0">
              <a:defRPr/>
            </a:pPr>
            <a:r>
              <a:rPr lang="ru-RU"/>
              <a:t>мониторинга и сетевого управления.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аблица">
    <p:bg>
      <p:bgPr shadeToTitle="0">
        <a:blipFill>
          <a:blip r:embed="rId2">
            <a:lum/>
          </a:blip>
          <a:srcRect l="0" t="-14529" r="-35897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Референции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0"/>
          </p:nvPr>
        </p:nvSpPr>
        <p:spPr bwMode="auto"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таблицы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Факты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 bwMode="auto"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Разработка</a:t>
            </a:r>
            <a:endParaRPr/>
          </a:p>
          <a:p>
            <a:pPr lvl="0">
              <a:defRPr/>
            </a:pPr>
            <a:r>
              <a:rPr lang="ru-RU"/>
              <a:t>и интеграция ПО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defRPr/>
            </a:pPr>
            <a:r>
              <a:rPr lang="ru-RU"/>
              <a:t>Факты о компании</a:t>
            </a:r>
            <a:endParaRPr/>
          </a:p>
        </p:txBody>
      </p:sp>
      <p:sp>
        <p:nvSpPr>
          <p:cNvPr id="23" name="Oval 22"/>
          <p:cNvSpPr/>
          <p:nvPr/>
        </p:nvSpPr>
        <p:spPr bwMode="auto"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Иностранные</a:t>
            </a:r>
            <a:endParaRPr/>
          </a:p>
          <a:p>
            <a:pPr lvl="0">
              <a:defRPr/>
            </a:pPr>
            <a:r>
              <a:rPr lang="ru-RU"/>
              <a:t>и российские</a:t>
            </a:r>
            <a:endParaRPr/>
          </a:p>
          <a:p>
            <a:pPr lvl="0">
              <a:defRPr/>
            </a:pPr>
            <a:r>
              <a:rPr lang="ru-RU"/>
              <a:t>клиенты</a:t>
            </a:r>
            <a:endParaRPr lang="en-US"/>
          </a:p>
        </p:txBody>
      </p:sp>
      <p:sp>
        <p:nvSpPr>
          <p:cNvPr id="33" name="Oval 32"/>
          <p:cNvSpPr/>
          <p:nvPr/>
        </p:nvSpPr>
        <p:spPr bwMode="auto"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Более 100</a:t>
            </a:r>
            <a:endParaRPr/>
          </a:p>
          <a:p>
            <a:pPr lvl="0">
              <a:defRPr/>
            </a:pPr>
            <a:r>
              <a:rPr lang="ru-RU"/>
              <a:t>сотрудников</a:t>
            </a:r>
            <a:endParaRPr lang="en-US"/>
          </a:p>
        </p:txBody>
      </p:sp>
      <p:sp>
        <p:nvSpPr>
          <p:cNvPr id="37" name="Oval 36"/>
          <p:cNvSpPr/>
          <p:nvPr/>
        </p:nvSpPr>
        <p:spPr bwMode="auto"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Работаем с 2011 года</a:t>
            </a:r>
            <a:endParaRPr lang="en-US"/>
          </a:p>
        </p:txBody>
      </p:sp>
      <p:sp>
        <p:nvSpPr>
          <p:cNvPr id="39" name="Oval 38"/>
          <p:cNvSpPr/>
          <p:nvPr/>
        </p:nvSpPr>
        <p:spPr bwMode="auto"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Принцип </a:t>
            </a:r>
            <a:endParaRPr/>
          </a:p>
          <a:p>
            <a:pPr lvl="0">
              <a:defRPr/>
            </a:pPr>
            <a:r>
              <a:rPr lang="en-US"/>
              <a:t>OTOBOS</a:t>
            </a:r>
            <a:endParaRPr/>
          </a:p>
        </p:txBody>
      </p:sp>
      <p:sp>
        <p:nvSpPr>
          <p:cNvPr id="16" name="Oval 15"/>
          <p:cNvSpPr/>
          <p:nvPr/>
        </p:nvSpPr>
        <p:spPr bwMode="auto"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bg1"/>
              </a:solidFill>
            </a:endParaRP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Офисы </a:t>
            </a:r>
            <a:endParaRPr/>
          </a:p>
          <a:p>
            <a:pPr lvl="0">
              <a:defRPr/>
            </a:pPr>
            <a:r>
              <a:rPr lang="ru-RU"/>
              <a:t>в Москве</a:t>
            </a:r>
            <a:endParaRPr/>
          </a:p>
          <a:p>
            <a:pPr lvl="0">
              <a:defRPr/>
            </a:pPr>
            <a:r>
              <a:rPr lang="ru-RU"/>
              <a:t>и Нижнем</a:t>
            </a:r>
            <a:endParaRPr/>
          </a:p>
          <a:p>
            <a:pPr lvl="0">
              <a:defRPr/>
            </a:pPr>
            <a:r>
              <a:rPr lang="ru-RU"/>
              <a:t> Новгороде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отрудники_1">
    <p:bg>
      <p:bgPr shadeToTitle="0">
        <a:blipFill>
          <a:blip r:embed="rId2">
            <a:lum/>
          </a:blip>
          <a:srcRect l="0" t="0" r="-27007" b="-37888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Text Placeholder 5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Отвечает за проектирование и разработку систем управления OSS/NMS промышленного класса</a:t>
            </a:r>
            <a:endParaRPr/>
          </a:p>
          <a:p>
            <a:pPr lvl="0">
              <a:defRPr/>
            </a:pPr>
            <a:r>
              <a:rPr lang="ru-RU"/>
              <a:t>и </a:t>
            </a:r>
            <a:r>
              <a:rPr lang="ru-RU"/>
              <a:t>биллинговых</a:t>
            </a:r>
            <a:r>
              <a:rPr lang="ru-RU"/>
              <a:t> платформ.</a:t>
            </a:r>
            <a:endParaRPr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Технический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20"/>
          </p:nvPr>
        </p:nvSpPr>
        <p:spPr bwMode="auto"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Андрей</a:t>
            </a:r>
            <a:endParaRPr/>
          </a:p>
          <a:p>
            <a:pPr lvl="0">
              <a:defRPr/>
            </a:pPr>
            <a:r>
              <a:rPr lang="ru-RU"/>
              <a:t>Комягин</a:t>
            </a:r>
            <a:endParaRPr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Отвечает за развитие бизнеса, управление продажами, работу с ключевыми российскими и зарубежными заказчиками.</a:t>
            </a:r>
            <a:endParaRPr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Финансовый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Сергей</a:t>
            </a:r>
            <a:endParaRPr/>
          </a:p>
          <a:p>
            <a:pPr lvl="0">
              <a:defRPr/>
            </a:pPr>
            <a:r>
              <a:rPr lang="ru-RU"/>
              <a:t>Смирнов</a:t>
            </a:r>
            <a:endParaRPr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Возглавляет компанию </a:t>
            </a:r>
            <a:endParaRPr/>
          </a:p>
          <a:p>
            <a:pPr lvl="0">
              <a:defRPr/>
            </a:pPr>
            <a:r>
              <a:rPr lang="ru-RU"/>
              <a:t>«СТМ» с 2011 года.</a:t>
            </a:r>
            <a:endParaRPr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Генеральный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202944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pPr>
              <a:defRPr/>
            </a:pPr>
            <a:r>
              <a:rPr lang="ru-RU"/>
              <a:t>Руководство</a:t>
            </a:r>
            <a:endParaRPr/>
          </a:p>
        </p:txBody>
      </p:sp>
      <p:sp>
        <p:nvSpPr>
          <p:cNvPr id="35" name="TextBox 34"/>
          <p:cNvSpPr txBox="1"/>
          <p:nvPr/>
        </p:nvSpPr>
        <p:spPr bwMode="auto"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Алексей</a:t>
            </a:r>
            <a:endParaRPr/>
          </a:p>
          <a:p>
            <a:pPr lvl="0">
              <a:defRPr/>
            </a:pPr>
            <a:r>
              <a:rPr lang="ru-RU"/>
              <a:t>Щепетков</a:t>
            </a:r>
            <a:endParaRPr lang="ru-RU"/>
          </a:p>
        </p:txBody>
      </p:sp>
      <p:sp>
        <p:nvSpPr>
          <p:cNvPr id="16" name="TextBox 15"/>
          <p:cNvSpPr txBox="1"/>
          <p:nvPr/>
        </p:nvSpPr>
        <p:spPr bwMode="auto"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отрудники_2">
    <p:bg>
      <p:bgPr shadeToTitle="0">
        <a:blipFill>
          <a:blip r:embed="rId2">
            <a:lum/>
          </a:blip>
          <a:srcRect l="-33774" t="0" r="0" b="-2248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Picture Placeholder 3"/>
          <p:cNvSpPr>
            <a:spLocks noGrp="1"/>
          </p:cNvSpPr>
          <p:nvPr>
            <p:ph type="pic" sz="quarter" idx="19"/>
          </p:nvPr>
        </p:nvSpPr>
        <p:spPr bwMode="auto"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0"/>
          </p:nvPr>
        </p:nvSpPr>
        <p:spPr bwMode="auto"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7"/>
          </p:nvPr>
        </p:nvSpPr>
        <p:spPr bwMode="auto">
          <a:xfrm>
            <a:off x="5764376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8"/>
          </p:nvPr>
        </p:nvSpPr>
        <p:spPr bwMode="auto"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 bwMode="auto"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Партнеры:</a:t>
            </a:r>
            <a:endParaRPr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Опыт работы в отрасли — более 10 лет. </a:t>
            </a:r>
            <a:endParaRPr lang="en-US"/>
          </a:p>
          <a:p>
            <a:pPr lvl="0">
              <a:defRPr/>
            </a:pPr>
            <a:r>
              <a:rPr lang="ru-RU"/>
              <a:t>Магистр Нижегородского Государственного Технического Университета.</a:t>
            </a:r>
            <a:endParaRPr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Руководитель направления</a:t>
            </a:r>
            <a:endParaRPr/>
          </a:p>
          <a:p>
            <a:pPr lvl="0">
              <a:defRPr/>
            </a:pPr>
            <a:r>
              <a:rPr lang="ru-RU"/>
              <a:t>«Разработка ПО»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Разработка ПО</a:t>
            </a:r>
            <a:endParaRPr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Александр Бондин</a:t>
            </a:r>
            <a:endParaRPr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4158690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1_Титульный_1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аловок и картинка_1">
    <p:bg>
      <p:bgPr shadeToTitle="0">
        <a:blipFill>
          <a:blip r:embed="rId2">
            <a:lum/>
          </a:blip>
          <a:srcRect l="0" t="-18032" r="-39024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а_2">
    <p:bg>
      <p:bgPr shadeToTitle="0">
        <a:blipFill>
          <a:blip r:embed="rId2">
            <a:lum/>
          </a:blip>
          <a:srcRect l="-29577" t="0" r="0" b="-2424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а_3">
    <p:bg>
      <p:bgPr shadeToTitle="0">
        <a:blipFill>
          <a:blip r:embed="rId2">
            <a:lum/>
          </a:blip>
          <a:srcRect l="0" t="-20634" r="-37888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и_1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Picture Placeholder 3"/>
          <p:cNvSpPr>
            <a:spLocks noGrp="1"/>
          </p:cNvSpPr>
          <p:nvPr>
            <p:ph type="pic" sz="quarter" idx="34"/>
          </p:nvPr>
        </p:nvSpPr>
        <p:spPr bwMode="auto"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27"/>
          </p:nvPr>
        </p:nvSpPr>
        <p:spPr bwMode="auto"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22"/>
          </p:nvPr>
        </p:nvSpPr>
        <p:spPr bwMode="auto"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23"/>
          </p:nvPr>
        </p:nvSpPr>
        <p:spPr bwMode="auto"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24"/>
          </p:nvPr>
        </p:nvSpPr>
        <p:spPr bwMode="auto"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25"/>
          </p:nvPr>
        </p:nvSpPr>
        <p:spPr bwMode="auto"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26"/>
          </p:nvPr>
        </p:nvSpPr>
        <p:spPr bwMode="auto"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1"/>
          </p:nvPr>
        </p:nvSpPr>
        <p:spPr bwMode="auto"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Технологии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28"/>
          </p:nvPr>
        </p:nvSpPr>
        <p:spPr bwMode="auto"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29"/>
          </p:nvPr>
        </p:nvSpPr>
        <p:spPr bwMode="auto"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30"/>
          </p:nvPr>
        </p:nvSpPr>
        <p:spPr bwMode="auto"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9" name="Picture Placeholder 3"/>
          <p:cNvSpPr>
            <a:spLocks noGrp="1"/>
          </p:cNvSpPr>
          <p:nvPr>
            <p:ph type="pic" sz="quarter" idx="31"/>
          </p:nvPr>
        </p:nvSpPr>
        <p:spPr bwMode="auto"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0" name="Picture Placeholder 3"/>
          <p:cNvSpPr>
            <a:spLocks noGrp="1"/>
          </p:cNvSpPr>
          <p:nvPr>
            <p:ph type="pic" sz="quarter" idx="32"/>
          </p:nvPr>
        </p:nvSpPr>
        <p:spPr bwMode="auto"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1" name="Picture Placeholder 3"/>
          <p:cNvSpPr>
            <a:spLocks noGrp="1"/>
          </p:cNvSpPr>
          <p:nvPr>
            <p:ph type="pic" sz="quarter" idx="33"/>
          </p:nvPr>
        </p:nvSpPr>
        <p:spPr bwMode="auto"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35"/>
          </p:nvPr>
        </p:nvSpPr>
        <p:spPr bwMode="auto"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4" name="Picture Placeholder 3"/>
          <p:cNvSpPr>
            <a:spLocks noGrp="1"/>
          </p:cNvSpPr>
          <p:nvPr>
            <p:ph type="pic" sz="quarter" idx="36"/>
          </p:nvPr>
        </p:nvSpPr>
        <p:spPr bwMode="auto"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5" name="Picture Placeholder 3"/>
          <p:cNvSpPr>
            <a:spLocks noGrp="1"/>
          </p:cNvSpPr>
          <p:nvPr>
            <p:ph type="pic" sz="quarter" idx="37"/>
          </p:nvPr>
        </p:nvSpPr>
        <p:spPr bwMode="auto"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6" name="Picture Placeholder 3"/>
          <p:cNvSpPr>
            <a:spLocks noGrp="1"/>
          </p:cNvSpPr>
          <p:nvPr>
            <p:ph type="pic" sz="quarter" idx="38"/>
          </p:nvPr>
        </p:nvSpPr>
        <p:spPr bwMode="auto"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7" name="Picture Placeholder 3"/>
          <p:cNvSpPr>
            <a:spLocks noGrp="1"/>
          </p:cNvSpPr>
          <p:nvPr>
            <p:ph type="pic" sz="quarter" idx="39"/>
          </p:nvPr>
        </p:nvSpPr>
        <p:spPr bwMode="auto"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8" name="Picture Placeholder 3"/>
          <p:cNvSpPr>
            <a:spLocks noGrp="1"/>
          </p:cNvSpPr>
          <p:nvPr>
            <p:ph type="pic" sz="quarter" idx="40"/>
          </p:nvPr>
        </p:nvSpPr>
        <p:spPr bwMode="auto"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ертификаты">
    <p:bg>
      <p:bgPr shadeToTitle="0">
        <a:blipFill>
          <a:blip r:embed="rId2">
            <a:lum/>
          </a:blip>
          <a:srcRect l="0" t="-20000" r="-35483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4"/>
          </p:nvPr>
        </p:nvSpPr>
        <p:spPr bwMode="auto"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5"/>
          </p:nvPr>
        </p:nvSpPr>
        <p:spPr bwMode="auto"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6"/>
          </p:nvPr>
        </p:nvSpPr>
        <p:spPr bwMode="auto"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Сертификаты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Контакты">
    <p:bg>
      <p:bgPr shadeToTitle="0">
        <a:blipFill>
          <a:blip r:embed="rId2">
            <a:lum/>
          </a:blip>
          <a:srcRect l="-30555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Text Placeholder 10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www.stm-labs.ru</a:t>
            </a:r>
            <a:endParaRPr lang="ru-RU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info@stm-labs</a:t>
            </a:r>
            <a:endParaRPr lang="ru-RU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+ 7 (831) 217-15-90</a:t>
            </a:r>
            <a:endParaRPr/>
          </a:p>
          <a:p>
            <a:pPr lvl="0">
              <a:defRPr/>
            </a:pPr>
            <a:r>
              <a:rPr lang="ru-RU"/>
              <a:t>+ 7 (831) 217-15-91</a:t>
            </a:r>
            <a:endParaRPr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603090, ул. Родионова, 23а, корп. Б</a:t>
            </a:r>
            <a:endParaRPr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+ 7 910 390-14-89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115280, ул. Ленинская Слобода, 26с28, </a:t>
            </a:r>
            <a:endParaRPr/>
          </a:p>
          <a:p>
            <a:pPr lvl="0">
              <a:defRPr/>
            </a:pPr>
            <a:r>
              <a:rPr lang="ru-RU"/>
              <a:t>бизнес-центр «Слободской»</a:t>
            </a: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Контакты</a:t>
            </a:r>
            <a:endParaRPr/>
          </a:p>
        </p:txBody>
      </p:sp>
      <p:sp>
        <p:nvSpPr>
          <p:cNvPr id="8" name="TextBox 7"/>
          <p:cNvSpPr txBox="1"/>
          <p:nvPr/>
        </p:nvSpPr>
        <p:spPr bwMode="auto"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  <a:defRPr/>
            </a:pPr>
            <a:r>
              <a:rPr lang="ru-RU" sz="2200" b="1">
                <a:latin typeface="Verdana"/>
                <a:ea typeface="Verdana"/>
                <a:cs typeface="Verdana"/>
              </a:rPr>
              <a:t>Офис в Москве</a:t>
            </a:r>
            <a:endParaRPr lang="en-US" sz="2200" b="1">
              <a:latin typeface="Verdana"/>
              <a:ea typeface="Verdana"/>
              <a:cs typeface="Verdan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/>
                <a:ea typeface="Verdana"/>
              </a:defRPr>
            </a:lvl1pPr>
            <a:lvl2pPr>
              <a:defRPr sz="2200">
                <a:latin typeface="Verdana"/>
                <a:ea typeface="Verdana"/>
              </a:defRPr>
            </a:lvl2pPr>
            <a:lvl3pPr>
              <a:defRPr sz="2200">
                <a:latin typeface="Verdana"/>
                <a:ea typeface="Verdana"/>
              </a:defRPr>
            </a:lvl3pPr>
            <a:lvl4pPr>
              <a:defRPr sz="2200">
                <a:latin typeface="Verdana"/>
                <a:ea typeface="Verdana"/>
              </a:defRPr>
            </a:lvl4pPr>
            <a:lvl5pPr>
              <a:defRPr sz="2200">
                <a:latin typeface="Verdana"/>
                <a:ea typeface="Verdana"/>
              </a:defRPr>
            </a:lvl5pPr>
          </a:lstStyle>
          <a:p>
            <a:pPr lvl="0">
              <a:defRPr/>
            </a:pPr>
            <a:r>
              <a:rPr lang="ru-RU"/>
              <a:t>Офис в Москве</a:t>
            </a:r>
            <a:endParaRPr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/>
                <a:ea typeface="Verdana"/>
              </a:defRPr>
            </a:lvl1pPr>
            <a:lvl2pPr>
              <a:defRPr sz="2200">
                <a:latin typeface="Verdana"/>
                <a:ea typeface="Verdana"/>
              </a:defRPr>
            </a:lvl2pPr>
            <a:lvl3pPr>
              <a:defRPr sz="2200">
                <a:latin typeface="Verdana"/>
                <a:ea typeface="Verdana"/>
              </a:defRPr>
            </a:lvl3pPr>
            <a:lvl4pPr>
              <a:defRPr sz="2200">
                <a:latin typeface="Verdana"/>
                <a:ea typeface="Verdana"/>
              </a:defRPr>
            </a:lvl4pPr>
            <a:lvl5pPr>
              <a:defRPr sz="2200">
                <a:latin typeface="Verdana"/>
                <a:ea typeface="Verdana"/>
              </a:defRPr>
            </a:lvl5pPr>
          </a:lstStyle>
          <a:p>
            <a:pPr lvl="0">
              <a:defRPr/>
            </a:pPr>
            <a:r>
              <a:rPr lang="ru-RU"/>
              <a:t>Офис в Нижнем Новгороде</a:t>
            </a:r>
            <a:endParaRPr/>
          </a:p>
        </p:txBody>
      </p:sp>
      <p:sp>
        <p:nvSpPr>
          <p:cNvPr id="19" name="TextBox 18"/>
          <p:cNvSpPr txBox="1"/>
          <p:nvPr/>
        </p:nvSpPr>
        <p:spPr bwMode="auto"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  <a:defRPr/>
            </a:pPr>
            <a:r>
              <a:rPr lang="ru-RU" sz="2200" b="1">
                <a:latin typeface="Verdana"/>
                <a:ea typeface="Verdana"/>
                <a:cs typeface="Verdana"/>
              </a:rPr>
              <a:t>Офис в Москве</a:t>
            </a:r>
            <a:endParaRPr lang="en-US" sz="2200" b="1">
              <a:latin typeface="Verdana"/>
              <a:ea typeface="Verdana"/>
              <a:cs typeface="Verdana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475542" y="4285155"/>
            <a:ext cx="158626" cy="1917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Титульный слайд">
    <p:bg>
      <p:bgPr shadeToTitle="0">
        <a:blipFill>
          <a:blip r:embed="rId2">
            <a:lum/>
          </a:blip>
          <a:srcRect l="0" t="0" r="-14529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1(английский)">
    <p:bg>
      <p:bgPr shadeToTitle="0">
        <a:blipFill>
          <a:blip r:embed="rId2">
            <a:lum/>
          </a:blip>
          <a:srcRect l="0" t="0" r="-14529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/>
                <a:ea typeface="Verdana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Title</a:t>
            </a:r>
            <a:endParaRPr/>
          </a:p>
          <a:p>
            <a:pPr>
              <a:lnSpc>
                <a:spcPct val="120000"/>
              </a:lnSpc>
              <a:defRPr/>
            </a:pPr>
            <a:r>
              <a:rPr lang="en-US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in English</a:t>
            </a:r>
            <a:endParaRPr sz="4800" b="1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487481" y="5890019"/>
            <a:ext cx="1530894" cy="7943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2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  <a:defRPr/>
            </a:pP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Современные </a:t>
            </a:r>
            <a:b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</a:b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технологии</a:t>
            </a:r>
            <a:b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</a:b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мониторинга</a:t>
            </a:r>
            <a:endParaRPr sz="4800" b="1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443575" y="5879195"/>
            <a:ext cx="1574800" cy="805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2(английский)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en-US"/>
              <a:t>Title</a:t>
            </a:r>
            <a:endParaRPr/>
          </a:p>
          <a:p>
            <a:pPr lvl="0">
              <a:defRPr/>
            </a:pPr>
            <a:r>
              <a:rPr lang="en-US"/>
              <a:t>in English</a:t>
            </a:r>
            <a:endParaRPr/>
          </a:p>
        </p:txBody>
      </p:sp>
      <p:pic>
        <p:nvPicPr>
          <p:cNvPr id="24" name="Рисунок 1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117144" y="5578356"/>
            <a:ext cx="1557240" cy="78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3">
    <p:bg>
      <p:bgPr shadeToTitle="0">
        <a:blipFill>
          <a:blip r:embed="rId2">
            <a:lum/>
          </a:blip>
          <a:srcRect l="-41860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>
              <a:defRPr/>
            </a:pPr>
            <a:r>
              <a:rPr lang="ru-RU"/>
              <a:t>Современные </a:t>
            </a:r>
            <a:endParaRPr/>
          </a:p>
          <a:p>
            <a:pPr lvl="0">
              <a:defRPr/>
            </a:pPr>
            <a:r>
              <a:rPr lang="ru-RU"/>
              <a:t>технологии</a:t>
            </a:r>
            <a:endParaRPr/>
          </a:p>
          <a:p>
            <a:pPr lvl="0">
              <a:defRPr/>
            </a:pPr>
            <a:r>
              <a:rPr lang="ru-RU"/>
              <a:t>мониторинга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73625" y="5890019"/>
            <a:ext cx="1530894" cy="7943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3(английский)">
    <p:bg>
      <p:bgPr shadeToTitle="0">
        <a:blipFill>
          <a:blip r:embed="rId2">
            <a:lum/>
          </a:blip>
          <a:srcRect l="-41860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>
              <a:defRPr/>
            </a:pPr>
            <a:r>
              <a:rPr lang="en-US"/>
              <a:t>Title</a:t>
            </a:r>
            <a:endParaRPr/>
          </a:p>
          <a:p>
            <a:pPr lvl="0">
              <a:defRPr/>
            </a:pPr>
            <a:r>
              <a:rPr lang="en-US"/>
              <a:t>in English</a:t>
            </a:r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970341" y="5410047"/>
            <a:ext cx="1532306" cy="7976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_1">
    <p:bg>
      <p:bgPr shadeToTitle="0">
        <a:blipFill>
          <a:blip r:embed="rId2">
            <a:lum/>
          </a:blip>
          <a:srcRect l="-38271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>
              <a:defRPr/>
            </a:pPr>
            <a:r>
              <a:rPr lang="ru-RU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 bwMode="auto"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>
              <a:defRPr/>
            </a:pPr>
            <a:r>
              <a:rPr lang="ru-RU"/>
              <a:t>Компетенции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­_2">
    <p:bg>
      <p:bgPr shadeToTitle="0">
        <a:blipFill>
          <a:blip r:embed="rId2">
            <a:lum/>
          </a:blip>
          <a:srcRect l="-35064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defRPr/>
            </a:pPr>
            <a:r>
              <a:rPr lang="ru-RU"/>
              <a:t>Текстовый слайд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Подзаголовок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</a:t>
            </a:r>
            <a:endParaRPr/>
          </a:p>
          <a:p>
            <a:pPr lvl="0">
              <a:defRPr/>
            </a:pPr>
            <a:r>
              <a:rPr lang="ru-RU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2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29">
            <a:lum/>
          </a:blip>
          <a:srcRect l="0" t="0" r="-14529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xStyles>
    <p:titleStyle>
      <a:lvl1pPr algn="l" defTabSz="914400">
        <a:lnSpc>
          <a:spcPct val="100000"/>
        </a:lnSpc>
        <a:spcBef>
          <a:spcPts val="500"/>
        </a:spcBef>
        <a:spcAft>
          <a:spcPts val="500"/>
        </a:spcAft>
        <a:buNone/>
        <a:defRPr sz="3200" b="1">
          <a:solidFill>
            <a:schemeClr val="tx1"/>
          </a:solidFill>
          <a:latin typeface="Verdana"/>
          <a:ea typeface="Verdana"/>
          <a:cs typeface="+mj-cs"/>
        </a:defRPr>
      </a:lvl1pPr>
    </p:titleStyle>
    <p:bodyStyle>
      <a:lvl1pPr marL="0" indent="0" algn="l" defTabSz="914400">
        <a:lnSpc>
          <a:spcPct val="90000"/>
        </a:lnSpc>
        <a:spcBef>
          <a:spcPts val="1000"/>
        </a:spcBef>
        <a:buFont typeface="Arial"/>
        <a:buNone/>
        <a:defRPr sz="2200">
          <a:solidFill>
            <a:schemeClr val="tx1"/>
          </a:solidFill>
          <a:latin typeface="Verdana"/>
          <a:ea typeface="Verdan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127.0.0.1:8888/" TargetMode="Externa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127.0.0.1:8080/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oogle.com/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 sz="3600" u="sng">
                <a:solidFill>
                  <a:srgbClr val="002060"/>
                </a:solidFill>
                <a:latin typeface="+mn-lt"/>
                <a:cs typeface="Times New Roman"/>
              </a:rPr>
              <a:t>Лекция №12</a:t>
            </a:r>
            <a:endParaRPr/>
          </a:p>
        </p:txBody>
      </p:sp>
      <p:sp>
        <p:nvSpPr>
          <p:cNvPr id="162" name="Text Box 10"/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3200" b="1">
                <a:solidFill>
                  <a:srgbClr val="002060"/>
                </a:solidFill>
                <a:latin typeface="+mn-lt"/>
              </a:rPr>
              <a:t>Работа с сетью</a:t>
            </a:r>
            <a:endParaRPr lang="en-US" sz="3200" b="1">
              <a:solidFill>
                <a:srgbClr val="002060"/>
              </a:solidFill>
              <a:latin typeface="+mn-lt"/>
            </a:endParaRPr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Сокеты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Методы сокетов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en-US" sz="2800">
                <a:solidFill>
                  <a:srgbClr val="002060"/>
                </a:solidFill>
                <a:latin typeface="+mn-lt"/>
              </a:rPr>
              <a:t>TCP-</a:t>
            </a:r>
            <a:r>
              <a:rPr lang="ru-RU" sz="2800">
                <a:solidFill>
                  <a:srgbClr val="002060"/>
                </a:solidFill>
                <a:latin typeface="+mn-lt"/>
              </a:rPr>
              <a:t>сервер и </a:t>
            </a:r>
            <a:r>
              <a:rPr lang="en-US" sz="2800">
                <a:solidFill>
                  <a:srgbClr val="002060"/>
                </a:solidFill>
                <a:latin typeface="+mn-lt"/>
              </a:rPr>
              <a:t>TCP-</a:t>
            </a:r>
            <a:r>
              <a:rPr lang="ru-RU" sz="2800">
                <a:solidFill>
                  <a:srgbClr val="002060"/>
                </a:solidFill>
                <a:latin typeface="+mn-lt"/>
              </a:rPr>
              <a:t>клиент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en-US" sz="2800">
                <a:solidFill>
                  <a:srgbClr val="002060"/>
                </a:solidFill>
                <a:latin typeface="+mn-lt"/>
              </a:rPr>
              <a:t>UDP-</a:t>
            </a:r>
            <a:r>
              <a:rPr lang="ru-RU" sz="2800">
                <a:solidFill>
                  <a:srgbClr val="002060"/>
                </a:solidFill>
                <a:latin typeface="+mn-lt"/>
              </a:rPr>
              <a:t>сервер и </a:t>
            </a:r>
            <a:r>
              <a:rPr lang="en-US" sz="2800">
                <a:solidFill>
                  <a:srgbClr val="002060"/>
                </a:solidFill>
                <a:latin typeface="+mn-lt"/>
              </a:rPr>
              <a:t>UDP-</a:t>
            </a:r>
            <a:r>
              <a:rPr lang="ru-RU" sz="2800">
                <a:solidFill>
                  <a:srgbClr val="002060"/>
                </a:solidFill>
                <a:latin typeface="+mn-lt"/>
              </a:rPr>
              <a:t>клиент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Многопоточный </a:t>
            </a:r>
            <a:r>
              <a:rPr lang="en-US" sz="2800">
                <a:solidFill>
                  <a:srgbClr val="002060"/>
                </a:solidFill>
                <a:latin typeface="+mn-lt"/>
              </a:rPr>
              <a:t>TCP-</a:t>
            </a:r>
            <a:r>
              <a:rPr lang="ru-RU" sz="2800">
                <a:solidFill>
                  <a:srgbClr val="002060"/>
                </a:solidFill>
                <a:latin typeface="+mn-lt"/>
              </a:rPr>
              <a:t>сервер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Протокол </a:t>
            </a:r>
            <a:r>
              <a:rPr lang="en-US" sz="2800">
                <a:solidFill>
                  <a:srgbClr val="002060"/>
                </a:solidFill>
                <a:latin typeface="+mn-lt"/>
              </a:rPr>
              <a:t>HTTP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Структура </a:t>
            </a:r>
            <a:r>
              <a:rPr lang="en-US" sz="2800">
                <a:solidFill>
                  <a:srgbClr val="002060"/>
                </a:solidFill>
                <a:latin typeface="+mn-lt"/>
              </a:rPr>
              <a:t>HTTP-</a:t>
            </a:r>
            <a:r>
              <a:rPr lang="ru-RU" sz="2800">
                <a:solidFill>
                  <a:srgbClr val="002060"/>
                </a:solidFill>
                <a:latin typeface="+mn-lt"/>
              </a:rPr>
              <a:t>сообщения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Создание </a:t>
            </a:r>
            <a:r>
              <a:rPr lang="en-US" sz="2800">
                <a:solidFill>
                  <a:srgbClr val="002060"/>
                </a:solidFill>
                <a:latin typeface="+mn-lt"/>
              </a:rPr>
              <a:t>HTTP-</a:t>
            </a:r>
            <a:r>
              <a:rPr lang="ru-RU" sz="2800">
                <a:solidFill>
                  <a:srgbClr val="002060"/>
                </a:solidFill>
                <a:latin typeface="+mn-lt"/>
              </a:rPr>
              <a:t>сервера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en-US" sz="2800">
                <a:solidFill>
                  <a:srgbClr val="002060"/>
                </a:solidFill>
                <a:latin typeface="+mn-lt"/>
              </a:rPr>
              <a:t>urllib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Пример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UDP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клиента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Клиентское приложение отправляет и получает данные, зная адрес хоста и порт, на котором ожидает данных сервер. Соединение в данном случае не устанавливается: если отправленные данные не дойдут до сервера, клиент об этом не узнает. То же самое и с ответом сервера: если он не дойдет до клиента, сервер не будет об этом знать.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14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socket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AF_INET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SOCK_DGRAM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host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'127.0.0.1'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port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12345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отправляем сообщение серверу без установки соединения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sendto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'client data'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encode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host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port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получаем ответ от сервера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data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addr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recvfrom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1024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data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decode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close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Клиент-серверное взаимодействие (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UDP)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Запускаем последовательно скрипт сервера udp_server.py, скрипт клиента udp_client.py и смотрим результаты.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Вывод сервера: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6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6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Server got data from client: client data</a:t>
            </a:r>
            <a:endParaRPr/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Вывод клиента: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6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6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Thank you for the data</a:t>
            </a:r>
            <a:endParaRPr/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TCP сервер с многопоточной обработкой запросов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улучшения производительности обработки сетевых подключений на сервере имеет смысл использовать пул потоков, выделяя под работу с каждым подключением отдельный поток.</a:t>
            </a: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threading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socket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class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ClientThread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threading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Thread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__init__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conn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addr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super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__init__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_connection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conn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_address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addr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run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'Connection from address {}'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format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_address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data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_connection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recv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1024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'Received {}'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format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data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decode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()))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_connection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send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data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_connection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close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f'Closed connection from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_address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TCP сервер с многопоточной обработкой запросов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class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TcpServer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__init__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host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port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host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host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port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port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_socket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None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_runnning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False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run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_socket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socket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socket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socket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AF_INET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socket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SOCK_STREAM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_socket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setsockopt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socket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SOL_SOCKET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socket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SO_REUSEADDR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_socket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bind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host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port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_socket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listen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5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_runnning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True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'Server is up'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while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_runnning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addr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_socket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accept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ClientThread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addr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start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stop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_runnning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False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_socket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close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'Server is down'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__name__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'__main__'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srv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TcpServer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host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'127.0.0.1'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port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5555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try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srv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run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except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KeyboardInterrupt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srv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stop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TCP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клиент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socket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random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class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TcpClient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__init__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host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port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name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host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host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port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port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name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name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_socket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None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run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_socket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AF_INET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SOCK_STREAM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connect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host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port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send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name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encode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data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recv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1024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'Received: {}'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format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data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decode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()))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close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__name__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'__main__'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name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'Python client '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+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str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random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randint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1000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myclient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TcpClient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host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'127.0.0.1'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port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5555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name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name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myclient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run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HTTP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Переходим к организации сетевого взаимодействия на прикладном уровне. Один из самых широко используемых протоколов этого уровня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—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HTTP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—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HyperText Transfer Protocol (протокол передачи гипертекста). HTTP используется как для получения информации с веб-сайтов, так и в качестве транспорта для других протоколов (SOAP, XML-RPC). Обмен сообщениями идет по схеме "запрос-ответ" в соответствии с уже знакомой нам технологией клиент-сервер. Для идентификации ресурсов HTTP использует глобальные URI (Uniform Resource Identifier). Браузеры, с помощью которых пользователи обращаются к сетевым ресурсам, содержат в себе реализации HTTP-клиентов.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HTTP-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сообщение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Каждое HTTP-сообщение состоит из трёх частей, которые передаются в указанном порядке: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стартовая строка (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s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tarting line) — определяет тип сообщения;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заголовки (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h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eaders) — характеризуют тело сообщения, параметры передачи и прочие сведения;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тело сообщения (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m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essage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b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ody) — непосредственно данные сообщения (обязательно должно отделяться от заголовков пустой строкой).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Пример запроса: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en-US" sz="2000" b="1">
                <a:solidFill>
                  <a:srgbClr val="002060"/>
                </a:solidFill>
                <a:latin typeface="+mn-lt"/>
              </a:rPr>
              <a:t>GET /wiki/HTTP HTTP/1.0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en-US" sz="2000" b="1">
                <a:solidFill>
                  <a:srgbClr val="002060"/>
                </a:solidFill>
                <a:latin typeface="+mn-lt"/>
              </a:rPr>
              <a:t>Host: ru.wikipedia.org</a:t>
            </a:r>
            <a:endParaRPr lang="ru-RU" sz="2000" b="1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Пример ответа сервера: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en-US" sz="2000" b="1">
                <a:solidFill>
                  <a:srgbClr val="002060"/>
                </a:solidFill>
                <a:latin typeface="+mn-lt"/>
              </a:rPr>
              <a:t>HTTP/1.0 200 OK</a:t>
            </a:r>
            <a:endParaRPr lang="ru-RU" sz="2000" b="1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HTTP-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сообщение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Стартовая строка запроса клиента: 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 b="1">
                <a:solidFill>
                  <a:srgbClr val="002060"/>
                </a:solidFill>
                <a:latin typeface="+mn-lt"/>
              </a:rPr>
              <a:t>Метод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URI HTTP/</a:t>
            </a:r>
            <a:r>
              <a:rPr lang="ru-RU" sz="2000" b="1">
                <a:solidFill>
                  <a:srgbClr val="002060"/>
                </a:solidFill>
                <a:latin typeface="+mn-lt"/>
              </a:rPr>
              <a:t>Версия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 b="1">
                <a:solidFill>
                  <a:srgbClr val="002060"/>
                </a:solidFill>
                <a:latin typeface="+mn-lt"/>
              </a:rPr>
              <a:t>Метод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— тип запроса, одно слово заглавными буквами.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 b="1">
                <a:solidFill>
                  <a:srgbClr val="002060"/>
                </a:solidFill>
                <a:latin typeface="+mn-lt"/>
              </a:rPr>
              <a:t>URI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определяет путь к запрашиваемому документу.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 b="1">
                <a:solidFill>
                  <a:srgbClr val="002060"/>
                </a:solidFill>
                <a:latin typeface="+mn-lt"/>
              </a:rPr>
              <a:t>Версия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— пара разделённых точкой цифр. Например: 1.0.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Стартовая строка ответа сервера: 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en-US" sz="2000" b="1">
                <a:solidFill>
                  <a:srgbClr val="002060"/>
                </a:solidFill>
                <a:latin typeface="+mn-lt"/>
              </a:rPr>
              <a:t>HTTP/</a:t>
            </a:r>
            <a:r>
              <a:rPr lang="ru-RU" sz="2000" b="1">
                <a:solidFill>
                  <a:srgbClr val="002060"/>
                </a:solidFill>
                <a:latin typeface="+mn-lt"/>
              </a:rPr>
              <a:t>Версия КодСостояния Пояснение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ru-RU" sz="2000" b="1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 b="1">
                <a:solidFill>
                  <a:srgbClr val="002060"/>
                </a:solidFill>
                <a:latin typeface="+mn-lt"/>
              </a:rPr>
              <a:t>Версия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— пара разделённых точкой цифр, как в запросе;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 b="1">
                <a:solidFill>
                  <a:srgbClr val="002060"/>
                </a:solidFill>
                <a:latin typeface="+mn-lt"/>
              </a:rPr>
              <a:t>Код состояния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— три цифры. По коду состояния определяется дальнейшее содержимое сообщения и поведение клиента;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 b="1">
                <a:solidFill>
                  <a:srgbClr val="002060"/>
                </a:solidFill>
                <a:latin typeface="+mn-lt"/>
              </a:rPr>
              <a:t>Пояснение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— текстовое короткое пояснение к коду ответа для пользователя. Никак не влияет на сообщение и является необязательным.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HTTP-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сервер средствами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Python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Простейший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HTTP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-сервер на своем хосте можно организовать, просто запустив на хосте соответствующий модуль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Python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и номер свободного порта.</a:t>
            </a: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Linux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это будет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SimpleHTTPServer: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en-US" sz="2000" b="1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sz="2000" b="1">
                <a:solidFill>
                  <a:srgbClr val="002060"/>
                </a:solidFill>
                <a:latin typeface="+mn-lt"/>
              </a:rPr>
              <a:t>python –m SimpleHTTPServer</a:t>
            </a:r>
            <a:r>
              <a:rPr lang="ru-RU" sz="2000" b="1">
                <a:solidFill>
                  <a:srgbClr val="002060"/>
                </a:solidFill>
                <a:latin typeface="+mn-lt"/>
              </a:rPr>
              <a:t> 8888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Windows –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http.server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: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sz="2000" b="1">
                <a:solidFill>
                  <a:srgbClr val="002060"/>
                </a:solidFill>
                <a:latin typeface="+mn-lt"/>
              </a:rPr>
              <a:t>python –m http.server</a:t>
            </a:r>
            <a:r>
              <a:rPr lang="ru-RU" sz="2000" b="1">
                <a:solidFill>
                  <a:srgbClr val="002060"/>
                </a:solidFill>
                <a:latin typeface="+mn-lt"/>
              </a:rPr>
              <a:t> 8888</a:t>
            </a:r>
            <a:endParaRPr lang="en-US" sz="2000" b="1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После этого в браузере можно набрать </a:t>
            </a:r>
            <a:r>
              <a:rPr lang="en-US" sz="2000" u="sng">
                <a:solidFill>
                  <a:srgbClr val="002060"/>
                </a:solidFill>
                <a:latin typeface="+mn-lt"/>
                <a:hlinkClick r:id="rId2" tooltip="http://127.0.0.1:8888/"/>
              </a:rPr>
              <a:t>http://127.0.0.1:8888/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и изучать содержимое папки, в которой запущен сервер, непосредственно через браузер в формате гипертекста.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Свой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HTTP-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сервер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Также можно написать свой HTTP-сервер, используя модуль BaseHTTPServer (Linux) или http.server (Windows).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from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http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server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BaseHTTPRequestHandler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HTTPServer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class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MyHandler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BaseHTTPRequestHandler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обработчик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GET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запросов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do_GET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send_response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200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OK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send_header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'Content-type'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'text/html'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end_headers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собственно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html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сообщение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wfile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write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'Hello World!'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encode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__name__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'__main__'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port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8080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server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HTTPServer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'127.0.0.1'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port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MyHandler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'Started HTTP server on port: {}'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format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port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бесконечно ожидаем входящие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http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запросы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serve_forever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После запуска скрипта в браузере можно набрать </a:t>
            </a:r>
            <a:r>
              <a:rPr lang="ru-RU" sz="2000" u="sng">
                <a:solidFill>
                  <a:srgbClr val="002060"/>
                </a:solidFill>
                <a:latin typeface="+mn-lt"/>
                <a:hlinkClick r:id="rId2" tooltip="http://127.0.0.1:8080/"/>
              </a:rPr>
              <a:t>http://127.0.0.1:8080/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и увидеть тот самый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'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Hello World!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'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, отправляемый в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do_GET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Пример взаимодействия между узлами сети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grpSp>
        <p:nvGrpSpPr>
          <p:cNvPr id="5" name="Группа 4"/>
          <p:cNvGrpSpPr/>
          <p:nvPr/>
        </p:nvGrpSpPr>
        <p:grpSpPr bwMode="auto">
          <a:xfrm>
            <a:off x="2238381" y="947363"/>
            <a:ext cx="7704855" cy="5777966"/>
            <a:chOff x="0" y="0"/>
            <a:chExt cx="7704855" cy="5777966"/>
          </a:xfrm>
        </p:grpSpPr>
        <p:sp>
          <p:nvSpPr>
            <p:cNvPr id="6" name="Прямоугольник 5"/>
            <p:cNvSpPr/>
            <p:nvPr/>
          </p:nvSpPr>
          <p:spPr bwMode="auto">
            <a:xfrm>
              <a:off x="0" y="2137764"/>
              <a:ext cx="1584175" cy="2304256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 bwMode="auto">
            <a:xfrm>
              <a:off x="6048671" y="2137762"/>
              <a:ext cx="1656184" cy="2304257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" name="Блок-схема: магнитный диск 7"/>
            <p:cNvSpPr/>
            <p:nvPr/>
          </p:nvSpPr>
          <p:spPr bwMode="auto">
            <a:xfrm>
              <a:off x="2916324" y="1273668"/>
              <a:ext cx="1728192" cy="864096"/>
            </a:xfrm>
            <a:prstGeom prst="flowChartMagneticDisk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" name="TextBox 8"/>
            <p:cNvSpPr txBox="1"/>
            <p:nvPr/>
          </p:nvSpPr>
          <p:spPr bwMode="auto">
            <a:xfrm>
              <a:off x="396043" y="2929852"/>
              <a:ext cx="792087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ru-RU"/>
                <a:t>21</a:t>
              </a:r>
              <a:endParaRPr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0" y="4480403"/>
              <a:ext cx="1584175" cy="2769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ru-RU" sz="1200"/>
                <a:t>192.168.1.2</a:t>
              </a:r>
              <a:endParaRPr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6480720" y="2872888"/>
              <a:ext cx="792087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ru-RU"/>
                <a:t>90</a:t>
              </a:r>
              <a:endParaRPr/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6048671" y="4480403"/>
              <a:ext cx="1656184" cy="2769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ru-RU" sz="1200"/>
                <a:t>192.168.1.10</a:t>
              </a:r>
              <a:endParaRPr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2124235" y="2209772"/>
              <a:ext cx="1584175" cy="2769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ru-RU" sz="1200"/>
                <a:t>192.168.1.1</a:t>
              </a:r>
              <a:endParaRPr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4032450" y="2209772"/>
              <a:ext cx="1584175" cy="2769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ru-RU" sz="1200"/>
                <a:t>192.168.1.5</a:t>
              </a:r>
              <a:endParaRPr/>
            </a:p>
          </p:txBody>
        </p:sp>
        <p:sp>
          <p:nvSpPr>
            <p:cNvPr id="15" name="Прямоугольник 14"/>
            <p:cNvSpPr/>
            <p:nvPr/>
          </p:nvSpPr>
          <p:spPr bwMode="auto">
            <a:xfrm>
              <a:off x="0" y="4863566"/>
              <a:ext cx="1800200" cy="91440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1600">
                  <a:solidFill>
                    <a:schemeClr val="tx1"/>
                  </a:solidFill>
                </a:rPr>
                <a:t>кому: </a:t>
              </a:r>
              <a:r>
                <a:rPr lang="en-US" sz="1600">
                  <a:solidFill>
                    <a:schemeClr val="tx1"/>
                  </a:solidFill>
                </a:rPr>
                <a:t>192.168.1.10</a:t>
              </a:r>
              <a:endParaRPr/>
            </a:p>
            <a:p>
              <a:pPr algn="ctr">
                <a:defRPr/>
              </a:pPr>
              <a:r>
                <a:rPr lang="ru-RU" sz="1600">
                  <a:solidFill>
                    <a:schemeClr val="tx1"/>
                  </a:solidFill>
                </a:rPr>
                <a:t>порт: 90</a:t>
              </a:r>
              <a:endParaRPr/>
            </a:p>
            <a:p>
              <a:pPr algn="ctr">
                <a:defRPr/>
              </a:pPr>
              <a:r>
                <a:rPr lang="en-US" sz="1600">
                  <a:solidFill>
                    <a:schemeClr val="tx1"/>
                  </a:solidFill>
                </a:rPr>
                <a:t>Hello</a:t>
              </a:r>
              <a:endParaRPr lang="ru-RU" sz="1600"/>
            </a:p>
          </p:txBody>
        </p:sp>
        <p:cxnSp>
          <p:nvCxnSpPr>
            <p:cNvPr id="16" name="Прямая со стрелкой 15"/>
            <p:cNvCxnSpPr>
              <a:cxnSpLocks/>
              <a:endCxn id="13" idx="2"/>
            </p:cNvCxnSpPr>
            <p:nvPr/>
          </p:nvCxnSpPr>
          <p:spPr bwMode="auto">
            <a:xfrm flipV="1">
              <a:off x="1584175" y="2486772"/>
              <a:ext cx="1332147" cy="166721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>
              <a:cxnSpLocks/>
              <a:stCxn id="14" idx="2"/>
            </p:cNvCxnSpPr>
            <p:nvPr/>
          </p:nvCxnSpPr>
          <p:spPr bwMode="auto">
            <a:xfrm>
              <a:off x="4824537" y="2486772"/>
              <a:ext cx="1224134" cy="1667217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 bwMode="auto">
            <a:xfrm>
              <a:off x="3963412" y="231993"/>
              <a:ext cx="1656651" cy="27435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200"/>
                <a:t>superserver.com</a:t>
              </a:r>
              <a:endParaRPr/>
            </a:p>
          </p:txBody>
        </p:sp>
        <p:sp>
          <p:nvSpPr>
            <p:cNvPr id="19" name="Блок-схема: магнитный диск 18"/>
            <p:cNvSpPr/>
            <p:nvPr/>
          </p:nvSpPr>
          <p:spPr bwMode="auto">
            <a:xfrm>
              <a:off x="2232249" y="0"/>
              <a:ext cx="1728192" cy="864096"/>
            </a:xfrm>
            <a:prstGeom prst="flowChartMagneticDisk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2749936" y="371758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/>
                <a:t>DNS</a:t>
              </a:r>
              <a:endParaRPr lang="ru-RU"/>
            </a:p>
          </p:txBody>
        </p:sp>
        <p:cxnSp>
          <p:nvCxnSpPr>
            <p:cNvPr id="21" name="Прямая со стрелкой 20"/>
            <p:cNvCxnSpPr>
              <a:cxnSpLocks/>
              <a:endCxn id="19" idx="3"/>
            </p:cNvCxnSpPr>
            <p:nvPr/>
          </p:nvCxnSpPr>
          <p:spPr bwMode="auto">
            <a:xfrm flipH="1" flipV="1">
              <a:off x="3096345" y="864095"/>
              <a:ext cx="581483" cy="48158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urllib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чтения веб-страниц в скрипте Python для последующей обработки, можно использовать модуль urllib.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from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urllib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request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req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request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Request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</a:t>
            </a:r>
            <a:r>
              <a:rPr lang="en-US" sz="1400" b="0" i="0" u="sng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http://google.com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response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request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urlopen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req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web_page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response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read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web_page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Практика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2228" y="1035948"/>
            <a:ext cx="11496878" cy="30162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60000" indent="-360000" algn="just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Написать клиентское и серверное приложения. Клиент отправляет на сервер список зашифрованных слов, сервер дешифрует слова по словарю и возвращает клиенту список расшифрованных слов. Клиент должен вывести полученный список.</a:t>
            </a:r>
            <a:endParaRPr/>
          </a:p>
          <a:p>
            <a:pPr marL="360000" indent="-360000" algn="just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* Написать клиентское и серверное приложения. Клиент при установке соединения отправляет на сервер информацию о пользователе (имя, возраст), хранимую в атрибутах объекта класса User. Сервер должен выводить информацию о подключенных пользователях. Клиентское приложение должно быть запущено несколько раз с различными пользователями.</a:t>
            </a:r>
            <a:endParaRPr/>
          </a:p>
          <a:p>
            <a:pPr marL="360000" indent="-360000" algn="just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* Используя модуль urllib, соберите все ссылки на заданной веб-странице (</a:t>
            </a:r>
            <a:r>
              <a:rPr lang="ru-RU" sz="2000" u="sng">
                <a:solidFill>
                  <a:srgbClr val="002060"/>
                </a:solidFill>
                <a:latin typeface="+mn-lt"/>
                <a:hlinkClick r:id="rId2" tooltip="http://google.com/"/>
              </a:rPr>
              <a:t>http://google.com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) и проверьте их работоспособность.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Модель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OSI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/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ISO vs TCP/IP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стек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 u="sng">
                <a:solidFill>
                  <a:srgbClr val="002060"/>
                </a:solidFill>
                <a:latin typeface="+mn-lt"/>
              </a:rPr>
              <a:t>Модель OSI</a:t>
            </a:r>
            <a:r>
              <a:rPr lang="en-US" sz="2000" u="sng">
                <a:solidFill>
                  <a:srgbClr val="002060"/>
                </a:solidFill>
                <a:latin typeface="+mn-lt"/>
              </a:rPr>
              <a:t> (Open Systems Interconnection)</a:t>
            </a:r>
            <a:r>
              <a:rPr lang="ru-RU" sz="2000" u="sng">
                <a:solidFill>
                  <a:srgbClr val="002060"/>
                </a:solidFill>
                <a:latin typeface="+mn-lt"/>
              </a:rPr>
              <a:t>:</a:t>
            </a:r>
            <a:endParaRPr/>
          </a:p>
          <a:p>
            <a:pPr marL="360000" indent="-36000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Прикладной</a:t>
            </a:r>
            <a:endParaRPr/>
          </a:p>
          <a:p>
            <a:pPr marL="360000" indent="-36000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Представления</a:t>
            </a:r>
            <a:endParaRPr/>
          </a:p>
          <a:p>
            <a:pPr marL="360000" indent="-36000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Сеансовый</a:t>
            </a:r>
            <a:endParaRPr/>
          </a:p>
          <a:p>
            <a:pPr marL="360000" indent="-36000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Транспортный (порт)</a:t>
            </a:r>
            <a:endParaRPr/>
          </a:p>
          <a:p>
            <a:pPr marL="360000" indent="-36000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Сетевой (IP-адрес)</a:t>
            </a:r>
            <a:endParaRPr/>
          </a:p>
          <a:p>
            <a:pPr marL="360000" indent="-36000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Канальный (MAC-адрес)</a:t>
            </a:r>
            <a:endParaRPr/>
          </a:p>
          <a:p>
            <a:pPr marL="360000" indent="-360000" algn="just"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Физический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 u="sng">
                <a:solidFill>
                  <a:srgbClr val="002060"/>
                </a:solidFill>
                <a:latin typeface="+mn-lt"/>
              </a:rPr>
              <a:t>TCP/IP</a:t>
            </a:r>
            <a:r>
              <a:rPr lang="en-US" sz="2000" u="sng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u="sng">
                <a:solidFill>
                  <a:srgbClr val="002060"/>
                </a:solidFill>
                <a:latin typeface="+mn-lt"/>
              </a:rPr>
              <a:t>стек</a:t>
            </a:r>
            <a:endParaRPr lang="en-US" sz="2000" u="sng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22" name="Table 5"/>
          <p:cNvGraphicFramePr>
            <a:graphicFrameLocks xmlns:a="http://schemas.openxmlformats.org/drawingml/2006/main" noGrp="1"/>
          </p:cNvGraphicFramePr>
          <p:nvPr/>
        </p:nvGraphicFramePr>
        <p:xfrm>
          <a:off x="381966" y="4142534"/>
          <a:ext cx="11417686" cy="1428921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5700052"/>
                <a:gridCol w="5717634"/>
              </a:tblGrid>
              <a:tr h="287481">
                <a:tc>
                  <a:txBody>
                    <a:bodyPr/>
                    <a:p>
                      <a:pPr algn="ctr">
                        <a:tabLst>
                          <a:tab pos="311150" algn="l"/>
                        </a:tabLst>
                        <a:defRPr/>
                      </a:pPr>
                      <a:r>
                        <a:rPr lang="ru-RU" sz="1400" b="1" u="none">
                          <a:solidFill>
                            <a:srgbClr val="00206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Уровень </a:t>
                      </a:r>
                      <a:r>
                        <a:rPr lang="en-US" sz="1400" b="1" u="none">
                          <a:solidFill>
                            <a:srgbClr val="00206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TCP/IP</a:t>
                      </a:r>
                      <a:endParaRPr lang="ru-RU" sz="1400" b="1" u="none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algn="ctr">
                        <a:tabLst>
                          <a:tab pos="311150" algn="l"/>
                        </a:tabLst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Соответствие уровню </a:t>
                      </a:r>
                      <a:r>
                        <a:rPr lang="en-US" sz="1400" b="1">
                          <a:solidFill>
                            <a:srgbClr val="00206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OSI</a:t>
                      </a:r>
                      <a:endParaRPr lang="ru-RU" sz="1400" b="1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182158"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ru-RU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Прикладной (</a:t>
                      </a: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HTTP, SMTP, IMAP, …)</a:t>
                      </a:r>
                      <a:endParaRPr/>
                    </a:p>
                  </a:txBody>
                  <a:tcPr marL="36000" marR="36000" marT="36000" marB="3600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Прикладной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+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Представления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+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Сеансовый</a:t>
                      </a:r>
                      <a:endParaRPr/>
                    </a:p>
                  </a:txBody>
                  <a:tcPr marL="36000" marR="36000" marT="36000" marB="3600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62558"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ru-RU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Транспортный (</a:t>
                      </a: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TCP/UDP)</a:t>
                      </a:r>
                      <a:endParaRPr/>
                    </a:p>
                  </a:txBody>
                  <a:tcPr marL="36000" marR="36000" marT="36000" marB="3600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</a:rPr>
                        <a:t>Транспортный</a:t>
                      </a:r>
                      <a:endParaRPr lang="en-US" sz="1400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136396"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</a:rPr>
                        <a:t>Сетевой (IP)</a:t>
                      </a:r>
                      <a:endParaRPr lang="en-US" sz="1400" b="0" u="none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</a:rPr>
                        <a:t>Сетевой</a:t>
                      </a:r>
                      <a:endParaRPr lang="en-US" sz="1400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136396"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</a:rPr>
                        <a:t>Канальный</a:t>
                      </a:r>
                      <a:endParaRPr lang="en-US" sz="1400" b="0" u="none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</a:rPr>
                        <a:t>Канальный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</a:rPr>
                        <a:t>+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</a:rPr>
                        <a:t>Физический</a:t>
                      </a:r>
                      <a:endParaRPr lang="en-US" sz="1400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Сокеты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Стандартный модуль socket обеспечивает доступ к интерфейсу сокетов BSD (Berkeley Software Distribution). Сокеты BSD (или сокеты Беркли)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—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это интерфейс программирования приложений (API), представляющий собой библиотеку для разработки приложений на языке C с поддержкой межпроцессного взаимодействия (IPC), часто применяемый в компьютерных сетях. Модуль socket можно использовать на современных Unix, Windows и MacOS платформах. Он позволяет создавать клиентские и серверные приложения на низком уровне (сетевом уровне модели ISO/OSI), используя возможности операционной системы, для протоколов с установкой и без установки соединения.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Также Python предоставляет библиотеки для работы с прикладными сетевыми протоколами: FTP, HTTP и т.д.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0" name="Table 5"/>
          <p:cNvGraphicFramePr>
            <a:graphicFrameLocks xmlns:a="http://schemas.openxmlformats.org/drawingml/2006/main" noGrp="1"/>
          </p:cNvGraphicFramePr>
          <p:nvPr/>
        </p:nvGraphicFramePr>
        <p:xfrm>
          <a:off x="392348" y="4277235"/>
          <a:ext cx="11417686" cy="2139141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3264607"/>
                <a:gridCol w="8153079"/>
              </a:tblGrid>
              <a:tr h="287481">
                <a:tc>
                  <a:txBody>
                    <a:bodyPr/>
                    <a:p>
                      <a:pPr algn="ctr">
                        <a:tabLst>
                          <a:tab pos="311150" algn="l"/>
                        </a:tabLst>
                        <a:defRPr/>
                      </a:pPr>
                      <a:r>
                        <a:rPr lang="ru-RU" sz="1400" b="1" u="none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Метод</a:t>
                      </a:r>
                      <a:endParaRPr lang="ru-RU" sz="1400" b="1" u="none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algn="ctr">
                        <a:tabLst>
                          <a:tab pos="311150" algn="l"/>
                        </a:tabLst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Описание</a:t>
                      </a:r>
                      <a:endParaRPr lang="ru-RU" sz="1400" b="1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164335"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socket.recv()</a:t>
                      </a:r>
                      <a:endParaRPr/>
                    </a:p>
                  </a:txBody>
                  <a:tcPr marL="47625" marR="47625" marT="47625" marB="47625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ru-RU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Получает</a:t>
                      </a: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TCP </a:t>
                      </a:r>
                      <a:r>
                        <a:rPr lang="ru-RU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сообщение</a:t>
                      </a:r>
                      <a:endParaRPr lang="en-US" sz="1400" b="0" u="none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47625" marR="47625" marT="47625" marB="47625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155874"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socket.send()</a:t>
                      </a:r>
                      <a:endParaRPr/>
                    </a:p>
                  </a:txBody>
                  <a:tcPr marL="47625" marR="47625" marT="47625" marB="47625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ru-RU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Отправляет</a:t>
                      </a: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TCP </a:t>
                      </a:r>
                      <a:r>
                        <a:rPr lang="ru-RU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сообщение</a:t>
                      </a:r>
                      <a:endParaRPr lang="en-US" sz="1400" b="0" u="none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47625" marR="47625" marT="47625" marB="47625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143950"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socket.recvfrom()</a:t>
                      </a:r>
                      <a:endParaRPr/>
                    </a:p>
                  </a:txBody>
                  <a:tcPr marL="47625" marR="47625" marT="47625" marB="47625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ru-RU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Получает</a:t>
                      </a: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UDP </a:t>
                      </a:r>
                      <a:r>
                        <a:rPr lang="ru-RU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сообщение</a:t>
                      </a:r>
                      <a:endParaRPr lang="en-US" sz="1400" b="0" u="none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47625" marR="47625" marT="47625" marB="47625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143950"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socket.sendto()</a:t>
                      </a:r>
                      <a:endParaRPr/>
                    </a:p>
                  </a:txBody>
                  <a:tcPr marL="47625" marR="47625" marT="47625" marB="47625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ru-RU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Отправляет</a:t>
                      </a: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UDP </a:t>
                      </a:r>
                      <a:r>
                        <a:rPr lang="ru-RU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сообщение</a:t>
                      </a:r>
                      <a:endParaRPr lang="en-US" sz="1400" b="0" u="none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47625" marR="47625" marT="47625" marB="47625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154604"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socket.close()</a:t>
                      </a:r>
                      <a:endParaRPr/>
                    </a:p>
                  </a:txBody>
                  <a:tcPr marL="47625" marR="47625" marT="47625" marB="47625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ru-RU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Закрывает сокет</a:t>
                      </a:r>
                      <a:endParaRPr lang="en-US" sz="1400" b="0" u="none">
                        <a:solidFill>
                          <a:srgbClr val="00206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47625" marR="47625" marT="47625" marB="47625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143950"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socket.gethostname()</a:t>
                      </a:r>
                      <a:endParaRPr/>
                    </a:p>
                  </a:txBody>
                  <a:tcPr marL="47625" marR="47625" marT="47625" marB="47625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ru-RU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Возвращает имя хоста</a:t>
                      </a: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/>
                    </a:p>
                  </a:txBody>
                  <a:tcPr marL="47625" marR="47625" marT="47625" marB="47625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Методы сокетов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Методы серверного сокета: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12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Методы клиентского сокета: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Общие методы сокетов: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7" name="Table 5"/>
          <p:cNvGraphicFramePr>
            <a:graphicFrameLocks xmlns:a="http://schemas.openxmlformats.org/drawingml/2006/main" noGrp="1"/>
          </p:cNvGraphicFramePr>
          <p:nvPr/>
        </p:nvGraphicFramePr>
        <p:xfrm>
          <a:off x="381966" y="1349001"/>
          <a:ext cx="11417686" cy="1143561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3264607"/>
                <a:gridCol w="8153079"/>
              </a:tblGrid>
              <a:tr h="287481">
                <a:tc>
                  <a:txBody>
                    <a:bodyPr/>
                    <a:p>
                      <a:pPr algn="ctr">
                        <a:tabLst>
                          <a:tab pos="311150" algn="l"/>
                        </a:tabLst>
                        <a:defRPr/>
                      </a:pPr>
                      <a:r>
                        <a:rPr lang="ru-RU" sz="1400" b="1" u="none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Метод</a:t>
                      </a:r>
                      <a:endParaRPr lang="ru-RU" sz="1400" b="1" u="none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algn="ctr">
                        <a:tabLst>
                          <a:tab pos="311150" algn="l"/>
                        </a:tabLst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Описание</a:t>
                      </a:r>
                      <a:endParaRPr lang="ru-RU" sz="1400" b="1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182158"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socket.bind((host, port))</a:t>
                      </a:r>
                      <a:endParaRPr/>
                    </a:p>
                  </a:txBody>
                  <a:tcPr marL="36000" marR="36000" marT="36000" marB="3600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Привязывает адрес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(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имя хоста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номер порта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)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к сокету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/>
                    </a:p>
                  </a:txBody>
                  <a:tcPr marL="36000" marR="36000" marT="36000" marB="3600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62558"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socket.listen()</a:t>
                      </a:r>
                      <a:endParaRPr/>
                    </a:p>
                  </a:txBody>
                  <a:tcPr marL="36000" marR="36000" marT="36000" marB="3600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Устанавливает и запускает прослушивание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TCP.</a:t>
                      </a:r>
                      <a:endParaRPr/>
                    </a:p>
                  </a:txBody>
                  <a:tcPr marL="36000" marR="36000" marT="36000" marB="3600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136396"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socket.accept()</a:t>
                      </a:r>
                      <a:endParaRPr/>
                    </a:p>
                  </a:txBody>
                  <a:tcPr marL="36000" marR="36000" marT="36000" marB="3600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Пассивно принимает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TCP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-подключение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клиента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блокирующе ожидает новые подключения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/>
                    </a:p>
                  </a:txBody>
                  <a:tcPr marL="36000" marR="36000" marT="36000" marB="3600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5"/>
          <p:cNvGraphicFramePr>
            <a:graphicFrameLocks xmlns:a="http://schemas.openxmlformats.org/drawingml/2006/main" noGrp="1"/>
          </p:cNvGraphicFramePr>
          <p:nvPr/>
        </p:nvGraphicFramePr>
        <p:xfrm>
          <a:off x="381966" y="3050559"/>
          <a:ext cx="11417686" cy="594212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3264607"/>
                <a:gridCol w="8153079"/>
              </a:tblGrid>
              <a:tr h="285602">
                <a:tc>
                  <a:txBody>
                    <a:bodyPr/>
                    <a:p>
                      <a:pPr algn="ctr">
                        <a:tabLst>
                          <a:tab pos="311150" algn="l"/>
                        </a:tabLst>
                        <a:defRPr/>
                      </a:pPr>
                      <a:r>
                        <a:rPr lang="ru-RU" sz="1400" b="1" u="none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Метод</a:t>
                      </a:r>
                      <a:endParaRPr lang="ru-RU" sz="1400" b="1" u="none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algn="ctr">
                        <a:tabLst>
                          <a:tab pos="311150" algn="l"/>
                        </a:tabLst>
                        <a:defRPr/>
                      </a:pPr>
                      <a:r>
                        <a:rPr lang="ru-RU" sz="1400" b="1">
                          <a:solidFill>
                            <a:srgbClr val="002060"/>
                          </a:solidFill>
                          <a:latin typeface="+mn-lt"/>
                          <a:cs typeface="Times New Roman"/>
                        </a:rPr>
                        <a:t>Описание</a:t>
                      </a:r>
                      <a:endParaRPr lang="ru-RU" sz="1400" b="1">
                        <a:solidFill>
                          <a:srgbClr val="00206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23" marR="8123" marT="3868" marB="3868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143950"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socket.connect((host, port))</a:t>
                      </a:r>
                      <a:endParaRPr/>
                    </a:p>
                  </a:txBody>
                  <a:tcPr marL="47625" marR="47625" marT="47625" marB="47625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80000" lvl="0" algn="l" defTabSz="914400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  <a:defRPr/>
                      </a:pPr>
                      <a:r>
                        <a:rPr lang="ru-RU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Активно инициирует подключение к </a:t>
                      </a: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TCP </a:t>
                      </a:r>
                      <a:r>
                        <a:rPr lang="ru-RU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серверу</a:t>
                      </a:r>
                      <a:r>
                        <a:rPr lang="en-US" sz="1400" b="0" u="none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/>
                    </a:p>
                  </a:txBody>
                  <a:tcPr marL="47625" marR="47625" marT="47625" marB="47625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Пример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TCP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сервера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написания TCP сервера мы используем функцию socket из модуля socket, которая создает и возвращает сокет-объект (или просто сокет).  Вызывая методы этого объекта, мы настраиваем этот сокет как серверный: с помощью bind((hostname, port)) занимаем порт на указанном хосте под наш сервис, вызывая accept, ожидаем подключения клиентов на указанном ранее порту и получаем connection object для доступа к очередному подключению.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socket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1-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й параметр - семейство адресов, с которыми будет работать сокет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AF_INET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соответствует адресам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IPv4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2-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й параметр - протокол транспортного уровня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SOCK_STREAM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соответствует протоколу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TCP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AF_INET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SOCK_STREAM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host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'127.0.0.1'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'127.0.0.1'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соответствует хосту, на котором запускается скрипт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port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12345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bind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host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port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listen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5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Открываем порт на сервере (не более 5 клиентов одновременно)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while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True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conn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addr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accept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'Server got connection from {}'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format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addr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</a:t>
            </a:r>
            <a:endParaRPr lang="ru-RU" sz="14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Преобразуем строку в набор байтов 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ascii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в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utf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-8)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и отправляем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conn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send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'Thank you for the connection'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encode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())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conn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close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s.close()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Пример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TCP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клиента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Клиентское приложение должно подключаться на заданный порт 12345 заданного хоста. Здесь используется тот же самый модуль socket и аналогичный сокет-объект. Метод socket.connect((hostname, port)) этого объекта открывает TCP подключение к хосту и порту. Как только подключение установится, из него можно читать, как из любого объекта ввода/вывода. После работы с сокетом его нужно закрыть так же, как это делается для файла.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socket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AF_INET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SOCK_STREAM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host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'127.0.0.1'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port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12345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connect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host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port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</a:t>
            </a:r>
            <a:r>
              <a:rPr lang="ru-RU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подключаемся к серверу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recv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1024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получаем данные от сервера 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1024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байта -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размер буфера для данных)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преобразуем данные из байтового представления в строковое и выводим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(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преобразование из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utf-8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в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ascii)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d.decode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close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Клиент-серверное взаимодействие (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TCP)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Запускаем последовательно скрипт сервера tcp_server.py, скрипт клиента tcp_client.py и смотрим результаты.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Вывод сервера: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6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6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Server got connection from ('127.0.0.1', 50701)</a:t>
            </a:r>
            <a:endParaRPr/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Вывод клиента: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6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6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Thank you for the connection</a:t>
            </a:r>
            <a:endParaRPr/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Пример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UDP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сервера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Поскольку UDP работает без установки соединения, отличие сервера от клиента заключается только в необходимости занять определенный порт на хосте с помощью bind((hostname, port)), на который будут приходить сообщения от клиентов.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14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socket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AF_INET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соответствует адресам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IPv4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SOCK_DGRAM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соответствует протоколу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UDP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AF_INET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socket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SOCK_DGRAM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host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'127.0.0.1'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port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12345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bind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host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port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while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True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data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addr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recvfrom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1024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размер буфера для данных –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1024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байта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'Server got data from client: {}'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format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data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decode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()))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sendto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'Thank you for the data'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encode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addr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s.close()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2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0</TotalTime>
  <Words>0</Words>
  <Application>ONLYOFFICE/7.2.0.204</Application>
  <DocSecurity>0</DocSecurity>
  <PresentationFormat>Широкоэкранный</PresentationFormat>
  <Paragraphs>0</Paragraphs>
  <Slides>21</Slides>
  <Notes>21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Ilya Orlov</dc:creator>
  <cp:keywords/>
  <dc:description/>
  <dc:identifier/>
  <dc:language/>
  <cp:lastModifiedBy/>
  <cp:revision>694</cp:revision>
  <dcterms:created xsi:type="dcterms:W3CDTF">2021-04-07T09:08:54Z</dcterms:created>
  <dcterms:modified xsi:type="dcterms:W3CDTF">2022-10-12T20:06:18Z</dcterms:modified>
  <cp:category/>
  <cp:contentStatus/>
  <cp:version/>
</cp:coreProperties>
</file>