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44.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5.xml.rels" ContentType="application/vnd.openxmlformats-package.relationship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media/image1.png" ContentType="image/png"/>
  <Override PartName="/ppt/media/image2.png" ContentType="image/png"/>
  <Override PartName="/ppt/media/image3.png" ContentType="image/png"/>
  <Override PartName="/ppt/media/image4.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ru-RU" sz="4400" spc="-1" strike="noStrike">
                <a:latin typeface="Arial"/>
              </a:rPr>
              <a:t>Для перемещения страницы щёлкните мышью</a:t>
            </a:r>
            <a:endParaRPr b="0" lang="ru-RU" sz="4400" spc="-1" strike="noStrike">
              <a:latin typeface="Arial"/>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ru-RU" sz="2000" spc="-1" strike="noStrike">
                <a:latin typeface="Arial"/>
              </a:rPr>
              <a:t>Для правки формата примечаний щёлкните мышью</a:t>
            </a:r>
            <a:endParaRPr b="0" lang="ru-RU" sz="2000" spc="-1" strike="noStrike">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ru-RU" sz="1400" spc="-1" strike="noStrike">
                <a:latin typeface="Times New Roman"/>
              </a:rPr>
              <a:t>&lt;верхний колонтитул&gt;</a:t>
            </a:r>
            <a:endParaRPr b="0" lang="ru-RU" sz="1400" spc="-1" strike="noStrike">
              <a:latin typeface="Times New Roman"/>
            </a:endParaRPr>
          </a:p>
        </p:txBody>
      </p:sp>
      <p:sp>
        <p:nvSpPr>
          <p:cNvPr id="44"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ru-RU" sz="1400" spc="-1" strike="noStrike">
                <a:latin typeface="Times New Roman"/>
              </a:rPr>
              <a:t>&lt;дата/время&gt;</a:t>
            </a:r>
            <a:endParaRPr b="0" lang="ru-RU" sz="1400" spc="-1" strike="noStrike">
              <a:latin typeface="Times New Roman"/>
            </a:endParaRPr>
          </a:p>
        </p:txBody>
      </p:sp>
      <p:sp>
        <p:nvSpPr>
          <p:cNvPr id="45"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ru-RU" sz="1400" spc="-1" strike="noStrike">
                <a:latin typeface="Times New Roman"/>
              </a:rPr>
              <a:t>&lt;нижний колонтитул&gt;</a:t>
            </a:r>
            <a:endParaRPr b="0" lang="ru-RU" sz="1400" spc="-1" strike="noStrike">
              <a:latin typeface="Times New Roman"/>
            </a:endParaRPr>
          </a:p>
        </p:txBody>
      </p:sp>
      <p:sp>
        <p:nvSpPr>
          <p:cNvPr id="46"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7370E03E-1447-44FF-B30D-85A5BC0A57EA}" type="slidenum">
              <a:rPr b="0" lang="ru-RU" sz="1400" spc="-1" strike="noStrike">
                <a:latin typeface="Times New Roman"/>
              </a:rPr>
              <a:t>&lt;номер&gt;</a:t>
            </a:fld>
            <a:endParaRPr b="0" lang="ru-R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5680" cy="3085560"/>
          </a:xfrm>
          <a:prstGeom prst="rect">
            <a:avLst/>
          </a:prstGeom>
          <a:ln w="0">
            <a:noFill/>
          </a:ln>
        </p:spPr>
      </p:sp>
      <p:sp>
        <p:nvSpPr>
          <p:cNvPr id="19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ru-RU" sz="2000" spc="-1" strike="noStrike">
              <a:latin typeface="Arial"/>
            </a:endParaRPr>
          </a:p>
        </p:txBody>
      </p:sp>
      <p:sp>
        <p:nvSpPr>
          <p:cNvPr id="193"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EA1D6143-E03F-4544-87D1-80E2568429B9}" type="slidenum">
              <a:rPr b="0" lang="ru-RU" sz="1200" spc="-1" strike="noStrike">
                <a:latin typeface="Times New Roman"/>
              </a:rPr>
              <a:t>45</a:t>
            </a:fld>
            <a:endParaRPr b="0" lang="ru-RU" sz="1200" spc="-1" strike="noStrike">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5680" cy="3085560"/>
          </a:xfrm>
          <a:prstGeom prst="rect">
            <a:avLst/>
          </a:prstGeom>
          <a:ln w="0">
            <a:noFill/>
          </a:ln>
        </p:spPr>
      </p:sp>
      <p:sp>
        <p:nvSpPr>
          <p:cNvPr id="19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ru-RU" sz="2000" spc="-1" strike="noStrike">
              <a:latin typeface="Arial"/>
            </a:endParaRPr>
          </a:p>
        </p:txBody>
      </p:sp>
      <p:sp>
        <p:nvSpPr>
          <p:cNvPr id="196"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D6386B65-FEAA-4F16-8995-5ACC8FCF7B9D}" type="slidenum">
              <a:rPr b="0" lang="ru-RU" sz="1200" spc="-1" strike="noStrike">
                <a:latin typeface="Times New Roman"/>
              </a:rPr>
              <a:t>45</a:t>
            </a:fld>
            <a:endParaRPr b="0" lang="ru-RU" sz="1200" spc="-1" strike="noStrike">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5680" cy="3085560"/>
          </a:xfrm>
          <a:prstGeom prst="rect">
            <a:avLst/>
          </a:prstGeom>
          <a:ln w="0">
            <a:noFill/>
          </a:ln>
        </p:spPr>
      </p:sp>
      <p:sp>
        <p:nvSpPr>
          <p:cNvPr id="19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ru-RU" sz="2000" spc="-1" strike="noStrike">
              <a:latin typeface="Arial"/>
            </a:endParaRPr>
          </a:p>
        </p:txBody>
      </p:sp>
      <p:sp>
        <p:nvSpPr>
          <p:cNvPr id="199"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8784A7FF-3507-4F04-AB70-55692C1CCA16}" type="slidenum">
              <a:rPr b="0" lang="ru-RU" sz="1200" spc="-1" strike="noStrike">
                <a:latin typeface="Times New Roman"/>
              </a:rPr>
              <a:t>45</a:t>
            </a:fld>
            <a:endParaRPr b="0" lang="ru-RU" sz="1200" spc="-1" strike="noStrike">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685800" y="1143000"/>
            <a:ext cx="5485680" cy="3085560"/>
          </a:xfrm>
          <a:prstGeom prst="rect">
            <a:avLst/>
          </a:prstGeom>
          <a:ln w="0">
            <a:noFill/>
          </a:ln>
        </p:spPr>
      </p:sp>
      <p:sp>
        <p:nvSpPr>
          <p:cNvPr id="20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ru-RU" sz="2000" spc="-1" strike="noStrike">
              <a:latin typeface="Arial"/>
            </a:endParaRPr>
          </a:p>
        </p:txBody>
      </p:sp>
      <p:sp>
        <p:nvSpPr>
          <p:cNvPr id="202"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5BD5998F-4DFA-4AD7-B90F-0366A6C00DF0}" type="slidenum">
              <a:rPr b="0" lang="ru-RU" sz="1200" spc="-1" strike="noStrike">
                <a:latin typeface="Times New Roman"/>
              </a:rPr>
              <a:t>45</a:t>
            </a:fld>
            <a:endParaRPr b="0" lang="ru-RU" sz="1200" spc="-1" strike="noStrike">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685800" y="1143000"/>
            <a:ext cx="5485680" cy="3085560"/>
          </a:xfrm>
          <a:prstGeom prst="rect">
            <a:avLst/>
          </a:prstGeom>
          <a:ln w="0">
            <a:noFill/>
          </a:ln>
        </p:spPr>
      </p:sp>
      <p:sp>
        <p:nvSpPr>
          <p:cNvPr id="20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ru-RU" sz="2000" spc="-1" strike="noStrike">
              <a:latin typeface="Arial"/>
            </a:endParaRPr>
          </a:p>
        </p:txBody>
      </p:sp>
      <p:sp>
        <p:nvSpPr>
          <p:cNvPr id="205" name="PlaceHolder 3"/>
          <p:cNvSpPr>
            <a:spLocks noGrp="1"/>
          </p:cNvSpPr>
          <p:nvPr>
            <p:ph type="sldNum"/>
          </p:nvPr>
        </p:nvSpPr>
        <p:spPr>
          <a:xfrm>
            <a:off x="3884760" y="8685360"/>
            <a:ext cx="2971080" cy="457920"/>
          </a:xfrm>
          <a:prstGeom prst="rect">
            <a:avLst/>
          </a:prstGeom>
          <a:noFill/>
          <a:ln w="0">
            <a:noFill/>
          </a:ln>
        </p:spPr>
        <p:txBody>
          <a:bodyPr lIns="0" rIns="0" tIns="0" bIns="0" anchor="b">
            <a:noAutofit/>
          </a:bodyPr>
          <a:p>
            <a:pPr algn="r">
              <a:lnSpc>
                <a:spcPct val="100000"/>
              </a:lnSpc>
              <a:buNone/>
            </a:pPr>
            <a:fld id="{10251AC7-3377-45B6-BEDE-08062BC851E8}" type="slidenum">
              <a:rPr b="0" lang="ru-RU" sz="1200" spc="-1" strike="noStrike">
                <a:latin typeface="Times New Roman"/>
              </a:rPr>
              <a:t>&lt;номер&gt;</a:t>
            </a:fld>
            <a:endParaRPr b="0" lang="ru-RU"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ru-RU"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fontScale="91000"/>
          </a:bodyPr>
          <a:p>
            <a:endParaRPr b="0" lang="ru-RU"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fontScale="91000"/>
          </a:bodyPr>
          <a:p>
            <a:endParaRPr b="0" lang="ru-RU"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fontScale="91000"/>
          </a:bodyPr>
          <a:p>
            <a:endParaRPr b="0" lang="ru-RU"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fontScale="91000"/>
          </a:bodyPr>
          <a:p>
            <a:endParaRPr b="0" lang="ru-RU"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fontScale="91000"/>
          </a:bodyPr>
          <a:p>
            <a:endParaRPr b="0" lang="ru-RU"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fontScale="91000"/>
          </a:bodyPr>
          <a:p>
            <a:endParaRPr b="0" lang="ru-R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ru-R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ru-RU"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algn="ctr">
              <a:buNone/>
            </a:pPr>
            <a:endParaRPr b="0" lang="ru-RU"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ru-RU"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ru-R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Рисунок 5" descr=""/>
          <p:cNvPicPr/>
          <p:nvPr/>
        </p:nvPicPr>
        <p:blipFill>
          <a:blip r:embed="rId2"/>
          <a:stretch/>
        </p:blipFill>
        <p:spPr>
          <a:xfrm>
            <a:off x="10982880" y="5687640"/>
            <a:ext cx="1117080" cy="1075680"/>
          </a:xfrm>
          <a:prstGeom prst="rect">
            <a:avLst/>
          </a:prstGeom>
          <a:ln w="0">
            <a:noFill/>
          </a:ln>
        </p:spPr>
      </p:pic>
      <p:sp>
        <p:nvSpPr>
          <p:cNvPr id="1" name="TextBox 6"/>
          <p:cNvSpPr/>
          <p:nvPr/>
        </p:nvSpPr>
        <p:spPr>
          <a:xfrm>
            <a:off x="11032920" y="5918760"/>
            <a:ext cx="1039680" cy="516240"/>
          </a:xfrm>
          <a:prstGeom prst="rect">
            <a:avLst/>
          </a:prstGeom>
          <a:noFill/>
          <a:ln w="0">
            <a:noFill/>
          </a:ln>
          <a:scene3d>
            <a:camera prst="orthographicFront"/>
            <a:lightRig dir="t" rig="threePt"/>
          </a:scene3d>
        </p:spPr>
        <p:style>
          <a:lnRef idx="0"/>
          <a:fillRef idx="0"/>
          <a:effectRef idx="0"/>
          <a:fontRef idx="minor"/>
        </p:style>
        <p:txBody>
          <a:bodyPr lIns="90000" rIns="90000" tIns="45000" bIns="45000" anchor="t">
            <a:spAutoFit/>
            <a:scene3d>
              <a:camera prst="orthographicFront"/>
              <a:lightRig dir="t" rig="threePt"/>
            </a:scene3d>
          </a:bodyPr>
          <a:p>
            <a:pPr>
              <a:lnSpc>
                <a:spcPct val="100000"/>
              </a:lnSpc>
              <a:buNone/>
            </a:pPr>
            <a:r>
              <a:rPr b="0" lang="en-US" sz="1400" spc="-1" strike="noStrike">
                <a:solidFill>
                  <a:srgbClr val="808080"/>
                </a:solidFill>
                <a:latin typeface="Calibri"/>
                <a:ea typeface="DejaVu Sans"/>
              </a:rPr>
              <a:t>Python </a:t>
            </a:r>
            <a:endParaRPr b="0" lang="ru-RU" sz="1400" spc="-1" strike="noStrike">
              <a:latin typeface="Arial"/>
            </a:endParaRPr>
          </a:p>
          <a:p>
            <a:pPr algn="r">
              <a:lnSpc>
                <a:spcPct val="100000"/>
              </a:lnSpc>
              <a:buNone/>
            </a:pPr>
            <a:r>
              <a:rPr b="0" lang="en-US" sz="1400" spc="-1" strike="noStrike">
                <a:solidFill>
                  <a:srgbClr val="808080"/>
                </a:solidFill>
                <a:latin typeface="Calibri"/>
                <a:ea typeface="DejaVu Sans"/>
              </a:rPr>
              <a:t>Course</a:t>
            </a:r>
            <a:endParaRPr b="0" lang="ru-RU" sz="1400" spc="-1" strike="noStrike">
              <a:latin typeface="Arial"/>
            </a:endParaRPr>
          </a:p>
        </p:txBody>
      </p:sp>
      <p:sp>
        <p:nvSpPr>
          <p:cNvPr id="2" name="Текст 1"/>
          <p:cNvSpPr/>
          <p:nvPr/>
        </p:nvSpPr>
        <p:spPr>
          <a:xfrm>
            <a:off x="11032920" y="5671440"/>
            <a:ext cx="1039680" cy="410040"/>
          </a:xfrm>
          <a:prstGeom prst="rect">
            <a:avLst/>
          </a:prstGeom>
          <a:noFill/>
          <a:ln w="0">
            <a:noFill/>
          </a:ln>
        </p:spPr>
        <p:style>
          <a:lnRef idx="0"/>
          <a:fillRef idx="0"/>
          <a:effectRef idx="0"/>
          <a:fontRef idx="minor"/>
        </p:style>
        <p:txBody>
          <a:bodyPr lIns="90000" rIns="90000" tIns="45000" bIns="45000" anchor="t">
            <a:noAutofit/>
          </a:bodyPr>
          <a:p>
            <a:pPr algn="r">
              <a:lnSpc>
                <a:spcPct val="90000"/>
              </a:lnSpc>
              <a:spcBef>
                <a:spcPts val="1001"/>
              </a:spcBef>
              <a:buNone/>
              <a:tabLst>
                <a:tab algn="l" pos="0"/>
              </a:tabLst>
            </a:pPr>
            <a:fld id="{A96A3F7D-58D0-4A06-9638-7A0FD9E56129}" type="slidenum">
              <a:rPr b="0" lang="ru-RU" sz="1600" spc="-1" strike="noStrike">
                <a:solidFill>
                  <a:srgbClr val="808080"/>
                </a:solidFill>
                <a:latin typeface="Calibri"/>
                <a:ea typeface="Verdana"/>
              </a:rPr>
              <a:t>&lt;номер&gt;</a:t>
            </a:fld>
            <a:endParaRPr b="0" lang="ru-RU" sz="1600" spc="-1" strike="noStrike">
              <a:latin typeface="Arial"/>
            </a:endParaRPr>
          </a:p>
        </p:txBody>
      </p:sp>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ru-RU" sz="4400" spc="-1" strike="noStrike">
                <a:latin typeface="Arial"/>
              </a:rPr>
              <a:t>Для правки текста заглавия щёлкните мышью</a:t>
            </a:r>
            <a:endParaRPr b="0" lang="ru-RU" sz="4400" spc="-1" strike="noStrike">
              <a:latin typeface="Arial"/>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pc="-1" strike="noStrike">
                <a:latin typeface="Arial"/>
              </a:rPr>
              <a:t>Для правки структуры щёлкните мышью</a:t>
            </a:r>
            <a:endParaRPr b="0" lang="ru-RU" sz="3200" spc="-1" strike="noStrike">
              <a:latin typeface="Arial"/>
            </a:endParaRPr>
          </a:p>
          <a:p>
            <a:pPr lvl="1" marL="864000" indent="-324000">
              <a:spcBef>
                <a:spcPts val="1134"/>
              </a:spcBef>
              <a:buClr>
                <a:srgbClr val="000000"/>
              </a:buClr>
              <a:buSzPct val="75000"/>
              <a:buFont typeface="Symbol" charset="2"/>
              <a:buChar char=""/>
            </a:pPr>
            <a:r>
              <a:rPr b="0" lang="ru-RU" sz="2800" spc="-1" strike="noStrike">
                <a:latin typeface="Arial"/>
              </a:rPr>
              <a:t>Второй уровень структуры</a:t>
            </a:r>
            <a:endParaRPr b="0" lang="ru-RU" sz="2800" spc="-1" strike="noStrike">
              <a:latin typeface="Arial"/>
            </a:endParaRPr>
          </a:p>
          <a:p>
            <a:pPr lvl="2" marL="1296000" indent="-288000">
              <a:spcBef>
                <a:spcPts val="850"/>
              </a:spcBef>
              <a:buClr>
                <a:srgbClr val="000000"/>
              </a:buClr>
              <a:buSzPct val="45000"/>
              <a:buFont typeface="Wingdings" charset="2"/>
              <a:buChar char=""/>
            </a:pPr>
            <a:r>
              <a:rPr b="0" lang="ru-RU" sz="2400" spc="-1" strike="noStrike">
                <a:latin typeface="Arial"/>
              </a:rPr>
              <a:t>Третий уровень структуры</a:t>
            </a:r>
            <a:endParaRPr b="0" lang="ru-RU" sz="2400" spc="-1" strike="noStrike">
              <a:latin typeface="Arial"/>
            </a:endParaRPr>
          </a:p>
          <a:p>
            <a:pPr lvl="3" marL="1728000" indent="-216000">
              <a:spcBef>
                <a:spcPts val="567"/>
              </a:spcBef>
              <a:buClr>
                <a:srgbClr val="000000"/>
              </a:buClr>
              <a:buSzPct val="75000"/>
              <a:buFont typeface="Symbol" charset="2"/>
              <a:buChar char=""/>
            </a:pPr>
            <a:r>
              <a:rPr b="0" lang="ru-RU" sz="2000" spc="-1" strike="noStrike">
                <a:latin typeface="Arial"/>
              </a:rPr>
              <a:t>Четвёртый уровень структуры</a:t>
            </a:r>
            <a:endParaRPr b="0" lang="ru-RU" sz="2000" spc="-1" strike="noStrike">
              <a:latin typeface="Arial"/>
            </a:endParaRPr>
          </a:p>
          <a:p>
            <a:pPr lvl="4" marL="2160000" indent="-216000">
              <a:spcBef>
                <a:spcPts val="283"/>
              </a:spcBef>
              <a:buClr>
                <a:srgbClr val="000000"/>
              </a:buClr>
              <a:buSzPct val="45000"/>
              <a:buFont typeface="Wingdings" charset="2"/>
              <a:buChar char=""/>
            </a:pPr>
            <a:r>
              <a:rPr b="0" lang="ru-RU" sz="2000" spc="-1" strike="noStrike">
                <a:latin typeface="Arial"/>
              </a:rPr>
              <a:t>Пятый уровень структуры</a:t>
            </a:r>
            <a:endParaRPr b="0" lang="ru-RU" sz="2000" spc="-1" strike="noStrike">
              <a:latin typeface="Arial"/>
            </a:endParaRPr>
          </a:p>
          <a:p>
            <a:pPr lvl="5" marL="2592000" indent="-216000">
              <a:spcBef>
                <a:spcPts val="283"/>
              </a:spcBef>
              <a:buClr>
                <a:srgbClr val="000000"/>
              </a:buClr>
              <a:buSzPct val="45000"/>
              <a:buFont typeface="Wingdings" charset="2"/>
              <a:buChar char=""/>
            </a:pPr>
            <a:r>
              <a:rPr b="0" lang="ru-RU" sz="2000" spc="-1" strike="noStrike">
                <a:latin typeface="Arial"/>
              </a:rPr>
              <a:t>Шестой уровень структуры</a:t>
            </a:r>
            <a:endParaRPr b="0" lang="ru-RU" sz="2000" spc="-1" strike="noStrike">
              <a:latin typeface="Arial"/>
            </a:endParaRPr>
          </a:p>
          <a:p>
            <a:pPr lvl="6" marL="3024000" indent="-216000">
              <a:spcBef>
                <a:spcPts val="283"/>
              </a:spcBef>
              <a:buClr>
                <a:srgbClr val="000000"/>
              </a:buClr>
              <a:buSzPct val="45000"/>
              <a:buFont typeface="Wingdings" charset="2"/>
              <a:buChar char=""/>
            </a:pPr>
            <a:r>
              <a:rPr b="0" lang="ru-RU" sz="2000" spc="-1" strike="noStrike">
                <a:latin typeface="Arial"/>
              </a:rPr>
              <a:t>Седьмой уровень структуры</a:t>
            </a:r>
            <a:endParaRPr b="0" lang="ru-R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600" spc="-1" strike="noStrike" u="sng">
                <a:solidFill>
                  <a:srgbClr val="002060"/>
                </a:solidFill>
                <a:uFillTx/>
                <a:latin typeface="Calibri"/>
                <a:ea typeface="Verdana"/>
              </a:rPr>
              <a:t>Лекция №11</a:t>
            </a:r>
            <a:endParaRPr b="0" lang="ru-RU" sz="3600" spc="-1" strike="noStrike">
              <a:latin typeface="Arial"/>
            </a:endParaRPr>
          </a:p>
        </p:txBody>
      </p:sp>
      <p:sp>
        <p:nvSpPr>
          <p:cNvPr id="48" name="Text Box 10"/>
          <p:cNvSpPr/>
          <p:nvPr/>
        </p:nvSpPr>
        <p:spPr>
          <a:xfrm>
            <a:off x="330840" y="988200"/>
            <a:ext cx="11477880" cy="5695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Aft>
                <a:spcPts val="601"/>
              </a:spcAft>
              <a:buNone/>
            </a:pPr>
            <a:r>
              <a:rPr b="1" lang="ru-RU" sz="3200" spc="-1" strike="noStrike">
                <a:solidFill>
                  <a:srgbClr val="002060"/>
                </a:solidFill>
                <a:latin typeface="Calibri"/>
                <a:ea typeface="DejaVu Sans"/>
              </a:rPr>
              <a:t>Параллельное программирование</a:t>
            </a:r>
            <a:r>
              <a:rPr b="1" lang="en-US" sz="3200" spc="-1" strike="noStrike">
                <a:solidFill>
                  <a:srgbClr val="002060"/>
                </a:solidFill>
                <a:latin typeface="Calibri"/>
                <a:ea typeface="DejaVu Sans"/>
              </a:rPr>
              <a:t> </a:t>
            </a:r>
            <a:endParaRPr b="0" lang="ru-RU" sz="32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Процессы и потоки</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Модуль threading</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Межпоточное взаимодействие</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Объекты синхронизации</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Потокобезопасная очередь</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GIL – Global Interpreter Lock</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Green threads</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Asyncio</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Модуль </a:t>
            </a:r>
            <a:r>
              <a:rPr b="0" lang="en-US" sz="2800" spc="-1" strike="noStrike">
                <a:solidFill>
                  <a:srgbClr val="002060"/>
                </a:solidFill>
                <a:latin typeface="Calibri"/>
                <a:ea typeface="DejaVu Sans"/>
              </a:rPr>
              <a:t>multiprocessing</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Межпроцессное взаимодействие</a:t>
            </a:r>
            <a:endParaRPr b="0" lang="ru-RU" sz="2800" spc="-1" strike="noStrike">
              <a:latin typeface="Arial"/>
            </a:endParaRPr>
          </a:p>
          <a:p>
            <a:pPr marL="360000" indent="-360000" algn="just">
              <a:lnSpc>
                <a:spcPct val="100000"/>
              </a:lnSpc>
              <a:buClr>
                <a:srgbClr val="002060"/>
              </a:buClr>
              <a:buFont typeface="Symbol"/>
              <a:buChar char=""/>
            </a:pPr>
            <a:r>
              <a:rPr b="0" lang="ru-RU" sz="2800" spc="-1" strike="noStrike">
                <a:solidFill>
                  <a:srgbClr val="002060"/>
                </a:solidFill>
                <a:latin typeface="Calibri"/>
                <a:ea typeface="DejaVu Sans"/>
              </a:rPr>
              <a:t>Создание пула процессов</a:t>
            </a:r>
            <a:endParaRPr b="0" lang="ru-RU"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Многопоточность</a:t>
            </a:r>
            <a:endParaRPr b="0" lang="ru-RU" sz="3200" spc="-1" strike="noStrike">
              <a:latin typeface="Arial"/>
            </a:endParaRPr>
          </a:p>
        </p:txBody>
      </p:sp>
      <p:sp>
        <p:nvSpPr>
          <p:cNvPr id="102"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endParaRPr b="0" lang="ru-RU" sz="2000" spc="-1" strike="noStrike">
              <a:latin typeface="Arial"/>
            </a:endParaRPr>
          </a:p>
          <a:p>
            <a:pPr>
              <a:lnSpc>
                <a:spcPct val="100000"/>
              </a:lnSpc>
              <a:buNone/>
              <a:tabLst>
                <a:tab algn="l" pos="0"/>
              </a:tabLst>
            </a:pPr>
            <a:r>
              <a:rPr b="0" lang="ru-RU" sz="2000" spc="-1" strike="noStrike">
                <a:solidFill>
                  <a:srgbClr val="000000"/>
                </a:solidFill>
                <a:latin typeface="Courier New"/>
                <a:ea typeface="DejaVu Sans"/>
              </a:rPr>
              <a:t>__________________________________________________</a:t>
            </a:r>
            <a:endParaRPr b="0" lang="ru-RU" sz="20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№0</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№1</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№2</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№3</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№4</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№4. Затрачено 1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№1. Затрачено 3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№3. Затрачено 3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№0. Затрачено 4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№2. Затрачено 5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Общее время вычислений в секундах: 5</a:t>
            </a:r>
            <a:endParaRPr b="0" lang="ru-RU" sz="1400" spc="-1" strike="noStrike">
              <a:latin typeface="Arial"/>
            </a:endParaRPr>
          </a:p>
          <a:p>
            <a:pPr algn="just">
              <a:lnSpc>
                <a:spcPct val="100000"/>
              </a:lnSpc>
              <a:buNone/>
              <a:tabLst>
                <a:tab algn="l" pos="0"/>
              </a:tabLst>
            </a:pPr>
            <a:endParaRPr b="0" lang="ru-RU" sz="1400" spc="-1" strike="noStrike">
              <a:latin typeface="Arial"/>
            </a:endParaRPr>
          </a:p>
          <a:p>
            <a:pPr algn="just">
              <a:lnSpc>
                <a:spcPct val="100000"/>
              </a:lnSpc>
              <a:buNone/>
              <a:tabLst>
                <a:tab algn="l" pos="0"/>
              </a:tabLst>
            </a:pPr>
            <a:endParaRPr b="0" lang="ru-RU" sz="1400" spc="-1" strike="noStrike">
              <a:latin typeface="Arial"/>
            </a:endParaRPr>
          </a:p>
          <a:p>
            <a:pPr algn="just">
              <a:lnSpc>
                <a:spcPct val="100000"/>
              </a:lnSpc>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Многопоточность</a:t>
            </a:r>
            <a:endParaRPr b="0" lang="ru-RU" sz="3200" spc="-1" strike="noStrike">
              <a:latin typeface="Arial"/>
            </a:endParaRPr>
          </a:p>
        </p:txBody>
      </p:sp>
      <p:sp>
        <p:nvSpPr>
          <p:cNvPr id="104"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tabLst>
                <a:tab algn="l" pos="0"/>
              </a:tabLst>
            </a:pPr>
            <a:r>
              <a:rPr b="0" lang="ru-RU" sz="2000" spc="-1" strike="noStrike">
                <a:solidFill>
                  <a:srgbClr val="002060"/>
                </a:solidFill>
                <a:latin typeface="Calibri"/>
                <a:ea typeface="DejaVu Sans"/>
              </a:rPr>
              <a:t>При работе с потоками обязательные следующие операции:</a:t>
            </a:r>
            <a:endParaRPr b="0" lang="ru-RU" sz="2000" spc="-1" strike="noStrike">
              <a:latin typeface="Arial"/>
            </a:endParaRPr>
          </a:p>
          <a:p>
            <a:pPr marL="360000" indent="-360000" algn="just">
              <a:lnSpc>
                <a:spcPct val="100000"/>
              </a:lnSpc>
              <a:spcBef>
                <a:spcPts val="601"/>
              </a:spcBef>
              <a:buClr>
                <a:srgbClr val="002060"/>
              </a:buClr>
              <a:buFont typeface="Symbol"/>
              <a:buChar char=""/>
              <a:tabLst>
                <a:tab algn="l" pos="0"/>
              </a:tabLst>
            </a:pPr>
            <a:r>
              <a:rPr b="0" lang="ru-RU" sz="2000" spc="-1" strike="noStrike">
                <a:solidFill>
                  <a:srgbClr val="002060"/>
                </a:solidFill>
                <a:latin typeface="Calibri"/>
                <a:ea typeface="DejaVu Sans"/>
              </a:rPr>
              <a:t>создание потока</a:t>
            </a:r>
            <a:endParaRPr b="0" lang="ru-RU" sz="2000" spc="-1" strike="noStrike">
              <a:latin typeface="Arial"/>
            </a:endParaRPr>
          </a:p>
          <a:p>
            <a:pPr marL="360000" indent="-360000" algn="just">
              <a:lnSpc>
                <a:spcPct val="100000"/>
              </a:lnSpc>
              <a:spcBef>
                <a:spcPts val="601"/>
              </a:spcBef>
              <a:buClr>
                <a:srgbClr val="002060"/>
              </a:buClr>
              <a:buFont typeface="Symbol"/>
              <a:buChar char=""/>
              <a:tabLst>
                <a:tab algn="l" pos="0"/>
              </a:tabLst>
            </a:pPr>
            <a:r>
              <a:rPr b="0" lang="ru-RU" sz="2000" spc="-1" strike="noStrike">
                <a:solidFill>
                  <a:srgbClr val="002060"/>
                </a:solidFill>
                <a:latin typeface="Calibri"/>
                <a:ea typeface="DejaVu Sans"/>
              </a:rPr>
              <a:t>старт потока</a:t>
            </a:r>
            <a:endParaRPr b="0" lang="ru-RU" sz="2000" spc="-1" strike="noStrike">
              <a:latin typeface="Arial"/>
            </a:endParaRPr>
          </a:p>
          <a:p>
            <a:pPr marL="360000" indent="-360000" algn="just">
              <a:lnSpc>
                <a:spcPct val="100000"/>
              </a:lnSpc>
              <a:spcBef>
                <a:spcPts val="601"/>
              </a:spcBef>
              <a:buClr>
                <a:srgbClr val="002060"/>
              </a:buClr>
              <a:buFont typeface="Symbol"/>
              <a:buChar char=""/>
              <a:tabLst>
                <a:tab algn="l" pos="0"/>
              </a:tabLst>
            </a:pPr>
            <a:r>
              <a:rPr b="0" lang="ru-RU" sz="2000" spc="-1" strike="noStrike">
                <a:solidFill>
                  <a:srgbClr val="002060"/>
                </a:solidFill>
                <a:latin typeface="Calibri"/>
                <a:ea typeface="DejaVu Sans"/>
              </a:rPr>
              <a:t>ожидание завершения потока</a:t>
            </a:r>
            <a:endParaRPr b="0" lang="ru-RU" sz="2000" spc="-1" strike="noStrike">
              <a:latin typeface="Arial"/>
            </a:endParaRPr>
          </a:p>
          <a:p>
            <a:pPr algn="just">
              <a:lnSpc>
                <a:spcPct val="100000"/>
              </a:lnSpc>
              <a:spcBef>
                <a:spcPts val="601"/>
              </a:spcBef>
              <a:buNone/>
              <a:tabLst>
                <a:tab algn="l" pos="0"/>
              </a:tabLst>
            </a:pPr>
            <a:r>
              <a:rPr b="0" lang="ru-RU" sz="2000" spc="-1" strike="noStrike">
                <a:solidFill>
                  <a:srgbClr val="002060"/>
                </a:solidFill>
                <a:latin typeface="Calibri"/>
                <a:ea typeface="DejaVu San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b="0" lang="en-US" sz="2000" spc="-1" strike="noStrike">
                <a:solidFill>
                  <a:srgbClr val="002060"/>
                </a:solidFill>
                <a:latin typeface="Calibri"/>
                <a:ea typeface="DejaVu Sans"/>
              </a:rPr>
              <a:t>,</a:t>
            </a:r>
            <a:r>
              <a:rPr b="0" lang="ru-RU" sz="2000" spc="-1" strike="noStrike">
                <a:solidFill>
                  <a:srgbClr val="002060"/>
                </a:solidFill>
                <a:latin typeface="Calibri"/>
                <a:ea typeface="DejaVu Sans"/>
              </a:rPr>
              <a:t> именно этот поток реагирует на системные прерывания (например, нажатие </a:t>
            </a:r>
            <a:r>
              <a:rPr b="0" lang="en-US" sz="2000" spc="-1" strike="noStrike">
                <a:solidFill>
                  <a:srgbClr val="002060"/>
                </a:solidFill>
                <a:latin typeface="Calibri"/>
                <a:ea typeface="DejaVu Sans"/>
              </a:rPr>
              <a:t>Ctrl+C</a:t>
            </a:r>
            <a:r>
              <a:rPr b="0" lang="ru-RU" sz="2000" spc="-1" strike="noStrike">
                <a:solidFill>
                  <a:srgbClr val="002060"/>
                </a:solidFill>
                <a:latin typeface="Calibri"/>
                <a:ea typeface="DejaVu Sans"/>
              </a:rPr>
              <a:t>)</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и пока выполняется "неглавный" поток, программа не будет на них реагировать.</a:t>
            </a:r>
            <a:endParaRPr b="0" lang="ru-RU" sz="2000" spc="-1" strike="noStrike">
              <a:latin typeface="Arial"/>
            </a:endParaRPr>
          </a:p>
          <a:p>
            <a:pPr algn="just">
              <a:lnSpc>
                <a:spcPct val="100000"/>
              </a:lnSpc>
              <a:buNone/>
              <a:tabLst>
                <a:tab algn="l" pos="0"/>
              </a:tabLst>
            </a:pPr>
            <a:endParaRPr b="0" lang="ru-RU" sz="2000" spc="-1" strike="noStrike">
              <a:latin typeface="Arial"/>
            </a:endParaRPr>
          </a:p>
          <a:p>
            <a:pPr algn="just">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threading</a:t>
            </a:r>
            <a:endParaRPr b="0" lang="ru-RU" sz="3200" spc="-1" strike="noStrike">
              <a:latin typeface="Arial"/>
            </a:endParaRPr>
          </a:p>
        </p:txBody>
      </p:sp>
      <p:sp>
        <p:nvSpPr>
          <p:cNvPr id="106"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endParaRPr b="0" lang="ru-RU" sz="2000" spc="-1" strike="noStrike">
              <a:latin typeface="Arial"/>
            </a:endParaRPr>
          </a:p>
          <a:p>
            <a:pPr>
              <a:lnSpc>
                <a:spcPct val="100000"/>
              </a:lnSpc>
              <a:spcBef>
                <a:spcPts val="281"/>
              </a:spcBef>
              <a:buNone/>
            </a:pPr>
            <a:endParaRPr b="0" lang="ru-RU" sz="2000" spc="-1" strike="noStrike">
              <a:latin typeface="Arial"/>
            </a:endParaRPr>
          </a:p>
          <a:p>
            <a:pPr>
              <a:lnSpc>
                <a:spcPct val="100000"/>
              </a:lnSpc>
              <a:buNone/>
              <a:tabLst>
                <a:tab algn="l" pos="0"/>
              </a:tabLst>
            </a:pPr>
            <a:r>
              <a:rPr b="0" lang="ru-RU" sz="1400" spc="-1" strike="noStrike">
                <a:solidFill>
                  <a:srgbClr val="008000"/>
                </a:solidFill>
                <a:latin typeface="Courier New"/>
                <a:ea typeface="DejaVu Sans"/>
              </a:rPr>
              <a:t># Первый вариант:</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b</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do something</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pass</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th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threading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Thread</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name</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'th'</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target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args</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1</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2</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kwargs</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3</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8000"/>
                </a:solidFill>
                <a:latin typeface="Courier New"/>
                <a:ea typeface="DejaVu Sans"/>
              </a:rPr>
              <a:t># name - </a:t>
            </a:r>
            <a:r>
              <a:rPr b="0" lang="ru-RU" sz="1400" spc="-1" strike="noStrike">
                <a:solidFill>
                  <a:srgbClr val="008000"/>
                </a:solidFill>
                <a:latin typeface="Courier New"/>
                <a:ea typeface="DejaVu Sans"/>
              </a:rPr>
              <a:t>имя потока. Ни на что не влияет, но может быть полезно при отладке.</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8000"/>
                </a:solidFill>
                <a:latin typeface="Courier New"/>
                <a:ea typeface="DejaVu Sans"/>
              </a:rPr>
              <a:t># </a:t>
            </a:r>
            <a:r>
              <a:rPr b="0" lang="en-US" sz="1400" spc="-1" strike="noStrike">
                <a:solidFill>
                  <a:srgbClr val="008000"/>
                </a:solidFill>
                <a:latin typeface="Courier New"/>
                <a:ea typeface="DejaVu Sans"/>
              </a:rPr>
              <a:t>target - </a:t>
            </a:r>
            <a:r>
              <a:rPr b="0" lang="ru-RU" sz="1400" spc="-1" strike="noStrike">
                <a:solidFill>
                  <a:srgbClr val="008000"/>
                </a:solidFill>
                <a:latin typeface="Courier New"/>
                <a:ea typeface="DejaVu Sans"/>
              </a:rPr>
              <a:t>точка входа</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(любой </a:t>
            </a:r>
            <a:r>
              <a:rPr b="0" lang="en-US" sz="1400" spc="-1" strike="noStrike">
                <a:solidFill>
                  <a:srgbClr val="008000"/>
                </a:solidFill>
                <a:latin typeface="Courier New"/>
                <a:ea typeface="DejaVu Sans"/>
              </a:rPr>
              <a:t>callable object</a:t>
            </a:r>
            <a:r>
              <a:rPr b="0" lang="ru-RU" sz="1400" spc="-1" strike="noStrike">
                <a:solidFill>
                  <a:srgbClr val="008000"/>
                </a:solidFill>
                <a:latin typeface="Courier New"/>
                <a:ea typeface="DejaVu Sans"/>
              </a:rPr>
              <a:t>,</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функция, связанный метод класса).</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8000"/>
                </a:solidFill>
                <a:latin typeface="Courier New"/>
                <a:ea typeface="DejaVu Sans"/>
              </a:rPr>
              <a:t># </a:t>
            </a:r>
            <a:r>
              <a:rPr b="0" lang="en-US" sz="1400" spc="-1" strike="noStrike">
                <a:solidFill>
                  <a:srgbClr val="008000"/>
                </a:solidFill>
                <a:latin typeface="Courier New"/>
                <a:ea typeface="DejaVu Sans"/>
              </a:rPr>
              <a:t>args - </a:t>
            </a:r>
            <a:r>
              <a:rPr b="0" lang="ru-RU" sz="1400" spc="-1" strike="noStrike">
                <a:solidFill>
                  <a:srgbClr val="008000"/>
                </a:solidFill>
                <a:latin typeface="Courier New"/>
                <a:ea typeface="DejaVu Sans"/>
              </a:rPr>
              <a:t>позиционные аргументы.</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8000"/>
                </a:solidFill>
                <a:latin typeface="Courier New"/>
                <a:ea typeface="DejaVu Sans"/>
              </a:rPr>
              <a:t># </a:t>
            </a:r>
            <a:r>
              <a:rPr b="0" lang="en-US" sz="1400" spc="-1" strike="noStrike">
                <a:solidFill>
                  <a:srgbClr val="008000"/>
                </a:solidFill>
                <a:latin typeface="Courier New"/>
                <a:ea typeface="DejaVu Sans"/>
              </a:rPr>
              <a:t>kwargs - </a:t>
            </a:r>
            <a:r>
              <a:rPr b="0" lang="ru-RU" sz="1400" spc="-1" strike="noStrike">
                <a:solidFill>
                  <a:srgbClr val="008000"/>
                </a:solidFill>
                <a:latin typeface="Courier New"/>
                <a:ea typeface="DejaVu Sans"/>
              </a:rPr>
              <a:t>именованные аргументы.</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Поток с именем 'th1' будет создан, но не запущен. После запуска будет вызвана функция f с параметрами a=1, b=2, c=3. Все аргументы могут быть опущены.</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threading</a:t>
            </a:r>
            <a:endParaRPr b="0" lang="ru-RU" sz="3200" spc="-1" strike="noStrike">
              <a:latin typeface="Arial"/>
            </a:endParaRPr>
          </a:p>
        </p:txBody>
      </p:sp>
      <p:sp>
        <p:nvSpPr>
          <p:cNvPr id="108"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ru-RU" sz="1400" spc="-1" strike="noStrike">
                <a:solidFill>
                  <a:srgbClr val="008000"/>
                </a:solidFill>
                <a:latin typeface="Courier New"/>
                <a:ea typeface="DejaVu Sans"/>
              </a:rPr>
              <a:t># Второй вариант:</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class</a:t>
            </a:r>
            <a:r>
              <a:rPr b="0"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MyThread</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threading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Thread</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__init__</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b</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threading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Thread</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__init__</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b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b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c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run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do something, using self.a, self.b, self.c</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pass</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Результат практически тот же самый, но в новом потоке будет запущен метод </a:t>
            </a:r>
            <a:r>
              <a:rPr b="0" lang="en-US" sz="1400" spc="-1" strike="noStrike">
                <a:solidFill>
                  <a:srgbClr val="008000"/>
                </a:solidFill>
                <a:latin typeface="Courier New"/>
                <a:ea typeface="DejaVu Sans"/>
              </a:rPr>
              <a:t>run.</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th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MyThread</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1</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2</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3</a:t>
            </a:r>
            <a:r>
              <a:rPr b="1" lang="en-US" sz="1400" spc="-1" strike="noStrike">
                <a:solidFill>
                  <a:srgbClr val="000080"/>
                </a:solidFill>
                <a:latin typeface="Courier New"/>
                <a:ea typeface="DejaVu Sans"/>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threading</a:t>
            </a:r>
            <a:endParaRPr b="0" lang="ru-RU" sz="3200" spc="-1" strike="noStrike">
              <a:latin typeface="Arial"/>
            </a:endParaRPr>
          </a:p>
        </p:txBody>
      </p:sp>
      <p:sp>
        <p:nvSpPr>
          <p:cNvPr id="110"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После того, как поток создан, его нужно запустить. В обоих случаях это делается через вызов:</a:t>
            </a:r>
            <a:endParaRPr b="0" lang="ru-RU" sz="2000" spc="-1" strike="noStrike">
              <a:latin typeface="Arial"/>
            </a:endParaRPr>
          </a:p>
          <a:p>
            <a:pPr algn="just">
              <a:lnSpc>
                <a:spcPct val="100000"/>
              </a:lnSpc>
              <a:buNone/>
            </a:pPr>
            <a:endParaRPr b="0" lang="ru-RU" sz="2000" spc="-1" strike="noStrike">
              <a:latin typeface="Arial"/>
            </a:endParaRPr>
          </a:p>
          <a:p>
            <a:pPr>
              <a:lnSpc>
                <a:spcPct val="100000"/>
              </a:lnSpc>
              <a:spcBef>
                <a:spcPts val="281"/>
              </a:spcBef>
              <a:buNone/>
            </a:pPr>
            <a:r>
              <a:rPr b="0" lang="en-US" sz="1400" spc="-1" strike="noStrike">
                <a:solidFill>
                  <a:srgbClr val="000000"/>
                </a:solidFill>
                <a:latin typeface="Courier New"/>
                <a:ea typeface="DejaVu Sans"/>
              </a:rPr>
              <a:t>th.start()</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endParaRPr b="0" lang="ru-RU" sz="2000" spc="-1" strike="noStrike">
              <a:latin typeface="Arial"/>
            </a:endParaRPr>
          </a:p>
          <a:p>
            <a:pPr algn="just">
              <a:lnSpc>
                <a:spcPct val="100000"/>
              </a:lnSpc>
              <a:buNone/>
              <a:tabLst>
                <a:tab algn="l" pos="0"/>
              </a:tabLst>
            </a:pPr>
            <a:endParaRPr b="0" lang="ru-RU" sz="20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th.join()</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endParaRPr b="0" lang="ru-RU" sz="2000" spc="-1" strike="noStrike">
              <a:latin typeface="Arial"/>
            </a:endParaRPr>
          </a:p>
          <a:p>
            <a:pPr algn="just">
              <a:lnSpc>
                <a:spcPct val="100000"/>
              </a:lnSpc>
              <a:buNone/>
              <a:tabLst>
                <a:tab algn="l" pos="0"/>
              </a:tabLst>
            </a:pPr>
            <a:endParaRPr b="0" lang="ru-RU" sz="20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Резюмируя информацию по потокам:</a:t>
            </a:r>
            <a:endParaRPr b="0" lang="ru-RU" sz="2000" spc="-1" strike="noStrike">
              <a:latin typeface="Arial"/>
            </a:endParaRPr>
          </a:p>
          <a:p>
            <a:pPr marL="360000" indent="-360000" algn="just">
              <a:lnSpc>
                <a:spcPct val="100000"/>
              </a:lnSpc>
              <a:buClr>
                <a:srgbClr val="002060"/>
              </a:buClr>
              <a:buFont typeface="Symbol"/>
              <a:buChar char=""/>
              <a:tabLst>
                <a:tab algn="l" pos="0"/>
              </a:tabLst>
            </a:pPr>
            <a:r>
              <a:rPr b="0" lang="ru-RU" sz="2000" spc="-1" strike="noStrike">
                <a:solidFill>
                  <a:srgbClr val="002060"/>
                </a:solidFill>
                <a:latin typeface="Calibri"/>
                <a:ea typeface="DejaVu Sans"/>
              </a:rPr>
              <a:t>Потоки можно создавать и запускать.</a:t>
            </a:r>
            <a:endParaRPr b="0" lang="ru-RU" sz="2000" spc="-1" strike="noStrike">
              <a:latin typeface="Arial"/>
            </a:endParaRPr>
          </a:p>
          <a:p>
            <a:pPr marL="360000" indent="-360000" algn="just">
              <a:lnSpc>
                <a:spcPct val="100000"/>
              </a:lnSpc>
              <a:buClr>
                <a:srgbClr val="002060"/>
              </a:buClr>
              <a:buFont typeface="Symbol"/>
              <a:buChar char=""/>
              <a:tabLst>
                <a:tab algn="l" pos="0"/>
              </a:tabLst>
            </a:pPr>
            <a:r>
              <a:rPr b="0" lang="ru-RU" sz="2000" spc="-1" strike="noStrike">
                <a:solidFill>
                  <a:srgbClr val="002060"/>
                </a:solidFill>
                <a:latin typeface="Calibri"/>
                <a:ea typeface="DejaVu Sans"/>
              </a:rPr>
              <a:t>Можно просить их закончить свою работу, но нельзя останавливать принудительно.</a:t>
            </a:r>
            <a:endParaRPr b="0" lang="ru-RU" sz="2000" spc="-1" strike="noStrike">
              <a:latin typeface="Arial"/>
            </a:endParaRPr>
          </a:p>
          <a:p>
            <a:pPr marL="360000" indent="-360000" algn="just">
              <a:lnSpc>
                <a:spcPct val="100000"/>
              </a:lnSpc>
              <a:buClr>
                <a:srgbClr val="002060"/>
              </a:buClr>
              <a:buFont typeface="Symbol"/>
              <a:buChar char=""/>
              <a:tabLst>
                <a:tab algn="l" pos="0"/>
              </a:tabLst>
            </a:pPr>
            <a:r>
              <a:rPr b="0" lang="ru-RU" sz="2000" spc="-1" strike="noStrike">
                <a:solidFill>
                  <a:srgbClr val="002060"/>
                </a:solidFill>
                <a:latin typeface="Calibri"/>
                <a:ea typeface="DejaVu Sans"/>
              </a:rPr>
              <a:t>Завершения потока нужно дожидаться.</a:t>
            </a:r>
            <a:endParaRPr b="0" lang="ru-RU" sz="2000" spc="-1" strike="noStrike">
              <a:latin typeface="Arial"/>
            </a:endParaRPr>
          </a:p>
          <a:p>
            <a:pPr algn="just">
              <a:lnSpc>
                <a:spcPct val="100000"/>
              </a:lnSpc>
              <a:buNone/>
              <a:tabLst>
                <a:tab algn="l" pos="0"/>
              </a:tabLst>
            </a:pP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Межпоточное взаимодействие</a:t>
            </a:r>
            <a:endParaRPr b="0" lang="ru-RU" sz="3200" spc="-1" strike="noStrike">
              <a:latin typeface="Arial"/>
            </a:endParaRPr>
          </a:p>
        </p:txBody>
      </p:sp>
      <p:sp>
        <p:nvSpPr>
          <p:cNvPr id="112"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endParaRPr b="0" lang="ru-RU" sz="2000" spc="-1" strike="noStrike">
              <a:latin typeface="Arial"/>
            </a:endParaRPr>
          </a:p>
          <a:p>
            <a:pPr algn="just">
              <a:lnSpc>
                <a:spcPct val="100000"/>
              </a:lnSpc>
              <a:buNone/>
            </a:pPr>
            <a:r>
              <a:rPr b="0" lang="ru-RU" sz="2000" spc="-1" strike="noStrike">
                <a:solidFill>
                  <a:srgbClr val="002060"/>
                </a:solidFill>
                <a:latin typeface="Calibri"/>
                <a:ea typeface="DejaVu Sans"/>
              </a:rPr>
              <a:t>Предположим, что есть два потока, имеющих доступ к общему списку. Первый поток может делать итерацию по этому списку:</a:t>
            </a:r>
            <a:endParaRPr b="0" lang="ru-RU" sz="2000" spc="-1" strike="noStrike">
              <a:latin typeface="Arial"/>
            </a:endParaRPr>
          </a:p>
          <a:p>
            <a:pPr algn="just">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for</a:t>
            </a:r>
            <a:r>
              <a:rPr b="0" lang="en-US" sz="1400" spc="-1" strike="noStrike">
                <a:solidFill>
                  <a:srgbClr val="000000"/>
                </a:solidFill>
                <a:latin typeface="Courier New"/>
                <a:ea typeface="DejaVu Sans"/>
              </a:rPr>
              <a:t> x </a:t>
            </a:r>
            <a:r>
              <a:rPr b="1" lang="en-US" sz="1400" spc="-1" strike="noStrike">
                <a:solidFill>
                  <a:srgbClr val="0000ff"/>
                </a:solidFill>
                <a:latin typeface="Courier New"/>
                <a:ea typeface="DejaVu Sans"/>
              </a:rPr>
              <a:t>in</a:t>
            </a:r>
            <a:r>
              <a:rPr b="0" lang="en-US" sz="1400" spc="-1" strike="noStrike">
                <a:solidFill>
                  <a:srgbClr val="000000"/>
                </a:solidFill>
                <a:latin typeface="Courier New"/>
                <a:ea typeface="DejaVu Sans"/>
              </a:rPr>
              <a:t> my_list</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Межпоточное взаимодействие</a:t>
            </a:r>
            <a:endParaRPr b="0" lang="ru-RU" sz="3200" spc="-1" strike="noStrike">
              <a:latin typeface="Arial"/>
            </a:endParaRPr>
          </a:p>
        </p:txBody>
      </p:sp>
      <p:sp>
        <p:nvSpPr>
          <p:cNvPr id="114"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С этой точки зрения все объекты (переменные) разделяются на:</a:t>
            </a:r>
            <a:endParaRPr b="0" lang="ru-RU" sz="2000" spc="-1" strike="noStrike">
              <a:latin typeface="Arial"/>
            </a:endParaRPr>
          </a:p>
          <a:p>
            <a:pPr marL="360000" indent="-360000" algn="just">
              <a:lnSpc>
                <a:spcPct val="100000"/>
              </a:lnSpc>
              <a:spcBef>
                <a:spcPts val="601"/>
              </a:spcBef>
              <a:buClr>
                <a:srgbClr val="002060"/>
              </a:buClr>
              <a:buFont typeface="Symbol"/>
              <a:buChar char=""/>
            </a:pPr>
            <a:r>
              <a:rPr b="0" lang="ru-RU" sz="2000" spc="-1" strike="noStrike">
                <a:solidFill>
                  <a:srgbClr val="002060"/>
                </a:solidFill>
                <a:latin typeface="Calibri"/>
                <a:ea typeface="DejaVu Sans"/>
              </a:rPr>
              <a:t>Неизменяемые. Если объект никто не меняет, то синхронизация доступа ему не нужна. К сожалению, таких не очень много.</a:t>
            </a:r>
            <a:endParaRPr b="0" lang="ru-RU" sz="2000" spc="-1" strike="noStrike">
              <a:latin typeface="Arial"/>
            </a:endParaRPr>
          </a:p>
          <a:p>
            <a:pPr marL="360000" indent="-360000" algn="just">
              <a:lnSpc>
                <a:spcPct val="100000"/>
              </a:lnSpc>
              <a:spcBef>
                <a:spcPts val="601"/>
              </a:spcBef>
              <a:buClr>
                <a:srgbClr val="002060"/>
              </a:buClr>
              <a:buFont typeface="Symbol"/>
              <a:buChar char=""/>
            </a:pPr>
            <a:r>
              <a:rPr b="0" lang="ru-RU" sz="2000" spc="-1" strike="noStrike">
                <a:solidFill>
                  <a:srgbClr val="002060"/>
                </a:solidFill>
                <a:latin typeface="Calibri"/>
                <a:ea typeface="DejaVu Sans"/>
              </a:rPr>
              <a:t>Локальные. Если объект не виден остальным потокам, то доступ к нему синхронизировать тоже не требуется.</a:t>
            </a:r>
            <a:endParaRPr b="0" lang="ru-RU" sz="2000" spc="-1" strike="noStrike">
              <a:latin typeface="Arial"/>
            </a:endParaRPr>
          </a:p>
          <a:p>
            <a:pPr marL="360000" indent="-360000" algn="just">
              <a:lnSpc>
                <a:spcPct val="100000"/>
              </a:lnSpc>
              <a:spcBef>
                <a:spcPts val="601"/>
              </a:spcBef>
              <a:buClr>
                <a:srgbClr val="002060"/>
              </a:buClr>
              <a:buFont typeface="Symbol"/>
              <a:buChar char=""/>
            </a:pPr>
            <a:r>
              <a:rPr b="0" lang="ru-RU" sz="2000" spc="-1" strike="noStrike">
                <a:solidFill>
                  <a:srgbClr val="002060"/>
                </a:solidFill>
                <a:latin typeface="Calibri"/>
                <a:ea typeface="DejaVu Sans"/>
              </a:rPr>
              <a:t>Разделяемые и изменяемые. Синхронизация необходима.</a:t>
            </a:r>
            <a:endParaRPr b="0" lang="ru-RU" sz="2000" spc="-1" strike="noStrike">
              <a:latin typeface="Arial"/>
            </a:endParaRPr>
          </a:p>
          <a:p>
            <a:pPr algn="just">
              <a:lnSpc>
                <a:spcPct val="100000"/>
              </a:lnSpc>
              <a:spcBef>
                <a:spcPts val="601"/>
              </a:spcBef>
              <a:buNone/>
            </a:pPr>
            <a:r>
              <a:rPr b="0" lang="ru-RU" sz="2000" spc="-1" strike="noStrike">
                <a:solidFill>
                  <a:srgbClr val="002060"/>
                </a:solidFill>
                <a:latin typeface="Calibri"/>
                <a:ea typeface="DejaVu Sans"/>
              </a:rPr>
              <a:t>Синхронизация доступа к объектам осуществляется с помощью объектов синхронизации. Рассмотрим основные из них.</a:t>
            </a: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Объекты синхронизации: блокировки (мьютексы)</a:t>
            </a:r>
            <a:endParaRPr b="0" lang="ru-RU" sz="3200" spc="-1" strike="noStrike">
              <a:latin typeface="Arial"/>
            </a:endParaRPr>
          </a:p>
        </p:txBody>
      </p:sp>
      <p:sp>
        <p:nvSpPr>
          <p:cNvPr id="116"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Простейший объект синхронизации — блокировка (мьютекс):</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threading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class</a:t>
            </a:r>
            <a:r>
              <a:rPr b="0" lang="en-US" sz="1400" spc="-1" strike="noStrike">
                <a:solidFill>
                  <a:srgbClr val="000000"/>
                </a:solidFill>
                <a:latin typeface="Courier New"/>
                <a:ea typeface="DejaVu Sans"/>
              </a:rPr>
              <a:t> </a:t>
            </a:r>
            <a:r>
              <a:rPr b="1" lang="en-US" sz="1400" spc="-1" strike="noStrike">
                <a:solidFill>
                  <a:srgbClr val="000000"/>
                </a:solidFill>
                <a:latin typeface="Courier New"/>
                <a:ea typeface="DejaVu Sans"/>
              </a:rPr>
              <a:t>Point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__init__</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_mutex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threading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RLock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_x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_y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with</a:t>
            </a:r>
            <a:r>
              <a:rPr b="0" lang="en-US" sz="1400" spc="-1" strike="noStrike">
                <a:solidFill>
                  <a:srgbClr val="000000"/>
                </a:solidFill>
                <a:latin typeface="Courier New"/>
                <a:ea typeface="DejaVu Sans"/>
              </a:rPr>
              <a:t> 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_mutex</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return</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_x</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_y</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set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x</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y</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with</a:t>
            </a:r>
            <a:r>
              <a:rPr b="0" lang="en-US" sz="1400" spc="-1" strike="noStrike">
                <a:solidFill>
                  <a:srgbClr val="000000"/>
                </a:solidFill>
                <a:latin typeface="Courier New"/>
                <a:ea typeface="DejaVu Sans"/>
              </a:rPr>
              <a:t> 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_mutex</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_x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x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self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_x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y</a:t>
            </a:r>
            <a:endParaRPr b="0" lang="ru-RU" sz="1400" spc="-1" strike="noStrike">
              <a:latin typeface="Arial"/>
            </a:endParaRPr>
          </a:p>
          <a:p>
            <a:pPr>
              <a:lnSpc>
                <a:spcPct val="100000"/>
              </a:lnSpc>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Объекты синхронизации: блокировки (мьютексы)</a:t>
            </a:r>
            <a:endParaRPr b="0" lang="ru-RU" sz="3200" spc="-1" strike="noStrike">
              <a:latin typeface="Arial"/>
            </a:endParaRPr>
          </a:p>
        </p:txBody>
      </p:sp>
      <p:sp>
        <p:nvSpPr>
          <p:cNvPr id="118"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Работает все это так: </a:t>
            </a:r>
            <a:endParaRPr b="0" lang="ru-RU" sz="2000" spc="-1" strike="noStrike">
              <a:latin typeface="Arial"/>
            </a:endParaRPr>
          </a:p>
          <a:p>
            <a:pPr marL="343080" indent="-343080" algn="just">
              <a:lnSpc>
                <a:spcPct val="100000"/>
              </a:lnSpc>
              <a:buClr>
                <a:srgbClr val="002060"/>
              </a:buClr>
              <a:buFont typeface="StarSymbol"/>
              <a:buChar char="-"/>
            </a:pPr>
            <a:r>
              <a:rPr b="0" lang="ru-RU" sz="2000" spc="-1" strike="noStrike">
                <a:solidFill>
                  <a:srgbClr val="002060"/>
                </a:solidFill>
                <a:latin typeface="Calibri"/>
                <a:ea typeface="DejaVu Sans"/>
              </a:rPr>
              <a:t>при вызове метода захватываем мьютекс через </a:t>
            </a:r>
            <a:r>
              <a:rPr b="1" lang="ru-RU" sz="2000" spc="-1" strike="noStrike">
                <a:solidFill>
                  <a:srgbClr val="002060"/>
                </a:solidFill>
                <a:latin typeface="Calibri"/>
                <a:ea typeface="DejaVu Sans"/>
              </a:rPr>
              <a:t>with self._mutex:</a:t>
            </a:r>
            <a:r>
              <a:rPr b="0" lang="ru-RU" sz="2000" spc="-1" strike="noStrike">
                <a:solidFill>
                  <a:srgbClr val="002060"/>
                </a:solidFill>
                <a:latin typeface="Calibri"/>
                <a:ea typeface="DejaVu Sans"/>
              </a:rPr>
              <a:t> </a:t>
            </a:r>
            <a:endParaRPr b="0" lang="ru-RU" sz="2000" spc="-1" strike="noStrike">
              <a:latin typeface="Arial"/>
            </a:endParaRPr>
          </a:p>
          <a:p>
            <a:pPr marL="343080" indent="-343080" algn="just">
              <a:lnSpc>
                <a:spcPct val="100000"/>
              </a:lnSpc>
              <a:buClr>
                <a:srgbClr val="002060"/>
              </a:buClr>
              <a:buFont typeface="StarSymbol"/>
              <a:buChar char="-"/>
            </a:pPr>
            <a:r>
              <a:rPr b="0" lang="ru-RU" sz="2000" spc="-1" strike="noStrike">
                <a:solidFill>
                  <a:srgbClr val="002060"/>
                </a:solidFill>
                <a:latin typeface="Calibri"/>
                <a:ea typeface="DejaVu Sans"/>
              </a:rPr>
              <a:t>весь код внутри </a:t>
            </a:r>
            <a:r>
              <a:rPr b="1" lang="ru-RU" sz="2000" spc="-1" strike="noStrike">
                <a:solidFill>
                  <a:srgbClr val="002060"/>
                </a:solidFill>
                <a:latin typeface="Calibri"/>
                <a:ea typeface="DejaVu Sans"/>
              </a:rPr>
              <a:t>with</a:t>
            </a:r>
            <a:r>
              <a:rPr b="0" lang="ru-RU" sz="2000" spc="-1" strike="noStrike">
                <a:solidFill>
                  <a:srgbClr val="002060"/>
                </a:solidFill>
                <a:latin typeface="Calibri"/>
                <a:ea typeface="DejaVu Sans"/>
              </a:rPr>
              <a:t> блока будет выполнятся только в одном потоке. </a:t>
            </a:r>
            <a:endParaRPr b="0" lang="ru-RU" sz="2000" spc="-1" strike="noStrike">
              <a:latin typeface="Arial"/>
            </a:endParaRPr>
          </a:p>
          <a:p>
            <a:pPr algn="just">
              <a:lnSpc>
                <a:spcPct val="100000"/>
              </a:lnSpc>
              <a:buNone/>
            </a:pPr>
            <a:r>
              <a:rPr b="0" lang="ru-RU" sz="2000" spc="-1" strike="noStrike">
                <a:solidFill>
                  <a:srgbClr val="002060"/>
                </a:solidFill>
                <a:latin typeface="Calibri"/>
                <a:ea typeface="DejaVu Sans"/>
              </a:rPr>
              <a:t>Другими словами, если два разных потока вызовут </a:t>
            </a:r>
            <a:r>
              <a:rPr b="1" lang="ru-RU" sz="2000" spc="-1" strike="noStrike">
                <a:solidFill>
                  <a:srgbClr val="002060"/>
                </a:solidFill>
                <a:latin typeface="Calibri"/>
                <a:ea typeface="DejaVu Sans"/>
              </a:rPr>
              <a:t>.get()</a:t>
            </a:r>
            <a:r>
              <a:rPr b="0" lang="ru-RU" sz="2000" spc="-1" strike="noStrike">
                <a:solidFill>
                  <a:srgbClr val="002060"/>
                </a:solidFill>
                <a:latin typeface="Calibri"/>
                <a:ea typeface="DejaVu Sans"/>
              </a:rPr>
              <a:t>, то пока первый поток не выйдет из блока, второй будет его ждать — и только потом продолжит выполнение.</a:t>
            </a:r>
            <a:endParaRPr b="0" lang="ru-RU" sz="2000" spc="-1" strike="noStrike">
              <a:latin typeface="Arial"/>
            </a:endParaRPr>
          </a:p>
          <a:p>
            <a:pPr algn="just">
              <a:lnSpc>
                <a:spcPct val="100000"/>
              </a:lnSpc>
              <a:buNone/>
            </a:pPr>
            <a:r>
              <a:rPr b="0" lang="ru-RU" sz="2000" spc="-1" strike="noStrike">
                <a:solidFill>
                  <a:srgbClr val="002060"/>
                </a:solidFill>
                <a:latin typeface="Calibri"/>
                <a:ea typeface="DejaVu Sans"/>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Объекты синхронизации: блокировки (мьютексы)</a:t>
            </a:r>
            <a:endParaRPr b="0" lang="ru-RU" sz="3200" spc="-1" strike="noStrike">
              <a:latin typeface="Arial"/>
            </a:endParaRPr>
          </a:p>
        </p:txBody>
      </p:sp>
      <p:sp>
        <p:nvSpPr>
          <p:cNvPr id="120"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lock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threading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Lock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lock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acquire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lock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acquire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вызов заблокирует выполнение</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lock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release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мы никогда не дойдем до этой строчки</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lock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threading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RLock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lock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acquire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lock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acquire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вызов не заблокирует выполнение</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8000"/>
                </a:solidFill>
                <a:latin typeface="Courier New"/>
                <a:ea typeface="DejaVu Sans"/>
              </a:rPr>
              <a:t># последующий код будет выполнятся</a:t>
            </a:r>
            <a:endParaRPr b="0" lang="ru-RU" sz="1400" spc="-1" strike="noStrike">
              <a:latin typeface="Arial"/>
            </a:endParaRPr>
          </a:p>
          <a:p>
            <a:pPr>
              <a:lnSpc>
                <a:spcPct val="100000"/>
              </a:lnSpc>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Общая информация</a:t>
            </a:r>
            <a:endParaRPr b="0" lang="ru-RU" sz="3200" spc="-1" strike="noStrike">
              <a:latin typeface="Arial"/>
            </a:endParaRPr>
          </a:p>
        </p:txBody>
      </p:sp>
      <p:sp>
        <p:nvSpPr>
          <p:cNvPr id="50"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b="0" lang="ru-RU" sz="20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endParaRPr b="0" lang="ru-RU" sz="1400" spc="-1" strike="noStrike">
              <a:latin typeface="Arial"/>
            </a:endParaRPr>
          </a:p>
          <a:p>
            <a:pPr algn="just">
              <a:lnSpc>
                <a:spcPct val="100000"/>
              </a:lnSpc>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Объекты синхронизации: семафоры</a:t>
            </a:r>
            <a:endParaRPr b="0" lang="ru-RU" sz="3200" spc="-1" strike="noStrike">
              <a:latin typeface="Arial"/>
            </a:endParaRPr>
          </a:p>
        </p:txBody>
      </p:sp>
      <p:sp>
        <p:nvSpPr>
          <p:cNvPr id="122"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threading</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semaphore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threading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BoundedSemaphore</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5</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semaphore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acquire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уменьшает счетчик</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8000"/>
                </a:solidFill>
                <a:latin typeface="Courier New"/>
                <a:ea typeface="DejaVu Sans"/>
              </a:rPr>
              <a:t># доступ к общему ресурсу</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semaphore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release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увеличивает счетчик</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Объекты синхронизации: события</a:t>
            </a:r>
            <a:endParaRPr b="0" lang="ru-RU" sz="3200" spc="-1" strike="noStrike">
              <a:latin typeface="Arial"/>
            </a:endParaRPr>
          </a:p>
        </p:txBody>
      </p:sp>
      <p:sp>
        <p:nvSpPr>
          <p:cNvPr id="124"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event </a:t>
            </a:r>
            <a:r>
              <a:rPr b="1" lang="ru-RU" sz="1400" spc="-1" strike="noStrike">
                <a:solidFill>
                  <a:srgbClr val="000080"/>
                </a:solidFill>
                <a:latin typeface="Courier New"/>
                <a:ea typeface="DejaVu Sans"/>
              </a:rPr>
              <a:t>=</a:t>
            </a:r>
            <a:r>
              <a:rPr b="0" lang="ru-RU" sz="1400" spc="-1" strike="noStrike">
                <a:solidFill>
                  <a:srgbClr val="000000"/>
                </a:solidFill>
                <a:latin typeface="Courier New"/>
                <a:ea typeface="DejaVu Sans"/>
              </a:rPr>
              <a:t> threading</a:t>
            </a:r>
            <a:r>
              <a:rPr b="1" lang="ru-RU" sz="1400" spc="-1" strike="noStrike">
                <a:solidFill>
                  <a:srgbClr val="000080"/>
                </a:solidFill>
                <a:latin typeface="Courier New"/>
                <a:ea typeface="DejaVu Sans"/>
              </a:rPr>
              <a:t>.</a:t>
            </a:r>
            <a:r>
              <a:rPr b="0" lang="ru-RU" sz="1400" spc="-1" strike="noStrike">
                <a:solidFill>
                  <a:srgbClr val="000000"/>
                </a:solidFill>
                <a:latin typeface="Courier New"/>
                <a:ea typeface="DejaVu Sans"/>
              </a:rPr>
              <a:t>Event</a:t>
            </a:r>
            <a:r>
              <a:rPr b="1" lang="ru-RU" sz="1400" spc="-1" strike="noStrike">
                <a:solidFill>
                  <a:srgbClr val="000080"/>
                </a:solidFill>
                <a:latin typeface="Courier New"/>
                <a:ea typeface="DejaVu Sans"/>
              </a:rPr>
              <a:t>()</a:t>
            </a: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 </a:t>
            </a:r>
            <a:r>
              <a:rPr b="0" lang="ru-RU" sz="1400" spc="-1" strike="noStrike">
                <a:solidFill>
                  <a:srgbClr val="008000"/>
                </a:solidFill>
                <a:latin typeface="Courier New"/>
                <a:ea typeface="DejaVu Sans"/>
              </a:rPr>
              <a:t># изначально флаг сброшен (</a:t>
            </a:r>
            <a:r>
              <a:rPr b="0" lang="en-US" sz="1400" spc="-1" strike="noStrike">
                <a:solidFill>
                  <a:srgbClr val="008000"/>
                </a:solidFill>
                <a:latin typeface="Courier New"/>
                <a:ea typeface="DejaVu Sans"/>
              </a:rPr>
              <a:t>is_set() == False</a:t>
            </a:r>
            <a:r>
              <a:rPr b="0" lang="ru-RU" sz="1400" spc="-1" strike="noStrike">
                <a:solidFill>
                  <a:srgbClr val="008000"/>
                </a:solidFill>
                <a:latin typeface="Courier New"/>
                <a:ea typeface="DejaVu Sans"/>
              </a:rPr>
              <a:t>)</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event</a:t>
            </a:r>
            <a:r>
              <a:rPr b="1" lang="ru-RU" sz="1400" spc="-1" strike="noStrike">
                <a:solidFill>
                  <a:srgbClr val="000080"/>
                </a:solidFill>
                <a:latin typeface="Courier New"/>
                <a:ea typeface="DejaVu Sans"/>
              </a:rPr>
              <a:t>.</a:t>
            </a:r>
            <a:r>
              <a:rPr b="0" lang="ru-RU" sz="1400" spc="-1" strike="noStrike">
                <a:solidFill>
                  <a:srgbClr val="000000"/>
                </a:solidFill>
                <a:latin typeface="Courier New"/>
                <a:ea typeface="DejaVu Sans"/>
              </a:rPr>
              <a:t>set</a:t>
            </a:r>
            <a:r>
              <a:rPr b="1" lang="ru-RU" sz="1400" spc="-1" strike="noStrike">
                <a:solidFill>
                  <a:srgbClr val="000080"/>
                </a:solidFill>
                <a:latin typeface="Courier New"/>
                <a:ea typeface="DejaVu Sans"/>
              </a:rPr>
              <a:t>()  </a:t>
            </a:r>
            <a:r>
              <a:rPr b="0" lang="ru-RU" sz="1400" spc="-1" strike="noStrike">
                <a:solidFill>
                  <a:srgbClr val="008000"/>
                </a:solidFill>
                <a:latin typeface="Courier New"/>
                <a:ea typeface="DejaVu Sans"/>
              </a:rPr>
              <a:t># установка флага (</a:t>
            </a:r>
            <a:r>
              <a:rPr b="0" lang="en-US" sz="1400" spc="-1" strike="noStrike">
                <a:solidFill>
                  <a:srgbClr val="008000"/>
                </a:solidFill>
                <a:latin typeface="Courier New"/>
                <a:ea typeface="DejaVu Sans"/>
              </a:rPr>
              <a:t>is_set() == True</a:t>
            </a:r>
            <a:r>
              <a:rPr b="0" lang="ru-RU" sz="1400" spc="-1" strike="noStrike">
                <a:solidFill>
                  <a:srgbClr val="008000"/>
                </a:solidFill>
                <a:latin typeface="Courier New"/>
                <a:ea typeface="DejaVu Sans"/>
              </a:rPr>
              <a:t>)</a:t>
            </a:r>
            <a:r>
              <a:rPr b="0" lang="en-US" sz="1400" spc="-1" strike="noStrike">
                <a:solidFill>
                  <a:srgbClr val="008000"/>
                </a:solidFill>
                <a:latin typeface="Courier New"/>
                <a:ea typeface="DejaVu Sans"/>
              </a:rPr>
              <a:t> - </a:t>
            </a:r>
            <a:r>
              <a:rPr b="0" lang="ru-RU" sz="1400" spc="-1" strike="noStrike">
                <a:solidFill>
                  <a:srgbClr val="008000"/>
                </a:solidFill>
                <a:latin typeface="Courier New"/>
                <a:ea typeface="DejaVu Sans"/>
              </a:rPr>
              <a:t>в серверном потоке</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event</a:t>
            </a:r>
            <a:r>
              <a:rPr b="1" lang="ru-RU" sz="1400" spc="-1" strike="noStrike">
                <a:solidFill>
                  <a:srgbClr val="000080"/>
                </a:solidFill>
                <a:latin typeface="Courier New"/>
                <a:ea typeface="DejaVu Sans"/>
              </a:rPr>
              <a:t>.</a:t>
            </a:r>
            <a:r>
              <a:rPr b="0" lang="ru-RU" sz="1400" spc="-1" strike="noStrike">
                <a:solidFill>
                  <a:srgbClr val="000000"/>
                </a:solidFill>
                <a:latin typeface="Courier New"/>
                <a:ea typeface="DejaVu Sans"/>
              </a:rPr>
              <a:t>clear</a:t>
            </a:r>
            <a:r>
              <a:rPr b="1" lang="ru-RU" sz="1400" spc="-1" strike="noStrike">
                <a:solidFill>
                  <a:srgbClr val="000080"/>
                </a:solidFill>
                <a:latin typeface="Courier New"/>
                <a:ea typeface="DejaVu Sans"/>
              </a:rPr>
              <a:t>()  </a:t>
            </a:r>
            <a:r>
              <a:rPr b="0" lang="ru-RU" sz="1400" spc="-1" strike="noStrike">
                <a:solidFill>
                  <a:srgbClr val="008000"/>
                </a:solidFill>
                <a:latin typeface="Courier New"/>
                <a:ea typeface="DejaVu Sans"/>
              </a:rPr>
              <a:t># сброс флага (</a:t>
            </a:r>
            <a:r>
              <a:rPr b="0" lang="en-US" sz="1400" spc="-1" strike="noStrike">
                <a:solidFill>
                  <a:srgbClr val="008000"/>
                </a:solidFill>
                <a:latin typeface="Courier New"/>
                <a:ea typeface="DejaVu Sans"/>
              </a:rPr>
              <a:t>is_set() == False</a:t>
            </a:r>
            <a:r>
              <a:rPr b="0" lang="ru-RU" sz="1400" spc="-1" strike="noStrike">
                <a:solidFill>
                  <a:srgbClr val="008000"/>
                </a:solidFill>
                <a:latin typeface="Courier New"/>
                <a:ea typeface="DejaVu Sans"/>
              </a:rPr>
              <a:t>)</a:t>
            </a:r>
            <a:r>
              <a:rPr b="0" lang="en-US" sz="1400" spc="-1" strike="noStrike">
                <a:solidFill>
                  <a:srgbClr val="008000"/>
                </a:solidFill>
                <a:latin typeface="Courier New"/>
                <a:ea typeface="DejaVu Sans"/>
              </a:rPr>
              <a:t> - </a:t>
            </a:r>
            <a:r>
              <a:rPr b="0" lang="ru-RU" sz="1400" spc="-1" strike="noStrike">
                <a:solidFill>
                  <a:srgbClr val="008000"/>
                </a:solidFill>
                <a:latin typeface="Courier New"/>
                <a:ea typeface="DejaVu Sans"/>
              </a:rPr>
              <a:t>в серверном потоке</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event</a:t>
            </a:r>
            <a:r>
              <a:rPr b="1" lang="ru-RU" sz="1400" spc="-1" strike="noStrike">
                <a:solidFill>
                  <a:srgbClr val="000080"/>
                </a:solidFill>
                <a:latin typeface="Courier New"/>
                <a:ea typeface="DejaVu Sans"/>
              </a:rPr>
              <a:t>.</a:t>
            </a:r>
            <a:r>
              <a:rPr b="0" lang="ru-RU" sz="1400" spc="-1" strike="noStrike">
                <a:solidFill>
                  <a:srgbClr val="000000"/>
                </a:solidFill>
                <a:latin typeface="Courier New"/>
                <a:ea typeface="DejaVu Sans"/>
              </a:rPr>
              <a:t>wait</a:t>
            </a:r>
            <a:r>
              <a:rPr b="1" lang="ru-RU" sz="1400" spc="-1" strike="noStrike">
                <a:solidFill>
                  <a:srgbClr val="000080"/>
                </a:solidFill>
                <a:latin typeface="Courier New"/>
                <a:ea typeface="DejaVu Sans"/>
              </a:rPr>
              <a:t>()</a:t>
            </a:r>
            <a:r>
              <a:rPr b="0" lang="ru-RU" sz="1400" spc="-1" strike="noStrike">
                <a:solidFill>
                  <a:srgbClr val="000000"/>
                </a:solidFill>
                <a:latin typeface="Courier New"/>
                <a:ea typeface="DejaVu Sans"/>
              </a:rPr>
              <a:t>  </a:t>
            </a:r>
            <a:r>
              <a:rPr b="0" lang="ru-RU" sz="1400" spc="-1" strike="noStrike">
                <a:solidFill>
                  <a:srgbClr val="008000"/>
                </a:solidFill>
                <a:latin typeface="Courier New"/>
                <a:ea typeface="DejaVu Sans"/>
              </a:rPr>
              <a:t># ожидание флага (пока </a:t>
            </a:r>
            <a:r>
              <a:rPr b="0" lang="en-US" sz="1400" spc="-1" strike="noStrike">
                <a:solidFill>
                  <a:srgbClr val="008000"/>
                </a:solidFill>
                <a:latin typeface="Courier New"/>
                <a:ea typeface="DejaVu Sans"/>
              </a:rPr>
              <a:t>is_set() </a:t>
            </a:r>
            <a:r>
              <a:rPr b="0" lang="ru-RU" sz="1400" spc="-1" strike="noStrike">
                <a:solidFill>
                  <a:srgbClr val="008000"/>
                </a:solidFill>
                <a:latin typeface="Courier New"/>
                <a:ea typeface="DejaVu Sans"/>
              </a:rPr>
              <a:t>=</a:t>
            </a:r>
            <a:r>
              <a:rPr b="0" lang="en-US" sz="1400" spc="-1" strike="noStrike">
                <a:solidFill>
                  <a:srgbClr val="008000"/>
                </a:solidFill>
                <a:latin typeface="Courier New"/>
                <a:ea typeface="DejaVu Sans"/>
              </a:rPr>
              <a:t>= False</a:t>
            </a:r>
            <a:r>
              <a:rPr b="0" lang="ru-RU" sz="1400" spc="-1" strike="noStrike">
                <a:solidFill>
                  <a:srgbClr val="008000"/>
                </a:solidFill>
                <a:latin typeface="Courier New"/>
                <a:ea typeface="DejaVu Sans"/>
              </a:rPr>
              <a:t>)</a:t>
            </a:r>
            <a:r>
              <a:rPr b="0" lang="en-US" sz="1400" spc="-1" strike="noStrike">
                <a:solidFill>
                  <a:srgbClr val="008000"/>
                </a:solidFill>
                <a:latin typeface="Courier New"/>
                <a:ea typeface="DejaVu Sans"/>
              </a:rPr>
              <a:t> - </a:t>
            </a:r>
            <a:r>
              <a:rPr b="0" lang="ru-RU" sz="1400" spc="-1" strike="noStrike">
                <a:solidFill>
                  <a:srgbClr val="008000"/>
                </a:solidFill>
                <a:latin typeface="Courier New"/>
                <a:ea typeface="DejaVu Sans"/>
              </a:rPr>
              <a:t>в клиентском потоке</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event</a:t>
            </a:r>
            <a:r>
              <a:rPr b="1" lang="ru-RU" sz="1400" spc="-1" strike="noStrike">
                <a:solidFill>
                  <a:srgbClr val="000080"/>
                </a:solidFill>
                <a:latin typeface="Courier New"/>
                <a:ea typeface="DejaVu Sans"/>
              </a:rPr>
              <a:t>.</a:t>
            </a:r>
            <a:r>
              <a:rPr b="0" lang="en-US" sz="1400" spc="-1" strike="noStrike">
                <a:solidFill>
                  <a:srgbClr val="000000"/>
                </a:solidFill>
                <a:latin typeface="Courier New"/>
                <a:ea typeface="DejaVu Sans"/>
              </a:rPr>
              <a:t>is_s</a:t>
            </a:r>
            <a:r>
              <a:rPr b="0" lang="ru-RU" sz="1400" spc="-1" strike="noStrike">
                <a:solidFill>
                  <a:srgbClr val="000000"/>
                </a:solidFill>
                <a:latin typeface="Courier New"/>
                <a:ea typeface="DejaVu Sans"/>
              </a:rPr>
              <a:t>et</a:t>
            </a:r>
            <a:r>
              <a:rPr b="1" lang="ru-RU" sz="1400" spc="-1" strike="noStrike">
                <a:solidFill>
                  <a:srgbClr val="000080"/>
                </a:solidFill>
                <a:latin typeface="Courier New"/>
                <a:ea typeface="DejaVu Sans"/>
              </a:rPr>
              <a:t>()</a:t>
            </a:r>
            <a:r>
              <a:rPr b="0" lang="ru-RU" sz="1400" spc="-1" strike="noStrike">
                <a:solidFill>
                  <a:srgbClr val="000000"/>
                </a:solidFill>
                <a:latin typeface="Courier New"/>
                <a:ea typeface="DejaVu Sans"/>
              </a:rPr>
              <a:t>  </a:t>
            </a:r>
            <a:r>
              <a:rPr b="0" lang="ru-RU" sz="1400" spc="-1" strike="noStrike">
                <a:solidFill>
                  <a:srgbClr val="008000"/>
                </a:solidFill>
                <a:latin typeface="Courier New"/>
                <a:ea typeface="DejaVu Sans"/>
              </a:rPr>
              <a:t># проверяем, установлен ли флаг, прежде чем ожидать</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Объекты синхронизации: условные переменные</a:t>
            </a:r>
            <a:endParaRPr b="0" lang="ru-RU" sz="3200" spc="-1" strike="noStrike">
              <a:latin typeface="Arial"/>
            </a:endParaRPr>
          </a:p>
        </p:txBody>
      </p:sp>
      <p:sp>
        <p:nvSpPr>
          <p:cNvPr id="126"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cv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threading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Condition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8000"/>
                </a:solidFill>
                <a:latin typeface="Courier New"/>
                <a:ea typeface="DejaVu Sans"/>
              </a:rPr>
              <a:t># захватываем item</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with</a:t>
            </a:r>
            <a:r>
              <a:rPr b="0" lang="en-US" sz="1400" spc="-1" strike="noStrike">
                <a:solidFill>
                  <a:srgbClr val="000000"/>
                </a:solidFill>
                <a:latin typeface="Courier New"/>
                <a:ea typeface="DejaVu Sans"/>
              </a:rPr>
              <a:t> cv</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while</a:t>
            </a: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not</a:t>
            </a:r>
            <a:r>
              <a:rPr b="0" lang="en-US" sz="1400" spc="-1" strike="noStrike">
                <a:solidFill>
                  <a:srgbClr val="000000"/>
                </a:solidFill>
                <a:latin typeface="Courier New"/>
                <a:ea typeface="DejaVu Sans"/>
              </a:rPr>
              <a:t> an_item_is_available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cv</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wait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get_an_available_item</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8000"/>
                </a:solidFill>
                <a:latin typeface="Courier New"/>
                <a:ea typeface="DejaVu Sans"/>
              </a:rPr>
              <a:t># освобождаем item</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with</a:t>
            </a:r>
            <a:r>
              <a:rPr b="0" lang="en-US" sz="1400" spc="-1" strike="noStrike">
                <a:solidFill>
                  <a:srgbClr val="000000"/>
                </a:solidFill>
                <a:latin typeface="Courier New"/>
                <a:ea typeface="DejaVu Sans"/>
              </a:rPr>
              <a:t> cv</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make_an_item_available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cv</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notify</a:t>
            </a:r>
            <a:r>
              <a:rPr b="1" lang="en-US" sz="1400" spc="-1" strike="noStrike">
                <a:solidFill>
                  <a:srgbClr val="000080"/>
                </a:solidFill>
                <a:latin typeface="Courier New"/>
                <a:ea typeface="DejaVu Sans"/>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Потокобезопасная очередь</a:t>
            </a:r>
            <a:endParaRPr b="0" lang="ru-RU" sz="3200" spc="-1" strike="noStrike">
              <a:latin typeface="Arial"/>
            </a:endParaRPr>
          </a:p>
        </p:txBody>
      </p:sp>
      <p:sp>
        <p:nvSpPr>
          <p:cNvPr id="128"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endParaRPr b="0" lang="ru-RU" sz="2000" spc="-1" strike="noStrike">
              <a:latin typeface="Arial"/>
            </a:endParaRPr>
          </a:p>
          <a:p>
            <a:pPr algn="just">
              <a:lnSpc>
                <a:spcPct val="100000"/>
              </a:lnSpc>
              <a:buNone/>
            </a:pPr>
            <a:r>
              <a:rPr b="0" lang="ru-RU" sz="2000" spc="-1" strike="noStrike">
                <a:solidFill>
                  <a:srgbClr val="002060"/>
                </a:solidFill>
                <a:latin typeface="Calibri"/>
                <a:ea typeface="DejaVu Sans"/>
              </a:rPr>
              <a:t>Модуль queue реализует несколько потокобезопасных очередей:</a:t>
            </a:r>
            <a:endParaRPr b="0" lang="ru-RU" sz="2000" spc="-1" strike="noStrike">
              <a:latin typeface="Arial"/>
            </a:endParaRPr>
          </a:p>
          <a:p>
            <a:pPr marL="360000" indent="-360000" algn="just">
              <a:lnSpc>
                <a:spcPct val="100000"/>
              </a:lnSpc>
              <a:spcBef>
                <a:spcPts val="601"/>
              </a:spcBef>
              <a:buClr>
                <a:srgbClr val="002060"/>
              </a:buClr>
              <a:buFont typeface="Symbol"/>
              <a:buChar char=""/>
            </a:pPr>
            <a:r>
              <a:rPr b="0" lang="ru-RU" sz="2000" spc="-1" strike="noStrike">
                <a:solidFill>
                  <a:srgbClr val="002060"/>
                </a:solidFill>
                <a:latin typeface="Calibri"/>
                <a:ea typeface="DejaVu Sans"/>
              </a:rPr>
              <a:t>Queue — FIFO очередь,</a:t>
            </a:r>
            <a:endParaRPr b="0" lang="ru-RU" sz="2000" spc="-1" strike="noStrike">
              <a:latin typeface="Arial"/>
            </a:endParaRPr>
          </a:p>
          <a:p>
            <a:pPr marL="360000" indent="-360000" algn="just">
              <a:lnSpc>
                <a:spcPct val="100000"/>
              </a:lnSpc>
              <a:spcBef>
                <a:spcPts val="601"/>
              </a:spcBef>
              <a:buClr>
                <a:srgbClr val="002060"/>
              </a:buClr>
              <a:buFont typeface="Symbol"/>
              <a:buChar char=""/>
            </a:pPr>
            <a:r>
              <a:rPr b="0" lang="ru-RU" sz="2000" spc="-1" strike="noStrike">
                <a:solidFill>
                  <a:srgbClr val="002060"/>
                </a:solidFill>
                <a:latin typeface="Calibri"/>
                <a:ea typeface="DejaVu Sans"/>
              </a:rPr>
              <a:t>LifoQueue — LIFO очередь (стек),</a:t>
            </a:r>
            <a:endParaRPr b="0" lang="ru-RU" sz="2000" spc="-1" strike="noStrike">
              <a:latin typeface="Arial"/>
            </a:endParaRPr>
          </a:p>
          <a:p>
            <a:pPr marL="360000" indent="-360000" algn="just">
              <a:lnSpc>
                <a:spcPct val="100000"/>
              </a:lnSpc>
              <a:spcBef>
                <a:spcPts val="601"/>
              </a:spcBef>
              <a:buClr>
                <a:srgbClr val="002060"/>
              </a:buClr>
              <a:buFont typeface="Symbol"/>
              <a:buChar char=""/>
            </a:pPr>
            <a:r>
              <a:rPr b="0" lang="ru-RU" sz="2000" spc="-1" strike="noStrike">
                <a:solidFill>
                  <a:srgbClr val="002060"/>
                </a:solidFill>
                <a:latin typeface="Calibri"/>
                <a:ea typeface="DejaVu Sans"/>
              </a:rPr>
              <a:t>PriorityQueue — очередь, элементы которой — пары вида (priority, item).</a:t>
            </a:r>
            <a:endParaRPr b="0" lang="ru-RU" sz="2000" spc="-1" strike="noStrike">
              <a:latin typeface="Arial"/>
            </a:endParaRPr>
          </a:p>
          <a:p>
            <a:pPr algn="just">
              <a:lnSpc>
                <a:spcPct val="100000"/>
              </a:lnSpc>
              <a:spcBef>
                <a:spcPts val="601"/>
              </a:spcBef>
              <a:buNone/>
            </a:pPr>
            <a:r>
              <a:rPr b="0" lang="ru-RU" sz="2000" spc="-1" strike="noStrike">
                <a:solidFill>
                  <a:srgbClr val="002060"/>
                </a:solidFill>
                <a:latin typeface="Calibri"/>
                <a:ea typeface="DejaVu Sans"/>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Потокобезопасная очередь</a:t>
            </a:r>
            <a:endParaRPr b="0" lang="ru-RU" sz="3200" spc="-1" strike="noStrike">
              <a:latin typeface="Arial"/>
            </a:endParaRPr>
          </a:p>
        </p:txBody>
      </p:sp>
      <p:sp>
        <p:nvSpPr>
          <p:cNvPr id="130"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1200" spc="-1" strike="noStrike">
                <a:solidFill>
                  <a:srgbClr val="0000ff"/>
                </a:solidFill>
                <a:latin typeface="Courier New"/>
                <a:ea typeface="DejaVu Sans"/>
              </a:rPr>
              <a:t>import</a:t>
            </a:r>
            <a:r>
              <a:rPr b="0" lang="en-US" sz="1200" spc="-1" strike="noStrike">
                <a:solidFill>
                  <a:srgbClr val="000000"/>
                </a:solidFill>
                <a:latin typeface="Courier New"/>
                <a:ea typeface="DejaVu Sans"/>
              </a:rPr>
              <a:t> threading </a:t>
            </a: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import</a:t>
            </a:r>
            <a:r>
              <a:rPr b="0" lang="en-US" sz="1200" spc="-1" strike="noStrike">
                <a:solidFill>
                  <a:srgbClr val="000000"/>
                </a:solidFill>
                <a:latin typeface="Courier New"/>
                <a:ea typeface="DejaVu Sans"/>
              </a:rPr>
              <a:t> queue </a:t>
            </a: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q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queue</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Queue</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def</a:t>
            </a:r>
            <a:r>
              <a:rPr b="0" lang="en-US" sz="1200" spc="-1" strike="noStrike">
                <a:solidFill>
                  <a:srgbClr val="000000"/>
                </a:solidFill>
                <a:latin typeface="Courier New"/>
                <a:ea typeface="DejaVu Sans"/>
              </a:rPr>
              <a:t> </a:t>
            </a:r>
            <a:r>
              <a:rPr b="0" lang="en-US" sz="1200" spc="-1" strike="noStrike">
                <a:solidFill>
                  <a:srgbClr val="ff00ff"/>
                </a:solidFill>
                <a:latin typeface="Courier New"/>
                <a:ea typeface="DejaVu Sans"/>
              </a:rPr>
              <a:t>worker</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функция выполняемая в дочернем потоке</a:t>
            </a:r>
            <a:r>
              <a:rPr b="0" lang="ru-RU"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ru-RU"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with</a:t>
            </a:r>
            <a:r>
              <a:rPr b="0" lang="en-US" sz="1200" spc="-1" strike="noStrike">
                <a:solidFill>
                  <a:srgbClr val="000000"/>
                </a:solidFill>
                <a:latin typeface="Courier New"/>
                <a:ea typeface="DejaVu Sans"/>
              </a:rPr>
              <a:t> open</a:t>
            </a:r>
            <a:r>
              <a:rPr b="1" lang="en-US" sz="1200" spc="-1" strike="noStrike">
                <a:solidFill>
                  <a:srgbClr val="000080"/>
                </a:solidFill>
                <a:latin typeface="Courier New"/>
                <a:ea typeface="DejaVu Sans"/>
              </a:rPr>
              <a:t>(</a:t>
            </a:r>
            <a:r>
              <a:rPr b="0" lang="en-US" sz="1200" spc="-1" strike="noStrike">
                <a:solidFill>
                  <a:srgbClr val="808080"/>
                </a:solidFill>
                <a:latin typeface="Courier New"/>
                <a:ea typeface="DejaVu Sans"/>
              </a:rPr>
              <a:t>'outfile.txt'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en-US" sz="1200" spc="-1" strike="noStrike">
                <a:solidFill>
                  <a:srgbClr val="808080"/>
                </a:solidFill>
                <a:latin typeface="Courier New"/>
                <a:ea typeface="DejaVu Sans"/>
              </a:rPr>
              <a:t>'w'</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as</a:t>
            </a:r>
            <a:r>
              <a:rPr b="0" lang="en-US" sz="1200" spc="-1" strike="noStrike">
                <a:solidFill>
                  <a:srgbClr val="000000"/>
                </a:solidFill>
                <a:latin typeface="Courier New"/>
                <a:ea typeface="DejaVu Sans"/>
              </a:rPr>
              <a:t> fout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ru-RU"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item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en-US" sz="1200" spc="-1" strike="noStrike">
                <a:solidFill>
                  <a:srgbClr val="808080"/>
                </a:solidFill>
                <a:latin typeface="Courier New"/>
                <a:ea typeface="DejaVu Sans"/>
              </a:rPr>
              <a:t>'0'</a:t>
            </a:r>
            <a:r>
              <a:rPr b="0" lang="ru-RU" sz="1200" spc="-1" strike="noStrike">
                <a:solidFill>
                  <a:srgbClr val="808080"/>
                </a:solidFill>
                <a:latin typeface="Courier New"/>
                <a:ea typeface="DejaVu Sans"/>
              </a:rPr>
              <a:t> </a:t>
            </a:r>
            <a:r>
              <a:rPr b="0" lang="en-US"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чтоб можно было зайти в цикл </a:t>
            </a:r>
            <a:r>
              <a:rPr b="0" lang="en-US" sz="1200" spc="-1" strike="noStrike">
                <a:solidFill>
                  <a:srgbClr val="008000"/>
                </a:solidFill>
                <a:latin typeface="Courier New"/>
                <a:ea typeface="DejaVu Sans"/>
              </a:rPr>
              <a:t>while</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ru-RU"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while</a:t>
            </a:r>
            <a:r>
              <a:rPr b="0" lang="en-US" sz="1200" spc="-1" strike="noStrike">
                <a:solidFill>
                  <a:srgbClr val="000000"/>
                </a:solidFill>
                <a:latin typeface="Courier New"/>
                <a:ea typeface="DejaVu Sans"/>
              </a:rPr>
              <a:t> item</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isdigit</a:t>
            </a:r>
            <a:r>
              <a:rPr b="1" lang="en-US" sz="1200" spc="-1" strike="noStrike">
                <a:solidFill>
                  <a:srgbClr val="000080"/>
                </a:solidFill>
                <a:latin typeface="Courier New"/>
                <a:ea typeface="DejaVu Sans"/>
              </a:rPr>
              <a:t>():</a:t>
            </a:r>
            <a:r>
              <a:rPr b="1" lang="ru-RU" sz="1200" spc="-1" strike="noStrike">
                <a:solidFill>
                  <a:srgbClr val="000080"/>
                </a:solidFill>
                <a:latin typeface="Courier New"/>
                <a:ea typeface="DejaVu Sans"/>
              </a:rPr>
              <a:t> </a:t>
            </a:r>
            <a:r>
              <a:rPr b="0" lang="en-US"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non-digit </a:t>
            </a:r>
            <a:r>
              <a:rPr b="0" lang="ru-RU" sz="1200" spc="-1" strike="noStrike">
                <a:solidFill>
                  <a:srgbClr val="008000"/>
                </a:solidFill>
                <a:latin typeface="Courier New"/>
                <a:ea typeface="DejaVu Sans"/>
              </a:rPr>
              <a:t>строку считаем признаком окончания расчетов</a:t>
            </a:r>
            <a:endParaRPr b="0" lang="ru-RU" sz="1200" spc="-1" strike="noStrike">
              <a:latin typeface="Arial"/>
            </a:endParaRPr>
          </a:p>
          <a:p>
            <a:pPr>
              <a:lnSpc>
                <a:spcPct val="100000"/>
              </a:lnSpc>
              <a:buNone/>
              <a:tabLst>
                <a:tab algn="l" pos="0"/>
              </a:tabLst>
            </a:pPr>
            <a:r>
              <a:rPr b="0" lang="ru-RU" sz="1200" spc="-1" strike="noStrike">
                <a:solidFill>
                  <a:srgbClr val="008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item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q</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get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ожидаем появление элемента в очереди</a:t>
            </a:r>
            <a:r>
              <a:rPr b="0" lang="ru-RU"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ru-RU" sz="1200" spc="-1" strike="noStrike">
                <a:solidFill>
                  <a:srgbClr val="008000"/>
                </a:solidFill>
                <a:latin typeface="Courier New"/>
                <a:ea typeface="DejaVu Sans"/>
              </a:rPr>
              <a:t>            </a:t>
            </a:r>
            <a:r>
              <a:rPr b="0" lang="en-US" sz="1200" spc="-1" strike="noStrike">
                <a:solidFill>
                  <a:srgbClr val="000000"/>
                </a:solidFill>
                <a:latin typeface="Courier New"/>
                <a:ea typeface="DejaVu Sans"/>
              </a:rPr>
              <a:t>fout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write</a:t>
            </a:r>
            <a:r>
              <a:rPr b="1" lang="en-US" sz="1200" spc="-1" strike="noStrike">
                <a:solidFill>
                  <a:srgbClr val="000080"/>
                </a:solidFill>
                <a:latin typeface="Courier New"/>
                <a:ea typeface="DejaVu Sans"/>
              </a:rPr>
              <a:t>(</a:t>
            </a:r>
            <a:r>
              <a:rPr b="0" lang="en-US" sz="1200" spc="-1" strike="noStrike">
                <a:solidFill>
                  <a:srgbClr val="008000"/>
                </a:solidFill>
                <a:latin typeface="Courier New"/>
                <a:ea typeface="DejaVu Sans"/>
              </a:rPr>
              <a:t>'start'</a:t>
            </a:r>
            <a:r>
              <a:rPr b="1" lang="en-US" sz="1200" spc="-1" strike="noStrike">
                <a:solidFill>
                  <a:srgbClr val="000080"/>
                </a:solidFill>
                <a:latin typeface="Courier New"/>
                <a:ea typeface="DejaVu Sans"/>
              </a:rPr>
              <a:t>)</a:t>
            </a:r>
            <a:endParaRPr b="0" lang="ru-RU" sz="1200" spc="-1" strike="noStrike">
              <a:latin typeface="Arial"/>
            </a:endParaRPr>
          </a:p>
          <a:p>
            <a:pPr>
              <a:lnSpc>
                <a:spcPct val="100000"/>
              </a:lnSpc>
              <a:buNone/>
              <a:tabLst>
                <a:tab algn="l" pos="0"/>
              </a:tabLst>
            </a:pPr>
            <a:r>
              <a:rPr b="1" lang="ru-RU"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if</a:t>
            </a:r>
            <a:r>
              <a:rPr b="0" lang="en-US" sz="1200" spc="-1" strike="noStrike">
                <a:solidFill>
                  <a:srgbClr val="000000"/>
                </a:solidFill>
                <a:latin typeface="Courier New"/>
                <a:ea typeface="DejaVu Sans"/>
              </a:rPr>
              <a:t> item</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isdigit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ru-RU"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fout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write</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f</a:t>
            </a:r>
            <a:r>
              <a:rPr b="0" lang="en-US" sz="1200" spc="-1" strike="noStrike">
                <a:solidFill>
                  <a:srgbClr val="808080"/>
                </a:solidFill>
                <a:latin typeface="Courier New"/>
                <a:ea typeface="DejaVu Sans"/>
              </a:rPr>
              <a:t>'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int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item</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en-US" sz="1200" spc="-1" strike="noStrike">
                <a:solidFill>
                  <a:srgbClr val="ff0000"/>
                </a:solidFill>
                <a:latin typeface="Courier New"/>
                <a:ea typeface="DejaVu Sans"/>
              </a:rPr>
              <a:t>2</a:t>
            </a:r>
            <a:r>
              <a:rPr b="1" lang="en-US" sz="1200" spc="-1" strike="noStrike">
                <a:solidFill>
                  <a:srgbClr val="000080"/>
                </a:solidFill>
                <a:latin typeface="Courier New"/>
                <a:ea typeface="DejaVu Sans"/>
              </a:rPr>
              <a:t>}</a:t>
            </a:r>
            <a:r>
              <a:rPr b="1" lang="ru-RU" sz="1200" spc="-1" strike="noStrike">
                <a:solidFill>
                  <a:srgbClr val="808080"/>
                </a:solidFill>
                <a:latin typeface="Courier New"/>
                <a:ea typeface="DejaVu Sans"/>
              </a:rPr>
              <a:t> </a:t>
            </a:r>
            <a:r>
              <a:rPr b="0" lang="en-US" sz="1200" spc="-1" strike="noStrike">
                <a:solidFill>
                  <a:srgbClr val="808080"/>
                </a:solidFill>
                <a:latin typeface="Courier New"/>
                <a:ea typeface="DejaVu Sans"/>
              </a:rPr>
              <a: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выводим в файл квадрат числа</a:t>
            </a:r>
            <a:endParaRPr b="0" lang="ru-RU" sz="1200" spc="-1" strike="noStrike">
              <a:latin typeface="Arial"/>
            </a:endParaRPr>
          </a:p>
          <a:p>
            <a:pPr>
              <a:lnSpc>
                <a:spcPct val="100000"/>
              </a:lnSpc>
              <a:buNone/>
              <a:tabLst>
                <a:tab algn="l" pos="0"/>
              </a:tabLst>
            </a:pPr>
            <a:r>
              <a:rPr b="0" lang="ru-RU" sz="1200" spc="-1" strike="noStrike">
                <a:solidFill>
                  <a:srgbClr val="008000"/>
                </a:solidFill>
                <a:latin typeface="Courier New"/>
                <a:ea typeface="DejaVu Sans"/>
              </a:rPr>
              <a:t>            </a:t>
            </a:r>
            <a:r>
              <a:rPr b="0" lang="en-US" sz="1200" spc="-1" strike="noStrike">
                <a:solidFill>
                  <a:srgbClr val="000000"/>
                </a:solidFill>
                <a:latin typeface="Courier New"/>
                <a:ea typeface="DejaVu Sans"/>
              </a:rPr>
              <a:t>fout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write</a:t>
            </a:r>
            <a:r>
              <a:rPr b="1" lang="en-US" sz="1200" spc="-1" strike="noStrike">
                <a:solidFill>
                  <a:srgbClr val="000080"/>
                </a:solidFill>
                <a:latin typeface="Courier New"/>
                <a:ea typeface="DejaVu Sans"/>
              </a:rPr>
              <a:t>(</a:t>
            </a:r>
            <a:r>
              <a:rPr b="0" lang="en-US" sz="1200" spc="-1" strike="noStrike">
                <a:solidFill>
                  <a:srgbClr val="008000"/>
                </a:solidFill>
                <a:latin typeface="Courier New"/>
                <a:ea typeface="DejaVu Sans"/>
              </a:rPr>
              <a:t>'finish\n'</a:t>
            </a:r>
            <a:r>
              <a:rPr b="1" lang="en-US" sz="1200" spc="-1" strike="noStrike">
                <a:solidFill>
                  <a:srgbClr val="000080"/>
                </a:solidFill>
                <a:latin typeface="Courier New"/>
                <a:ea typeface="DejaVu Sans"/>
              </a:rPr>
              <a:t>)</a:t>
            </a:r>
            <a:endParaRPr b="0" lang="ru-RU" sz="1200" spc="-1" strike="noStrike">
              <a:latin typeface="Arial"/>
            </a:endParaRPr>
          </a:p>
          <a:p>
            <a:pPr>
              <a:lnSpc>
                <a:spcPct val="100000"/>
              </a:lnSpc>
              <a:buNone/>
              <a:tabLst>
                <a:tab algn="l" pos="0"/>
              </a:tabLst>
            </a:pPr>
            <a:r>
              <a:rPr b="0" lang="ru-RU"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q</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task_done</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уведомляем очередь о завершении обработки</a:t>
            </a:r>
            <a:r>
              <a:rPr b="0" lang="ru-RU"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t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threading</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Thread</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target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worker</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start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with</a:t>
            </a:r>
            <a:r>
              <a:rPr b="0" lang="en-US" sz="1200" spc="-1" strike="noStrike">
                <a:solidFill>
                  <a:srgbClr val="000000"/>
                </a:solidFill>
                <a:latin typeface="Courier New"/>
                <a:ea typeface="DejaVu Sans"/>
              </a:rPr>
              <a:t> open</a:t>
            </a:r>
            <a:r>
              <a:rPr b="1" lang="en-US" sz="1200" spc="-1" strike="noStrike">
                <a:solidFill>
                  <a:srgbClr val="000080"/>
                </a:solidFill>
                <a:latin typeface="Courier New"/>
                <a:ea typeface="DejaVu Sans"/>
              </a:rPr>
              <a:t>(</a:t>
            </a:r>
            <a:r>
              <a:rPr b="0" lang="en-US" sz="1200" spc="-1" strike="noStrike">
                <a:solidFill>
                  <a:srgbClr val="808080"/>
                </a:solidFill>
                <a:latin typeface="Courier New"/>
                <a:ea typeface="DejaVu Sans"/>
              </a:rPr>
              <a:t>'infile.txt'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as</a:t>
            </a:r>
            <a:r>
              <a:rPr b="0" lang="en-US" sz="1200" spc="-1" strike="noStrike">
                <a:solidFill>
                  <a:srgbClr val="000000"/>
                </a:solidFill>
                <a:latin typeface="Courier New"/>
                <a:ea typeface="DejaVu Sans"/>
              </a:rPr>
              <a:t> fin</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ru-RU"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for</a:t>
            </a:r>
            <a:r>
              <a:rPr b="0" lang="en-US" sz="1200" spc="-1" strike="noStrike">
                <a:solidFill>
                  <a:srgbClr val="000000"/>
                </a:solidFill>
                <a:latin typeface="Courier New"/>
                <a:ea typeface="DejaVu Sans"/>
              </a:rPr>
              <a:t> line </a:t>
            </a:r>
            <a:r>
              <a:rPr b="1" lang="en-US" sz="1200" spc="-1" strike="noStrike">
                <a:solidFill>
                  <a:srgbClr val="0000ff"/>
                </a:solidFill>
                <a:latin typeface="Courier New"/>
                <a:ea typeface="DejaVu Sans"/>
              </a:rPr>
              <a:t>in</a:t>
            </a:r>
            <a:r>
              <a:rPr b="0" lang="en-US" sz="1200" spc="-1" strike="noStrike">
                <a:solidFill>
                  <a:srgbClr val="000000"/>
                </a:solidFill>
                <a:latin typeface="Courier New"/>
                <a:ea typeface="DejaVu Sans"/>
              </a:rPr>
              <a:t> fin</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items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line</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split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будем анализировать строку посимвольно</a:t>
            </a:r>
            <a:r>
              <a:rPr b="0" lang="ru-RU"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ru-RU"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for</a:t>
            </a:r>
            <a:r>
              <a:rPr b="0" lang="en-US" sz="1200" spc="-1" strike="noStrike">
                <a:solidFill>
                  <a:srgbClr val="000000"/>
                </a:solidFill>
                <a:latin typeface="Courier New"/>
                <a:ea typeface="DejaVu Sans"/>
              </a:rPr>
              <a:t> each </a:t>
            </a:r>
            <a:r>
              <a:rPr b="1" lang="en-US" sz="1200" spc="-1" strike="noStrike">
                <a:solidFill>
                  <a:srgbClr val="0000ff"/>
                </a:solidFill>
                <a:latin typeface="Courier New"/>
                <a:ea typeface="DejaVu Sans"/>
              </a:rPr>
              <a:t>in</a:t>
            </a:r>
            <a:r>
              <a:rPr b="0" lang="en-US" sz="1200" spc="-1" strike="noStrike">
                <a:solidFill>
                  <a:srgbClr val="000000"/>
                </a:solidFill>
                <a:latin typeface="Courier New"/>
                <a:ea typeface="DejaVu Sans"/>
              </a:rPr>
              <a:t> items</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ru-RU"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if</a:t>
            </a:r>
            <a:r>
              <a:rPr b="0" lang="en-US" sz="1200" spc="-1" strike="noStrike">
                <a:solidFill>
                  <a:srgbClr val="000000"/>
                </a:solidFill>
                <a:latin typeface="Courier New"/>
                <a:ea typeface="DejaVu Sans"/>
              </a:rPr>
              <a:t> each</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isdigit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ru-RU"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q</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put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each</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добавляем элемент в очередь и ничего не ждем</a:t>
            </a:r>
            <a:r>
              <a:rPr b="0" lang="ru-RU"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ru-RU"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q</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join</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ожидаем обработки элементов в очереди</a:t>
            </a:r>
            <a:r>
              <a:rPr b="0" lang="ru-RU"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ru-RU"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q</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put</a:t>
            </a:r>
            <a:r>
              <a:rPr b="1" lang="en-US" sz="1200" spc="-1" strike="noStrike">
                <a:solidFill>
                  <a:srgbClr val="000080"/>
                </a:solidFill>
                <a:latin typeface="Courier New"/>
                <a:ea typeface="DejaVu Sans"/>
              </a:rPr>
              <a:t>(</a:t>
            </a:r>
            <a:r>
              <a:rPr b="0" lang="en-US" sz="1200" spc="-1" strike="noStrike">
                <a:solidFill>
                  <a:srgbClr val="808080"/>
                </a:solidFill>
                <a:latin typeface="Courier New"/>
                <a:ea typeface="DejaVu Sans"/>
              </a:rPr>
              <a:t>'stop'</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добавляем '</a:t>
            </a:r>
            <a:r>
              <a:rPr b="0" lang="en-US" sz="1200" spc="-1" strike="noStrike">
                <a:solidFill>
                  <a:srgbClr val="008000"/>
                </a:solidFill>
                <a:latin typeface="Courier New"/>
                <a:ea typeface="DejaVu Sans"/>
              </a:rPr>
              <a:t>stop' </a:t>
            </a:r>
            <a:r>
              <a:rPr b="0" lang="ru-RU" sz="1200" spc="-1" strike="noStrike">
                <a:solidFill>
                  <a:srgbClr val="008000"/>
                </a:solidFill>
                <a:latin typeface="Courier New"/>
                <a:ea typeface="DejaVu Sans"/>
              </a:rPr>
              <a:t>в очередь и ничего не ждем,</a:t>
            </a:r>
            <a:r>
              <a:rPr b="0" lang="ru-RU"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ru-RU"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q</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join</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ожидаем обработки элементов в очереди</a:t>
            </a:r>
            <a:r>
              <a:rPr b="0" lang="ru-RU"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join</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ru-RU" sz="1200" spc="-1" strike="noStrike">
                <a:solidFill>
                  <a:srgbClr val="000000"/>
                </a:solidFill>
                <a:latin typeface="Courier New"/>
                <a:ea typeface="DejaVu Sans"/>
              </a:rPr>
              <a:t> </a:t>
            </a:r>
            <a:r>
              <a:rPr b="0" lang="en-US" sz="1200" spc="-1" strike="noStrike">
                <a:solidFill>
                  <a:srgbClr val="008000"/>
                </a:solidFill>
                <a:latin typeface="Courier New"/>
                <a:ea typeface="DejaVu Sans"/>
              </a:rPr>
              <a:t># </a:t>
            </a:r>
            <a:r>
              <a:rPr b="0" lang="ru-RU" sz="1200" spc="-1" strike="noStrike">
                <a:solidFill>
                  <a:srgbClr val="008000"/>
                </a:solidFill>
                <a:latin typeface="Courier New"/>
                <a:ea typeface="DejaVu Sans"/>
              </a:rPr>
              <a:t>ожидаем завершения дочернего потока</a:t>
            </a: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Все не так просто</a:t>
            </a:r>
            <a:endParaRPr b="0" lang="ru-RU" sz="3200" spc="-1" strike="noStrike">
              <a:latin typeface="Arial"/>
            </a:endParaRPr>
          </a:p>
        </p:txBody>
      </p:sp>
      <p:sp>
        <p:nvSpPr>
          <p:cNvPr id="132"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Рассмотрим еще один пример работы с потоками. Сначала для однопоточного приложения:</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time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count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while</a:t>
            </a:r>
            <a:r>
              <a:rPr b="0" lang="en-US" sz="1400" spc="-1" strike="noStrike">
                <a:solidFill>
                  <a:srgbClr val="000000"/>
                </a:solidFill>
                <a:latin typeface="Courier New"/>
                <a:ea typeface="DejaVu Sans"/>
              </a:rPr>
              <a:t> n </a:t>
            </a:r>
            <a:r>
              <a:rPr b="1" lang="en-US" sz="1400" spc="-1" strike="noStrike">
                <a:solidFill>
                  <a:srgbClr val="000080"/>
                </a:solidFill>
                <a:latin typeface="Courier New"/>
                <a:ea typeface="DejaVu Sans"/>
              </a:rPr>
              <a:t>&gt;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n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1</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c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80000000</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start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count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count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start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.2f</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 sec.'</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ru-RU" sz="2000" spc="-1" strike="noStrike">
                <a:solidFill>
                  <a:srgbClr val="000000"/>
                </a:solidFill>
                <a:latin typeface="Courier New"/>
                <a:ea typeface="DejaVu Sans"/>
              </a:rPr>
              <a:t>__________________________________________________</a:t>
            </a:r>
            <a:endParaRPr b="0" lang="ru-RU" sz="20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13.05 sec.</a:t>
            </a:r>
            <a:endParaRPr b="0" lang="ru-RU" sz="1400" spc="-1" strike="noStrike">
              <a:latin typeface="Arial"/>
            </a:endParaRPr>
          </a:p>
          <a:p>
            <a:pPr>
              <a:lnSpc>
                <a:spcPct val="100000"/>
              </a:lnSpc>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Все не так просто</a:t>
            </a:r>
            <a:endParaRPr b="0" lang="ru-RU" sz="3200" spc="-1" strike="noStrike">
              <a:latin typeface="Arial"/>
            </a:endParaRPr>
          </a:p>
        </p:txBody>
      </p:sp>
      <p:sp>
        <p:nvSpPr>
          <p:cNvPr id="134"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Теперь попробуем распараллелить задачу на два потока:</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from</a:t>
            </a:r>
            <a:r>
              <a:rPr b="0" lang="en-US" sz="1400" spc="-1" strike="noStrike">
                <a:solidFill>
                  <a:srgbClr val="000000"/>
                </a:solidFill>
                <a:latin typeface="Courier New"/>
                <a:ea typeface="DejaVu Sans"/>
              </a:rPr>
              <a:t> threading </a:t>
            </a: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Thread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time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count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while</a:t>
            </a:r>
            <a:r>
              <a:rPr b="0" lang="en-US" sz="1400" spc="-1" strike="noStrike">
                <a:solidFill>
                  <a:srgbClr val="000000"/>
                </a:solidFill>
                <a:latin typeface="Courier New"/>
                <a:ea typeface="DejaVu Sans"/>
              </a:rPr>
              <a:t> n </a:t>
            </a:r>
            <a:r>
              <a:rPr b="1" lang="en-US" sz="1400" spc="-1" strike="noStrike">
                <a:solidFill>
                  <a:srgbClr val="000080"/>
                </a:solidFill>
                <a:latin typeface="Courier New"/>
                <a:ea typeface="DejaVu Sans"/>
              </a:rPr>
              <a:t>&gt;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n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1</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c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80000000</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start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t1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Thread</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target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count</a:t>
            </a:r>
            <a:r>
              <a:rPr b="1" lang="en-US" sz="1400" spc="-1" strike="noStrike">
                <a:solidFill>
                  <a:srgbClr val="000080"/>
                </a:solidFill>
                <a:latin typeface="Courier New"/>
                <a:ea typeface="DejaVu Sans"/>
              </a:rPr>
              <a:t>, </a:t>
            </a:r>
            <a:r>
              <a:rPr b="0" lang="en-US" sz="1400" spc="-1" strike="noStrike">
                <a:solidFill>
                  <a:srgbClr val="000000"/>
                </a:solidFill>
                <a:latin typeface="Courier New"/>
                <a:ea typeface="DejaVu Sans"/>
              </a:rPr>
              <a:t>args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t2</a:t>
            </a:r>
            <a:r>
              <a:rPr b="0" lang="ru-RU"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1" lang="ru-RU" sz="1400" spc="-1" strike="noStrike">
                <a:solidFill>
                  <a:srgbClr val="000080"/>
                </a:solidFill>
                <a:latin typeface="Courier New"/>
                <a:ea typeface="DejaVu Sans"/>
              </a:rPr>
              <a:t> </a:t>
            </a:r>
            <a:r>
              <a:rPr b="0" lang="en-US" sz="1400" spc="-1" strike="noStrike">
                <a:solidFill>
                  <a:srgbClr val="000000"/>
                </a:solidFill>
                <a:latin typeface="Courier New"/>
                <a:ea typeface="DejaVu Sans"/>
              </a:rPr>
              <a:t>Thread</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target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count</a:t>
            </a:r>
            <a:r>
              <a:rPr b="1" lang="en-US" sz="1400" spc="-1" strike="noStrike">
                <a:solidFill>
                  <a:srgbClr val="000080"/>
                </a:solidFill>
                <a:latin typeface="Courier New"/>
                <a:ea typeface="DejaVu Sans"/>
              </a:rPr>
              <a:t>, </a:t>
            </a:r>
            <a:r>
              <a:rPr b="0" lang="en-US" sz="1400" spc="-1" strike="noStrike">
                <a:solidFill>
                  <a:srgbClr val="000000"/>
                </a:solidFill>
                <a:latin typeface="Courier New"/>
                <a:ea typeface="DejaVu Sans"/>
              </a:rPr>
              <a:t>args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t1</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start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t2</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start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t1</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join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t2</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join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start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.2f</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 sec.'</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__________________________________________________</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13.77 sec.</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Т.е. в данном случае двумя потоками приложение выполняется медленнее, чем одним!</a:t>
            </a: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GIL – Global Interpreter Lock</a:t>
            </a:r>
            <a:endParaRPr b="0" lang="ru-RU" sz="3200" spc="-1" strike="noStrike">
              <a:latin typeface="Arial"/>
            </a:endParaRPr>
          </a:p>
        </p:txBody>
      </p:sp>
      <p:sp>
        <p:nvSpPr>
          <p:cNvPr id="136"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601"/>
              </a:spcAft>
              <a:buNone/>
            </a:pPr>
            <a:r>
              <a:rPr b="0" lang="ru-RU" sz="2000" spc="-1" strike="noStrike">
                <a:solidFill>
                  <a:srgbClr val="002060"/>
                </a:solidFill>
                <a:latin typeface="Calibri"/>
                <a:ea typeface="DejaVu Sans"/>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endParaRPr b="0" lang="ru-RU" sz="2000" spc="-1" strike="noStrike">
              <a:latin typeface="Arial"/>
            </a:endParaRPr>
          </a:p>
          <a:p>
            <a:pPr algn="just">
              <a:lnSpc>
                <a:spcPct val="100000"/>
              </a:lnSpc>
              <a:spcAft>
                <a:spcPts val="601"/>
              </a:spcAft>
              <a:buNone/>
            </a:pPr>
            <a:r>
              <a:rPr b="0" lang="ru-RU" sz="2000" spc="-1" strike="noStrike">
                <a:solidFill>
                  <a:srgbClr val="002060"/>
                </a:solidFill>
                <a:latin typeface="Calibri"/>
                <a:ea typeface="DejaVu Sans"/>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b="1" lang="ru-RU" sz="2000" spc="-1" strike="noStrike">
                <a:solidFill>
                  <a:srgbClr val="002060"/>
                </a:solidFill>
                <a:latin typeface="Calibri"/>
                <a:ea typeface="DejaVu Sans"/>
              </a:rPr>
              <a:t>Наличие GIL делает невозможным использование потоков в Python для распараллеливания расчетов (parallelism) в большинстве случаев</a:t>
            </a:r>
            <a:r>
              <a:rPr b="0" lang="ru-RU" sz="2000" spc="-1" strike="noStrike">
                <a:solidFill>
                  <a:srgbClr val="002060"/>
                </a:solidFill>
                <a:latin typeface="Calibri"/>
                <a:ea typeface="DejaVu Sans"/>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endParaRPr b="0" lang="ru-RU" sz="2000" spc="-1" strike="noStrike">
              <a:latin typeface="Arial"/>
            </a:endParaRPr>
          </a:p>
          <a:p>
            <a:pPr algn="just">
              <a:lnSpc>
                <a:spcPct val="100000"/>
              </a:lnSpc>
              <a:buNone/>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GIL – Global Interpreter Lock</a:t>
            </a:r>
            <a:endParaRPr b="0" lang="ru-RU" sz="3200" spc="-1" strike="noStrike">
              <a:latin typeface="Arial"/>
            </a:endParaRPr>
          </a:p>
        </p:txBody>
      </p:sp>
      <p:sp>
        <p:nvSpPr>
          <p:cNvPr id="138"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601"/>
              </a:spcAft>
              <a:buNone/>
            </a:pPr>
            <a:r>
              <a:rPr b="0" lang="ru-RU" sz="2000" spc="-1" strike="noStrike">
                <a:solidFill>
                  <a:srgbClr val="002060"/>
                </a:solidFill>
                <a:latin typeface="Calibri"/>
                <a:ea typeface="DejaVu Sans"/>
              </a:rPr>
              <a:t>Когда поток, захвативший GIL, переходит к ожиданию завершения операции ввода/вывода интерпретатор передает GIL другому потоку.</a:t>
            </a:r>
            <a:endParaRPr b="0" lang="ru-RU" sz="2000" spc="-1" strike="noStrike">
              <a:latin typeface="Arial"/>
            </a:endParaRPr>
          </a:p>
          <a:p>
            <a:pPr algn="just">
              <a:lnSpc>
                <a:spcPct val="100000"/>
              </a:lnSpc>
              <a:spcAft>
                <a:spcPts val="601"/>
              </a:spcAft>
              <a:buNone/>
            </a:pPr>
            <a:endParaRPr b="0" lang="ru-RU" sz="2000" spc="-1" strike="noStrike">
              <a:latin typeface="Arial"/>
            </a:endParaRPr>
          </a:p>
          <a:p>
            <a:pPr algn="just">
              <a:lnSpc>
                <a:spcPct val="100000"/>
              </a:lnSpc>
              <a:spcAft>
                <a:spcPts val="601"/>
              </a:spcAft>
              <a:buNone/>
            </a:pPr>
            <a:endParaRPr b="0" lang="ru-RU" sz="2000" spc="-1" strike="noStrike">
              <a:latin typeface="Arial"/>
            </a:endParaRPr>
          </a:p>
          <a:p>
            <a:pPr algn="just">
              <a:lnSpc>
                <a:spcPct val="100000"/>
              </a:lnSpc>
              <a:spcAft>
                <a:spcPts val="601"/>
              </a:spcAft>
              <a:buNone/>
            </a:pPr>
            <a:endParaRPr b="0" lang="ru-RU" sz="2000" spc="-1" strike="noStrike">
              <a:latin typeface="Arial"/>
            </a:endParaRPr>
          </a:p>
          <a:p>
            <a:pPr algn="just">
              <a:lnSpc>
                <a:spcPct val="100000"/>
              </a:lnSpc>
              <a:spcAft>
                <a:spcPts val="601"/>
              </a:spcAft>
              <a:buNone/>
            </a:pPr>
            <a:endParaRPr b="0" lang="ru-RU" sz="2000" spc="-1" strike="noStrike">
              <a:latin typeface="Arial"/>
            </a:endParaRPr>
          </a:p>
          <a:p>
            <a:pPr algn="just">
              <a:lnSpc>
                <a:spcPct val="100000"/>
              </a:lnSpc>
              <a:spcAft>
                <a:spcPts val="601"/>
              </a:spcAft>
              <a:buNone/>
            </a:pPr>
            <a:r>
              <a:rPr b="0" lang="ru-RU" sz="2000" spc="-1" strike="noStrike">
                <a:solidFill>
                  <a:srgbClr val="002060"/>
                </a:solidFill>
                <a:latin typeface="Calibri"/>
                <a:ea typeface="DejaVu Sans"/>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endParaRPr b="0" lang="ru-RU" sz="2000" spc="-1" strike="noStrike">
              <a:latin typeface="Arial"/>
            </a:endParaRPr>
          </a:p>
          <a:p>
            <a:pPr algn="just">
              <a:lnSpc>
                <a:spcPct val="100000"/>
              </a:lnSpc>
              <a:spcAft>
                <a:spcPts val="601"/>
              </a:spcAft>
              <a:buNone/>
            </a:pPr>
            <a:endParaRPr b="0" lang="ru-RU" sz="2000" spc="-1" strike="noStrike">
              <a:latin typeface="Arial"/>
            </a:endParaRPr>
          </a:p>
          <a:p>
            <a:pPr algn="just">
              <a:lnSpc>
                <a:spcPct val="100000"/>
              </a:lnSpc>
              <a:spcAft>
                <a:spcPts val="601"/>
              </a:spcAft>
              <a:buNone/>
            </a:pPr>
            <a:endParaRPr b="0" lang="ru-RU" sz="2000" spc="-1" strike="noStrike">
              <a:latin typeface="Arial"/>
            </a:endParaRPr>
          </a:p>
          <a:p>
            <a:pPr algn="just">
              <a:lnSpc>
                <a:spcPct val="100000"/>
              </a:lnSpc>
              <a:buNone/>
            </a:pPr>
            <a:endParaRPr b="0" lang="ru-RU" sz="2000" spc="-1" strike="noStrike">
              <a:latin typeface="Arial"/>
            </a:endParaRPr>
          </a:p>
        </p:txBody>
      </p:sp>
      <p:pic>
        <p:nvPicPr>
          <p:cNvPr id="139" name="Picture 4" descr="GIL"/>
          <p:cNvPicPr/>
          <p:nvPr/>
        </p:nvPicPr>
        <p:blipFill>
          <a:blip r:embed="rId1"/>
          <a:stretch/>
        </p:blipFill>
        <p:spPr>
          <a:xfrm>
            <a:off x="3709440" y="1905840"/>
            <a:ext cx="4761720" cy="1075680"/>
          </a:xfrm>
          <a:prstGeom prst="rect">
            <a:avLst/>
          </a:prstGeom>
          <a:ln w="0">
            <a:noFill/>
          </a:ln>
        </p:spPr>
      </p:pic>
      <p:pic>
        <p:nvPicPr>
          <p:cNvPr id="140" name="Picture 2" descr="GIL"/>
          <p:cNvPicPr/>
          <p:nvPr/>
        </p:nvPicPr>
        <p:blipFill>
          <a:blip r:embed="rId2"/>
          <a:stretch/>
        </p:blipFill>
        <p:spPr>
          <a:xfrm>
            <a:off x="3477960" y="4888080"/>
            <a:ext cx="5224680" cy="12326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Green threads</a:t>
            </a:r>
            <a:endParaRPr b="0" lang="ru-RU" sz="3200" spc="-1" strike="noStrike">
              <a:latin typeface="Arial"/>
            </a:endParaRPr>
          </a:p>
        </p:txBody>
      </p:sp>
      <p:sp>
        <p:nvSpPr>
          <p:cNvPr id="142"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601"/>
              </a:spcAft>
              <a:buNone/>
            </a:pPr>
            <a:r>
              <a:rPr b="0" lang="ru-RU" sz="2000" spc="-1" strike="noStrike">
                <a:solidFill>
                  <a:srgbClr val="002060"/>
                </a:solidFill>
                <a:latin typeface="Calibri"/>
                <a:ea typeface="DejaVu Sans"/>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endParaRPr b="0" lang="ru-RU" sz="2000" spc="-1" strike="noStrike">
              <a:latin typeface="Arial"/>
            </a:endParaRPr>
          </a:p>
          <a:p>
            <a:pPr algn="just">
              <a:lnSpc>
                <a:spcPct val="100000"/>
              </a:lnSpc>
              <a:buNone/>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Процесс</a:t>
            </a:r>
            <a:endParaRPr b="0" lang="ru-RU" sz="3200" spc="-1" strike="noStrike">
              <a:latin typeface="Arial"/>
            </a:endParaRPr>
          </a:p>
        </p:txBody>
      </p:sp>
      <p:sp>
        <p:nvSpPr>
          <p:cNvPr id="52"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endParaRPr b="0" lang="ru-RU" sz="2000" spc="-1" strike="noStrike">
              <a:latin typeface="Arial"/>
            </a:endParaRPr>
          </a:p>
          <a:p>
            <a:pPr algn="just">
              <a:lnSpc>
                <a:spcPct val="100000"/>
              </a:lnSpc>
              <a:buNone/>
              <a:tabLst>
                <a:tab algn="l" pos="0"/>
              </a:tabLst>
            </a:pPr>
            <a:endParaRPr b="0" lang="ru-RU" sz="2000" spc="-1" strike="noStrike">
              <a:latin typeface="Arial"/>
            </a:endParaRPr>
          </a:p>
          <a:p>
            <a:pPr algn="just">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Green threads</a:t>
            </a:r>
            <a:endParaRPr b="0" lang="ru-RU" sz="3200" spc="-1" strike="noStrike">
              <a:latin typeface="Arial"/>
            </a:endParaRPr>
          </a:p>
        </p:txBody>
      </p:sp>
      <p:sp>
        <p:nvSpPr>
          <p:cNvPr id="144"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 </a:t>
            </a:r>
            <a:r>
              <a:rPr b="0" lang="en-US" sz="1400" spc="-1" strike="noStrike">
                <a:solidFill>
                  <a:srgbClr val="000000"/>
                </a:solidFill>
                <a:latin typeface="Courier New"/>
                <a:ea typeface="DejaVu Sans"/>
              </a:rPr>
              <a:t>gevent</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time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count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while</a:t>
            </a:r>
            <a:r>
              <a:rPr b="0" lang="en-US" sz="1400" spc="-1" strike="noStrike">
                <a:solidFill>
                  <a:srgbClr val="000000"/>
                </a:solidFill>
                <a:latin typeface="Courier New"/>
                <a:ea typeface="DejaVu Sans"/>
              </a:rPr>
              <a:t> n </a:t>
            </a:r>
            <a:r>
              <a:rPr b="1" lang="en-US" sz="1400" spc="-1" strike="noStrike">
                <a:solidFill>
                  <a:srgbClr val="000080"/>
                </a:solidFill>
                <a:latin typeface="Courier New"/>
                <a:ea typeface="DejaVu Sans"/>
              </a:rPr>
              <a:t>&gt;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n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1</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c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80000000</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start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g1 = gevent.spawn(count, c)</a:t>
            </a:r>
            <a:r>
              <a:rPr b="0" lang="ru-RU"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a:t>
            </a:r>
            <a:r>
              <a:rPr b="0" lang="ru-RU" sz="1400" spc="-1" strike="noStrike">
                <a:solidFill>
                  <a:srgbClr val="008000"/>
                </a:solidFill>
                <a:latin typeface="Courier New"/>
                <a:ea typeface="DejaVu Sans"/>
              </a:rPr>
              <a:t> создаем и запускаем </a:t>
            </a:r>
            <a:r>
              <a:rPr b="0" lang="en-US" sz="1400" spc="-1" strike="noStrike">
                <a:solidFill>
                  <a:srgbClr val="008000"/>
                </a:solidFill>
                <a:latin typeface="Courier New"/>
                <a:ea typeface="DejaVu Sans"/>
              </a:rPr>
              <a:t>1-</a:t>
            </a:r>
            <a:r>
              <a:rPr b="0" lang="ru-RU" sz="1400" spc="-1" strike="noStrike">
                <a:solidFill>
                  <a:srgbClr val="008000"/>
                </a:solidFill>
                <a:latin typeface="Courier New"/>
                <a:ea typeface="DejaVu Sans"/>
              </a:rPr>
              <a:t>й гринлет</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g2 = gevent.spawn(count, c)</a:t>
            </a:r>
            <a:r>
              <a:rPr b="0" lang="ru-RU"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a:t>
            </a:r>
            <a:r>
              <a:rPr b="0" lang="ru-RU" sz="1400" spc="-1" strike="noStrike">
                <a:solidFill>
                  <a:srgbClr val="008000"/>
                </a:solidFill>
                <a:latin typeface="Courier New"/>
                <a:ea typeface="DejaVu Sans"/>
              </a:rPr>
              <a:t> создаем и запускаем 2-й гринлет</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gevent.joinall([g1, g2])</a:t>
            </a:r>
            <a:r>
              <a:rPr b="0" lang="ru-RU"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a:t>
            </a:r>
            <a:r>
              <a:rPr b="0" lang="ru-RU" sz="1400" spc="-1" strike="noStrike">
                <a:solidFill>
                  <a:srgbClr val="008000"/>
                </a:solidFill>
                <a:latin typeface="Courier New"/>
                <a:ea typeface="DejaVu Sans"/>
              </a:rPr>
              <a:t> ожидаем завершения гринлета</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start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.2f</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 sec.'</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__________________________________________________</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13.36 sec.</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Время выполнения меньше, чем при использовании native потоков, но больше, чем вообще без распараллеливания.</a:t>
            </a: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Asyncio (</a:t>
            </a:r>
            <a:r>
              <a:rPr b="1" lang="ru-RU" sz="3200" spc="-1" strike="noStrike">
                <a:solidFill>
                  <a:srgbClr val="002060"/>
                </a:solidFill>
                <a:latin typeface="Calibri"/>
                <a:ea typeface="Verdana"/>
              </a:rPr>
              <a:t>определения)</a:t>
            </a:r>
            <a:endParaRPr b="0" lang="ru-RU" sz="3200" spc="-1" strike="noStrike">
              <a:latin typeface="Arial"/>
            </a:endParaRPr>
          </a:p>
        </p:txBody>
      </p:sp>
      <p:sp>
        <p:nvSpPr>
          <p:cNvPr id="146"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400"/>
              </a:spcBef>
              <a:buNone/>
            </a:pPr>
            <a:r>
              <a:rPr b="0" lang="ru-RU" sz="2000" spc="-1" strike="noStrike">
                <a:solidFill>
                  <a:srgbClr val="002060"/>
                </a:solidFill>
                <a:latin typeface="Calibri"/>
                <a:ea typeface="DejaVu Sans"/>
              </a:rPr>
              <a:t>Следующим этапом поддержки асинхронности в</a:t>
            </a:r>
            <a:r>
              <a:rPr b="0" lang="en-US" sz="2000" spc="-1" strike="noStrike">
                <a:solidFill>
                  <a:srgbClr val="002060"/>
                </a:solidFill>
                <a:latin typeface="Calibri"/>
                <a:ea typeface="DejaVu Sans"/>
              </a:rPr>
              <a:t> Python </a:t>
            </a:r>
            <a:r>
              <a:rPr b="0" lang="ru-RU" sz="2000" spc="-1" strike="noStrike">
                <a:solidFill>
                  <a:srgbClr val="002060"/>
                </a:solidFill>
                <a:latin typeface="Calibri"/>
                <a:ea typeface="DejaVu Sans"/>
              </a:rPr>
              <a:t>стала библиотека </a:t>
            </a:r>
            <a:r>
              <a:rPr b="0" lang="en-US" sz="2000" spc="-1" strike="noStrike">
                <a:solidFill>
                  <a:srgbClr val="002060"/>
                </a:solidFill>
                <a:latin typeface="Calibri"/>
                <a:ea typeface="DejaVu Sans"/>
              </a:rPr>
              <a:t>asyncio</a:t>
            </a:r>
            <a:r>
              <a:rPr b="0" lang="ru-RU" sz="2000" spc="-1" strike="noStrike">
                <a:solidFill>
                  <a:srgbClr val="002060"/>
                </a:solidFill>
                <a:latin typeface="Calibri"/>
                <a:ea typeface="DejaVu Sans"/>
              </a:rPr>
              <a:t>, реализующая упрощенный и универсальный (схожий с другими языками – С++, </a:t>
            </a:r>
            <a:r>
              <a:rPr b="0" lang="en-US" sz="2000" spc="-1" strike="noStrike">
                <a:solidFill>
                  <a:srgbClr val="002060"/>
                </a:solidFill>
                <a:latin typeface="Calibri"/>
                <a:ea typeface="DejaVu Sans"/>
              </a:rPr>
              <a:t>JS</a:t>
            </a:r>
            <a:r>
              <a:rPr b="0" lang="ru-RU" sz="2000" spc="-1" strike="noStrike">
                <a:solidFill>
                  <a:srgbClr val="002060"/>
                </a:solidFill>
                <a:latin typeface="Calibri"/>
                <a:ea typeface="DejaVu Sans"/>
              </a:rPr>
              <a:t>)</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подход к организации конкурентного программирования.</a:t>
            </a:r>
            <a:endParaRPr b="0" lang="ru-RU" sz="2000" spc="-1" strike="noStrike">
              <a:latin typeface="Arial"/>
            </a:endParaRPr>
          </a:p>
          <a:p>
            <a:pPr algn="just">
              <a:lnSpc>
                <a:spcPct val="100000"/>
              </a:lnSpc>
              <a:spcBef>
                <a:spcPts val="400"/>
              </a:spcBef>
              <a:buNone/>
            </a:pPr>
            <a:r>
              <a:rPr b="0" lang="ru-RU" sz="2000" spc="-1" strike="noStrike">
                <a:solidFill>
                  <a:srgbClr val="002060"/>
                </a:solidFill>
                <a:latin typeface="Calibri"/>
                <a:ea typeface="DejaVu Sans"/>
              </a:rPr>
              <a:t>Основные определения:</a:t>
            </a:r>
            <a:endParaRPr b="0" lang="ru-RU" sz="2000" spc="-1" strike="noStrike">
              <a:latin typeface="Arial"/>
            </a:endParaRPr>
          </a:p>
          <a:p>
            <a:pPr algn="just">
              <a:lnSpc>
                <a:spcPct val="100000"/>
              </a:lnSpc>
              <a:spcBef>
                <a:spcPts val="400"/>
              </a:spcBef>
              <a:buNone/>
            </a:pPr>
            <a:r>
              <a:rPr b="0" lang="en-US" sz="2000" spc="-1" strike="noStrike" u="sng">
                <a:solidFill>
                  <a:srgbClr val="002060"/>
                </a:solidFill>
                <a:uFillTx/>
                <a:latin typeface="Calibri"/>
                <a:ea typeface="DejaVu Sans"/>
              </a:rPr>
              <a:t>event loop (</a:t>
            </a:r>
            <a:r>
              <a:rPr b="0" lang="ru-RU" sz="2000" spc="-1" strike="noStrike" u="sng">
                <a:solidFill>
                  <a:srgbClr val="002060"/>
                </a:solidFill>
                <a:uFillTx/>
                <a:latin typeface="Calibri"/>
                <a:ea typeface="DejaVu Sans"/>
              </a:rPr>
              <a:t>цикл событий</a:t>
            </a:r>
            <a:r>
              <a:rPr b="0" lang="en-US" sz="2000" spc="-1" strike="noStrike" u="sng">
                <a:solidFill>
                  <a:srgbClr val="002060"/>
                </a:solidFill>
                <a:uFillTx/>
                <a:latin typeface="Calibri"/>
                <a:ea typeface="DejaVu Sans"/>
              </a:rPr>
              <a:t>)</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программная конструкция, который ожидает прибытия и производит рассылку событий или сообщений в программе (см. паттерн </a:t>
            </a:r>
            <a:r>
              <a:rPr b="0" lang="en-US" sz="2000" spc="-1" strike="noStrike">
                <a:solidFill>
                  <a:srgbClr val="002060"/>
                </a:solidFill>
                <a:latin typeface="Calibri"/>
                <a:ea typeface="DejaVu Sans"/>
              </a:rPr>
              <a:t>Reactor)</a:t>
            </a:r>
            <a:r>
              <a:rPr b="0" lang="ru-RU" sz="2000" spc="-1" strike="noStrike">
                <a:solidFill>
                  <a:srgbClr val="002060"/>
                </a:solidFill>
                <a:latin typeface="Calibri"/>
                <a:ea typeface="DejaVu Sans"/>
              </a:rPr>
              <a:t>;</a:t>
            </a:r>
            <a:endParaRPr b="0" lang="ru-RU" sz="2000" spc="-1" strike="noStrike">
              <a:latin typeface="Arial"/>
            </a:endParaRPr>
          </a:p>
          <a:p>
            <a:pPr algn="just">
              <a:lnSpc>
                <a:spcPct val="100000"/>
              </a:lnSpc>
              <a:spcBef>
                <a:spcPts val="400"/>
              </a:spcBef>
              <a:buNone/>
            </a:pPr>
            <a:r>
              <a:rPr b="0" lang="en-US" sz="2000" spc="-1" strike="noStrike" u="sng">
                <a:solidFill>
                  <a:srgbClr val="002060"/>
                </a:solidFill>
                <a:uFillTx/>
                <a:latin typeface="Calibri"/>
                <a:ea typeface="DejaVu Sans"/>
              </a:rPr>
              <a:t>coroutine</a:t>
            </a:r>
            <a:r>
              <a:rPr b="0" lang="ru-RU" sz="2000" spc="-1" strike="noStrike" u="sng">
                <a:solidFill>
                  <a:srgbClr val="002060"/>
                </a:solidFill>
                <a:uFillTx/>
                <a:latin typeface="Calibri"/>
                <a:ea typeface="DejaVu Sans"/>
              </a:rPr>
              <a:t> (корутина, сопрограмма)</a:t>
            </a:r>
            <a:r>
              <a:rPr b="0" lang="ru-RU" sz="2000" spc="-1" strike="noStrike">
                <a:solidFill>
                  <a:srgbClr val="002060"/>
                </a:solidFill>
                <a:latin typeface="Calibri"/>
                <a:ea typeface="DejaVu Sans"/>
              </a:rPr>
              <a:t> </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программная конструкция, способная вызываться и возвращать управление в цикл событий, сохраняя свое состояние между вызовами;</a:t>
            </a:r>
            <a:endParaRPr b="0" lang="ru-RU" sz="2000" spc="-1" strike="noStrike">
              <a:latin typeface="Arial"/>
            </a:endParaRPr>
          </a:p>
          <a:p>
            <a:pPr algn="just">
              <a:lnSpc>
                <a:spcPct val="100000"/>
              </a:lnSpc>
              <a:spcBef>
                <a:spcPts val="400"/>
              </a:spcBef>
              <a:buNone/>
            </a:pPr>
            <a:r>
              <a:rPr b="0" lang="en-US" sz="2000" spc="-1" strike="noStrike" u="sng">
                <a:solidFill>
                  <a:srgbClr val="002060"/>
                </a:solidFill>
                <a:uFillTx/>
                <a:latin typeface="Calibri"/>
                <a:ea typeface="DejaVu Sans"/>
              </a:rPr>
              <a:t>future (</a:t>
            </a:r>
            <a:r>
              <a:rPr b="0" lang="ru-RU" sz="2000" spc="-1" strike="noStrike" u="sng">
                <a:solidFill>
                  <a:srgbClr val="002060"/>
                </a:solidFill>
                <a:uFillTx/>
                <a:latin typeface="Calibri"/>
                <a:ea typeface="DejaVu Sans"/>
              </a:rPr>
              <a:t>фьючерс</a:t>
            </a:r>
            <a:r>
              <a:rPr b="0" lang="en-US" sz="2000" spc="-1" strike="noStrike" u="sng">
                <a:solidFill>
                  <a:srgbClr val="002060"/>
                </a:solidFill>
                <a:uFillTx/>
                <a:latin typeface="Calibri"/>
                <a:ea typeface="DejaVu Sans"/>
              </a:rPr>
              <a:t>)</a:t>
            </a:r>
            <a:r>
              <a:rPr b="0" lang="ru-RU" sz="2000" spc="-1" strike="noStrike">
                <a:solidFill>
                  <a:srgbClr val="002060"/>
                </a:solidFill>
                <a:latin typeface="Calibri"/>
                <a:ea typeface="DejaVu Sans"/>
              </a:rPr>
              <a:t> — низкоуровневый объект, хранящий текущий статус/результат асинхронной операции;</a:t>
            </a:r>
            <a:endParaRPr b="0" lang="ru-RU" sz="2000" spc="-1" strike="noStrike">
              <a:latin typeface="Arial"/>
            </a:endParaRPr>
          </a:p>
          <a:p>
            <a:pPr algn="just">
              <a:lnSpc>
                <a:spcPct val="100000"/>
              </a:lnSpc>
              <a:spcBef>
                <a:spcPts val="400"/>
              </a:spcBef>
              <a:buNone/>
            </a:pPr>
            <a:r>
              <a:rPr b="0" lang="en-US" sz="2000" spc="-1" strike="noStrike" u="sng">
                <a:solidFill>
                  <a:srgbClr val="002060"/>
                </a:solidFill>
                <a:uFillTx/>
                <a:latin typeface="Calibri"/>
                <a:ea typeface="DejaVu Sans"/>
              </a:rPr>
              <a:t>task (</a:t>
            </a:r>
            <a:r>
              <a:rPr b="0" lang="ru-RU" sz="2000" spc="-1" strike="noStrike" u="sng">
                <a:solidFill>
                  <a:srgbClr val="002060"/>
                </a:solidFill>
                <a:uFillTx/>
                <a:latin typeface="Calibri"/>
                <a:ea typeface="DejaVu Sans"/>
              </a:rPr>
              <a:t>задача)</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объект обработки цикла событий, инкапсулирующий работу с корутинами и фьючерсами.</a:t>
            </a:r>
            <a:endParaRPr b="0" lang="ru-RU" sz="2000" spc="-1" strike="noStrike">
              <a:latin typeface="Arial"/>
            </a:endParaRPr>
          </a:p>
          <a:p>
            <a:pPr algn="just">
              <a:lnSpc>
                <a:spcPct val="100000"/>
              </a:lnSpc>
              <a:buNone/>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Asyncio (</a:t>
            </a:r>
            <a:r>
              <a:rPr b="1" lang="ru-RU" sz="3200" spc="-1" strike="noStrike">
                <a:solidFill>
                  <a:srgbClr val="002060"/>
                </a:solidFill>
                <a:latin typeface="Calibri"/>
                <a:ea typeface="Verdana"/>
              </a:rPr>
              <a:t>порядок работы)</a:t>
            </a:r>
            <a:endParaRPr b="0" lang="ru-RU" sz="3200" spc="-1" strike="noStrike">
              <a:latin typeface="Arial"/>
            </a:endParaRPr>
          </a:p>
        </p:txBody>
      </p:sp>
      <p:sp>
        <p:nvSpPr>
          <p:cNvPr id="148"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tabLst>
                <a:tab algn="l" pos="0"/>
              </a:tabLst>
            </a:pPr>
            <a:r>
              <a:rPr b="0" lang="ru-RU" sz="2000" spc="-1" strike="noStrike">
                <a:solidFill>
                  <a:srgbClr val="002060"/>
                </a:solidFill>
                <a:latin typeface="Calibri"/>
                <a:ea typeface="DejaVu Sans"/>
              </a:rPr>
              <a:t>При помощи </a:t>
            </a:r>
            <a:r>
              <a:rPr b="1" lang="en-US" sz="2000" spc="-1" strike="noStrike">
                <a:solidFill>
                  <a:srgbClr val="002060"/>
                </a:solidFill>
                <a:latin typeface="Calibri"/>
                <a:ea typeface="DejaVu Sans"/>
              </a:rPr>
              <a:t>async def</a:t>
            </a:r>
            <a:r>
              <a:rPr b="1" lang="ru-RU" sz="2000" spc="-1" strike="noStrike">
                <a:solidFill>
                  <a:srgbClr val="002060"/>
                </a:solidFill>
                <a:latin typeface="Calibri"/>
                <a:ea typeface="DejaVu Sans"/>
              </a:rPr>
              <a:t> </a:t>
            </a:r>
            <a:r>
              <a:rPr b="0" lang="ru-RU" sz="2000" spc="-1" strike="noStrike">
                <a:solidFill>
                  <a:srgbClr val="002060"/>
                </a:solidFill>
                <a:latin typeface="Calibri"/>
                <a:ea typeface="DejaVu Sans"/>
              </a:rPr>
              <a:t>мы создаем корутины (</a:t>
            </a:r>
            <a:r>
              <a:rPr b="1" lang="en-US" sz="2000" spc="-1" strike="noStrike">
                <a:solidFill>
                  <a:srgbClr val="002060"/>
                </a:solidFill>
                <a:latin typeface="Calibri"/>
                <a:ea typeface="DejaVu Sans"/>
              </a:rPr>
              <a:t>native coroutines</a:t>
            </a:r>
            <a:r>
              <a:rPr b="0" lang="ru-RU" sz="2000" spc="-1" strike="noStrike">
                <a:solidFill>
                  <a:srgbClr val="002060"/>
                </a:solidFill>
                <a:latin typeface="Calibri"/>
                <a:ea typeface="DejaVu Sans"/>
              </a:rPr>
              <a:t>, в отличие от генераторов), упаковываем их в задачи и передаем в </a:t>
            </a:r>
            <a:r>
              <a:rPr b="0" lang="en-US" sz="2000" spc="-1" strike="noStrike">
                <a:solidFill>
                  <a:srgbClr val="002060"/>
                </a:solidFill>
                <a:latin typeface="Calibri"/>
                <a:ea typeface="DejaVu Sans"/>
              </a:rPr>
              <a:t>event loop, </a:t>
            </a:r>
            <a:r>
              <a:rPr b="0" lang="ru-RU" sz="2000" spc="-1" strike="noStrike">
                <a:solidFill>
                  <a:srgbClr val="002060"/>
                </a:solidFill>
                <a:latin typeface="Calibri"/>
                <a:ea typeface="DejaVu Sans"/>
              </a:rPr>
              <a:t>который поочередно передает управление этим задачам. Как только задача блокируется на </a:t>
            </a:r>
            <a:r>
              <a:rPr b="1" lang="en-US" sz="2000" spc="-1" strike="noStrike">
                <a:solidFill>
                  <a:srgbClr val="002060"/>
                </a:solidFill>
                <a:latin typeface="Calibri"/>
                <a:ea typeface="DejaVu Sans"/>
              </a:rPr>
              <a:t>awaitable</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объекте (</a:t>
            </a:r>
            <a:r>
              <a:rPr b="0" lang="en-US" sz="2000" spc="-1" strike="noStrike">
                <a:solidFill>
                  <a:srgbClr val="002060"/>
                </a:solidFill>
                <a:latin typeface="Calibri"/>
                <a:ea typeface="DejaVu Sans"/>
              </a:rPr>
              <a:t>await </a:t>
            </a:r>
            <a:r>
              <a:rPr b="0" lang="ru-RU" sz="2000" spc="-1" strike="noStrike">
                <a:solidFill>
                  <a:srgbClr val="002060"/>
                </a:solidFill>
                <a:latin typeface="Calibri"/>
                <a:ea typeface="DejaVu Sans"/>
              </a:rPr>
              <a:t>вызов какой-либо корутины), управление передается другой задаче</a:t>
            </a:r>
            <a:r>
              <a:rPr b="0" lang="en-US" sz="2000" spc="-1" strike="noStrike">
                <a:solidFill>
                  <a:srgbClr val="002060"/>
                </a:solidFill>
                <a:latin typeface="Calibri"/>
                <a:ea typeface="DejaVu Sans"/>
              </a:rPr>
              <a:t>.</a:t>
            </a:r>
            <a:endParaRPr b="0" lang="ru-RU" sz="20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При этом обращение к не-awaitable объекту (например, вызов input()) заблокирует весь event loop, т.к. для такого объекта возврат управления не поддерживается.</a:t>
            </a:r>
            <a:endParaRPr b="0" lang="ru-RU" sz="2000" spc="-1" strike="noStrike">
              <a:latin typeface="Arial"/>
            </a:endParaRPr>
          </a:p>
          <a:p>
            <a:pPr algn="just">
              <a:lnSpc>
                <a:spcPct val="100000"/>
              </a:lnSpc>
              <a:buNone/>
              <a:tabLst>
                <a:tab algn="l" pos="0"/>
              </a:tabLst>
            </a:pPr>
            <a:endParaRPr b="0" lang="ru-RU" sz="2000" spc="-1" strike="noStrike">
              <a:latin typeface="Arial"/>
            </a:endParaRPr>
          </a:p>
          <a:p>
            <a:pPr algn="just">
              <a:lnSpc>
                <a:spcPct val="100000"/>
              </a:lnSpc>
              <a:buNone/>
              <a:tabLst>
                <a:tab algn="l" pos="0"/>
              </a:tabLst>
            </a:pPr>
            <a:endParaRPr b="0" lang="ru-RU" sz="2000" spc="-1" strike="noStrike">
              <a:latin typeface="Arial"/>
            </a:endParaRPr>
          </a:p>
        </p:txBody>
      </p:sp>
      <p:grpSp>
        <p:nvGrpSpPr>
          <p:cNvPr id="149" name="Группа 53"/>
          <p:cNvGrpSpPr/>
          <p:nvPr/>
        </p:nvGrpSpPr>
        <p:grpSpPr>
          <a:xfrm>
            <a:off x="2652840" y="3108600"/>
            <a:ext cx="6876000" cy="3498480"/>
            <a:chOff x="2652840" y="3108600"/>
            <a:chExt cx="6876000" cy="3498480"/>
          </a:xfrm>
        </p:grpSpPr>
        <p:sp>
          <p:nvSpPr>
            <p:cNvPr id="150" name="Блок-схема: магнитный диск 54"/>
            <p:cNvSpPr/>
            <p:nvPr/>
          </p:nvSpPr>
          <p:spPr>
            <a:xfrm>
              <a:off x="7502400" y="5513400"/>
              <a:ext cx="1799280" cy="1093680"/>
            </a:xfrm>
            <a:prstGeom prst="flowChartMagneticDisk">
              <a:avLst/>
            </a:prstGeom>
            <a:noFill/>
            <a:ln w="25400">
              <a:solidFill>
                <a:srgbClr val="2d2db9"/>
              </a:solidFill>
              <a:round/>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DejaVu Sans"/>
                </a:rPr>
                <a:t>tasks</a:t>
              </a:r>
              <a:endParaRPr b="0" lang="ru-RU" sz="1800" spc="-1" strike="noStrike">
                <a:latin typeface="Arial"/>
              </a:endParaRPr>
            </a:p>
          </p:txBody>
        </p:sp>
        <p:sp>
          <p:nvSpPr>
            <p:cNvPr id="151" name="Стрелка: вправо 55"/>
            <p:cNvSpPr/>
            <p:nvPr/>
          </p:nvSpPr>
          <p:spPr>
            <a:xfrm>
              <a:off x="6565680" y="5880600"/>
              <a:ext cx="719280" cy="359280"/>
            </a:xfrm>
            <a:prstGeom prst="rightArrow">
              <a:avLst>
                <a:gd name="adj1" fmla="val 50000"/>
                <a:gd name="adj2" fmla="val 50000"/>
              </a:avLst>
            </a:prstGeom>
            <a:noFill/>
            <a:ln w="25400">
              <a:solidFill>
                <a:srgbClr val="808080"/>
              </a:solidFill>
              <a:round/>
            </a:ln>
          </p:spPr>
          <p:style>
            <a:lnRef idx="0"/>
            <a:fillRef idx="0"/>
            <a:effectRef idx="0"/>
            <a:fontRef idx="minor"/>
          </p:style>
        </p:sp>
        <p:sp>
          <p:nvSpPr>
            <p:cNvPr id="152" name="Овал 56"/>
            <p:cNvSpPr/>
            <p:nvPr/>
          </p:nvSpPr>
          <p:spPr>
            <a:xfrm>
              <a:off x="7285680" y="3108600"/>
              <a:ext cx="2242080" cy="2075400"/>
            </a:xfrm>
            <a:prstGeom prst="ellipse">
              <a:avLst/>
            </a:prstGeom>
            <a:solidFill>
              <a:srgbClr val="ffffff"/>
            </a:solidFill>
            <a:ln w="25400">
              <a:solidFill>
                <a:srgbClr val="808080"/>
              </a:solidFill>
              <a:round/>
            </a:ln>
          </p:spPr>
          <p:style>
            <a:lnRef idx="0"/>
            <a:fillRef idx="0"/>
            <a:effectRef idx="0"/>
            <a:fontRef idx="minor"/>
          </p:style>
        </p:sp>
        <p:sp>
          <p:nvSpPr>
            <p:cNvPr id="153" name="Соединитель: изогнутый 57"/>
            <p:cNvSpPr/>
            <p:nvPr/>
          </p:nvSpPr>
          <p:spPr>
            <a:xfrm rot="5400000">
              <a:off x="8408160" y="4088160"/>
              <a:ext cx="11880" cy="1585080"/>
            </a:xfrm>
            <a:prstGeom prst="curvedConnector3">
              <a:avLst>
                <a:gd name="adj1" fmla="val 6920402"/>
              </a:avLst>
            </a:prstGeom>
            <a:noFill/>
            <a:ln w="31750">
              <a:solidFill>
                <a:srgbClr val="808080"/>
              </a:solidFill>
              <a:round/>
              <a:tailEnd len="med" type="triangle" w="med"/>
            </a:ln>
          </p:spPr>
          <p:style>
            <a:lnRef idx="0"/>
            <a:fillRef idx="0"/>
            <a:effectRef idx="0"/>
            <a:fontRef idx="minor"/>
          </p:style>
        </p:sp>
        <p:pic>
          <p:nvPicPr>
            <p:cNvPr id="154" name="Рисунок 58" descr=""/>
            <p:cNvPicPr/>
            <p:nvPr/>
          </p:nvPicPr>
          <p:blipFill>
            <a:blip r:embed="rId1"/>
            <a:stretch/>
          </p:blipFill>
          <p:spPr>
            <a:xfrm>
              <a:off x="7716600" y="3402720"/>
              <a:ext cx="1449000" cy="1411920"/>
            </a:xfrm>
            <a:prstGeom prst="rect">
              <a:avLst/>
            </a:prstGeom>
            <a:ln w="0">
              <a:noFill/>
            </a:ln>
          </p:spPr>
        </p:pic>
        <p:sp>
          <p:nvSpPr>
            <p:cNvPr id="155" name="Прямая со стрелкой 59"/>
            <p:cNvSpPr/>
            <p:nvPr/>
          </p:nvSpPr>
          <p:spPr>
            <a:xfrm>
              <a:off x="8441640" y="3108600"/>
              <a:ext cx="143280" cy="360"/>
            </a:xfrm>
            <a:custGeom>
              <a:avLst/>
              <a:gdLst/>
              <a:ahLst/>
              <a:rect l="l" t="t" r="r" b="b"/>
              <a:pathLst>
                <a:path w="21600" h="21600">
                  <a:moveTo>
                    <a:pt x="0" y="0"/>
                  </a:moveTo>
                  <a:lnTo>
                    <a:pt x="21600" y="21600"/>
                  </a:lnTo>
                </a:path>
              </a:pathLst>
            </a:custGeom>
            <a:noFill/>
            <a:ln w="57150">
              <a:solidFill>
                <a:srgbClr val="000000"/>
              </a:solidFill>
              <a:round/>
              <a:tailEnd len="med" type="triangle" w="med"/>
            </a:ln>
          </p:spPr>
          <p:style>
            <a:lnRef idx="0"/>
            <a:fillRef idx="0"/>
            <a:effectRef idx="0"/>
            <a:fontRef idx="minor"/>
          </p:style>
        </p:sp>
        <p:sp>
          <p:nvSpPr>
            <p:cNvPr id="156" name="Прямая со стрелкой 60"/>
            <p:cNvSpPr/>
            <p:nvPr/>
          </p:nvSpPr>
          <p:spPr>
            <a:xfrm>
              <a:off x="9528480" y="4055040"/>
              <a:ext cx="360" cy="107280"/>
            </a:xfrm>
            <a:custGeom>
              <a:avLst/>
              <a:gdLst/>
              <a:ahLst/>
              <a:rect l="l" t="t" r="r" b="b"/>
              <a:pathLst>
                <a:path w="21600" h="21600">
                  <a:moveTo>
                    <a:pt x="0" y="0"/>
                  </a:moveTo>
                  <a:lnTo>
                    <a:pt x="21600" y="21600"/>
                  </a:lnTo>
                </a:path>
              </a:pathLst>
            </a:custGeom>
            <a:noFill/>
            <a:ln w="57150">
              <a:solidFill>
                <a:srgbClr val="000000"/>
              </a:solidFill>
              <a:round/>
              <a:tailEnd len="med" type="triangle" w="med"/>
            </a:ln>
          </p:spPr>
          <p:style>
            <a:lnRef idx="0"/>
            <a:fillRef idx="0"/>
            <a:effectRef idx="0"/>
            <a:fontRef idx="minor"/>
          </p:style>
        </p:sp>
        <p:sp>
          <p:nvSpPr>
            <p:cNvPr id="157" name="Прямая со стрелкой 61"/>
            <p:cNvSpPr/>
            <p:nvPr/>
          </p:nvSpPr>
          <p:spPr>
            <a:xfrm flipV="1">
              <a:off x="7285680" y="3967200"/>
              <a:ext cx="360" cy="86400"/>
            </a:xfrm>
            <a:custGeom>
              <a:avLst/>
              <a:gdLst/>
              <a:ahLst/>
              <a:rect l="l" t="t" r="r" b="b"/>
              <a:pathLst>
                <a:path w="21600" h="21600">
                  <a:moveTo>
                    <a:pt x="0" y="0"/>
                  </a:moveTo>
                  <a:lnTo>
                    <a:pt x="21600" y="21600"/>
                  </a:lnTo>
                </a:path>
              </a:pathLst>
            </a:custGeom>
            <a:noFill/>
            <a:ln w="57150">
              <a:solidFill>
                <a:srgbClr val="000000"/>
              </a:solidFill>
              <a:round/>
              <a:tailEnd len="med" type="triangle" w="med"/>
            </a:ln>
          </p:spPr>
          <p:style>
            <a:lnRef idx="0"/>
            <a:fillRef idx="0"/>
            <a:effectRef idx="0"/>
            <a:fontRef idx="minor"/>
          </p:style>
        </p:sp>
        <p:sp>
          <p:nvSpPr>
            <p:cNvPr id="158" name="Прямая со стрелкой 62"/>
            <p:cNvSpPr/>
            <p:nvPr/>
          </p:nvSpPr>
          <p:spPr>
            <a:xfrm flipH="1">
              <a:off x="8329680" y="5196240"/>
              <a:ext cx="71280" cy="360"/>
            </a:xfrm>
            <a:custGeom>
              <a:avLst/>
              <a:gdLst/>
              <a:ahLst/>
              <a:rect l="l" t="t" r="r" b="b"/>
              <a:pathLst>
                <a:path w="21600" h="21600">
                  <a:moveTo>
                    <a:pt x="0" y="0"/>
                  </a:moveTo>
                  <a:lnTo>
                    <a:pt x="21600" y="21600"/>
                  </a:lnTo>
                </a:path>
              </a:pathLst>
            </a:custGeom>
            <a:noFill/>
            <a:ln w="57150">
              <a:solidFill>
                <a:srgbClr val="000000"/>
              </a:solidFill>
              <a:round/>
              <a:tailEnd len="med" type="triangle" w="med"/>
            </a:ln>
          </p:spPr>
          <p:style>
            <a:lnRef idx="0"/>
            <a:fillRef idx="0"/>
            <a:effectRef idx="0"/>
            <a:fontRef idx="minor"/>
          </p:style>
        </p:sp>
        <p:sp>
          <p:nvSpPr>
            <p:cNvPr id="159" name="Прямая со стрелкой 63"/>
            <p:cNvSpPr/>
            <p:nvPr/>
          </p:nvSpPr>
          <p:spPr>
            <a:xfrm flipH="1">
              <a:off x="8334360" y="5754600"/>
              <a:ext cx="71280" cy="360"/>
            </a:xfrm>
            <a:custGeom>
              <a:avLst/>
              <a:gdLst/>
              <a:ahLst/>
              <a:rect l="l" t="t" r="r" b="b"/>
              <a:pathLst>
                <a:path w="21600" h="21600">
                  <a:moveTo>
                    <a:pt x="0" y="0"/>
                  </a:moveTo>
                  <a:lnTo>
                    <a:pt x="21600" y="21600"/>
                  </a:lnTo>
                </a:path>
              </a:pathLst>
            </a:custGeom>
            <a:noFill/>
            <a:ln w="57150">
              <a:solidFill>
                <a:srgbClr val="000000"/>
              </a:solidFill>
              <a:round/>
              <a:tailEnd len="med" type="triangle" w="med"/>
            </a:ln>
          </p:spPr>
          <p:style>
            <a:lnRef idx="0"/>
            <a:fillRef idx="0"/>
            <a:effectRef idx="0"/>
            <a:fontRef idx="minor"/>
          </p:style>
        </p:sp>
        <p:sp>
          <p:nvSpPr>
            <p:cNvPr id="160" name="Куб 64"/>
            <p:cNvSpPr/>
            <p:nvPr/>
          </p:nvSpPr>
          <p:spPr>
            <a:xfrm>
              <a:off x="5166720" y="5513400"/>
              <a:ext cx="1181880" cy="1014840"/>
            </a:xfrm>
            <a:prstGeom prst="cube">
              <a:avLst>
                <a:gd name="adj" fmla="val 25000"/>
              </a:avLst>
            </a:prstGeom>
            <a:noFill/>
            <a:ln w="25400">
              <a:solidFill>
                <a:srgbClr val="2d2db9"/>
              </a:solidFill>
              <a:round/>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DejaVu Sans"/>
                </a:rPr>
                <a:t>task</a:t>
              </a:r>
              <a:endParaRPr b="0" lang="ru-RU" sz="1800" spc="-1" strike="noStrike">
                <a:latin typeface="Arial"/>
              </a:endParaRPr>
            </a:p>
          </p:txBody>
        </p:sp>
        <p:sp>
          <p:nvSpPr>
            <p:cNvPr id="161" name="TextBox 65"/>
            <p:cNvSpPr/>
            <p:nvPr/>
          </p:nvSpPr>
          <p:spPr>
            <a:xfrm>
              <a:off x="2652840" y="5874840"/>
              <a:ext cx="1223280" cy="333360"/>
            </a:xfrm>
            <a:prstGeom prst="rect">
              <a:avLst/>
            </a:prstGeom>
            <a:noFill/>
            <a:ln w="31750">
              <a:solidFill>
                <a:srgbClr val="2d2db9"/>
              </a:solidFill>
              <a:round/>
            </a:ln>
          </p:spPr>
          <p:style>
            <a:lnRef idx="0"/>
            <a:fillRef idx="0"/>
            <a:effectRef idx="0"/>
            <a:fontRef idx="minor"/>
          </p:style>
          <p:txBody>
            <a:bodyPr lIns="90000" rIns="90000" tIns="45000" bIns="45000" anchor="t">
              <a:spAutoFit/>
            </a:bodyPr>
            <a:p>
              <a:pPr algn="ctr">
                <a:lnSpc>
                  <a:spcPct val="100000"/>
                </a:lnSpc>
                <a:buNone/>
                <a:tabLst>
                  <a:tab algn="l" pos="0"/>
                </a:tabLst>
              </a:pPr>
              <a:r>
                <a:rPr b="0" lang="en-US" sz="1600" spc="-1" strike="noStrike">
                  <a:solidFill>
                    <a:srgbClr val="000000"/>
                  </a:solidFill>
                  <a:latin typeface="Calibri"/>
                  <a:ea typeface="DejaVu Sans"/>
                </a:rPr>
                <a:t>coroutine</a:t>
              </a:r>
              <a:endParaRPr b="0" lang="ru-RU" sz="1600" spc="-1" strike="noStrike">
                <a:latin typeface="Arial"/>
              </a:endParaRPr>
            </a:p>
          </p:txBody>
        </p:sp>
        <p:sp>
          <p:nvSpPr>
            <p:cNvPr id="162" name="Облачко с текстом: прямоугольное 66"/>
            <p:cNvSpPr/>
            <p:nvPr/>
          </p:nvSpPr>
          <p:spPr>
            <a:xfrm>
              <a:off x="4815720" y="4887720"/>
              <a:ext cx="967680" cy="431280"/>
            </a:xfrm>
            <a:prstGeom prst="wedgeRectCallout">
              <a:avLst>
                <a:gd name="adj1" fmla="val -95"/>
                <a:gd name="adj2" fmla="val 113870"/>
              </a:avLst>
            </a:prstGeom>
            <a:noFill/>
            <a:ln w="25400">
              <a:solidFill>
                <a:srgbClr val="808080"/>
              </a:solidFill>
              <a:round/>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ea typeface="DejaVu Sans"/>
                </a:rPr>
                <a:t>future</a:t>
              </a:r>
              <a:endParaRPr b="0" lang="ru-RU" sz="1800" spc="-1" strike="noStrike">
                <a:latin typeface="Arial"/>
              </a:endParaRPr>
            </a:p>
          </p:txBody>
        </p:sp>
        <p:sp>
          <p:nvSpPr>
            <p:cNvPr id="163" name="TextBox 67"/>
            <p:cNvSpPr/>
            <p:nvPr/>
          </p:nvSpPr>
          <p:spPr>
            <a:xfrm>
              <a:off x="7729200" y="4690080"/>
              <a:ext cx="1449000" cy="364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0" lang="en-US" sz="1800" spc="-1" strike="noStrike">
                  <a:solidFill>
                    <a:srgbClr val="000000"/>
                  </a:solidFill>
                  <a:latin typeface="Calibri"/>
                  <a:ea typeface="DejaVu Sans"/>
                </a:rPr>
                <a:t>event loop</a:t>
              </a:r>
              <a:endParaRPr b="0" lang="ru-RU" sz="1800" spc="-1" strike="noStrike">
                <a:latin typeface="Arial"/>
              </a:endParaRPr>
            </a:p>
          </p:txBody>
        </p:sp>
        <p:sp>
          <p:nvSpPr>
            <p:cNvPr id="164" name="Стрелка: вправо 68"/>
            <p:cNvSpPr/>
            <p:nvPr/>
          </p:nvSpPr>
          <p:spPr>
            <a:xfrm>
              <a:off x="4128120" y="5880600"/>
              <a:ext cx="719280" cy="359280"/>
            </a:xfrm>
            <a:prstGeom prst="rightArrow">
              <a:avLst>
                <a:gd name="adj1" fmla="val 50000"/>
                <a:gd name="adj2" fmla="val 50000"/>
              </a:avLst>
            </a:prstGeom>
            <a:noFill/>
            <a:ln w="25400">
              <a:solidFill>
                <a:srgbClr val="808080"/>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Asyncio (</a:t>
            </a:r>
            <a:r>
              <a:rPr b="1" lang="ru-RU" sz="3200" spc="-1" strike="noStrike">
                <a:solidFill>
                  <a:srgbClr val="002060"/>
                </a:solidFill>
                <a:latin typeface="Calibri"/>
                <a:ea typeface="Verdana"/>
              </a:rPr>
              <a:t>пример)</a:t>
            </a:r>
            <a:endParaRPr b="0" lang="ru-RU" sz="3200" spc="-1" strike="noStrike">
              <a:latin typeface="Arial"/>
            </a:endParaRPr>
          </a:p>
        </p:txBody>
      </p:sp>
      <p:sp>
        <p:nvSpPr>
          <p:cNvPr id="166"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asyncio</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res = </a:t>
            </a:r>
            <a:r>
              <a:rPr b="0" lang="en-US" sz="1400" spc="-1" strike="noStrike">
                <a:solidFill>
                  <a:srgbClr val="ff0000"/>
                </a:solidFill>
                <a:latin typeface="Courier New"/>
                <a:ea typeface="DejaVu Sans"/>
              </a:rPr>
              <a:t>0</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производим вычисления</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async def </a:t>
            </a:r>
            <a:r>
              <a:rPr b="0" lang="en-US" sz="1400" spc="-1" strike="noStrike">
                <a:solidFill>
                  <a:srgbClr val="000000"/>
                </a:solidFill>
                <a:latin typeface="Courier New"/>
                <a:ea typeface="DejaVu Sans"/>
              </a:rPr>
              <a:t>calc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global</a:t>
            </a:r>
            <a:r>
              <a:rPr b="0" lang="en-US" sz="1400" spc="-1" strike="noStrike">
                <a:solidFill>
                  <a:srgbClr val="000000"/>
                </a:solidFill>
                <a:latin typeface="Courier New"/>
                <a:ea typeface="DejaVu Sans"/>
              </a:rPr>
              <a:t> res</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while</a:t>
            </a:r>
            <a:r>
              <a:rPr b="0" lang="en-US" sz="1400" spc="-1" strike="noStrike">
                <a:solidFill>
                  <a:srgbClr val="000000"/>
                </a:solidFill>
                <a:latin typeface="Courier New"/>
                <a:ea typeface="DejaVu Sans"/>
              </a:rPr>
              <a:t> num </a:t>
            </a:r>
            <a:r>
              <a:rPr b="1" lang="en-US" sz="1400" spc="-1" strike="noStrike">
                <a:solidFill>
                  <a:srgbClr val="000080"/>
                </a:solidFill>
                <a:latin typeface="Courier New"/>
                <a:ea typeface="DejaVu Sans"/>
              </a:rPr>
              <a:t>&gt;</a:t>
            </a:r>
            <a:r>
              <a:rPr b="0" lang="en-US" sz="1400" spc="-1" strike="noStrike">
                <a:solidFill>
                  <a:srgbClr val="000000"/>
                </a:solidFill>
                <a:latin typeface="Courier New"/>
                <a:ea typeface="DejaVu Sans"/>
              </a:rPr>
              <a:t> 0:</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if</a:t>
            </a:r>
            <a:r>
              <a:rPr b="0" lang="en-US" sz="1400" spc="-1" strike="noStrike">
                <a:solidFill>
                  <a:srgbClr val="000000"/>
                </a:solidFill>
                <a:latin typeface="Courier New"/>
                <a:ea typeface="DejaVu Sans"/>
              </a:rPr>
              <a:t> num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10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res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num</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num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1</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await</a:t>
            </a:r>
            <a:r>
              <a:rPr b="0" lang="en-US" sz="1400" spc="-1" strike="noStrike">
                <a:solidFill>
                  <a:srgbClr val="000000"/>
                </a:solidFill>
                <a:latin typeface="Courier New"/>
                <a:ea typeface="DejaVu Sans"/>
              </a:rPr>
              <a:t> asyncio</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sleep</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0.1</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сообщаем о статусе вычислений</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async def </a:t>
            </a:r>
            <a:r>
              <a:rPr b="0" lang="en-US" sz="1400" spc="-1" strike="noStrike">
                <a:solidFill>
                  <a:srgbClr val="000000"/>
                </a:solidFill>
                <a:latin typeface="Courier New"/>
                <a:ea typeface="DejaVu Sans"/>
              </a:rPr>
              <a:t>status</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global</a:t>
            </a:r>
            <a:r>
              <a:rPr b="0" lang="en-US" sz="1400" spc="-1" strike="noStrike">
                <a:solidFill>
                  <a:srgbClr val="000000"/>
                </a:solidFill>
                <a:latin typeface="Courier New"/>
                <a:ea typeface="DejaVu Sans"/>
              </a:rPr>
              <a:t> res</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prev_res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while</a:t>
            </a:r>
            <a:r>
              <a:rPr b="0" lang="en-US" sz="1400" spc="-1" strike="noStrike">
                <a:solidFill>
                  <a:srgbClr val="000000"/>
                </a:solidFill>
                <a:latin typeface="Courier New"/>
                <a:ea typeface="DejaVu Sans"/>
              </a:rPr>
              <a:t> res </a:t>
            </a:r>
            <a:r>
              <a:rPr b="1" lang="en-US" sz="1400" spc="-1" strike="noStrike">
                <a:solidFill>
                  <a:srgbClr val="000080"/>
                </a:solidFill>
                <a:latin typeface="Courier New"/>
                <a:ea typeface="DejaVu Sans"/>
              </a:rPr>
              <a:t>&gt;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a:t>
            </a:r>
            <a:r>
              <a:rPr b="0" lang="en-US" sz="1400" spc="-1" strike="noStrike">
                <a:solidFill>
                  <a:srgbClr val="00000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if</a:t>
            </a:r>
            <a:r>
              <a:rPr b="0" lang="en-US" sz="1400" spc="-1" strike="noStrike">
                <a:solidFill>
                  <a:srgbClr val="000000"/>
                </a:solidFill>
                <a:latin typeface="Courier New"/>
                <a:ea typeface="DejaVu Sans"/>
              </a:rPr>
              <a:t> res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prev_res:</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res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808080"/>
                </a:solidFill>
                <a:latin typeface="Courier New"/>
                <a:ea typeface="DejaVu Sans"/>
              </a:rPr>
              <a:t>numbers remain'</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prev_res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res</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await</a:t>
            </a:r>
            <a:r>
              <a:rPr b="0" lang="en-US" sz="1400" spc="-1" strike="noStrike">
                <a:solidFill>
                  <a:srgbClr val="000000"/>
                </a:solidFill>
                <a:latin typeface="Courier New"/>
                <a:ea typeface="DejaVu Sans"/>
              </a:rPr>
              <a:t> asyncio.sleep</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0.1</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Asyncio (</a:t>
            </a:r>
            <a:r>
              <a:rPr b="1" lang="ru-RU" sz="3200" spc="-1" strike="noStrike">
                <a:solidFill>
                  <a:srgbClr val="002060"/>
                </a:solidFill>
                <a:latin typeface="Calibri"/>
                <a:ea typeface="Verdana"/>
              </a:rPr>
              <a:t>пример)</a:t>
            </a:r>
            <a:endParaRPr b="0" lang="ru-RU" sz="3200" spc="-1" strike="noStrike">
              <a:latin typeface="Arial"/>
            </a:endParaRPr>
          </a:p>
        </p:txBody>
      </p:sp>
      <p:sp>
        <p:nvSpPr>
          <p:cNvPr id="168"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Создание задач и запуск event loop:</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if</a:t>
            </a:r>
            <a:r>
              <a:rPr b="0" lang="en-US" sz="1400" spc="-1" strike="noStrike">
                <a:solidFill>
                  <a:srgbClr val="000000"/>
                </a:solidFill>
                <a:latin typeface="Courier New"/>
                <a:ea typeface="DejaVu Sans"/>
              </a:rPr>
              <a:t> __name__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808080"/>
                </a:solidFill>
                <a:latin typeface="Courier New"/>
                <a:ea typeface="DejaVu Sans"/>
              </a:rPr>
              <a:t>'__main__'</a:t>
            </a:r>
            <a:r>
              <a:rPr b="0" lang="en-US" sz="1400" spc="-1" strike="noStrike">
                <a:solidFill>
                  <a:srgbClr val="00000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ev_loop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asyncio.get_event_loop</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tasks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1" lang="ru-RU" sz="1400" spc="-1" strike="noStrike">
                <a:solidFill>
                  <a:srgbClr val="000080"/>
                </a:solidFill>
                <a:latin typeface="Courier New"/>
                <a:ea typeface="DejaVu Sans"/>
              </a:rPr>
              <a:t>        </a:t>
            </a:r>
            <a:r>
              <a:rPr b="0" lang="en-US" sz="1400" spc="-1" strike="noStrike">
                <a:solidFill>
                  <a:srgbClr val="000000"/>
                </a:solidFill>
                <a:latin typeface="Courier New"/>
                <a:ea typeface="DejaVu Sans"/>
              </a:rPr>
              <a:t>ev_loop.create_task(calc</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1000</a:t>
            </a:r>
            <a:r>
              <a:rPr b="1" lang="en-US" sz="1400" spc="-1" strike="noStrike">
                <a:solidFill>
                  <a:srgbClr val="000080"/>
                </a:solidFill>
                <a:latin typeface="Courier New"/>
                <a:ea typeface="DejaVu Sans"/>
              </a:rPr>
              <a:t>)),</a:t>
            </a:r>
            <a:r>
              <a:rPr b="1"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ev_loop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create_task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status</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1" lang="ru-RU" sz="1400" spc="-1" strike="noStrike">
                <a:solidFill>
                  <a:srgbClr val="000080"/>
                </a:solidFill>
                <a:latin typeface="Courier New"/>
                <a:ea typeface="DejaVu Sans"/>
              </a:rPr>
              <a:t>    </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futures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asyncio.wait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tasks</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ev_loop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run_until_complete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futures</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ev_loop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close</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Альтернативный вариант:</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async def </a:t>
            </a:r>
            <a:r>
              <a:rPr b="0" lang="en-US" sz="1400" spc="-1" strike="noStrike">
                <a:solidFill>
                  <a:srgbClr val="000000"/>
                </a:solidFill>
                <a:latin typeface="Courier New"/>
                <a:ea typeface="DejaVu Sans"/>
              </a:rPr>
              <a:t>main</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tasks </a:t>
            </a:r>
            <a:r>
              <a:rPr b="1" lang="en-US" sz="1400" spc="-1" strike="noStrike">
                <a:solidFill>
                  <a:srgbClr val="00008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80"/>
                </a:solidFill>
                <a:latin typeface="Courier New"/>
                <a:ea typeface="DejaVu Sans"/>
              </a:rPr>
              <a:t>        </a:t>
            </a:r>
            <a:r>
              <a:rPr b="0" lang="en-US" sz="1400" spc="-1" strike="noStrike">
                <a:solidFill>
                  <a:srgbClr val="000000"/>
                </a:solidFill>
                <a:latin typeface="Courier New"/>
                <a:ea typeface="DejaVu Sans"/>
              </a:rPr>
              <a:t>asyncio.create_task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calc</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1000</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asyncio.create_task</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status</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1" lang="ru-RU" sz="1400" spc="-1" strike="noStrike">
                <a:solidFill>
                  <a:srgbClr val="000080"/>
                </a:solidFill>
                <a:latin typeface="Courier New"/>
                <a:ea typeface="DejaVu Sans"/>
              </a:rPr>
              <a:t>    </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await</a:t>
            </a:r>
            <a:r>
              <a:rPr b="0" lang="en-US" sz="1400" spc="-1" strike="noStrike">
                <a:solidFill>
                  <a:srgbClr val="000000"/>
                </a:solidFill>
                <a:latin typeface="Courier New"/>
                <a:ea typeface="DejaVu Sans"/>
              </a:rPr>
              <a:t> asyncio.gather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tasks</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if</a:t>
            </a:r>
            <a:r>
              <a:rPr b="0" lang="en-US" sz="1400" spc="-1" strike="noStrike">
                <a:solidFill>
                  <a:srgbClr val="000000"/>
                </a:solidFill>
                <a:latin typeface="Courier New"/>
                <a:ea typeface="DejaVu Sans"/>
              </a:rPr>
              <a:t> __name__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808080"/>
                </a:solidFill>
                <a:latin typeface="Courier New"/>
                <a:ea typeface="DejaVu Sans"/>
              </a:rPr>
              <a:t>'__main__'</a:t>
            </a:r>
            <a:r>
              <a:rPr b="0" lang="en-US" sz="1400" spc="-1" strike="noStrike">
                <a:solidFill>
                  <a:srgbClr val="00000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asyncio.run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main</a:t>
            </a:r>
            <a:r>
              <a:rPr b="1" lang="en-US" sz="1400" spc="-1" strike="noStrike">
                <a:solidFill>
                  <a:srgbClr val="000080"/>
                </a:solidFill>
                <a:latin typeface="Courier New"/>
                <a:ea typeface="DejaVu Sans"/>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en-US" sz="3200" spc="-1" strike="noStrike">
                <a:solidFill>
                  <a:srgbClr val="002060"/>
                </a:solidFill>
                <a:latin typeface="Calibri"/>
                <a:ea typeface="Verdana"/>
              </a:rPr>
              <a:t>Asyncio (</a:t>
            </a:r>
            <a:r>
              <a:rPr b="1" lang="ru-RU" sz="3200" spc="-1" strike="noStrike">
                <a:solidFill>
                  <a:srgbClr val="002060"/>
                </a:solidFill>
                <a:latin typeface="Calibri"/>
                <a:ea typeface="Verdana"/>
              </a:rPr>
              <a:t>пример)</a:t>
            </a:r>
            <a:endParaRPr b="0" lang="ru-RU" sz="3200" spc="-1" strike="noStrike">
              <a:latin typeface="Arial"/>
            </a:endParaRPr>
          </a:p>
        </p:txBody>
      </p:sp>
      <p:sp>
        <p:nvSpPr>
          <p:cNvPr id="170"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ru-RU" sz="1400" spc="-1" strike="noStrike">
                <a:solidFill>
                  <a:srgbClr val="000000"/>
                </a:solidFill>
                <a:latin typeface="Courier New"/>
                <a:ea typeface="DejaVu Sans"/>
              </a:rPr>
              <a:t>__________________________________________________</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1000</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1000 numbers remain</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999</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998</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997</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996</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995</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994</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993</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992</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991</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990</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990 numbers remain</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Многопроцессность</a:t>
            </a:r>
            <a:endParaRPr b="0" lang="ru-RU" sz="3200" spc="-1" strike="noStrike">
              <a:latin typeface="Arial"/>
            </a:endParaRPr>
          </a:p>
        </p:txBody>
      </p:sp>
      <p:sp>
        <p:nvSpPr>
          <p:cNvPr id="172"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601"/>
              </a:spcAft>
              <a:buNone/>
            </a:pPr>
            <a:r>
              <a:rPr b="0" lang="ru-RU" sz="2000" spc="-1" strike="noStrike">
                <a:solidFill>
                  <a:srgbClr val="002060"/>
                </a:solidFill>
                <a:latin typeface="Calibri"/>
                <a:ea typeface="DejaVu Sans"/>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Многопроцессность</a:t>
            </a:r>
            <a:endParaRPr b="0" lang="ru-RU" sz="3200" spc="-1" strike="noStrike">
              <a:latin typeface="Arial"/>
            </a:endParaRPr>
          </a:p>
        </p:txBody>
      </p:sp>
      <p:sp>
        <p:nvSpPr>
          <p:cNvPr id="174"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multiprocessing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time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count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while</a:t>
            </a:r>
            <a:r>
              <a:rPr b="0" lang="en-US" sz="1400" spc="-1" strike="noStrike">
                <a:solidFill>
                  <a:srgbClr val="000000"/>
                </a:solidFill>
                <a:latin typeface="Courier New"/>
                <a:ea typeface="DejaVu Sans"/>
              </a:rPr>
              <a:t> n </a:t>
            </a:r>
            <a:r>
              <a:rPr b="1" lang="en-US" sz="1400" spc="-1" strike="noStrike">
                <a:solidFill>
                  <a:srgbClr val="000080"/>
                </a:solidFill>
                <a:latin typeface="Courier New"/>
                <a:ea typeface="DejaVu Sans"/>
              </a:rPr>
              <a:t>&gt;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n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1</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if</a:t>
            </a:r>
            <a:r>
              <a:rPr b="0" lang="en-US" sz="1400" spc="-1" strike="noStrike">
                <a:solidFill>
                  <a:srgbClr val="000000"/>
                </a:solidFill>
                <a:latin typeface="Courier New"/>
                <a:ea typeface="DejaVu Sans"/>
              </a:rPr>
              <a:t> __name__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808080"/>
                </a:solidFill>
                <a:latin typeface="Courier New"/>
                <a:ea typeface="DejaVu Sans"/>
              </a:rPr>
              <a:t>'__main__'</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ru-RU"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a:t>
            </a:r>
            <a:r>
              <a:rPr b="0" lang="ru-RU" sz="1400" spc="-1" strike="noStrike">
                <a:solidFill>
                  <a:srgbClr val="008000"/>
                </a:solidFill>
                <a:latin typeface="Courier New"/>
                <a:ea typeface="DejaVu Sans"/>
              </a:rPr>
              <a:t> обязательно для многопроцессного приложения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80000000</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start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p1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multiprocessing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Process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target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count</a:t>
            </a:r>
            <a:r>
              <a:rPr b="1" lang="en-US" sz="1400" spc="-1" strike="noStrike">
                <a:solidFill>
                  <a:srgbClr val="000080"/>
                </a:solidFill>
                <a:latin typeface="Courier New"/>
                <a:ea typeface="DejaVu Sans"/>
              </a:rPr>
              <a:t>,</a:t>
            </a:r>
            <a:r>
              <a:rPr b="1" lang="ru-RU" sz="1400" spc="-1" strike="noStrike">
                <a:solidFill>
                  <a:srgbClr val="000080"/>
                </a:solidFill>
                <a:latin typeface="Courier New"/>
                <a:ea typeface="DejaVu Sans"/>
              </a:rPr>
              <a:t> </a:t>
            </a:r>
            <a:r>
              <a:rPr b="0" lang="en-US" sz="1400" spc="-1" strike="noStrike">
                <a:solidFill>
                  <a:srgbClr val="000000"/>
                </a:solidFill>
                <a:latin typeface="Courier New"/>
                <a:ea typeface="DejaVu Sans"/>
              </a:rPr>
              <a:t>args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p2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multiprocessing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Process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target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count</a:t>
            </a:r>
            <a:r>
              <a:rPr b="1" lang="en-US" sz="1400" spc="-1" strike="noStrike">
                <a:solidFill>
                  <a:srgbClr val="000080"/>
                </a:solidFill>
                <a:latin typeface="Courier New"/>
                <a:ea typeface="DejaVu Sans"/>
              </a:rPr>
              <a:t>,</a:t>
            </a:r>
            <a:r>
              <a:rPr b="1" lang="ru-RU" sz="1400" spc="-1" strike="noStrike">
                <a:solidFill>
                  <a:srgbClr val="000080"/>
                </a:solidFill>
                <a:latin typeface="Courier New"/>
                <a:ea typeface="DejaVu Sans"/>
              </a:rPr>
              <a:t> </a:t>
            </a:r>
            <a:r>
              <a:rPr b="0" lang="en-US" sz="1400" spc="-1" strike="noStrike">
                <a:solidFill>
                  <a:srgbClr val="000000"/>
                </a:solidFill>
                <a:latin typeface="Courier New"/>
                <a:ea typeface="DejaVu Sans"/>
              </a:rPr>
              <a:t>args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p1</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start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p2</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start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p1</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join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p2</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join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start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.2f</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 sec.'</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__________________________________________________</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7.96 sec.</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Время выполнения почти в два раза быстрее, чем при использовании многопоточности, гринлетов или вообще без распараллеливания. </a:t>
            </a: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Межпроцессное взаимодействие</a:t>
            </a:r>
            <a:endParaRPr b="0" lang="ru-RU" sz="3200" spc="-1" strike="noStrike">
              <a:latin typeface="Arial"/>
            </a:endParaRPr>
          </a:p>
        </p:txBody>
      </p:sp>
      <p:sp>
        <p:nvSpPr>
          <p:cNvPr id="176"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601"/>
              </a:spcAft>
              <a:buNone/>
            </a:pPr>
            <a:r>
              <a:rPr b="0" lang="ru-RU" sz="2000" spc="-1" strike="noStrike">
                <a:solidFill>
                  <a:srgbClr val="002060"/>
                </a:solidFill>
                <a:latin typeface="Calibri"/>
                <a:ea typeface="DejaVu Sans"/>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Межпроцессное взаимодействие: </a:t>
            </a:r>
            <a:r>
              <a:rPr b="1" lang="en-US" sz="3200" spc="-1" strike="noStrike">
                <a:solidFill>
                  <a:srgbClr val="002060"/>
                </a:solidFill>
                <a:latin typeface="Calibri"/>
                <a:ea typeface="Verdana"/>
              </a:rPr>
              <a:t>Queue</a:t>
            </a:r>
            <a:endParaRPr b="0" lang="ru-RU" sz="3200" spc="-1" strike="noStrike">
              <a:latin typeface="Arial"/>
            </a:endParaRPr>
          </a:p>
        </p:txBody>
      </p:sp>
      <p:sp>
        <p:nvSpPr>
          <p:cNvPr id="178"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601"/>
              </a:spcAft>
              <a:buNone/>
            </a:pPr>
            <a:r>
              <a:rPr b="0" lang="ru-RU" sz="2000" spc="-1" strike="noStrike">
                <a:solidFill>
                  <a:srgbClr val="002060"/>
                </a:solidFill>
                <a:latin typeface="Calibri"/>
                <a:ea typeface="DejaVu Sans"/>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b="1" lang="ru-RU" sz="2000" spc="-1" strike="noStrike">
                <a:solidFill>
                  <a:srgbClr val="002060"/>
                </a:solidFill>
                <a:latin typeface="Calibri"/>
                <a:ea typeface="DejaVu Sans"/>
              </a:rPr>
              <a:t>.task_done()</a:t>
            </a:r>
            <a:r>
              <a:rPr b="0" lang="ru-RU" sz="2000" spc="-1" strike="noStrike">
                <a:solidFill>
                  <a:srgbClr val="002060"/>
                </a:solidFill>
                <a:latin typeface="Calibri"/>
                <a:ea typeface="DejaVu Sans"/>
              </a:rPr>
              <a:t> и </a:t>
            </a:r>
            <a:r>
              <a:rPr b="1" lang="ru-RU" sz="2000" spc="-1" strike="noStrike">
                <a:solidFill>
                  <a:srgbClr val="002060"/>
                </a:solidFill>
                <a:latin typeface="Calibri"/>
                <a:ea typeface="DejaVu Sans"/>
              </a:rPr>
              <a:t>.join()</a:t>
            </a:r>
            <a:r>
              <a:rPr b="0" lang="ru-RU" sz="2000" spc="-1" strike="noStrike">
                <a:solidFill>
                  <a:srgbClr val="002060"/>
                </a:solidFill>
                <a:latin typeface="Calibri"/>
                <a:ea typeface="DejaVu Sans"/>
              </a:rPr>
              <a:t>), т.к. передается копия объекта, изменение которой никак не влияет на оригинал. </a:t>
            </a:r>
            <a:endParaRPr b="0" lang="ru-RU" sz="2000" spc="-1" strike="noStrike">
              <a:latin typeface="Arial"/>
            </a:endParaRPr>
          </a:p>
          <a:p>
            <a:pPr algn="just">
              <a:lnSpc>
                <a:spcPct val="100000"/>
              </a:lnSpc>
              <a:spcAft>
                <a:spcPts val="601"/>
              </a:spcAft>
              <a:buNone/>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from</a:t>
            </a:r>
            <a:r>
              <a:rPr b="0" lang="en-US" sz="1400" spc="-1" strike="noStrike">
                <a:solidFill>
                  <a:srgbClr val="000000"/>
                </a:solidFill>
                <a:latin typeface="Courier New"/>
                <a:ea typeface="DejaVu Sans"/>
              </a:rPr>
              <a:t> multiprocessing </a:t>
            </a: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Process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Queue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q</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q</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put</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42</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None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808080"/>
                </a:solidFill>
                <a:latin typeface="Courier New"/>
                <a:ea typeface="DejaVu Sans"/>
              </a:rPr>
              <a:t>'hello'</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if</a:t>
            </a:r>
            <a:r>
              <a:rPr b="0" lang="en-US" sz="1400" spc="-1" strike="noStrike">
                <a:solidFill>
                  <a:srgbClr val="000000"/>
                </a:solidFill>
                <a:latin typeface="Courier New"/>
                <a:ea typeface="DejaVu Sans"/>
              </a:rPr>
              <a:t> __name__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808080"/>
                </a:solidFill>
                <a:latin typeface="Courier New"/>
                <a:ea typeface="DejaVu Sans"/>
              </a:rPr>
              <a:t>'__main__'</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q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Queue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Process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target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args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q</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start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q</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join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__________________________________________________</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[42, None, 'hello']</a:t>
            </a:r>
            <a:endParaRPr b="0" lang="ru-RU" sz="1400" spc="-1" strike="noStrike">
              <a:latin typeface="Arial"/>
            </a:endParaRPr>
          </a:p>
          <a:p>
            <a:pPr algn="just">
              <a:lnSpc>
                <a:spcPct val="100000"/>
              </a:lnSpc>
              <a:spcAft>
                <a:spcPts val="601"/>
              </a:spcAft>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Использование памяти процессами</a:t>
            </a:r>
            <a:endParaRPr b="0" lang="ru-RU" sz="3200" spc="-1" strike="noStrike">
              <a:latin typeface="Arial"/>
            </a:endParaRPr>
          </a:p>
        </p:txBody>
      </p:sp>
      <p:sp>
        <p:nvSpPr>
          <p:cNvPr id="54"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tabLst>
                <a:tab algn="l" pos="0"/>
              </a:tabLst>
            </a:pPr>
            <a:endParaRPr b="0" lang="ru-RU" sz="1800" spc="-1" strike="noStrike">
              <a:latin typeface="Arial"/>
            </a:endParaRPr>
          </a:p>
          <a:p>
            <a:pPr algn="just">
              <a:lnSpc>
                <a:spcPct val="100000"/>
              </a:lnSpc>
              <a:buNone/>
              <a:tabLst>
                <a:tab algn="l" pos="0"/>
              </a:tabLst>
            </a:pPr>
            <a:endParaRPr b="0" lang="ru-RU" sz="1800" spc="-1" strike="noStrike">
              <a:latin typeface="Arial"/>
            </a:endParaRPr>
          </a:p>
        </p:txBody>
      </p:sp>
      <p:grpSp>
        <p:nvGrpSpPr>
          <p:cNvPr id="55" name="Группа 1"/>
          <p:cNvGrpSpPr/>
          <p:nvPr/>
        </p:nvGrpSpPr>
        <p:grpSpPr>
          <a:xfrm>
            <a:off x="1333800" y="988200"/>
            <a:ext cx="9621720" cy="5695200"/>
            <a:chOff x="1333800" y="988200"/>
            <a:chExt cx="9621720" cy="5695200"/>
          </a:xfrm>
        </p:grpSpPr>
        <p:sp>
          <p:nvSpPr>
            <p:cNvPr id="56" name="TextBox 5"/>
            <p:cNvSpPr/>
            <p:nvPr/>
          </p:nvSpPr>
          <p:spPr>
            <a:xfrm>
              <a:off x="1333800" y="3276720"/>
              <a:ext cx="4762080" cy="1203120"/>
            </a:xfrm>
            <a:prstGeom prst="rect">
              <a:avLst/>
            </a:prstGeom>
            <a:noFill/>
            <a:ln w="0">
              <a:solidFill>
                <a:srgbClr val="002060"/>
              </a:solidFill>
            </a:ln>
          </p:spPr>
          <p:style>
            <a:lnRef idx="0"/>
            <a:fillRef idx="0"/>
            <a:effectRef idx="0"/>
            <a:fontRef idx="minor"/>
          </p:style>
          <p:txBody>
            <a:bodyPr lIns="90000" rIns="90000" tIns="45000" bIns="45000" anchor="t">
              <a:noAutofit/>
            </a:bodyPr>
            <a:p>
              <a:pPr algn="ctr">
                <a:lnSpc>
                  <a:spcPct val="100000"/>
                </a:lnSpc>
                <a:buNone/>
              </a:pPr>
              <a:r>
                <a:rPr b="0" lang="ru-RU" sz="1400" spc="-1" strike="noStrike">
                  <a:solidFill>
                    <a:srgbClr val="ff0000"/>
                  </a:solidFill>
                  <a:latin typeface="Calibri"/>
                  <a:ea typeface="DejaVu Sans"/>
                </a:rPr>
                <a:t>Процесс 1</a:t>
              </a:r>
              <a:endParaRPr b="0" lang="ru-RU" sz="1400" spc="-1" strike="noStrike">
                <a:latin typeface="Arial"/>
              </a:endParaRPr>
            </a:p>
          </p:txBody>
        </p:sp>
        <p:sp>
          <p:nvSpPr>
            <p:cNvPr id="57" name="TextBox 6"/>
            <p:cNvSpPr/>
            <p:nvPr/>
          </p:nvSpPr>
          <p:spPr>
            <a:xfrm>
              <a:off x="6193440" y="3274560"/>
              <a:ext cx="4762080" cy="1203120"/>
            </a:xfrm>
            <a:prstGeom prst="rect">
              <a:avLst/>
            </a:prstGeom>
            <a:noFill/>
            <a:ln w="0">
              <a:solidFill>
                <a:srgbClr val="002060"/>
              </a:solidFill>
            </a:ln>
          </p:spPr>
          <p:style>
            <a:lnRef idx="0"/>
            <a:fillRef idx="0"/>
            <a:effectRef idx="0"/>
            <a:fontRef idx="minor"/>
          </p:style>
          <p:txBody>
            <a:bodyPr lIns="90000" rIns="90000" tIns="45000" bIns="45000" anchor="t">
              <a:noAutofit/>
            </a:bodyPr>
            <a:p>
              <a:pPr algn="ctr">
                <a:lnSpc>
                  <a:spcPct val="100000"/>
                </a:lnSpc>
                <a:buNone/>
              </a:pPr>
              <a:r>
                <a:rPr b="0" lang="ru-RU" sz="1400" spc="-1" strike="noStrike">
                  <a:solidFill>
                    <a:srgbClr val="0070c0"/>
                  </a:solidFill>
                  <a:latin typeface="Calibri"/>
                  <a:ea typeface="DejaVu Sans"/>
                </a:rPr>
                <a:t>Процесс 2</a:t>
              </a:r>
              <a:endParaRPr b="0" lang="ru-RU" sz="1400" spc="-1" strike="noStrike">
                <a:latin typeface="Arial"/>
              </a:endParaRPr>
            </a:p>
          </p:txBody>
        </p:sp>
        <p:sp>
          <p:nvSpPr>
            <p:cNvPr id="58" name="TextBox 7"/>
            <p:cNvSpPr/>
            <p:nvPr/>
          </p:nvSpPr>
          <p:spPr>
            <a:xfrm>
              <a:off x="1417680" y="3592800"/>
              <a:ext cx="1548000" cy="3031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ff0000"/>
                  </a:solidFill>
                  <a:latin typeface="Calibri"/>
                  <a:ea typeface="DejaVu Sans"/>
                </a:rPr>
                <a:t>Сегмент кода</a:t>
              </a:r>
              <a:endParaRPr b="0" lang="ru-RU" sz="1400" spc="-1" strike="noStrike">
                <a:latin typeface="Arial"/>
              </a:endParaRPr>
            </a:p>
          </p:txBody>
        </p:sp>
        <p:sp>
          <p:nvSpPr>
            <p:cNvPr id="59" name="TextBox 8"/>
            <p:cNvSpPr/>
            <p:nvPr/>
          </p:nvSpPr>
          <p:spPr>
            <a:xfrm>
              <a:off x="2966400" y="3592800"/>
              <a:ext cx="1548000" cy="303120"/>
            </a:xfrm>
            <a:prstGeom prst="rect">
              <a:avLst/>
            </a:prstGeom>
            <a:noFill/>
            <a:ln w="0">
              <a:solidFill>
                <a:srgbClr val="b40aa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ff0000"/>
                  </a:solidFill>
                  <a:latin typeface="Calibri"/>
                  <a:ea typeface="DejaVu Sans"/>
                </a:rPr>
                <a:t>Сегмент данных</a:t>
              </a:r>
              <a:endParaRPr b="0" lang="ru-RU" sz="1400" spc="-1" strike="noStrike">
                <a:latin typeface="Arial"/>
              </a:endParaRPr>
            </a:p>
          </p:txBody>
        </p:sp>
        <p:sp>
          <p:nvSpPr>
            <p:cNvPr id="60" name="TextBox 9"/>
            <p:cNvSpPr/>
            <p:nvPr/>
          </p:nvSpPr>
          <p:spPr>
            <a:xfrm>
              <a:off x="4515480" y="3592800"/>
              <a:ext cx="1548000" cy="3031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ff0000"/>
                  </a:solidFill>
                  <a:latin typeface="Calibri"/>
                  <a:ea typeface="DejaVu Sans"/>
                </a:rPr>
                <a:t>Стек</a:t>
              </a:r>
              <a:endParaRPr b="0" lang="ru-RU" sz="1400" spc="-1" strike="noStrike">
                <a:latin typeface="Arial"/>
              </a:endParaRPr>
            </a:p>
          </p:txBody>
        </p:sp>
        <p:sp>
          <p:nvSpPr>
            <p:cNvPr id="61" name="TextBox 10"/>
            <p:cNvSpPr/>
            <p:nvPr/>
          </p:nvSpPr>
          <p:spPr>
            <a:xfrm>
              <a:off x="3507480" y="5386680"/>
              <a:ext cx="5265360" cy="1296720"/>
            </a:xfrm>
            <a:prstGeom prst="rect">
              <a:avLst/>
            </a:prstGeom>
            <a:noFill/>
            <a:ln w="0">
              <a:solidFill>
                <a:srgbClr val="002060"/>
              </a:solidFill>
            </a:ln>
          </p:spPr>
          <p:style>
            <a:lnRef idx="0"/>
            <a:fillRef idx="0"/>
            <a:effectRef idx="0"/>
            <a:fontRef idx="minor"/>
          </p:style>
          <p:txBody>
            <a:bodyPr lIns="90000" rIns="90000" tIns="45000" bIns="45000" anchor="t">
              <a:noAutofit/>
            </a:bodyPr>
            <a:p>
              <a:pPr algn="ctr">
                <a:lnSpc>
                  <a:spcPct val="100000"/>
                </a:lnSpc>
                <a:buNone/>
              </a:pPr>
              <a:r>
                <a:rPr b="0" lang="ru-RU" sz="1400" spc="-1" strike="noStrike">
                  <a:solidFill>
                    <a:srgbClr val="000000"/>
                  </a:solidFill>
                  <a:latin typeface="Calibri"/>
                  <a:ea typeface="DejaVu Sans"/>
                </a:rPr>
                <a:t>Куча</a:t>
              </a:r>
              <a:endParaRPr b="0" lang="ru-RU" sz="1400" spc="-1" strike="noStrike">
                <a:latin typeface="Arial"/>
              </a:endParaRPr>
            </a:p>
          </p:txBody>
        </p:sp>
        <p:sp>
          <p:nvSpPr>
            <p:cNvPr id="62" name="TextBox 11"/>
            <p:cNvSpPr/>
            <p:nvPr/>
          </p:nvSpPr>
          <p:spPr>
            <a:xfrm>
              <a:off x="4237920" y="988200"/>
              <a:ext cx="3329280" cy="1596600"/>
            </a:xfrm>
            <a:prstGeom prst="rect">
              <a:avLst/>
            </a:prstGeom>
            <a:noFill/>
            <a:ln w="0">
              <a:solidFill>
                <a:srgbClr val="00b050"/>
              </a:solidFill>
            </a:ln>
          </p:spPr>
          <p:style>
            <a:lnRef idx="0"/>
            <a:fillRef idx="0"/>
            <a:effectRef idx="0"/>
            <a:fontRef idx="minor"/>
          </p:style>
          <p:txBody>
            <a:bodyPr lIns="90000" rIns="90000" tIns="45000" bIns="45000" anchor="t">
              <a:noAutofit/>
            </a:bodyPr>
            <a:p>
              <a:pPr algn="ctr">
                <a:lnSpc>
                  <a:spcPct val="100000"/>
                </a:lnSpc>
                <a:buNone/>
              </a:pPr>
              <a:r>
                <a:rPr b="0" lang="ru-RU" sz="1400" spc="-1" strike="noStrike">
                  <a:solidFill>
                    <a:srgbClr val="000000"/>
                  </a:solidFill>
                  <a:latin typeface="Calibri"/>
                  <a:ea typeface="DejaVu Sans"/>
                </a:rPr>
                <a:t>Процессор</a:t>
              </a:r>
              <a:endParaRPr b="0" lang="ru-RU" sz="1400" spc="-1" strike="noStrike">
                <a:latin typeface="Arial"/>
              </a:endParaRPr>
            </a:p>
          </p:txBody>
        </p:sp>
        <p:sp>
          <p:nvSpPr>
            <p:cNvPr id="63" name="Овал 12"/>
            <p:cNvSpPr/>
            <p:nvPr/>
          </p:nvSpPr>
          <p:spPr>
            <a:xfrm>
              <a:off x="4393080" y="1514520"/>
              <a:ext cx="1006200" cy="98784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ru-RU" sz="1400" spc="-1" strike="noStrike">
                  <a:solidFill>
                    <a:srgbClr val="ffffff"/>
                  </a:solidFill>
                  <a:latin typeface="Calibri"/>
                  <a:ea typeface="DejaVu Sans"/>
                </a:rPr>
                <a:t>Ядро 1</a:t>
              </a:r>
              <a:endParaRPr b="0" lang="ru-RU" sz="1400" spc="-1" strike="noStrike">
                <a:latin typeface="Arial"/>
              </a:endParaRPr>
            </a:p>
          </p:txBody>
        </p:sp>
        <p:sp>
          <p:nvSpPr>
            <p:cNvPr id="64" name="Овал 13"/>
            <p:cNvSpPr/>
            <p:nvPr/>
          </p:nvSpPr>
          <p:spPr>
            <a:xfrm>
              <a:off x="6445080" y="1514520"/>
              <a:ext cx="1006200" cy="98784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ru-RU" sz="1400" spc="-1" strike="noStrike">
                  <a:solidFill>
                    <a:srgbClr val="ffffff"/>
                  </a:solidFill>
                  <a:latin typeface="Calibri"/>
                  <a:ea typeface="DejaVu Sans"/>
                </a:rPr>
                <a:t>Ядро 2</a:t>
              </a:r>
              <a:endParaRPr b="0" lang="ru-RU" sz="1400" spc="-1" strike="noStrike">
                <a:latin typeface="Arial"/>
              </a:endParaRPr>
            </a:p>
          </p:txBody>
        </p:sp>
        <p:sp>
          <p:nvSpPr>
            <p:cNvPr id="65" name="TextBox 14"/>
            <p:cNvSpPr/>
            <p:nvPr/>
          </p:nvSpPr>
          <p:spPr>
            <a:xfrm>
              <a:off x="6251760" y="3592800"/>
              <a:ext cx="1548000" cy="3031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0070c0"/>
                  </a:solidFill>
                  <a:latin typeface="Calibri"/>
                  <a:ea typeface="DejaVu Sans"/>
                </a:rPr>
                <a:t>Сегмент кода</a:t>
              </a:r>
              <a:endParaRPr b="0" lang="ru-RU" sz="1400" spc="-1" strike="noStrike">
                <a:latin typeface="Arial"/>
              </a:endParaRPr>
            </a:p>
          </p:txBody>
        </p:sp>
        <p:sp>
          <p:nvSpPr>
            <p:cNvPr id="66" name="TextBox 15"/>
            <p:cNvSpPr/>
            <p:nvPr/>
          </p:nvSpPr>
          <p:spPr>
            <a:xfrm>
              <a:off x="7800480" y="3592800"/>
              <a:ext cx="1548000" cy="3031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0070c0"/>
                  </a:solidFill>
                  <a:latin typeface="Calibri"/>
                  <a:ea typeface="DejaVu Sans"/>
                </a:rPr>
                <a:t>Сегмент данных</a:t>
              </a:r>
              <a:endParaRPr b="0" lang="ru-RU" sz="1400" spc="-1" strike="noStrike">
                <a:latin typeface="Arial"/>
              </a:endParaRPr>
            </a:p>
          </p:txBody>
        </p:sp>
        <p:sp>
          <p:nvSpPr>
            <p:cNvPr id="67" name="TextBox 16"/>
            <p:cNvSpPr/>
            <p:nvPr/>
          </p:nvSpPr>
          <p:spPr>
            <a:xfrm>
              <a:off x="9349200" y="3592800"/>
              <a:ext cx="1548000" cy="3031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0070c0"/>
                  </a:solidFill>
                  <a:latin typeface="Calibri"/>
                  <a:ea typeface="DejaVu Sans"/>
                </a:rPr>
                <a:t>Стек</a:t>
              </a:r>
              <a:endParaRPr b="0" lang="ru-RU" sz="1400" spc="-1" strike="noStrike">
                <a:latin typeface="Arial"/>
              </a:endParaRPr>
            </a:p>
          </p:txBody>
        </p:sp>
        <p:sp>
          <p:nvSpPr>
            <p:cNvPr id="68" name="Прямая со стрелкой 17"/>
            <p:cNvSpPr/>
            <p:nvPr/>
          </p:nvSpPr>
          <p:spPr>
            <a:xfrm flipH="1">
              <a:off x="3714480" y="2358360"/>
              <a:ext cx="824400" cy="917640"/>
            </a:xfrm>
            <a:custGeom>
              <a:avLst/>
              <a:gdLst/>
              <a:ahLst/>
              <a:rect l="l" t="t" r="r" b="b"/>
              <a:pathLst>
                <a:path w="21600" h="21600">
                  <a:moveTo>
                    <a:pt x="0" y="0"/>
                  </a:moveTo>
                  <a:lnTo>
                    <a:pt x="21600" y="21600"/>
                  </a:lnTo>
                </a:path>
              </a:pathLst>
            </a:custGeom>
            <a:noFill/>
            <a:ln w="19050">
              <a:solidFill>
                <a:srgbClr val="00b050"/>
              </a:solidFill>
              <a:tailEnd len="med" type="triangle" w="med"/>
            </a:ln>
          </p:spPr>
          <p:style>
            <a:lnRef idx="1">
              <a:schemeClr val="accent1"/>
            </a:lnRef>
            <a:fillRef idx="0">
              <a:schemeClr val="accent1"/>
            </a:fillRef>
            <a:effectRef idx="0">
              <a:schemeClr val="accent1"/>
            </a:effectRef>
            <a:fontRef idx="minor"/>
          </p:style>
        </p:sp>
        <p:sp>
          <p:nvSpPr>
            <p:cNvPr id="69" name="Прямая со стрелкой 18"/>
            <p:cNvSpPr/>
            <p:nvPr/>
          </p:nvSpPr>
          <p:spPr>
            <a:xfrm>
              <a:off x="7304400" y="2358360"/>
              <a:ext cx="1269720" cy="915480"/>
            </a:xfrm>
            <a:custGeom>
              <a:avLst/>
              <a:gdLst/>
              <a:ahLst/>
              <a:rect l="l" t="t" r="r" b="b"/>
              <a:pathLst>
                <a:path w="21600" h="21600">
                  <a:moveTo>
                    <a:pt x="0" y="0"/>
                  </a:moveTo>
                  <a:lnTo>
                    <a:pt x="21600" y="21600"/>
                  </a:lnTo>
                </a:path>
              </a:pathLst>
            </a:custGeom>
            <a:noFill/>
            <a:ln w="19050">
              <a:solidFill>
                <a:srgbClr val="00b050"/>
              </a:solidFill>
              <a:tailEnd len="med" type="triangle" w="med"/>
            </a:ln>
          </p:spPr>
          <p:style>
            <a:lnRef idx="1">
              <a:schemeClr val="accent1"/>
            </a:lnRef>
            <a:fillRef idx="0">
              <a:schemeClr val="accent1"/>
            </a:fillRef>
            <a:effectRef idx="0">
              <a:schemeClr val="accent1"/>
            </a:effectRef>
            <a:fontRef idx="minor"/>
          </p:style>
        </p:sp>
        <p:sp>
          <p:nvSpPr>
            <p:cNvPr id="70" name="Прямая со стрелкой 19"/>
            <p:cNvSpPr/>
            <p:nvPr/>
          </p:nvSpPr>
          <p:spPr>
            <a:xfrm>
              <a:off x="3618360" y="4194720"/>
              <a:ext cx="773640" cy="1191240"/>
            </a:xfrm>
            <a:custGeom>
              <a:avLst/>
              <a:gdLst/>
              <a:ahLst/>
              <a:rect l="l" t="t" r="r" b="b"/>
              <a:pathLst>
                <a:path w="21600" h="21600">
                  <a:moveTo>
                    <a:pt x="0" y="0"/>
                  </a:moveTo>
                  <a:lnTo>
                    <a:pt x="21600" y="21600"/>
                  </a:lnTo>
                </a:path>
              </a:pathLst>
            </a:custGeom>
            <a:noFill/>
            <a:ln w="19050">
              <a:solidFill>
                <a:srgbClr val="ff0000"/>
              </a:solidFill>
              <a:tailEnd len="med" type="triangle" w="med"/>
            </a:ln>
          </p:spPr>
          <p:style>
            <a:lnRef idx="1">
              <a:schemeClr val="accent1"/>
            </a:lnRef>
            <a:fillRef idx="0">
              <a:schemeClr val="accent1"/>
            </a:fillRef>
            <a:effectRef idx="0">
              <a:schemeClr val="accent1"/>
            </a:effectRef>
            <a:fontRef idx="minor"/>
          </p:style>
        </p:sp>
        <p:sp>
          <p:nvSpPr>
            <p:cNvPr id="71" name="Прямая со стрелкой 20"/>
            <p:cNvSpPr/>
            <p:nvPr/>
          </p:nvSpPr>
          <p:spPr>
            <a:xfrm flipH="1">
              <a:off x="7396560" y="4263480"/>
              <a:ext cx="928440" cy="1142640"/>
            </a:xfrm>
            <a:custGeom>
              <a:avLst/>
              <a:gdLst/>
              <a:ahLst/>
              <a:rect l="l" t="t" r="r" b="b"/>
              <a:pathLst>
                <a:path w="21600" h="21600">
                  <a:moveTo>
                    <a:pt x="0" y="0"/>
                  </a:moveTo>
                  <a:lnTo>
                    <a:pt x="21600" y="21600"/>
                  </a:lnTo>
                </a:path>
              </a:pathLst>
            </a:custGeom>
            <a:noFill/>
            <a:ln w="19050">
              <a:solidFill>
                <a:srgbClr val="0070c0"/>
              </a:solidFill>
              <a:tailEnd len="med" type="triangle" w="med"/>
            </a:ln>
          </p:spPr>
          <p:style>
            <a:lnRef idx="1">
              <a:schemeClr val="accent1"/>
            </a:lnRef>
            <a:fillRef idx="0">
              <a:schemeClr val="accent1"/>
            </a:fillRef>
            <a:effectRef idx="0">
              <a:schemeClr val="accent1"/>
            </a:effectRef>
            <a:fontRef idx="minor"/>
          </p:style>
        </p:sp>
        <p:sp>
          <p:nvSpPr>
            <p:cNvPr id="72" name="TextBox 21"/>
            <p:cNvSpPr/>
            <p:nvPr/>
          </p:nvSpPr>
          <p:spPr>
            <a:xfrm>
              <a:off x="5597640" y="6083280"/>
              <a:ext cx="1152000" cy="401760"/>
            </a:xfrm>
            <a:prstGeom prst="rect">
              <a:avLst/>
            </a:prstGeom>
            <a:solidFill>
              <a:srgbClr val="0070c0"/>
            </a:solidFill>
            <a:ln w="0">
              <a:solidFill>
                <a:srgbClr val="b40aa0"/>
              </a:solidFill>
            </a:ln>
          </p:spPr>
          <p:style>
            <a:lnRef idx="0"/>
            <a:fillRef idx="0"/>
            <a:effectRef idx="0"/>
            <a:fontRef idx="minor"/>
          </p:style>
          <p:txBody>
            <a:bodyPr lIns="90000" rIns="90000" tIns="45000" bIns="45000" anchor="t">
              <a:noAutofit/>
            </a:bodyPr>
            <a:p>
              <a:pPr algn="ctr">
                <a:lnSpc>
                  <a:spcPct val="100000"/>
                </a:lnSpc>
                <a:buNone/>
              </a:pPr>
              <a:r>
                <a:rPr b="0" lang="ru-RU" sz="1400" spc="-1" strike="noStrike">
                  <a:solidFill>
                    <a:srgbClr val="ffffff"/>
                  </a:solidFill>
                  <a:latin typeface="Calibri"/>
                  <a:ea typeface="DejaVu Sans"/>
                </a:rPr>
                <a:t>данные</a:t>
              </a:r>
              <a:endParaRPr b="0" lang="ru-RU" sz="1400" spc="-1" strike="noStrike">
                <a:latin typeface="Arial"/>
              </a:endParaRPr>
            </a:p>
          </p:txBody>
        </p:sp>
        <p:sp>
          <p:nvSpPr>
            <p:cNvPr id="73" name="TextBox 22"/>
            <p:cNvSpPr/>
            <p:nvPr/>
          </p:nvSpPr>
          <p:spPr>
            <a:xfrm>
              <a:off x="5527800" y="5708160"/>
              <a:ext cx="2477520" cy="876600"/>
            </a:xfrm>
            <a:prstGeom prst="rect">
              <a:avLst/>
            </a:prstGeom>
            <a:noFill/>
            <a:ln w="0">
              <a:solidFill>
                <a:srgbClr val="b40aa0"/>
              </a:solidFill>
            </a:ln>
          </p:spPr>
          <p:style>
            <a:lnRef idx="0"/>
            <a:fillRef idx="0"/>
            <a:effectRef idx="0"/>
            <a:fontRef idx="minor"/>
          </p:style>
          <p:txBody>
            <a:bodyPr lIns="90000" rIns="90000" tIns="45000" bIns="45000" anchor="t">
              <a:noAutofit/>
            </a:bodyPr>
            <a:p>
              <a:pPr algn="r">
                <a:lnSpc>
                  <a:spcPct val="100000"/>
                </a:lnSpc>
                <a:buNone/>
              </a:pPr>
              <a:r>
                <a:rPr b="0" lang="ru-RU" sz="1400" spc="-1" strike="noStrike">
                  <a:solidFill>
                    <a:srgbClr val="0070c0"/>
                  </a:solidFill>
                  <a:latin typeface="Calibri"/>
                  <a:ea typeface="DejaVu Sans"/>
                </a:rPr>
                <a:t>адрес 0</a:t>
              </a:r>
              <a:r>
                <a:rPr b="0" lang="en-US" sz="1400" spc="-1" strike="noStrike">
                  <a:solidFill>
                    <a:srgbClr val="0070c0"/>
                  </a:solidFill>
                  <a:latin typeface="Calibri"/>
                  <a:ea typeface="DejaVu Sans"/>
                </a:rPr>
                <a:t>x005</a:t>
              </a:r>
              <a:endParaRPr b="0" lang="ru-RU" sz="1400" spc="-1" strike="noStrike">
                <a:latin typeface="Arial"/>
              </a:endParaRPr>
            </a:p>
          </p:txBody>
        </p:sp>
        <p:sp>
          <p:nvSpPr>
            <p:cNvPr id="74" name="TextBox 23"/>
            <p:cNvSpPr/>
            <p:nvPr/>
          </p:nvSpPr>
          <p:spPr>
            <a:xfrm>
              <a:off x="4342680" y="5702400"/>
              <a:ext cx="2477520" cy="876600"/>
            </a:xfrm>
            <a:prstGeom prst="rect">
              <a:avLst/>
            </a:prstGeom>
            <a:noFill/>
            <a:ln w="0">
              <a:solidFill>
                <a:srgbClr val="ff0000"/>
              </a:solidFill>
            </a:ln>
          </p:spPr>
          <p:style>
            <a:lnRef idx="0"/>
            <a:fillRef idx="0"/>
            <a:effectRef idx="0"/>
            <a:fontRef idx="minor"/>
          </p:style>
          <p:txBody>
            <a:bodyPr lIns="90000" rIns="90000" tIns="45000" bIns="45000" anchor="t">
              <a:noAutofit/>
            </a:bodyPr>
            <a:p>
              <a:pPr>
                <a:lnSpc>
                  <a:spcPct val="100000"/>
                </a:lnSpc>
                <a:buNone/>
              </a:pPr>
              <a:r>
                <a:rPr b="0" lang="ru-RU" sz="1400" spc="-1" strike="noStrike">
                  <a:solidFill>
                    <a:srgbClr val="ff0000"/>
                  </a:solidFill>
                  <a:latin typeface="Calibri"/>
                  <a:ea typeface="DejaVu Sans"/>
                </a:rPr>
                <a:t>адрес 0</a:t>
              </a:r>
              <a:r>
                <a:rPr b="0" lang="en-US" sz="1400" spc="-1" strike="noStrike">
                  <a:solidFill>
                    <a:srgbClr val="ff0000"/>
                  </a:solidFill>
                  <a:latin typeface="Calibri"/>
                  <a:ea typeface="DejaVu Sans"/>
                </a:rPr>
                <a:t>x003</a:t>
              </a:r>
              <a:endParaRPr b="0" lang="ru-RU" sz="1400" spc="-1" strike="noStrike">
                <a:latin typeface="Arial"/>
              </a:endParaRPr>
            </a:p>
          </p:txBody>
        </p:sp>
        <p:sp>
          <p:nvSpPr>
            <p:cNvPr id="75" name="TextBox 24"/>
            <p:cNvSpPr/>
            <p:nvPr/>
          </p:nvSpPr>
          <p:spPr>
            <a:xfrm>
              <a:off x="3308760" y="4809960"/>
              <a:ext cx="5807520" cy="303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000000"/>
                  </a:solidFill>
                  <a:latin typeface="Calibri"/>
                  <a:ea typeface="DejaVu Sans"/>
                </a:rPr>
                <a:t>память в куче одна, но адресуется по-разному в разных процессах</a:t>
              </a:r>
              <a:endParaRPr b="0" lang="ru-RU" sz="1400" spc="-1" strike="noStrike">
                <a:latin typeface="Arial"/>
              </a:endParaRPr>
            </a:p>
          </p:txBody>
        </p:sp>
      </p:gr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Межпроцессное взаимодействие: </a:t>
            </a:r>
            <a:r>
              <a:rPr b="1" lang="en-US" sz="3200" spc="-1" strike="noStrike">
                <a:solidFill>
                  <a:srgbClr val="002060"/>
                </a:solidFill>
                <a:latin typeface="Calibri"/>
                <a:ea typeface="Verdana"/>
              </a:rPr>
              <a:t>Pipe</a:t>
            </a:r>
            <a:endParaRPr b="0" lang="ru-RU" sz="3200" spc="-1" strike="noStrike">
              <a:latin typeface="Arial"/>
            </a:endParaRPr>
          </a:p>
        </p:txBody>
      </p:sp>
      <p:sp>
        <p:nvSpPr>
          <p:cNvPr id="180"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Aft>
                <a:spcPts val="601"/>
              </a:spcAft>
              <a:buNone/>
            </a:pPr>
            <a:r>
              <a:rPr b="0" lang="ru-RU" sz="2000" spc="-1" strike="noStrike">
                <a:solidFill>
                  <a:srgbClr val="002060"/>
                </a:solidFill>
                <a:latin typeface="Calibri"/>
                <a:ea typeface="DejaVu Sans"/>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endParaRPr b="0" lang="ru-RU" sz="2000" spc="-1" strike="noStrike">
              <a:latin typeface="Arial"/>
            </a:endParaRPr>
          </a:p>
          <a:p>
            <a:pPr algn="just">
              <a:lnSpc>
                <a:spcPct val="100000"/>
              </a:lnSpc>
              <a:spcAft>
                <a:spcPts val="601"/>
              </a:spcAft>
              <a:buNone/>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from</a:t>
            </a:r>
            <a:r>
              <a:rPr b="0" lang="en-US" sz="1400" spc="-1" strike="noStrike">
                <a:solidFill>
                  <a:srgbClr val="000000"/>
                </a:solidFill>
                <a:latin typeface="Courier New"/>
                <a:ea typeface="DejaVu Sans"/>
              </a:rPr>
              <a:t> multiprocessing </a:t>
            </a: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Process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Pipe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conn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conn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send</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'hello'</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11</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None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f'Client receives: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conn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recv</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if</a:t>
            </a:r>
            <a:r>
              <a:rPr b="0" lang="en-US" sz="1400" spc="-1" strike="noStrike">
                <a:solidFill>
                  <a:srgbClr val="000000"/>
                </a:solidFill>
                <a:latin typeface="Courier New"/>
                <a:ea typeface="DejaVu Sans"/>
              </a:rPr>
              <a:t> __name__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808080"/>
                </a:solidFill>
                <a:latin typeface="Courier New"/>
                <a:ea typeface="DejaVu Sans"/>
              </a:rPr>
              <a:t>'__main__'</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parent_conn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child_conn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Pipe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Process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target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args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child_conn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start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f'Server receives: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parent_conn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recv</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parent_conn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send</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'python'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3</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join</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__________________________________________________</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Server receives: ['hello', 11, None]</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Client receives: ['python', 3]</a:t>
            </a:r>
            <a:endParaRPr b="0" lang="ru-RU" sz="1400" spc="-1" strike="noStrike">
              <a:latin typeface="Arial"/>
            </a:endParaRPr>
          </a:p>
          <a:p>
            <a:pPr algn="just">
              <a:lnSpc>
                <a:spcPct val="100000"/>
              </a:lnSpc>
              <a:spcAft>
                <a:spcPts val="601"/>
              </a:spcAft>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Синхронизация процессов</a:t>
            </a:r>
            <a:endParaRPr b="0" lang="ru-RU" sz="3200" spc="-1" strike="noStrike">
              <a:latin typeface="Arial"/>
            </a:endParaRPr>
          </a:p>
        </p:txBody>
      </p:sp>
      <p:sp>
        <p:nvSpPr>
          <p:cNvPr id="182"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endParaRPr b="0" lang="ru-RU" sz="2000" spc="-1" strike="noStrike">
              <a:latin typeface="Arial"/>
            </a:endParaRPr>
          </a:p>
          <a:p>
            <a:pPr algn="just">
              <a:lnSpc>
                <a:spcPct val="100000"/>
              </a:lnSpc>
              <a:buNone/>
            </a:pPr>
            <a:endParaRPr b="0" lang="ru-RU" sz="20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from</a:t>
            </a:r>
            <a:r>
              <a:rPr b="0" lang="en-US" sz="1200" spc="-1" strike="noStrike">
                <a:solidFill>
                  <a:srgbClr val="000000"/>
                </a:solidFill>
                <a:latin typeface="Courier New"/>
                <a:ea typeface="DejaVu Sans"/>
              </a:rPr>
              <a:t> multiprocessing </a:t>
            </a:r>
            <a:r>
              <a:rPr b="1" lang="en-US" sz="1200" spc="-1" strike="noStrike">
                <a:solidFill>
                  <a:srgbClr val="0000ff"/>
                </a:solidFill>
                <a:latin typeface="Courier New"/>
                <a:ea typeface="DejaVu Sans"/>
              </a:rPr>
              <a:t>import</a:t>
            </a:r>
            <a:r>
              <a:rPr b="0" lang="en-US" sz="1200" spc="-1" strike="noStrike">
                <a:solidFill>
                  <a:srgbClr val="000000"/>
                </a:solidFill>
                <a:latin typeface="Courier New"/>
                <a:ea typeface="DejaVu Sans"/>
              </a:rPr>
              <a:t> Process</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RLock </a:t>
            </a: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def</a:t>
            </a:r>
            <a:r>
              <a:rPr b="0" lang="en-US" sz="1200" spc="-1" strike="noStrike">
                <a:solidFill>
                  <a:srgbClr val="000000"/>
                </a:solidFill>
                <a:latin typeface="Courier New"/>
                <a:ea typeface="DejaVu Sans"/>
              </a:rPr>
              <a:t> </a:t>
            </a:r>
            <a:r>
              <a:rPr b="0" lang="en-US" sz="1200" spc="-1" strike="noStrike">
                <a:solidFill>
                  <a:srgbClr val="ff00ff"/>
                </a:solidFill>
                <a:latin typeface="Courier New"/>
                <a:ea typeface="DejaVu Sans"/>
              </a:rPr>
              <a:t>f</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lock</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i</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en-US"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with</a:t>
            </a:r>
            <a:r>
              <a:rPr b="0" lang="en-US" sz="1200" spc="-1" strike="noStrike">
                <a:solidFill>
                  <a:srgbClr val="000000"/>
                </a:solidFill>
                <a:latin typeface="Courier New"/>
                <a:ea typeface="DejaVu Sans"/>
              </a:rPr>
              <a:t> lock</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en-US"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print</a:t>
            </a:r>
            <a:r>
              <a:rPr b="1" lang="en-US" sz="1200" spc="-1" strike="noStrike">
                <a:solidFill>
                  <a:srgbClr val="000080"/>
                </a:solidFill>
                <a:latin typeface="Courier New"/>
                <a:ea typeface="DejaVu Sans"/>
              </a:rPr>
              <a:t>(</a:t>
            </a:r>
            <a:r>
              <a:rPr b="0" lang="en-US" sz="1200" spc="-1" strike="noStrike">
                <a:solidFill>
                  <a:srgbClr val="808080"/>
                </a:solidFill>
                <a:latin typeface="Courier New"/>
                <a:ea typeface="DejaVu Sans"/>
              </a:rPr>
              <a:t>'Process number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format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i</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if</a:t>
            </a:r>
            <a:r>
              <a:rPr b="0" lang="en-US" sz="1200" spc="-1" strike="noStrike">
                <a:solidFill>
                  <a:srgbClr val="000000"/>
                </a:solidFill>
                <a:latin typeface="Courier New"/>
                <a:ea typeface="DejaVu Sans"/>
              </a:rPr>
              <a:t> __name__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en-US" sz="1200" spc="-1" strike="noStrike">
                <a:solidFill>
                  <a:srgbClr val="808080"/>
                </a:solidFill>
                <a:latin typeface="Courier New"/>
                <a:ea typeface="DejaVu Sans"/>
              </a:rPr>
              <a:t>'__main__'</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lock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RLock</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processes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en-US"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for</a:t>
            </a:r>
            <a:r>
              <a:rPr b="0" lang="en-US" sz="1200" spc="-1" strike="noStrike">
                <a:solidFill>
                  <a:srgbClr val="000000"/>
                </a:solidFill>
                <a:latin typeface="Courier New"/>
                <a:ea typeface="DejaVu Sans"/>
              </a:rPr>
              <a:t> num </a:t>
            </a:r>
            <a:r>
              <a:rPr b="1" lang="en-US" sz="1200" spc="-1" strike="noStrike">
                <a:solidFill>
                  <a:srgbClr val="0000ff"/>
                </a:solidFill>
                <a:latin typeface="Courier New"/>
                <a:ea typeface="DejaVu Sans"/>
              </a:rPr>
              <a:t>in</a:t>
            </a:r>
            <a:r>
              <a:rPr b="0" lang="en-US" sz="1200" spc="-1" strike="noStrike">
                <a:solidFill>
                  <a:srgbClr val="000000"/>
                </a:solidFill>
                <a:latin typeface="Courier New"/>
                <a:ea typeface="DejaVu Sans"/>
              </a:rPr>
              <a:t> range</a:t>
            </a:r>
            <a:r>
              <a:rPr b="1" lang="en-US" sz="1200" spc="-1" strike="noStrike">
                <a:solidFill>
                  <a:srgbClr val="000080"/>
                </a:solidFill>
                <a:latin typeface="Courier New"/>
                <a:ea typeface="DejaVu Sans"/>
              </a:rPr>
              <a:t>(</a:t>
            </a:r>
            <a:r>
              <a:rPr b="0" lang="en-US" sz="1200" spc="-1" strike="noStrike">
                <a:solidFill>
                  <a:srgbClr val="ff0000"/>
                </a:solidFill>
                <a:latin typeface="Courier New"/>
                <a:ea typeface="DejaVu Sans"/>
              </a:rPr>
              <a:t>5</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p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Process</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target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f</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args</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lock</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num</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p</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start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processes</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append</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p</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    </a:t>
            </a:r>
            <a:r>
              <a:rPr b="1" lang="en-US" sz="1200" spc="-1" strike="noStrike">
                <a:solidFill>
                  <a:srgbClr val="0000ff"/>
                </a:solidFill>
                <a:latin typeface="Courier New"/>
                <a:ea typeface="DejaVu Sans"/>
              </a:rPr>
              <a:t>for</a:t>
            </a:r>
            <a:r>
              <a:rPr b="0" lang="en-US" sz="1200" spc="-1" strike="noStrike">
                <a:solidFill>
                  <a:srgbClr val="000000"/>
                </a:solidFill>
                <a:latin typeface="Courier New"/>
                <a:ea typeface="DejaVu Sans"/>
              </a:rPr>
              <a:t> p </a:t>
            </a:r>
            <a:r>
              <a:rPr b="1" lang="en-US" sz="1200" spc="-1" strike="noStrike">
                <a:solidFill>
                  <a:srgbClr val="0000ff"/>
                </a:solidFill>
                <a:latin typeface="Courier New"/>
                <a:ea typeface="DejaVu Sans"/>
              </a:rPr>
              <a:t>in</a:t>
            </a:r>
            <a:r>
              <a:rPr b="0" lang="en-US" sz="1200" spc="-1" strike="noStrike">
                <a:solidFill>
                  <a:srgbClr val="000000"/>
                </a:solidFill>
                <a:latin typeface="Courier New"/>
                <a:ea typeface="DejaVu Sans"/>
              </a:rPr>
              <a:t> processes</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p</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join</a:t>
            </a:r>
            <a:r>
              <a:rPr b="1" lang="en-US" sz="1200" spc="-1" strike="noStrike">
                <a:solidFill>
                  <a:srgbClr val="000080"/>
                </a:solidFill>
                <a:latin typeface="Courier New"/>
                <a:ea typeface="DejaVu Sans"/>
              </a:rPr>
              <a:t>()</a:t>
            </a:r>
            <a:endParaRPr b="0" lang="ru-RU" sz="12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__________________________________________________</a:t>
            </a:r>
            <a:endParaRPr b="0" lang="ru-RU" sz="14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Process number 0</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Process number 1</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Process number 4</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Process number 2</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Process number 3</a:t>
            </a:r>
            <a:endParaRPr b="0" lang="ru-RU" sz="1200" spc="-1" strike="noStrike">
              <a:latin typeface="Arial"/>
            </a:endParaRPr>
          </a:p>
          <a:p>
            <a:pPr algn="just">
              <a:lnSpc>
                <a:spcPct val="100000"/>
              </a:lnSpc>
              <a:spcAft>
                <a:spcPts val="601"/>
              </a:spcAft>
              <a:buNone/>
              <a:tabLst>
                <a:tab algn="l" pos="0"/>
              </a:tabLst>
            </a:pP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Использование разделяемой памяти</a:t>
            </a:r>
            <a:endParaRPr b="0" lang="ru-RU" sz="3200" spc="-1" strike="noStrike">
              <a:latin typeface="Arial"/>
            </a:endParaRPr>
          </a:p>
        </p:txBody>
      </p:sp>
      <p:sp>
        <p:nvSpPr>
          <p:cNvPr id="184"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Использование разделяемой памяти</a:t>
            </a:r>
            <a:endParaRPr b="0" lang="ru-RU" sz="3200" spc="-1" strike="noStrike">
              <a:latin typeface="Arial"/>
            </a:endParaRPr>
          </a:p>
        </p:txBody>
      </p:sp>
      <p:sp>
        <p:nvSpPr>
          <p:cNvPr id="186"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1" lang="en-US" sz="1400" spc="-1" strike="noStrike">
                <a:solidFill>
                  <a:srgbClr val="0000ff"/>
                </a:solidFill>
                <a:latin typeface="Courier New"/>
                <a:ea typeface="DejaVu Sans"/>
              </a:rPr>
              <a:t>from</a:t>
            </a:r>
            <a:r>
              <a:rPr b="0" lang="en-US" sz="1400" spc="-1" strike="noStrike">
                <a:solidFill>
                  <a:srgbClr val="000000"/>
                </a:solidFill>
                <a:latin typeface="Courier New"/>
                <a:ea typeface="DejaVu Sans"/>
              </a:rPr>
              <a:t> multiprocessing </a:t>
            </a: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Process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Value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Array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arr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num</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value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3.1415927</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for</a:t>
            </a:r>
            <a:r>
              <a:rPr b="0" lang="en-US" sz="1400" spc="-1" strike="noStrike">
                <a:solidFill>
                  <a:srgbClr val="000000"/>
                </a:solidFill>
                <a:latin typeface="Courier New"/>
                <a:ea typeface="DejaVu Sans"/>
              </a:rPr>
              <a:t> i </a:t>
            </a:r>
            <a:r>
              <a:rPr b="1" lang="en-US" sz="1400" spc="-1" strike="noStrike">
                <a:solidFill>
                  <a:srgbClr val="0000ff"/>
                </a:solidFill>
                <a:latin typeface="Courier New"/>
                <a:ea typeface="DejaVu Sans"/>
              </a:rPr>
              <a:t>in</a:t>
            </a:r>
            <a:r>
              <a:rPr b="0" lang="en-US" sz="1400" spc="-1" strike="noStrike">
                <a:solidFill>
                  <a:srgbClr val="000000"/>
                </a:solidFill>
                <a:latin typeface="Courier New"/>
                <a:ea typeface="DejaVu Sans"/>
              </a:rPr>
              <a:t> range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len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arr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arr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i</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arr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i</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if</a:t>
            </a:r>
            <a:r>
              <a:rPr b="0" lang="en-US" sz="1400" spc="-1" strike="noStrike">
                <a:solidFill>
                  <a:srgbClr val="000000"/>
                </a:solidFill>
                <a:latin typeface="Courier New"/>
                <a:ea typeface="DejaVu Sans"/>
              </a:rPr>
              <a:t> __name__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808080"/>
                </a:solidFill>
                <a:latin typeface="Courier New"/>
                <a:ea typeface="DejaVu Sans"/>
              </a:rPr>
              <a:t>'__main__'</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num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Value</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'd'</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0.0</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arr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Array</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'i'</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range</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10</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Process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target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f</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args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arr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start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join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'num={}'</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format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value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'arr={}'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format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arr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__________________________________________________</a:t>
            </a:r>
            <a:endParaRPr b="0" lang="ru-RU" sz="1400" spc="-1" strike="noStrike">
              <a:latin typeface="Arial"/>
            </a:endParaRPr>
          </a:p>
          <a:p>
            <a:pPr>
              <a:lnSpc>
                <a:spcPct val="100000"/>
              </a:lnSpc>
              <a:buNone/>
              <a:tabLst>
                <a:tab algn="l" pos="0"/>
              </a:tabLst>
            </a:pPr>
            <a:r>
              <a:rPr b="0" lang="pt-BR" sz="1400" spc="-1" strike="noStrike">
                <a:solidFill>
                  <a:srgbClr val="000000"/>
                </a:solidFill>
                <a:latin typeface="Courier New"/>
                <a:ea typeface="DejaVu Sans"/>
              </a:rPr>
              <a:t>num=3.1415927</a:t>
            </a:r>
            <a:endParaRPr b="0" lang="ru-RU" sz="1400" spc="-1" strike="noStrike">
              <a:latin typeface="Arial"/>
            </a:endParaRPr>
          </a:p>
          <a:p>
            <a:pPr>
              <a:lnSpc>
                <a:spcPct val="100000"/>
              </a:lnSpc>
              <a:buNone/>
              <a:tabLst>
                <a:tab algn="l" pos="0"/>
              </a:tabLst>
            </a:pPr>
            <a:r>
              <a:rPr b="0" lang="pt-BR" sz="1400" spc="-1" strike="noStrike">
                <a:solidFill>
                  <a:srgbClr val="000000"/>
                </a:solidFill>
                <a:latin typeface="Courier New"/>
                <a:ea typeface="DejaVu Sans"/>
              </a:rPr>
              <a:t>arr=[0, -1, -2, -3, -4, -5, -6, -7, -8, -9]</a:t>
            </a:r>
            <a:endParaRPr b="0" lang="ru-RU" sz="1400" spc="-1" strike="noStrike">
              <a:latin typeface="Arial"/>
            </a:endParaRPr>
          </a:p>
          <a:p>
            <a:pPr>
              <a:lnSpc>
                <a:spcPct val="100000"/>
              </a:lnSpc>
              <a:buNone/>
              <a:tabLst>
                <a:tab algn="l" pos="0"/>
              </a:tabLst>
            </a:pPr>
            <a:endParaRPr b="0" lang="ru-RU" sz="1400" spc="-1" strike="noStrike">
              <a:latin typeface="Arial"/>
            </a:endParaRPr>
          </a:p>
          <a:p>
            <a:pPr algn="just">
              <a:lnSpc>
                <a:spcPct val="100000"/>
              </a:lnSpc>
              <a:buNone/>
              <a:tabLst>
                <a:tab algn="l" pos="0"/>
              </a:tabLst>
            </a:pPr>
            <a:r>
              <a:rPr b="0" lang="ru-RU" sz="2000" spc="-1" strike="noStrike">
                <a:solidFill>
                  <a:srgbClr val="002060"/>
                </a:solidFill>
                <a:latin typeface="Calibri"/>
                <a:ea typeface="DejaVu San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b="0" lang="ru-RU" sz="2000" spc="-1" strike="noStrike">
              <a:latin typeface="Arial"/>
            </a:endParaRPr>
          </a:p>
          <a:p>
            <a:pPr algn="just">
              <a:lnSpc>
                <a:spcPct val="100000"/>
              </a:lnSpc>
              <a:buNone/>
              <a:tabLst>
                <a:tab algn="l" pos="0"/>
              </a:tabLst>
            </a:pPr>
            <a:endParaRPr b="0" lang="ru-RU" sz="2000" spc="-1" strike="noStrike">
              <a:latin typeface="Arial"/>
            </a:endParaRPr>
          </a:p>
          <a:p>
            <a:pPr>
              <a:lnSpc>
                <a:spcPct val="100000"/>
              </a:lnSpc>
              <a:buNone/>
              <a:tabLst>
                <a:tab algn="l" pos="0"/>
              </a:tabLst>
            </a:pP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Создание пула процессов</a:t>
            </a:r>
            <a:endParaRPr b="0" lang="ru-RU" sz="3200" spc="-1" strike="noStrike">
              <a:latin typeface="Arial"/>
            </a:endParaRPr>
          </a:p>
        </p:txBody>
      </p:sp>
      <p:sp>
        <p:nvSpPr>
          <p:cNvPr id="188"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from</a:t>
            </a:r>
            <a:r>
              <a:rPr b="0" lang="en-US" sz="1200" spc="-1" strike="noStrike">
                <a:solidFill>
                  <a:srgbClr val="000000"/>
                </a:solidFill>
                <a:latin typeface="Courier New"/>
                <a:ea typeface="DejaVu Sans"/>
              </a:rPr>
              <a:t> multiprocessing </a:t>
            </a:r>
            <a:r>
              <a:rPr b="1" lang="en-US" sz="1200" spc="-1" strike="noStrike">
                <a:solidFill>
                  <a:srgbClr val="0000ff"/>
                </a:solidFill>
                <a:latin typeface="Courier New"/>
                <a:ea typeface="DejaVu Sans"/>
              </a:rPr>
              <a:t>import</a:t>
            </a:r>
            <a:r>
              <a:rPr b="0" lang="en-US" sz="1200" spc="-1" strike="noStrike">
                <a:solidFill>
                  <a:srgbClr val="000000"/>
                </a:solidFill>
                <a:latin typeface="Courier New"/>
                <a:ea typeface="DejaVu Sans"/>
              </a:rPr>
              <a:t> Pool </a:t>
            </a: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import</a:t>
            </a:r>
            <a:r>
              <a:rPr b="0" lang="en-US" sz="1200" spc="-1" strike="noStrike">
                <a:solidFill>
                  <a:srgbClr val="000000"/>
                </a:solidFill>
                <a:latin typeface="Courier New"/>
                <a:ea typeface="DejaVu Sans"/>
              </a:rPr>
              <a:t> time</a:t>
            </a: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import</a:t>
            </a:r>
            <a:r>
              <a:rPr b="0" lang="en-US" sz="1200" spc="-1" strike="noStrike">
                <a:solidFill>
                  <a:srgbClr val="000000"/>
                </a:solidFill>
                <a:latin typeface="Courier New"/>
                <a:ea typeface="DejaVu Sans"/>
              </a:rPr>
              <a:t> os</a:t>
            </a: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lst = []</a:t>
            </a: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def</a:t>
            </a:r>
            <a:r>
              <a:rPr b="0" lang="en-US" sz="1200" spc="-1" strike="noStrike">
                <a:solidFill>
                  <a:srgbClr val="000000"/>
                </a:solidFill>
                <a:latin typeface="Courier New"/>
                <a:ea typeface="DejaVu Sans"/>
              </a:rPr>
              <a:t> </a:t>
            </a:r>
            <a:r>
              <a:rPr b="0" lang="en-US" sz="1200" spc="-1" strike="noStrike">
                <a:solidFill>
                  <a:srgbClr val="ff00ff"/>
                </a:solidFill>
                <a:latin typeface="Courier New"/>
                <a:ea typeface="DejaVu Sans"/>
              </a:rPr>
              <a:t>cube</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x</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lst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append</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x</a:t>
            </a:r>
            <a:r>
              <a:rPr b="1" lang="en-US" sz="1200" spc="-1" strike="noStrike">
                <a:solidFill>
                  <a:srgbClr val="000080"/>
                </a:solidFill>
                <a:latin typeface="Courier New"/>
                <a:ea typeface="DejaVu Sans"/>
              </a:rPr>
              <a:t>)</a:t>
            </a:r>
            <a:endParaRPr b="0" lang="ru-RU" sz="1200" spc="-1" strike="noStrike">
              <a:latin typeface="Arial"/>
            </a:endParaRPr>
          </a:p>
          <a:p>
            <a:pPr>
              <a:lnSpc>
                <a:spcPct val="100000"/>
              </a:lnSpc>
              <a:buNone/>
              <a:tabLst>
                <a:tab algn="l" pos="0"/>
              </a:tabLst>
            </a:pPr>
            <a:r>
              <a:rPr b="1" lang="en-US"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print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f</a:t>
            </a:r>
            <a:r>
              <a:rPr b="0" lang="en-US" sz="1200" spc="-1" strike="noStrike">
                <a:solidFill>
                  <a:srgbClr val="808080"/>
                </a:solidFill>
                <a:latin typeface="Courier New"/>
                <a:ea typeface="DejaVu Sans"/>
              </a:rPr>
              <a:t>'This process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os</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getpid</a:t>
            </a:r>
            <a:r>
              <a:rPr b="1" lang="en-US" sz="1200" spc="-1" strike="noStrike">
                <a:solidFill>
                  <a:srgbClr val="000080"/>
                </a:solidFill>
                <a:latin typeface="Courier New"/>
                <a:ea typeface="DejaVu Sans"/>
              </a:rPr>
              <a:t>()}</a:t>
            </a:r>
            <a:r>
              <a:rPr b="1" lang="en-US" sz="1200" spc="-1" strike="noStrike">
                <a:solidFill>
                  <a:srgbClr val="000000"/>
                </a:solidFill>
                <a:latin typeface="Courier New"/>
                <a:ea typeface="DejaVu Sans"/>
              </a:rPr>
              <a:t> </a:t>
            </a:r>
            <a:r>
              <a:rPr b="0" lang="en-US" sz="1200" spc="-1" strike="noStrike">
                <a:solidFill>
                  <a:srgbClr val="808080"/>
                </a:solidFill>
                <a:latin typeface="Courier New"/>
                <a:ea typeface="DejaVu Sans"/>
              </a:rPr>
              <a:t>processed values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lst</a:t>
            </a:r>
            <a:r>
              <a:rPr b="1" lang="en-US" sz="1200" spc="-1" strike="noStrike">
                <a:solidFill>
                  <a:srgbClr val="000080"/>
                </a:solidFill>
                <a:latin typeface="Courier New"/>
                <a:ea typeface="DejaVu Sans"/>
              </a:rPr>
              <a:t>}</a:t>
            </a:r>
            <a:r>
              <a:rPr b="0" lang="en-US" sz="1200" spc="-1" strike="noStrike">
                <a:solidFill>
                  <a:srgbClr val="808080"/>
                </a:solidFill>
                <a:latin typeface="Courier New"/>
                <a:ea typeface="DejaVu Sans"/>
              </a:rPr>
              <a:t>'</a:t>
            </a:r>
            <a:r>
              <a:rPr b="1" lang="en-US" sz="1200" spc="-1" strike="noStrike">
                <a:solidFill>
                  <a:srgbClr val="000080"/>
                </a:solidFill>
                <a:latin typeface="Courier New"/>
                <a:ea typeface="DejaVu Sans"/>
              </a:rPr>
              <a:t>)</a:t>
            </a:r>
            <a:endParaRPr b="0" lang="ru-RU" sz="1200" spc="-1" strike="noStrike">
              <a:latin typeface="Arial"/>
            </a:endParaRPr>
          </a:p>
          <a:p>
            <a:pPr>
              <a:lnSpc>
                <a:spcPct val="100000"/>
              </a:lnSpc>
              <a:buNone/>
              <a:tabLst>
                <a:tab algn="l" pos="0"/>
              </a:tabLst>
            </a:pPr>
            <a:r>
              <a:rPr b="1"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time</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sleep</a:t>
            </a:r>
            <a:r>
              <a:rPr b="1" lang="en-US" sz="1200" spc="-1" strike="noStrike">
                <a:solidFill>
                  <a:srgbClr val="000080"/>
                </a:solidFill>
                <a:latin typeface="Courier New"/>
                <a:ea typeface="DejaVu Sans"/>
              </a:rPr>
              <a:t>(</a:t>
            </a:r>
            <a:r>
              <a:rPr b="0" lang="en-US" sz="1200" spc="-1" strike="noStrike">
                <a:solidFill>
                  <a:srgbClr val="ff0000"/>
                </a:solidFill>
                <a:latin typeface="Courier New"/>
                <a:ea typeface="DejaVu Sans"/>
              </a:rPr>
              <a:t>2</a:t>
            </a:r>
            <a:r>
              <a:rPr b="1" lang="en-US" sz="1200" spc="-1" strike="noStrike">
                <a:solidFill>
                  <a:srgbClr val="000080"/>
                </a:solidFill>
                <a:latin typeface="Courier New"/>
                <a:ea typeface="DejaVu Sans"/>
              </a:rPr>
              <a:t>)</a:t>
            </a:r>
            <a:r>
              <a:rPr b="1"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en-US"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return</a:t>
            </a:r>
            <a:r>
              <a:rPr b="0" lang="en-US" sz="1200" spc="-1" strike="noStrike">
                <a:solidFill>
                  <a:srgbClr val="000000"/>
                </a:solidFill>
                <a:latin typeface="Courier New"/>
                <a:ea typeface="DejaVu Sans"/>
              </a:rPr>
              <a:t> x</a:t>
            </a:r>
            <a:r>
              <a:rPr b="1" lang="en-US" sz="1200" spc="-1" strike="noStrike">
                <a:solidFill>
                  <a:srgbClr val="000080"/>
                </a:solidFill>
                <a:latin typeface="Courier New"/>
                <a:ea typeface="DejaVu Sans"/>
              </a:rPr>
              <a:t>**</a:t>
            </a:r>
            <a:r>
              <a:rPr b="0" lang="en-US" sz="1200" spc="-1" strike="noStrike">
                <a:solidFill>
                  <a:srgbClr val="ff0000"/>
                </a:solidFill>
                <a:latin typeface="Courier New"/>
                <a:ea typeface="DejaVu Sans"/>
              </a:rPr>
              <a:t>3</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endParaRPr b="0" lang="ru-RU" sz="1200" spc="-1" strike="noStrike">
              <a:latin typeface="Arial"/>
            </a:endParaRPr>
          </a:p>
          <a:p>
            <a:pPr>
              <a:lnSpc>
                <a:spcPct val="100000"/>
              </a:lnSpc>
              <a:buNone/>
              <a:tabLst>
                <a:tab algn="l" pos="0"/>
              </a:tabLst>
            </a:pPr>
            <a:r>
              <a:rPr b="1" lang="en-US" sz="1200" spc="-1" strike="noStrike">
                <a:solidFill>
                  <a:srgbClr val="0000ff"/>
                </a:solidFill>
                <a:latin typeface="Courier New"/>
                <a:ea typeface="DejaVu Sans"/>
              </a:rPr>
              <a:t>if</a:t>
            </a:r>
            <a:r>
              <a:rPr b="0" lang="en-US" sz="1200" spc="-1" strike="noStrike">
                <a:solidFill>
                  <a:srgbClr val="000000"/>
                </a:solidFill>
                <a:latin typeface="Courier New"/>
                <a:ea typeface="DejaVu Sans"/>
              </a:rPr>
              <a:t> __name__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r>
              <a:rPr b="0" lang="en-US" sz="1200" spc="-1" strike="noStrike">
                <a:solidFill>
                  <a:srgbClr val="808080"/>
                </a:solidFill>
                <a:latin typeface="Courier New"/>
                <a:ea typeface="DejaVu Sans"/>
              </a:rPr>
              <a:t>'__main__'</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pool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Pool</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processes</a:t>
            </a:r>
            <a:r>
              <a:rPr b="1" lang="en-US" sz="1200" spc="-1" strike="noStrike">
                <a:solidFill>
                  <a:srgbClr val="000080"/>
                </a:solidFill>
                <a:latin typeface="Courier New"/>
                <a:ea typeface="DejaVu Sans"/>
              </a:rPr>
              <a:t>=</a:t>
            </a:r>
            <a:r>
              <a:rPr b="0" lang="en-US" sz="1200" spc="-1" strike="noStrike">
                <a:solidFill>
                  <a:srgbClr val="ff0000"/>
                </a:solidFill>
                <a:latin typeface="Courier New"/>
                <a:ea typeface="DejaVu Sans"/>
              </a:rPr>
              <a:t>4</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    </a:t>
            </a:r>
            <a:r>
              <a:rPr b="0" lang="en-US" sz="1200" spc="-1" strike="noStrike">
                <a:solidFill>
                  <a:srgbClr val="000000"/>
                </a:solidFill>
                <a:latin typeface="Courier New"/>
                <a:ea typeface="DejaVu Sans"/>
              </a:rPr>
              <a:t>res </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pool</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map</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cube</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range</a:t>
            </a:r>
            <a:r>
              <a:rPr b="1" lang="en-US" sz="1200" spc="-1" strike="noStrike">
                <a:solidFill>
                  <a:srgbClr val="000080"/>
                </a:solidFill>
                <a:latin typeface="Courier New"/>
                <a:ea typeface="DejaVu Sans"/>
              </a:rPr>
              <a:t>(</a:t>
            </a:r>
            <a:r>
              <a:rPr b="0" lang="en-US" sz="1200" spc="-1" strike="noStrike">
                <a:solidFill>
                  <a:srgbClr val="ff0000"/>
                </a:solidFill>
                <a:latin typeface="Courier New"/>
                <a:ea typeface="DejaVu Sans"/>
              </a:rPr>
              <a:t>1</a:t>
            </a:r>
            <a:r>
              <a:rPr b="1" lang="en-US" sz="1200" spc="-1" strike="noStrike">
                <a:solidFill>
                  <a:srgbClr val="000080"/>
                </a:solidFill>
                <a:latin typeface="Courier New"/>
                <a:ea typeface="DejaVu Sans"/>
              </a:rPr>
              <a:t>,</a:t>
            </a:r>
            <a:r>
              <a:rPr b="0" lang="en-US" sz="1200" spc="-1" strike="noStrike">
                <a:solidFill>
                  <a:srgbClr val="ff0000"/>
                </a:solidFill>
                <a:latin typeface="Courier New"/>
                <a:ea typeface="DejaVu Sans"/>
              </a:rPr>
              <a:t>7</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1" lang="en-US" sz="1200" spc="-1" strike="noStrike">
                <a:solidFill>
                  <a:srgbClr val="000000"/>
                </a:solidFill>
                <a:latin typeface="Courier New"/>
                <a:ea typeface="DejaVu Sans"/>
              </a:rPr>
              <a:t>    </a:t>
            </a:r>
            <a:r>
              <a:rPr b="1" lang="en-US" sz="1200" spc="-1" strike="noStrike">
                <a:solidFill>
                  <a:srgbClr val="0000ff"/>
                </a:solidFill>
                <a:latin typeface="Courier New"/>
                <a:ea typeface="DejaVu Sans"/>
              </a:rPr>
              <a:t>print</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res</a:t>
            </a:r>
            <a:r>
              <a:rPr b="1" lang="en-US" sz="1200" spc="-1" strike="noStrike">
                <a:solidFill>
                  <a:srgbClr val="000080"/>
                </a:solidFill>
                <a:latin typeface="Courier New"/>
                <a:ea typeface="DejaVu Sans"/>
              </a:rPr>
              <a:t>)</a:t>
            </a:r>
            <a:r>
              <a:rPr b="0" lang="en-US" sz="1200" spc="-1" strike="noStrike">
                <a:solidFill>
                  <a:srgbClr val="000000"/>
                </a:solidFill>
                <a:latin typeface="Courier New"/>
                <a:ea typeface="DejaVu Sans"/>
              </a:rPr>
              <a:t> </a:t>
            </a:r>
            <a:endParaRPr b="0" lang="ru-RU" sz="12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__________________________________________________</a:t>
            </a:r>
            <a:endParaRPr b="0" lang="ru-RU" sz="14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This process 19992 processed values [1]</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This process 15844 processed values [2]</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This process 11320 processed values [3]</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This process 16152 processed values [4]</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This process 19992 processed values [1, 5]</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This process 15844 processed values [2, 6]</a:t>
            </a:r>
            <a:endParaRPr b="0" lang="ru-RU" sz="1200" spc="-1" strike="noStrike">
              <a:latin typeface="Arial"/>
            </a:endParaRPr>
          </a:p>
          <a:p>
            <a:pPr>
              <a:lnSpc>
                <a:spcPct val="100000"/>
              </a:lnSpc>
              <a:buNone/>
              <a:tabLst>
                <a:tab algn="l" pos="0"/>
              </a:tabLst>
            </a:pPr>
            <a:r>
              <a:rPr b="0" lang="en-US" sz="1200" spc="-1" strike="noStrike">
                <a:solidFill>
                  <a:srgbClr val="000000"/>
                </a:solidFill>
                <a:latin typeface="Courier New"/>
                <a:ea typeface="DejaVu Sans"/>
              </a:rPr>
              <a:t>[1, 8, 27, 64, 125, 216]</a:t>
            </a:r>
            <a:endParaRPr b="0" lang="ru-RU" sz="1200" spc="-1" strike="noStrike">
              <a:latin typeface="Arial"/>
            </a:endParaRPr>
          </a:p>
          <a:p>
            <a:pPr algn="just">
              <a:lnSpc>
                <a:spcPct val="100000"/>
              </a:lnSpc>
              <a:spcAft>
                <a:spcPts val="601"/>
              </a:spcAft>
              <a:buNone/>
              <a:tabLst>
                <a:tab algn="l" pos="0"/>
              </a:tabLst>
            </a:pPr>
            <a:endParaRPr b="0" lang="ru-RU" sz="1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Практика</a:t>
            </a:r>
            <a:endParaRPr b="0" lang="ru-RU" sz="3200" spc="-1" strike="noStrike">
              <a:latin typeface="Arial"/>
            </a:endParaRPr>
          </a:p>
        </p:txBody>
      </p:sp>
      <p:sp>
        <p:nvSpPr>
          <p:cNvPr id="190" name="Text Box 10"/>
          <p:cNvSpPr/>
          <p:nvPr/>
        </p:nvSpPr>
        <p:spPr>
          <a:xfrm>
            <a:off x="322200" y="1036080"/>
            <a:ext cx="11496240" cy="5121720"/>
          </a:xfrm>
          <a:prstGeom prst="rect">
            <a:avLst/>
          </a:prstGeom>
          <a:noFill/>
          <a:ln w="0">
            <a:noFill/>
          </a:ln>
        </p:spPr>
        <p:style>
          <a:lnRef idx="0"/>
          <a:fillRef idx="0"/>
          <a:effectRef idx="0"/>
          <a:fontRef idx="minor"/>
        </p:style>
        <p:txBody>
          <a:bodyPr lIns="90000" rIns="90000" tIns="45000" bIns="45000" anchor="t">
            <a:spAutoFit/>
          </a:bodyPr>
          <a:p>
            <a:pPr marL="360000" indent="-360000" algn="just">
              <a:lnSpc>
                <a:spcPct val="100000"/>
              </a:lnSpc>
              <a:spcBef>
                <a:spcPts val="601"/>
              </a:spcBef>
              <a:buClr>
                <a:srgbClr val="002060"/>
              </a:buClr>
              <a:buFont typeface="Calibri Light"/>
              <a:buAutoNum type="arabicPeriod"/>
            </a:pPr>
            <a:r>
              <a:rPr b="0" lang="ru-RU" sz="2000" spc="-1" strike="noStrike">
                <a:solidFill>
                  <a:srgbClr val="002060"/>
                </a:solidFill>
                <a:latin typeface="Calibri"/>
                <a:ea typeface="DejaVu Sans"/>
              </a:rPr>
              <a:t>Написать функцию </a:t>
            </a:r>
            <a:r>
              <a:rPr b="0" lang="en-US" sz="2000" spc="-1" strike="noStrike">
                <a:solidFill>
                  <a:srgbClr val="002060"/>
                </a:solidFill>
                <a:latin typeface="Calibri"/>
                <a:ea typeface="DejaVu Sans"/>
              </a:rPr>
              <a:t>find</a:t>
            </a:r>
            <a:r>
              <a:rPr b="0" lang="ru-RU" sz="2000" spc="-1" strike="noStrike">
                <a:solidFill>
                  <a:srgbClr val="002060"/>
                </a:solidFill>
                <a:latin typeface="Calibri"/>
                <a:ea typeface="DejaVu Sans"/>
              </a:rPr>
              <a:t>_primes(start, end), которая ищет все простые числа в диапазоне от заданного числа start (по умолчанию 3) до заданного числа end. Далее необходимо:</a:t>
            </a:r>
            <a:endParaRPr b="0" lang="ru-RU" sz="2000" spc="-1" strike="noStrike">
              <a:latin typeface="Arial"/>
            </a:endParaRPr>
          </a:p>
          <a:p>
            <a:pPr marL="360000" algn="just">
              <a:lnSpc>
                <a:spcPct val="100000"/>
              </a:lnSpc>
              <a:spcBef>
                <a:spcPts val="601"/>
              </a:spcBef>
              <a:buNone/>
            </a:pPr>
            <a:r>
              <a:rPr b="0" lang="ru-RU" sz="2000" spc="-1" strike="noStrike">
                <a:solidFill>
                  <a:srgbClr val="002060"/>
                </a:solidFill>
                <a:latin typeface="Calibri"/>
                <a:ea typeface="DejaVu Sans"/>
              </a:rPr>
              <a:t>Запустить ее три раза последовательно в диапазоне от 3 до 10000, от 10001 до 20000, от 20001 до 30000.</a:t>
            </a:r>
            <a:endParaRPr b="0" lang="ru-RU" sz="2000" spc="-1" strike="noStrike">
              <a:latin typeface="Arial"/>
            </a:endParaRPr>
          </a:p>
          <a:p>
            <a:pPr marL="360000" algn="just">
              <a:lnSpc>
                <a:spcPct val="100000"/>
              </a:lnSpc>
              <a:spcBef>
                <a:spcPts val="601"/>
              </a:spcBef>
              <a:buNone/>
            </a:pPr>
            <a:r>
              <a:rPr b="0" lang="ru-RU" sz="2000" spc="-1" strike="noStrike">
                <a:solidFill>
                  <a:srgbClr val="002060"/>
                </a:solidFill>
                <a:latin typeface="Calibri"/>
                <a:ea typeface="DejaVu Sans"/>
              </a:rPr>
              <a:t>Запустить ее три раза с теми же аргументами, но каждый раз в отдельном потоке с помощью threading.Thread. Что будет, если </a:t>
            </a:r>
            <a:r>
              <a:rPr b="0" lang="en-US" sz="2000" spc="-1" strike="noStrike">
                <a:solidFill>
                  <a:srgbClr val="002060"/>
                </a:solidFill>
                <a:latin typeface="Calibri"/>
                <a:ea typeface="DejaVu Sans"/>
              </a:rPr>
              <a:t>'</a:t>
            </a:r>
            <a:r>
              <a:rPr b="0" lang="ru-RU" sz="2000" spc="-1" strike="noStrike">
                <a:solidFill>
                  <a:srgbClr val="002060"/>
                </a:solidFill>
                <a:latin typeface="Calibri"/>
                <a:ea typeface="DejaVu Sans"/>
              </a:rPr>
              <a:t>забыть</a:t>
            </a:r>
            <a:r>
              <a:rPr b="0" lang="en-US" sz="2000" spc="-1" strike="noStrike">
                <a:solidFill>
                  <a:srgbClr val="002060"/>
                </a:solidFill>
                <a:latin typeface="Calibri"/>
                <a:ea typeface="DejaVu Sans"/>
              </a:rPr>
              <a:t>'</a:t>
            </a:r>
            <a:r>
              <a:rPr b="0" lang="ru-RU" sz="2000" spc="-1" strike="noStrike">
                <a:solidFill>
                  <a:srgbClr val="002060"/>
                </a:solidFill>
                <a:latin typeface="Calibri"/>
                <a:ea typeface="DejaVu Sans"/>
              </a:rPr>
              <a:t> выполнить </a:t>
            </a:r>
            <a:r>
              <a:rPr b="0" lang="en-US" sz="2000" spc="-1" strike="noStrike">
                <a:solidFill>
                  <a:srgbClr val="002060"/>
                </a:solidFill>
                <a:latin typeface="Calibri"/>
                <a:ea typeface="DejaVu Sans"/>
              </a:rPr>
              <a:t>start</a:t>
            </a:r>
            <a:r>
              <a:rPr b="0" lang="ru-RU" sz="2000" spc="-1" strike="noStrike">
                <a:solidFill>
                  <a:srgbClr val="002060"/>
                </a:solidFill>
                <a:latin typeface="Calibri"/>
                <a:ea typeface="DejaVu Sans"/>
              </a:rPr>
              <a:t> или </a:t>
            </a:r>
            <a:r>
              <a:rPr b="0" lang="en-US" sz="2000" spc="-1" strike="noStrike">
                <a:solidFill>
                  <a:srgbClr val="002060"/>
                </a:solidFill>
                <a:latin typeface="Calibri"/>
                <a:ea typeface="DejaVu Sans"/>
              </a:rPr>
              <a:t>join </a:t>
            </a:r>
            <a:r>
              <a:rPr b="0" lang="ru-RU" sz="2000" spc="-1" strike="noStrike">
                <a:solidFill>
                  <a:srgbClr val="002060"/>
                </a:solidFill>
                <a:latin typeface="Calibri"/>
                <a:ea typeface="DejaVu Sans"/>
              </a:rPr>
              <a:t>для потоков</a:t>
            </a:r>
            <a:r>
              <a:rPr b="0" lang="en-US" sz="2000" spc="-1" strike="noStrike">
                <a:solidFill>
                  <a:srgbClr val="002060"/>
                </a:solidFill>
                <a:latin typeface="Calibri"/>
                <a:ea typeface="DejaVu Sans"/>
              </a:rPr>
              <a:t>?</a:t>
            </a:r>
            <a:endParaRPr b="0" lang="ru-RU" sz="2000" spc="-1" strike="noStrike">
              <a:latin typeface="Arial"/>
            </a:endParaRPr>
          </a:p>
          <a:p>
            <a:pPr marL="360000" algn="just">
              <a:lnSpc>
                <a:spcPct val="100000"/>
              </a:lnSpc>
              <a:spcBef>
                <a:spcPts val="601"/>
              </a:spcBef>
              <a:buNone/>
            </a:pPr>
            <a:r>
              <a:rPr b="0" lang="ru-RU" sz="2000" spc="-1" strike="noStrike">
                <a:solidFill>
                  <a:srgbClr val="002060"/>
                </a:solidFill>
                <a:latin typeface="Calibri"/>
                <a:ea typeface="DejaVu Sans"/>
              </a:rPr>
              <a:t>Запустить ее три раза с теми же аргументами, но каждый раз в отдельном процессе с помощью multiprocessing.Process. Что будет, если </a:t>
            </a:r>
            <a:r>
              <a:rPr b="0" lang="en-US" sz="2000" spc="-1" strike="noStrike">
                <a:solidFill>
                  <a:srgbClr val="002060"/>
                </a:solidFill>
                <a:latin typeface="Calibri"/>
                <a:ea typeface="DejaVu Sans"/>
              </a:rPr>
              <a:t>'</a:t>
            </a:r>
            <a:r>
              <a:rPr b="0" lang="ru-RU" sz="2000" spc="-1" strike="noStrike">
                <a:solidFill>
                  <a:srgbClr val="002060"/>
                </a:solidFill>
                <a:latin typeface="Calibri"/>
                <a:ea typeface="DejaVu Sans"/>
              </a:rPr>
              <a:t>забыть</a:t>
            </a:r>
            <a:r>
              <a:rPr b="0" lang="en-US" sz="2000" spc="-1" strike="noStrike">
                <a:solidFill>
                  <a:srgbClr val="002060"/>
                </a:solidFill>
                <a:latin typeface="Calibri"/>
                <a:ea typeface="DejaVu Sans"/>
              </a:rPr>
              <a:t>'</a:t>
            </a:r>
            <a:r>
              <a:rPr b="0" lang="ru-RU" sz="2000" spc="-1" strike="noStrike">
                <a:solidFill>
                  <a:srgbClr val="002060"/>
                </a:solidFill>
                <a:latin typeface="Calibri"/>
                <a:ea typeface="DejaVu Sans"/>
              </a:rPr>
              <a:t> выполнить </a:t>
            </a:r>
            <a:r>
              <a:rPr b="0" lang="en-US" sz="2000" spc="-1" strike="noStrike">
                <a:solidFill>
                  <a:srgbClr val="002060"/>
                </a:solidFill>
                <a:latin typeface="Calibri"/>
                <a:ea typeface="DejaVu Sans"/>
              </a:rPr>
              <a:t>start</a:t>
            </a:r>
            <a:r>
              <a:rPr b="0" lang="ru-RU" sz="2000" spc="-1" strike="noStrike">
                <a:solidFill>
                  <a:srgbClr val="002060"/>
                </a:solidFill>
                <a:latin typeface="Calibri"/>
                <a:ea typeface="DejaVu Sans"/>
              </a:rPr>
              <a:t> или </a:t>
            </a:r>
            <a:r>
              <a:rPr b="0" lang="en-US" sz="2000" spc="-1" strike="noStrike">
                <a:solidFill>
                  <a:srgbClr val="002060"/>
                </a:solidFill>
                <a:latin typeface="Calibri"/>
                <a:ea typeface="DejaVu Sans"/>
              </a:rPr>
              <a:t>join </a:t>
            </a:r>
            <a:r>
              <a:rPr b="0" lang="ru-RU" sz="2000" spc="-1" strike="noStrike">
                <a:solidFill>
                  <a:srgbClr val="002060"/>
                </a:solidFill>
                <a:latin typeface="Calibri"/>
                <a:ea typeface="DejaVu Sans"/>
              </a:rPr>
              <a:t>для процессов</a:t>
            </a:r>
            <a:r>
              <a:rPr b="0" lang="en-US" sz="2000" spc="-1" strike="noStrike">
                <a:solidFill>
                  <a:srgbClr val="002060"/>
                </a:solidFill>
                <a:latin typeface="Calibri"/>
                <a:ea typeface="DejaVu Sans"/>
              </a:rPr>
              <a:t>?</a:t>
            </a:r>
            <a:endParaRPr b="0" lang="ru-RU" sz="2000" spc="-1" strike="noStrike">
              <a:latin typeface="Arial"/>
            </a:endParaRPr>
          </a:p>
          <a:p>
            <a:pPr marL="360000" algn="just">
              <a:lnSpc>
                <a:spcPct val="100000"/>
              </a:lnSpc>
              <a:spcBef>
                <a:spcPts val="601"/>
              </a:spcBef>
              <a:buNone/>
            </a:pPr>
            <a:r>
              <a:rPr b="0" lang="ru-RU" sz="2000" spc="-1" strike="noStrike">
                <a:solidFill>
                  <a:srgbClr val="002060"/>
                </a:solidFill>
                <a:latin typeface="Calibri"/>
                <a:ea typeface="DejaVu Sans"/>
              </a:rPr>
              <a:t>Замерить время исполнения каждого варианта и сравнить результаты. </a:t>
            </a:r>
            <a:endParaRPr b="0" lang="ru-RU" sz="2000" spc="-1" strike="noStrike">
              <a:latin typeface="Arial"/>
            </a:endParaRPr>
          </a:p>
          <a:p>
            <a:pPr marL="360000" indent="-360000" algn="just">
              <a:lnSpc>
                <a:spcPct val="100000"/>
              </a:lnSpc>
              <a:spcBef>
                <a:spcPts val="601"/>
              </a:spcBef>
              <a:buClr>
                <a:srgbClr val="002060"/>
              </a:buClr>
              <a:buFont typeface="Calibri Light"/>
              <a:buAutoNum type="arabicPeriod" startAt="2"/>
            </a:pPr>
            <a:r>
              <a:rPr b="0" lang="ru-RU" sz="2000" spc="-1" strike="noStrike">
                <a:solidFill>
                  <a:srgbClr val="002060"/>
                </a:solidFill>
                <a:latin typeface="Calibri"/>
                <a:ea typeface="DejaVu Sans"/>
              </a:rPr>
              <a:t>Реализовать запуск функции</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осуществляющей операцию сложения для различных типов (</a:t>
            </a:r>
            <a:r>
              <a:rPr b="0" lang="en-US" sz="2000" spc="-1" strike="noStrike">
                <a:solidFill>
                  <a:srgbClr val="002060"/>
                </a:solidFill>
                <a:latin typeface="Calibri"/>
                <a:ea typeface="DejaVu Sans"/>
              </a:rPr>
              <a:t>integer, string, list</a:t>
            </a:r>
            <a:r>
              <a:rPr b="0" lang="ru-RU" sz="2000" spc="-1" strike="noStrike">
                <a:solidFill>
                  <a:srgbClr val="002060"/>
                </a:solidFill>
                <a:latin typeface="Calibri"/>
                <a:ea typeface="DejaVu Sans"/>
              </a:rPr>
              <a:t>) параллельно с различными наборами аргументов</a:t>
            </a:r>
            <a:r>
              <a:rPr b="0" lang="en-US" sz="2000" spc="-1" strike="noStrike">
                <a:solidFill>
                  <a:srgbClr val="002060"/>
                </a:solidFill>
                <a:latin typeface="Calibri"/>
                <a:ea typeface="DejaVu Sans"/>
              </a:rPr>
              <a:t>.</a:t>
            </a:r>
            <a:endParaRPr b="0" lang="ru-RU" sz="2000" spc="-1" strike="noStrike">
              <a:latin typeface="Arial"/>
            </a:endParaRPr>
          </a:p>
          <a:p>
            <a:pPr marL="360000" indent="-360000" algn="just">
              <a:lnSpc>
                <a:spcPct val="100000"/>
              </a:lnSpc>
              <a:spcBef>
                <a:spcPts val="601"/>
              </a:spcBef>
              <a:buClr>
                <a:srgbClr val="002060"/>
              </a:buClr>
              <a:buFont typeface="Calibri Light"/>
              <a:buAutoNum type="arabicPeriod" startAt="2"/>
            </a:pPr>
            <a:r>
              <a:rPr b="0" lang="ru-RU" sz="2000" spc="-1" strike="noStrike">
                <a:solidFill>
                  <a:srgbClr val="002060"/>
                </a:solidFill>
                <a:latin typeface="Calibri"/>
                <a:ea typeface="DejaVu Sans"/>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и приватные данные (имя исполняемого потока можно узнать, используя</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current_thread().name</a:t>
            </a:r>
            <a:r>
              <a:rPr b="0" lang="en-US" sz="2000" spc="-1" strike="noStrike">
                <a:solidFill>
                  <a:srgbClr val="002060"/>
                </a:solidFill>
                <a:latin typeface="Calibri"/>
                <a:ea typeface="DejaVu Sans"/>
              </a:rPr>
              <a:t> </a:t>
            </a:r>
            <a:r>
              <a:rPr b="0" lang="ru-RU" sz="2000" spc="-1" strike="noStrike">
                <a:solidFill>
                  <a:srgbClr val="002060"/>
                </a:solidFill>
                <a:latin typeface="Calibri"/>
                <a:ea typeface="DejaVu Sans"/>
              </a:rPr>
              <a:t>из библиотеки threading).</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Поток</a:t>
            </a:r>
            <a:endParaRPr b="0" lang="ru-RU" sz="3200" spc="-1" strike="noStrike">
              <a:latin typeface="Arial"/>
            </a:endParaRPr>
          </a:p>
        </p:txBody>
      </p:sp>
      <p:sp>
        <p:nvSpPr>
          <p:cNvPr id="77"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endParaRPr b="0" lang="ru-RU" sz="2000" spc="-1" strike="noStrike">
              <a:latin typeface="Arial"/>
            </a:endParaRPr>
          </a:p>
          <a:p>
            <a:pPr algn="just">
              <a:lnSpc>
                <a:spcPct val="100000"/>
              </a:lnSpc>
              <a:buNone/>
            </a:pPr>
            <a:r>
              <a:rPr b="0" lang="ru-RU" sz="2000" spc="-1" strike="noStrike">
                <a:solidFill>
                  <a:srgbClr val="002060"/>
                </a:solidFill>
                <a:latin typeface="Calibri"/>
                <a:ea typeface="DejaVu Sans"/>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endParaRPr b="0" lang="ru-RU"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Использование памяти потоками одного процесса</a:t>
            </a:r>
            <a:endParaRPr b="0" lang="ru-RU" sz="3200" spc="-1" strike="noStrike">
              <a:latin typeface="Arial"/>
            </a:endParaRPr>
          </a:p>
        </p:txBody>
      </p:sp>
      <p:sp>
        <p:nvSpPr>
          <p:cNvPr id="79"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tabLst>
                <a:tab algn="l" pos="0"/>
              </a:tabLst>
            </a:pPr>
            <a:endParaRPr b="0" lang="ru-RU" sz="1800" spc="-1" strike="noStrike">
              <a:latin typeface="Arial"/>
            </a:endParaRPr>
          </a:p>
          <a:p>
            <a:pPr algn="just">
              <a:lnSpc>
                <a:spcPct val="100000"/>
              </a:lnSpc>
              <a:buNone/>
              <a:tabLst>
                <a:tab algn="l" pos="0"/>
              </a:tabLst>
            </a:pPr>
            <a:endParaRPr b="0" lang="ru-RU" sz="1800" spc="-1" strike="noStrike">
              <a:latin typeface="Arial"/>
            </a:endParaRPr>
          </a:p>
        </p:txBody>
      </p:sp>
      <p:grpSp>
        <p:nvGrpSpPr>
          <p:cNvPr id="80" name="Группа 25"/>
          <p:cNvGrpSpPr/>
          <p:nvPr/>
        </p:nvGrpSpPr>
        <p:grpSpPr>
          <a:xfrm>
            <a:off x="2450160" y="988200"/>
            <a:ext cx="7281000" cy="5202360"/>
            <a:chOff x="2450160" y="988200"/>
            <a:chExt cx="7281000" cy="5202360"/>
          </a:xfrm>
        </p:grpSpPr>
        <p:sp>
          <p:nvSpPr>
            <p:cNvPr id="81" name="TextBox 26"/>
            <p:cNvSpPr/>
            <p:nvPr/>
          </p:nvSpPr>
          <p:spPr>
            <a:xfrm>
              <a:off x="2450160" y="3323880"/>
              <a:ext cx="3104640" cy="975600"/>
            </a:xfrm>
            <a:prstGeom prst="rect">
              <a:avLst/>
            </a:prstGeom>
            <a:noFill/>
            <a:ln w="0">
              <a:solidFill>
                <a:srgbClr val="002060"/>
              </a:solidFill>
            </a:ln>
          </p:spPr>
          <p:style>
            <a:lnRef idx="0"/>
            <a:fillRef idx="0"/>
            <a:effectRef idx="0"/>
            <a:fontRef idx="minor"/>
          </p:style>
          <p:txBody>
            <a:bodyPr lIns="90000" rIns="90000" tIns="45000" bIns="45000" anchor="t">
              <a:noAutofit/>
            </a:bodyPr>
            <a:p>
              <a:pPr algn="ctr">
                <a:lnSpc>
                  <a:spcPct val="100000"/>
                </a:lnSpc>
                <a:buNone/>
              </a:pPr>
              <a:r>
                <a:rPr b="0" lang="ru-RU" sz="1400" spc="-1" strike="noStrike">
                  <a:solidFill>
                    <a:srgbClr val="ff0000"/>
                  </a:solidFill>
                  <a:latin typeface="Calibri"/>
                  <a:ea typeface="DejaVu Sans"/>
                </a:rPr>
                <a:t>Поток 1</a:t>
              </a:r>
              <a:endParaRPr b="0" lang="ru-RU" sz="1400" spc="-1" strike="noStrike">
                <a:latin typeface="Arial"/>
              </a:endParaRPr>
            </a:p>
          </p:txBody>
        </p:sp>
        <p:sp>
          <p:nvSpPr>
            <p:cNvPr id="82" name="TextBox 28"/>
            <p:cNvSpPr/>
            <p:nvPr/>
          </p:nvSpPr>
          <p:spPr>
            <a:xfrm>
              <a:off x="6626520" y="3323880"/>
              <a:ext cx="3104640" cy="975600"/>
            </a:xfrm>
            <a:prstGeom prst="rect">
              <a:avLst/>
            </a:prstGeom>
            <a:noFill/>
            <a:ln w="0">
              <a:solidFill>
                <a:srgbClr val="002060"/>
              </a:solidFill>
            </a:ln>
          </p:spPr>
          <p:style>
            <a:lnRef idx="0"/>
            <a:fillRef idx="0"/>
            <a:effectRef idx="0"/>
            <a:fontRef idx="minor"/>
          </p:style>
          <p:txBody>
            <a:bodyPr lIns="90000" rIns="90000" tIns="45000" bIns="45000" anchor="t">
              <a:noAutofit/>
            </a:bodyPr>
            <a:p>
              <a:pPr algn="ctr">
                <a:lnSpc>
                  <a:spcPct val="100000"/>
                </a:lnSpc>
                <a:buNone/>
              </a:pPr>
              <a:r>
                <a:rPr b="0" lang="ru-RU" sz="1400" spc="-1" strike="noStrike">
                  <a:solidFill>
                    <a:srgbClr val="0070c0"/>
                  </a:solidFill>
                  <a:latin typeface="Calibri"/>
                  <a:ea typeface="DejaVu Sans"/>
                </a:rPr>
                <a:t>Поток 2</a:t>
              </a:r>
              <a:endParaRPr b="0" lang="ru-RU" sz="1400" spc="-1" strike="noStrike">
                <a:latin typeface="Arial"/>
              </a:endParaRPr>
            </a:p>
          </p:txBody>
        </p:sp>
        <p:sp>
          <p:nvSpPr>
            <p:cNvPr id="83" name="TextBox 29"/>
            <p:cNvSpPr/>
            <p:nvPr/>
          </p:nvSpPr>
          <p:spPr>
            <a:xfrm>
              <a:off x="3459240" y="5018040"/>
              <a:ext cx="2561040" cy="3031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000000"/>
                  </a:solidFill>
                  <a:latin typeface="Calibri"/>
                  <a:ea typeface="DejaVu Sans"/>
                </a:rPr>
                <a:t>Сегмент кода</a:t>
              </a:r>
              <a:endParaRPr b="0" lang="ru-RU" sz="1400" spc="-1" strike="noStrike">
                <a:latin typeface="Arial"/>
              </a:endParaRPr>
            </a:p>
          </p:txBody>
        </p:sp>
        <p:sp>
          <p:nvSpPr>
            <p:cNvPr id="84" name="TextBox 30"/>
            <p:cNvSpPr/>
            <p:nvPr/>
          </p:nvSpPr>
          <p:spPr>
            <a:xfrm>
              <a:off x="6021000" y="5015880"/>
              <a:ext cx="2716200" cy="303120"/>
            </a:xfrm>
            <a:prstGeom prst="rect">
              <a:avLst/>
            </a:prstGeom>
            <a:noFill/>
            <a:ln w="0">
              <a:solidFill>
                <a:srgbClr val="00000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000000"/>
                  </a:solidFill>
                  <a:latin typeface="Calibri"/>
                  <a:ea typeface="DejaVu Sans"/>
                </a:rPr>
                <a:t>Сегмент данных</a:t>
              </a:r>
              <a:endParaRPr b="0" lang="ru-RU" sz="1400" spc="-1" strike="noStrike">
                <a:latin typeface="Arial"/>
              </a:endParaRPr>
            </a:p>
          </p:txBody>
        </p:sp>
        <p:sp>
          <p:nvSpPr>
            <p:cNvPr id="85" name="TextBox 31"/>
            <p:cNvSpPr/>
            <p:nvPr/>
          </p:nvSpPr>
          <p:spPr>
            <a:xfrm>
              <a:off x="3255480" y="3709440"/>
              <a:ext cx="1551960" cy="3031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ff0000"/>
                  </a:solidFill>
                  <a:latin typeface="Calibri"/>
                  <a:ea typeface="DejaVu Sans"/>
                </a:rPr>
                <a:t>Стек</a:t>
              </a:r>
              <a:endParaRPr b="0" lang="ru-RU" sz="1400" spc="-1" strike="noStrike">
                <a:latin typeface="Arial"/>
              </a:endParaRPr>
            </a:p>
          </p:txBody>
        </p:sp>
        <p:sp>
          <p:nvSpPr>
            <p:cNvPr id="86" name="TextBox 32"/>
            <p:cNvSpPr/>
            <p:nvPr/>
          </p:nvSpPr>
          <p:spPr>
            <a:xfrm>
              <a:off x="3459240" y="5377680"/>
              <a:ext cx="5278320" cy="812880"/>
            </a:xfrm>
            <a:prstGeom prst="rect">
              <a:avLst/>
            </a:prstGeom>
            <a:noFill/>
            <a:ln w="0">
              <a:solidFill>
                <a:srgbClr val="002060"/>
              </a:solidFill>
            </a:ln>
          </p:spPr>
          <p:style>
            <a:lnRef idx="0"/>
            <a:fillRef idx="0"/>
            <a:effectRef idx="0"/>
            <a:fontRef idx="minor"/>
          </p:style>
          <p:txBody>
            <a:bodyPr lIns="90000" rIns="90000" tIns="45000" bIns="45000" anchor="t">
              <a:noAutofit/>
            </a:bodyPr>
            <a:p>
              <a:pPr algn="ctr">
                <a:lnSpc>
                  <a:spcPct val="100000"/>
                </a:lnSpc>
                <a:buNone/>
              </a:pPr>
              <a:r>
                <a:rPr b="0" lang="ru-RU" sz="1400" spc="-1" strike="noStrike">
                  <a:solidFill>
                    <a:srgbClr val="000000"/>
                  </a:solidFill>
                  <a:latin typeface="Calibri"/>
                  <a:ea typeface="DejaVu Sans"/>
                </a:rPr>
                <a:t>Куча</a:t>
              </a:r>
              <a:endParaRPr b="0" lang="ru-RU" sz="1400" spc="-1" strike="noStrike">
                <a:latin typeface="Arial"/>
              </a:endParaRPr>
            </a:p>
          </p:txBody>
        </p:sp>
        <p:sp>
          <p:nvSpPr>
            <p:cNvPr id="87" name="TextBox 33"/>
            <p:cNvSpPr/>
            <p:nvPr/>
          </p:nvSpPr>
          <p:spPr>
            <a:xfrm>
              <a:off x="4390920" y="988200"/>
              <a:ext cx="3337560" cy="1629360"/>
            </a:xfrm>
            <a:prstGeom prst="rect">
              <a:avLst/>
            </a:prstGeom>
            <a:noFill/>
            <a:ln w="0">
              <a:solidFill>
                <a:srgbClr val="00b050"/>
              </a:solidFill>
            </a:ln>
          </p:spPr>
          <p:style>
            <a:lnRef idx="0"/>
            <a:fillRef idx="0"/>
            <a:effectRef idx="0"/>
            <a:fontRef idx="minor"/>
          </p:style>
          <p:txBody>
            <a:bodyPr lIns="90000" rIns="90000" tIns="45000" bIns="45000" anchor="t">
              <a:noAutofit/>
            </a:bodyPr>
            <a:p>
              <a:pPr algn="ctr">
                <a:lnSpc>
                  <a:spcPct val="100000"/>
                </a:lnSpc>
                <a:buNone/>
              </a:pPr>
              <a:r>
                <a:rPr b="0" lang="ru-RU" sz="1400" spc="-1" strike="noStrike">
                  <a:solidFill>
                    <a:srgbClr val="000000"/>
                  </a:solidFill>
                  <a:latin typeface="Calibri"/>
                  <a:ea typeface="DejaVu Sans"/>
                </a:rPr>
                <a:t>Процессор</a:t>
              </a:r>
              <a:endParaRPr b="0" lang="ru-RU" sz="1400" spc="-1" strike="noStrike">
                <a:latin typeface="Arial"/>
              </a:endParaRPr>
            </a:p>
          </p:txBody>
        </p:sp>
        <p:sp>
          <p:nvSpPr>
            <p:cNvPr id="88" name="Овал 34"/>
            <p:cNvSpPr/>
            <p:nvPr/>
          </p:nvSpPr>
          <p:spPr>
            <a:xfrm>
              <a:off x="4546080" y="1525320"/>
              <a:ext cx="1008360" cy="100836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ru-RU" sz="1400" spc="-1" strike="noStrike">
                  <a:solidFill>
                    <a:srgbClr val="ffffff"/>
                  </a:solidFill>
                  <a:latin typeface="Calibri"/>
                  <a:ea typeface="DejaVu Sans"/>
                </a:rPr>
                <a:t>Ядро 1</a:t>
              </a:r>
              <a:endParaRPr b="0" lang="ru-RU" sz="1400" spc="-1" strike="noStrike">
                <a:latin typeface="Arial"/>
              </a:endParaRPr>
            </a:p>
          </p:txBody>
        </p:sp>
        <p:sp>
          <p:nvSpPr>
            <p:cNvPr id="89" name="Овал 35"/>
            <p:cNvSpPr/>
            <p:nvPr/>
          </p:nvSpPr>
          <p:spPr>
            <a:xfrm>
              <a:off x="6603120" y="1525320"/>
              <a:ext cx="1008360" cy="100836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ru-RU" sz="1400" spc="-1" strike="noStrike">
                  <a:solidFill>
                    <a:srgbClr val="ffffff"/>
                  </a:solidFill>
                  <a:latin typeface="Calibri"/>
                  <a:ea typeface="DejaVu Sans"/>
                </a:rPr>
                <a:t>Ядро 2</a:t>
              </a:r>
              <a:endParaRPr b="0" lang="ru-RU" sz="1400" spc="-1" strike="noStrike">
                <a:latin typeface="Arial"/>
              </a:endParaRPr>
            </a:p>
          </p:txBody>
        </p:sp>
        <p:sp>
          <p:nvSpPr>
            <p:cNvPr id="90" name="TextBox 36"/>
            <p:cNvSpPr/>
            <p:nvPr/>
          </p:nvSpPr>
          <p:spPr>
            <a:xfrm>
              <a:off x="7399080" y="3728880"/>
              <a:ext cx="1551960" cy="303120"/>
            </a:xfrm>
            <a:prstGeom prst="rect">
              <a:avLst/>
            </a:prstGeom>
            <a:noFill/>
            <a:ln w="0">
              <a:solidFill>
                <a:srgbClr val="002060"/>
              </a:solidFill>
            </a:ln>
          </p:spPr>
          <p:style>
            <a:lnRef idx="0"/>
            <a:fillRef idx="0"/>
            <a:effectRef idx="0"/>
            <a:fontRef idx="minor"/>
          </p:style>
          <p:txBody>
            <a:bodyPr lIns="90000" rIns="90000" tIns="45000" bIns="45000" anchor="t">
              <a:spAutoFit/>
            </a:bodyPr>
            <a:p>
              <a:pPr algn="ctr">
                <a:lnSpc>
                  <a:spcPct val="100000"/>
                </a:lnSpc>
                <a:buNone/>
              </a:pPr>
              <a:r>
                <a:rPr b="0" lang="ru-RU" sz="1400" spc="-1" strike="noStrike">
                  <a:solidFill>
                    <a:srgbClr val="0070c0"/>
                  </a:solidFill>
                  <a:latin typeface="Calibri"/>
                  <a:ea typeface="DejaVu Sans"/>
                </a:rPr>
                <a:t>Стек</a:t>
              </a:r>
              <a:endParaRPr b="0" lang="ru-RU" sz="1400" spc="-1" strike="noStrike">
                <a:latin typeface="Arial"/>
              </a:endParaRPr>
            </a:p>
          </p:txBody>
        </p:sp>
        <p:sp>
          <p:nvSpPr>
            <p:cNvPr id="91" name="Прямая со стрелкой 37"/>
            <p:cNvSpPr/>
            <p:nvPr/>
          </p:nvSpPr>
          <p:spPr>
            <a:xfrm flipH="1">
              <a:off x="4001760" y="2386800"/>
              <a:ext cx="690480" cy="936360"/>
            </a:xfrm>
            <a:custGeom>
              <a:avLst/>
              <a:gdLst/>
              <a:ahLst/>
              <a:rect l="l" t="t" r="r" b="b"/>
              <a:pathLst>
                <a:path w="21600" h="21600">
                  <a:moveTo>
                    <a:pt x="0" y="0"/>
                  </a:moveTo>
                  <a:lnTo>
                    <a:pt x="21600" y="21600"/>
                  </a:lnTo>
                </a:path>
              </a:pathLst>
            </a:custGeom>
            <a:noFill/>
            <a:ln w="19050">
              <a:solidFill>
                <a:srgbClr val="00b050"/>
              </a:solidFill>
              <a:tailEnd len="med" type="triangle" w="med"/>
            </a:ln>
          </p:spPr>
          <p:style>
            <a:lnRef idx="1">
              <a:schemeClr val="accent1"/>
            </a:lnRef>
            <a:fillRef idx="0">
              <a:schemeClr val="accent1"/>
            </a:fillRef>
            <a:effectRef idx="0">
              <a:schemeClr val="accent1"/>
            </a:effectRef>
            <a:fontRef idx="minor"/>
          </p:style>
        </p:sp>
        <p:sp>
          <p:nvSpPr>
            <p:cNvPr id="92" name="Прямая со стрелкой 38"/>
            <p:cNvSpPr/>
            <p:nvPr/>
          </p:nvSpPr>
          <p:spPr>
            <a:xfrm>
              <a:off x="7464600" y="2386800"/>
              <a:ext cx="713520" cy="936360"/>
            </a:xfrm>
            <a:custGeom>
              <a:avLst/>
              <a:gdLst/>
              <a:ahLst/>
              <a:rect l="l" t="t" r="r" b="b"/>
              <a:pathLst>
                <a:path w="21600" h="21600">
                  <a:moveTo>
                    <a:pt x="0" y="0"/>
                  </a:moveTo>
                  <a:lnTo>
                    <a:pt x="21600" y="21600"/>
                  </a:lnTo>
                </a:path>
              </a:pathLst>
            </a:custGeom>
            <a:noFill/>
            <a:ln w="19050">
              <a:solidFill>
                <a:srgbClr val="00b050"/>
              </a:solidFill>
              <a:tailEnd len="med" type="triangle" w="med"/>
            </a:ln>
          </p:spPr>
          <p:style>
            <a:lnRef idx="1">
              <a:schemeClr val="accent1"/>
            </a:lnRef>
            <a:fillRef idx="0">
              <a:schemeClr val="accent1"/>
            </a:fillRef>
            <a:effectRef idx="0">
              <a:schemeClr val="accent1"/>
            </a:effectRef>
            <a:fontRef idx="minor"/>
          </p:style>
        </p:sp>
        <p:sp>
          <p:nvSpPr>
            <p:cNvPr id="93" name="Прямая со стрелкой 39"/>
            <p:cNvSpPr/>
            <p:nvPr/>
          </p:nvSpPr>
          <p:spPr>
            <a:xfrm>
              <a:off x="3769560" y="4208400"/>
              <a:ext cx="969480" cy="809280"/>
            </a:xfrm>
            <a:custGeom>
              <a:avLst/>
              <a:gdLst/>
              <a:ahLst/>
              <a:rect l="l" t="t" r="r" b="b"/>
              <a:pathLst>
                <a:path w="21600" h="21600">
                  <a:moveTo>
                    <a:pt x="0" y="0"/>
                  </a:moveTo>
                  <a:lnTo>
                    <a:pt x="21600" y="21600"/>
                  </a:lnTo>
                </a:path>
              </a:pathLst>
            </a:custGeom>
            <a:noFill/>
            <a:ln w="19050">
              <a:solidFill>
                <a:srgbClr val="ff0000"/>
              </a:solidFill>
              <a:tailEnd len="med" type="triangle" w="med"/>
            </a:ln>
          </p:spPr>
          <p:style>
            <a:lnRef idx="1">
              <a:schemeClr val="accent1"/>
            </a:lnRef>
            <a:fillRef idx="0">
              <a:schemeClr val="accent1"/>
            </a:fillRef>
            <a:effectRef idx="0">
              <a:schemeClr val="accent1"/>
            </a:effectRef>
            <a:fontRef idx="minor"/>
          </p:style>
        </p:sp>
        <p:sp>
          <p:nvSpPr>
            <p:cNvPr id="94" name="Прямая со стрелкой 40"/>
            <p:cNvSpPr/>
            <p:nvPr/>
          </p:nvSpPr>
          <p:spPr>
            <a:xfrm flipH="1">
              <a:off x="7378920" y="4185000"/>
              <a:ext cx="892080" cy="830520"/>
            </a:xfrm>
            <a:custGeom>
              <a:avLst/>
              <a:gdLst/>
              <a:ahLst/>
              <a:rect l="l" t="t" r="r" b="b"/>
              <a:pathLst>
                <a:path w="21600" h="21600">
                  <a:moveTo>
                    <a:pt x="0" y="0"/>
                  </a:moveTo>
                  <a:lnTo>
                    <a:pt x="21600" y="21600"/>
                  </a:lnTo>
                </a:path>
              </a:pathLst>
            </a:custGeom>
            <a:noFill/>
            <a:ln w="19050">
              <a:solidFill>
                <a:srgbClr val="0070c0"/>
              </a:solidFill>
              <a:tailEnd len="med" type="triangle" w="med"/>
            </a:ln>
          </p:spPr>
          <p:style>
            <a:lnRef idx="1">
              <a:schemeClr val="accent1"/>
            </a:lnRef>
            <a:fillRef idx="0">
              <a:schemeClr val="accent1"/>
            </a:fillRef>
            <a:effectRef idx="0">
              <a:schemeClr val="accent1"/>
            </a:effectRef>
            <a:fontRef idx="minor"/>
          </p:style>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Многопоточность</a:t>
            </a:r>
            <a:endParaRPr b="0" lang="ru-RU" sz="3200" spc="-1" strike="noStrike">
              <a:latin typeface="Arial"/>
            </a:endParaRPr>
          </a:p>
        </p:txBody>
      </p:sp>
      <p:sp>
        <p:nvSpPr>
          <p:cNvPr id="96"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Что дает распараллеливание программы на несколько потоков? Рассмотрим следующую задачу:</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random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time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compute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number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что-то долго вычисляем</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0" lang="ru-RU" sz="1400" spc="-1" strike="noStrike">
                <a:solidFill>
                  <a:srgbClr val="808080"/>
                </a:solidFill>
                <a:latin typeface="Courier New"/>
                <a:ea typeface="DejaVu Sans"/>
              </a:rPr>
              <a:t>Старт вычислений №</a:t>
            </a:r>
            <a:r>
              <a:rPr b="1" lang="ru-RU"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number</a:t>
            </a:r>
            <a:r>
              <a:rPr b="1" lang="ru-RU" sz="1400" spc="-1" strike="noStrike">
                <a:solidFill>
                  <a:srgbClr val="000080"/>
                </a:solidFill>
                <a:latin typeface="Courier New"/>
                <a:ea typeface="DejaVu Sans"/>
              </a:rPr>
              <a:t>}</a:t>
            </a:r>
            <a:r>
              <a:rPr b="0" lang="ru-RU" sz="1400" spc="-1" strike="noStrike">
                <a:solidFill>
                  <a:srgbClr val="808080"/>
                </a:solidFill>
                <a:latin typeface="Courier New"/>
                <a:ea typeface="DejaVu Sans"/>
              </a:rPr>
              <a: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sleeping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random</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randint</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1</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5</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sleep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sleeping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0" lang="ru-RU" sz="1400" spc="-1" strike="noStrike">
                <a:solidFill>
                  <a:srgbClr val="808080"/>
                </a:solidFill>
                <a:latin typeface="Courier New"/>
                <a:ea typeface="DejaVu Sans"/>
              </a:rPr>
              <a:t>Конец вычислений №</a:t>
            </a:r>
            <a:r>
              <a:rPr b="1" lang="ru-RU"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number</a:t>
            </a:r>
            <a:r>
              <a:rPr b="1" lang="ru-RU" sz="1400" spc="-1" strike="noStrike">
                <a:solidFill>
                  <a:srgbClr val="000080"/>
                </a:solidFill>
                <a:latin typeface="Courier New"/>
                <a:ea typeface="DejaVu Sans"/>
              </a:rPr>
              <a:t>}</a:t>
            </a:r>
            <a:r>
              <a:rPr b="0" lang="ru-RU" sz="1400" spc="-1" strike="noStrike">
                <a:solidFill>
                  <a:srgbClr val="808080"/>
                </a:solidFill>
                <a:latin typeface="Courier New"/>
                <a:ea typeface="DejaVu Sans"/>
              </a:rPr>
              <a:t>. Затрачено </a:t>
            </a:r>
            <a:r>
              <a:rPr b="1" lang="ru-RU"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sleeping</a:t>
            </a:r>
            <a:r>
              <a:rPr b="1" lang="ru-RU" sz="1400" spc="-1" strike="noStrike">
                <a:solidFill>
                  <a:srgbClr val="000080"/>
                </a:solidFill>
                <a:latin typeface="Courier New"/>
                <a:ea typeface="DejaVu Sans"/>
              </a:rPr>
              <a:t>}</a:t>
            </a:r>
            <a:r>
              <a:rPr b="0" lang="ru-RU" sz="1400" spc="-1" strike="noStrike">
                <a:solidFill>
                  <a:srgbClr val="808080"/>
                </a:solidFill>
                <a:latin typeface="Courier New"/>
                <a:ea typeface="DejaVu Sans"/>
              </a:rPr>
              <a:t> секунд'</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start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считаем что-то много раз с разными параметрами</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for</a:t>
            </a:r>
            <a:r>
              <a:rPr b="0" lang="en-US" sz="1400" spc="-1" strike="noStrike">
                <a:solidFill>
                  <a:srgbClr val="000000"/>
                </a:solidFill>
                <a:latin typeface="Courier New"/>
                <a:ea typeface="DejaVu Sans"/>
              </a:rPr>
              <a:t> i </a:t>
            </a:r>
            <a:r>
              <a:rPr b="1" lang="en-US" sz="1400" spc="-1" strike="noStrike">
                <a:solidFill>
                  <a:srgbClr val="0000ff"/>
                </a:solidFill>
                <a:latin typeface="Courier New"/>
                <a:ea typeface="DejaVu Sans"/>
              </a:rPr>
              <a:t>in</a:t>
            </a:r>
            <a:r>
              <a:rPr b="0" lang="en-US" sz="1400" spc="-1" strike="noStrike">
                <a:solidFill>
                  <a:srgbClr val="000000"/>
                </a:solidFill>
                <a:latin typeface="Courier New"/>
                <a:ea typeface="DejaVu Sans"/>
              </a:rPr>
              <a:t> range</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5</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compute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i</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0" lang="ru-RU" sz="1400" spc="-1" strike="noStrike">
                <a:solidFill>
                  <a:srgbClr val="808080"/>
                </a:solidFill>
                <a:latin typeface="Courier New"/>
                <a:ea typeface="DejaVu Sans"/>
              </a:rPr>
              <a:t>Общее время вычислений в секундах: </a:t>
            </a:r>
            <a:r>
              <a:rPr b="1" lang="ru-RU" sz="1400" spc="-1" strike="noStrike">
                <a:solidFill>
                  <a:srgbClr val="000080"/>
                </a:solidFill>
                <a:latin typeface="Courier New"/>
                <a:ea typeface="DejaVu Sans"/>
              </a:rPr>
              <a:t>{</a:t>
            </a:r>
            <a:r>
              <a:rPr b="0" lang="en-US" sz="1400" spc="-1" strike="noStrike">
                <a:solidFill>
                  <a:srgbClr val="000000"/>
                </a:solidFill>
                <a:latin typeface="Courier New"/>
                <a:ea typeface="DejaVu Sans"/>
              </a:rPr>
              <a:t>int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start</a:t>
            </a:r>
            <a:r>
              <a:rPr b="1" lang="en-US" sz="1400" spc="-1" strike="noStrike">
                <a:solidFill>
                  <a:srgbClr val="000080"/>
                </a:solidFill>
                <a:latin typeface="Courier New"/>
                <a:ea typeface="DejaVu Sans"/>
              </a:rPr>
              <a:t>)</a:t>
            </a:r>
            <a:r>
              <a:rPr b="1" lang="ru-RU" sz="1400" spc="-1" strike="noStrike">
                <a:solidFill>
                  <a:srgbClr val="000080"/>
                </a:solidFill>
                <a:latin typeface="Courier New"/>
                <a:ea typeface="DejaVu Sans"/>
              </a:rPr>
              <a:t>}</a:t>
            </a:r>
            <a:r>
              <a:rPr b="0" lang="ru-RU" sz="1400" spc="-1" strike="noStrike">
                <a:solidFill>
                  <a:srgbClr val="808080"/>
                </a:solidFill>
                <a:latin typeface="Courier New"/>
                <a:ea typeface="DejaVu Sans"/>
              </a:rPr>
              <a:t>'</a:t>
            </a:r>
            <a:r>
              <a:rPr b="1" lang="en-US" sz="1400" spc="-1" strike="noStrike">
                <a:solidFill>
                  <a:srgbClr val="000080"/>
                </a:solidFill>
                <a:latin typeface="Courier New"/>
                <a:ea typeface="DejaVu Sans"/>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Многопоточность</a:t>
            </a:r>
            <a:endParaRPr b="0" lang="ru-RU" sz="3200" spc="-1" strike="noStrike">
              <a:latin typeface="Arial"/>
            </a:endParaRPr>
          </a:p>
        </p:txBody>
      </p:sp>
      <p:sp>
        <p:nvSpPr>
          <p:cNvPr id="98"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endParaRPr b="0" lang="ru-RU" sz="2000" spc="-1" strike="noStrike">
              <a:latin typeface="Arial"/>
            </a:endParaRPr>
          </a:p>
          <a:p>
            <a:pPr>
              <a:lnSpc>
                <a:spcPct val="100000"/>
              </a:lnSpc>
              <a:buNone/>
              <a:tabLst>
                <a:tab algn="l" pos="0"/>
              </a:tabLst>
            </a:pPr>
            <a:r>
              <a:rPr b="0" lang="ru-RU" sz="2000" spc="-1" strike="noStrike">
                <a:solidFill>
                  <a:srgbClr val="000000"/>
                </a:solidFill>
                <a:latin typeface="Courier New"/>
                <a:ea typeface="DejaVu Sans"/>
              </a:rPr>
              <a:t>__________________________________________________</a:t>
            </a:r>
            <a:endParaRPr b="0" lang="ru-RU" sz="20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№0</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№0. Затрачено 3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№1</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№1. Затрачено 4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№2</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№2. Затрачено 1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№3</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№3. Затрачено 4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Старт вычислений №4</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Конец вычислений №4. Затрачено 4 секунд</a:t>
            </a:r>
            <a:endParaRPr b="0" lang="ru-RU" sz="1400" spc="-1" strike="noStrike">
              <a:latin typeface="Arial"/>
            </a:endParaRPr>
          </a:p>
          <a:p>
            <a:pPr>
              <a:lnSpc>
                <a:spcPct val="100000"/>
              </a:lnSpc>
              <a:buNone/>
              <a:tabLst>
                <a:tab algn="l" pos="0"/>
              </a:tabLst>
            </a:pPr>
            <a:r>
              <a:rPr b="0" lang="ru-RU" sz="1400" spc="-1" strike="noStrike">
                <a:solidFill>
                  <a:srgbClr val="000000"/>
                </a:solidFill>
                <a:latin typeface="Courier New"/>
                <a:ea typeface="DejaVu Sans"/>
              </a:rPr>
              <a:t>Общее время вычислений в секундах: 16</a:t>
            </a:r>
            <a:endParaRPr b="0" lang="ru-RU" sz="1400" spc="-1" strike="noStrike">
              <a:latin typeface="Arial"/>
            </a:endParaRPr>
          </a:p>
          <a:p>
            <a:pPr algn="just">
              <a:lnSpc>
                <a:spcPct val="100000"/>
              </a:lnSpc>
              <a:buNone/>
              <a:tabLst>
                <a:tab algn="l" pos="0"/>
              </a:tabLst>
            </a:pPr>
            <a:endParaRPr b="0" lang="ru-RU" sz="1400" spc="-1" strike="noStrike">
              <a:latin typeface="Arial"/>
            </a:endParaRPr>
          </a:p>
          <a:p>
            <a:pPr algn="just">
              <a:lnSpc>
                <a:spcPct val="100000"/>
              </a:lnSpc>
              <a:buNone/>
              <a:tabLst>
                <a:tab algn="l" pos="0"/>
              </a:tabLst>
            </a:pPr>
            <a:endParaRPr b="0" lang="ru-RU" sz="1400" spc="-1" strike="noStrike">
              <a:latin typeface="Arial"/>
            </a:endParaRPr>
          </a:p>
          <a:p>
            <a:pPr algn="just">
              <a:lnSpc>
                <a:spcPct val="100000"/>
              </a:lnSpc>
              <a:buNone/>
              <a:tabLst>
                <a:tab algn="l" pos="0"/>
              </a:tabLst>
            </a:pPr>
            <a:endParaRPr b="0" lang="ru-RU"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08080"/>
            <a:ext cx="12191400" cy="697680"/>
          </a:xfrm>
          <a:prstGeom prst="rect">
            <a:avLst/>
          </a:prstGeom>
          <a:noFill/>
          <a:ln w="0">
            <a:noFill/>
          </a:ln>
        </p:spPr>
        <p:txBody>
          <a:bodyPr lIns="90000" rIns="90000" tIns="45000" bIns="45000" anchor="t" anchorCtr="1">
            <a:normAutofit/>
          </a:bodyPr>
          <a:p>
            <a:pPr algn="ctr">
              <a:lnSpc>
                <a:spcPct val="100000"/>
              </a:lnSpc>
              <a:spcBef>
                <a:spcPts val="499"/>
              </a:spcBef>
              <a:spcAft>
                <a:spcPts val="499"/>
              </a:spcAft>
              <a:buNone/>
            </a:pPr>
            <a:r>
              <a:rPr b="1" lang="ru-RU" sz="3200" spc="-1" strike="noStrike">
                <a:solidFill>
                  <a:srgbClr val="002060"/>
                </a:solidFill>
                <a:latin typeface="Calibri"/>
                <a:ea typeface="Verdana"/>
              </a:rPr>
              <a:t>Многопоточность</a:t>
            </a:r>
            <a:endParaRPr b="0" lang="ru-RU" sz="3200" spc="-1" strike="noStrike">
              <a:latin typeface="Arial"/>
            </a:endParaRPr>
          </a:p>
        </p:txBody>
      </p:sp>
      <p:sp>
        <p:nvSpPr>
          <p:cNvPr id="100" name="Text Box 10"/>
          <p:cNvSpPr/>
          <p:nvPr/>
        </p:nvSpPr>
        <p:spPr>
          <a:xfrm>
            <a:off x="381960" y="988200"/>
            <a:ext cx="11417040" cy="5695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buNone/>
            </a:pPr>
            <a:r>
              <a:rPr b="0" lang="ru-RU" sz="2000" spc="-1" strike="noStrike">
                <a:solidFill>
                  <a:srgbClr val="002060"/>
                </a:solidFill>
                <a:latin typeface="Calibri"/>
                <a:ea typeface="DejaVu Sans"/>
              </a:rPr>
              <a:t>Попробуем применить многопоточность, используя модуль threading, обеспечив параллельное выполнение каждого вызова функции compute.</a:t>
            </a:r>
            <a:endParaRPr b="0" lang="ru-RU" sz="2000" spc="-1" strike="noStrike">
              <a:latin typeface="Arial"/>
            </a:endParaRPr>
          </a:p>
          <a:p>
            <a:pPr>
              <a:lnSpc>
                <a:spcPct val="100000"/>
              </a:lnSpc>
              <a:buNone/>
              <a:tabLst>
                <a:tab algn="l" pos="0"/>
              </a:tabLst>
            </a:pPr>
            <a:endParaRPr b="0" lang="ru-RU" sz="20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threading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random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import</a:t>
            </a:r>
            <a:r>
              <a:rPr b="0" lang="en-US" sz="1400" spc="-1" strike="noStrike">
                <a:solidFill>
                  <a:srgbClr val="000000"/>
                </a:solidFill>
                <a:latin typeface="Courier New"/>
                <a:ea typeface="DejaVu Sans"/>
              </a:rPr>
              <a:t> time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def</a:t>
            </a:r>
            <a:r>
              <a:rPr b="0" lang="en-US" sz="1400" spc="-1" strike="noStrike">
                <a:solidFill>
                  <a:srgbClr val="000000"/>
                </a:solidFill>
                <a:latin typeface="Courier New"/>
                <a:ea typeface="DejaVu Sans"/>
              </a:rPr>
              <a:t> </a:t>
            </a:r>
            <a:r>
              <a:rPr b="0" lang="en-US" sz="1400" spc="-1" strike="noStrike">
                <a:solidFill>
                  <a:srgbClr val="ff00ff"/>
                </a:solidFill>
                <a:latin typeface="Courier New"/>
                <a:ea typeface="DejaVu Sans"/>
              </a:rPr>
              <a:t>compute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number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что-то долго вычисляем тем же способом</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0" lang="ru-RU" sz="1400" spc="-1" strike="noStrike">
                <a:solidFill>
                  <a:srgbClr val="808080"/>
                </a:solidFill>
                <a:latin typeface="Courier New"/>
                <a:ea typeface="DejaVu Sans"/>
              </a:rPr>
              <a:t>Старт вычислений №</a:t>
            </a:r>
            <a:r>
              <a:rPr b="1" lang="ru-RU"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number</a:t>
            </a:r>
            <a:r>
              <a:rPr b="1" lang="ru-RU" sz="1400" spc="-1" strike="noStrike">
                <a:solidFill>
                  <a:srgbClr val="000080"/>
                </a:solidFill>
                <a:latin typeface="Courier New"/>
                <a:ea typeface="DejaVu Sans"/>
              </a:rPr>
              <a:t>}</a:t>
            </a:r>
            <a:r>
              <a:rPr b="0" lang="ru-RU" sz="1400" spc="-1" strike="noStrike">
                <a:solidFill>
                  <a:srgbClr val="808080"/>
                </a:solidFill>
                <a:latin typeface="Courier New"/>
                <a:ea typeface="DejaVu Sans"/>
              </a:rPr>
              <a:t>'</a:t>
            </a:r>
            <a:r>
              <a:rPr b="1" lang="en-US" sz="1400" spc="-1" strike="noStrike">
                <a:solidFill>
                  <a:srgbClr val="000080"/>
                </a:solidFill>
                <a:latin typeface="Courier New"/>
                <a:ea typeface="DejaVu Sans"/>
              </a:rPr>
              <a:t>)</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sleeping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random</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randint</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1</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ff0000"/>
                </a:solidFill>
                <a:latin typeface="Courier New"/>
                <a:ea typeface="DejaVu Sans"/>
              </a:rPr>
              <a:t>5</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sleep</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sleeping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ru-RU" sz="1400" spc="-1" strike="noStrike">
                <a:solidFill>
                  <a:srgbClr val="000000"/>
                </a:solidFill>
                <a:latin typeface="Courier New"/>
                <a:ea typeface="DejaVu Sans"/>
              </a:rPr>
              <a:t>    </a:t>
            </a: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0" lang="ru-RU" sz="1400" spc="-1" strike="noStrike">
                <a:solidFill>
                  <a:srgbClr val="808080"/>
                </a:solidFill>
                <a:latin typeface="Courier New"/>
                <a:ea typeface="DejaVu Sans"/>
              </a:rPr>
              <a:t>Конец вычислений №</a:t>
            </a:r>
            <a:r>
              <a:rPr b="1" lang="ru-RU" sz="1400" spc="-1" strike="noStrike">
                <a:solidFill>
                  <a:srgbClr val="000080"/>
                </a:solidFill>
                <a:latin typeface="Courier New"/>
                <a:ea typeface="DejaVu Sans"/>
              </a:rPr>
              <a:t>{</a:t>
            </a:r>
            <a:r>
              <a:rPr b="0" lang="en-US" sz="1400" spc="-1" strike="noStrike">
                <a:solidFill>
                  <a:srgbClr val="000000"/>
                </a:solidFill>
                <a:latin typeface="Courier New"/>
                <a:ea typeface="DejaVu Sans"/>
              </a:rPr>
              <a:t>number</a:t>
            </a:r>
            <a:r>
              <a:rPr b="1" lang="ru-RU" sz="1400" spc="-1" strike="noStrike">
                <a:solidFill>
                  <a:srgbClr val="000080"/>
                </a:solidFill>
                <a:latin typeface="Courier New"/>
                <a:ea typeface="DejaVu Sans"/>
              </a:rPr>
              <a:t>}</a:t>
            </a:r>
            <a:r>
              <a:rPr b="0" lang="ru-RU" sz="1400" spc="-1" strike="noStrike">
                <a:solidFill>
                  <a:srgbClr val="808080"/>
                </a:solidFill>
                <a:latin typeface="Courier New"/>
                <a:ea typeface="DejaVu Sans"/>
              </a:rPr>
              <a:t>. Затрачено </a:t>
            </a:r>
            <a:r>
              <a:rPr b="1" lang="ru-RU"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sleeping</a:t>
            </a:r>
            <a:r>
              <a:rPr b="1" lang="ru-RU" sz="1400" spc="-1" strike="noStrike">
                <a:solidFill>
                  <a:srgbClr val="000080"/>
                </a:solidFill>
                <a:latin typeface="Courier New"/>
                <a:ea typeface="DejaVu Sans"/>
              </a:rPr>
              <a:t>}</a:t>
            </a:r>
            <a:r>
              <a:rPr b="0" lang="ru-RU" sz="1400" spc="-1" strike="noStrike">
                <a:solidFill>
                  <a:srgbClr val="808080"/>
                </a:solidFill>
                <a:latin typeface="Courier New"/>
                <a:ea typeface="DejaVu Sans"/>
              </a:rPr>
              <a:t> секунд'</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start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0" lang="en-US" sz="1400" spc="-1" strike="noStrike">
                <a:solidFill>
                  <a:srgbClr val="008000"/>
                </a:solidFill>
                <a:latin typeface="Courier New"/>
                <a:ea typeface="DejaVu Sans"/>
              </a:rPr>
              <a:t># </a:t>
            </a:r>
            <a:r>
              <a:rPr b="0" lang="ru-RU" sz="1400" spc="-1" strike="noStrike">
                <a:solidFill>
                  <a:srgbClr val="008000"/>
                </a:solidFill>
                <a:latin typeface="Courier New"/>
                <a:ea typeface="DejaVu Sans"/>
              </a:rPr>
              <a:t>считаем что-то много раз с разными параметрами</a:t>
            </a:r>
            <a:r>
              <a:rPr b="0" lang="ru-RU"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threads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for</a:t>
            </a:r>
            <a:r>
              <a:rPr b="0" lang="en-US" sz="1400" spc="-1" strike="noStrike">
                <a:solidFill>
                  <a:srgbClr val="000000"/>
                </a:solidFill>
                <a:latin typeface="Courier New"/>
                <a:ea typeface="DejaVu Sans"/>
              </a:rPr>
              <a:t> i </a:t>
            </a:r>
            <a:r>
              <a:rPr b="1" lang="en-US" sz="1400" spc="-1" strike="noStrike">
                <a:solidFill>
                  <a:srgbClr val="0000ff"/>
                </a:solidFill>
                <a:latin typeface="Courier New"/>
                <a:ea typeface="DejaVu Sans"/>
              </a:rPr>
              <a:t>in</a:t>
            </a:r>
            <a:r>
              <a:rPr b="0" lang="en-US" sz="1400" spc="-1" strike="noStrike">
                <a:solidFill>
                  <a:srgbClr val="000000"/>
                </a:solidFill>
                <a:latin typeface="Courier New"/>
                <a:ea typeface="DejaVu Sans"/>
              </a:rPr>
              <a:t> range</a:t>
            </a:r>
            <a:r>
              <a:rPr b="1" lang="en-US" sz="1400" spc="-1" strike="noStrike">
                <a:solidFill>
                  <a:srgbClr val="000080"/>
                </a:solidFill>
                <a:latin typeface="Courier New"/>
                <a:ea typeface="DejaVu Sans"/>
              </a:rPr>
              <a:t>(</a:t>
            </a:r>
            <a:r>
              <a:rPr b="0" lang="en-US" sz="1400" spc="-1" strike="noStrike">
                <a:solidFill>
                  <a:srgbClr val="ff0000"/>
                </a:solidFill>
                <a:latin typeface="Courier New"/>
                <a:ea typeface="DejaVu Sans"/>
              </a:rPr>
              <a:t>5</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thr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threading</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Thread</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target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compute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args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i</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thr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start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threads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append</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thr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for</a:t>
            </a:r>
            <a:r>
              <a:rPr b="0" lang="en-US" sz="1400" spc="-1" strike="noStrike">
                <a:solidFill>
                  <a:srgbClr val="000000"/>
                </a:solidFill>
                <a:latin typeface="Courier New"/>
                <a:ea typeface="DejaVu Sans"/>
              </a:rPr>
              <a:t> thr </a:t>
            </a:r>
            <a:r>
              <a:rPr b="1" lang="en-US" sz="1400" spc="-1" strike="noStrike">
                <a:solidFill>
                  <a:srgbClr val="0000ff"/>
                </a:solidFill>
                <a:latin typeface="Courier New"/>
                <a:ea typeface="DejaVu Sans"/>
              </a:rPr>
              <a:t>in</a:t>
            </a:r>
            <a:r>
              <a:rPr b="0" lang="en-US" sz="1400" spc="-1" strike="noStrike">
                <a:solidFill>
                  <a:srgbClr val="000000"/>
                </a:solidFill>
                <a:latin typeface="Courier New"/>
                <a:ea typeface="DejaVu Sans"/>
              </a:rPr>
              <a:t> threads</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0" lang="en-US" sz="1400" spc="-1" strike="noStrike">
                <a:solidFill>
                  <a:srgbClr val="000000"/>
                </a:solidFill>
                <a:latin typeface="Courier New"/>
                <a:ea typeface="DejaVu Sans"/>
              </a:rPr>
              <a:t>    </a:t>
            </a:r>
            <a:r>
              <a:rPr b="0" lang="en-US" sz="1400" spc="-1" strike="noStrike">
                <a:solidFill>
                  <a:srgbClr val="000000"/>
                </a:solidFill>
                <a:latin typeface="Courier New"/>
                <a:ea typeface="DejaVu Sans"/>
              </a:rPr>
              <a:t>thr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join</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endParaRPr b="0" lang="ru-RU" sz="1400" spc="-1" strike="noStrike">
              <a:latin typeface="Arial"/>
            </a:endParaRPr>
          </a:p>
          <a:p>
            <a:pPr>
              <a:lnSpc>
                <a:spcPct val="100000"/>
              </a:lnSpc>
              <a:buNone/>
              <a:tabLst>
                <a:tab algn="l" pos="0"/>
              </a:tabLst>
            </a:pPr>
            <a:r>
              <a:rPr b="1" lang="en-US" sz="1400" spc="-1" strike="noStrike">
                <a:solidFill>
                  <a:srgbClr val="0000ff"/>
                </a:solidFill>
                <a:latin typeface="Courier New"/>
                <a:ea typeface="DejaVu Sans"/>
              </a:rPr>
              <a:t>print</a:t>
            </a:r>
            <a:r>
              <a:rPr b="1" lang="en-US" sz="1400" spc="-1" strike="noStrike">
                <a:solidFill>
                  <a:srgbClr val="000080"/>
                </a:solidFill>
                <a:latin typeface="Courier New"/>
                <a:ea typeface="DejaVu Sans"/>
              </a:rPr>
              <a:t>(</a:t>
            </a:r>
            <a:r>
              <a:rPr b="0" lang="en-US" sz="1400" spc="-1" strike="noStrike">
                <a:solidFill>
                  <a:srgbClr val="808080"/>
                </a:solidFill>
                <a:latin typeface="Courier New"/>
                <a:ea typeface="DejaVu Sans"/>
              </a:rPr>
              <a:t>f'</a:t>
            </a:r>
            <a:r>
              <a:rPr b="0" lang="ru-RU" sz="1400" spc="-1" strike="noStrike">
                <a:solidFill>
                  <a:srgbClr val="808080"/>
                </a:solidFill>
                <a:latin typeface="Courier New"/>
                <a:ea typeface="DejaVu Sans"/>
              </a:rPr>
              <a:t>Общее время вычислений в секундах: </a:t>
            </a:r>
            <a:r>
              <a:rPr b="1" lang="ru-RU" sz="1400" spc="-1" strike="noStrike">
                <a:solidFill>
                  <a:srgbClr val="000080"/>
                </a:solidFill>
                <a:latin typeface="Courier New"/>
                <a:ea typeface="DejaVu Sans"/>
              </a:rPr>
              <a:t>{</a:t>
            </a:r>
            <a:r>
              <a:rPr b="0" lang="en-US" sz="1400" spc="-1" strike="noStrike">
                <a:solidFill>
                  <a:srgbClr val="000000"/>
                </a:solidFill>
                <a:latin typeface="Courier New"/>
                <a:ea typeface="DejaVu Sans"/>
              </a:rPr>
              <a:t>int</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time</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perf_counter</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a:t>
            </a:r>
            <a:r>
              <a:rPr b="1" lang="en-US" sz="1400" spc="-1" strike="noStrike">
                <a:solidFill>
                  <a:srgbClr val="000080"/>
                </a:solidFill>
                <a:latin typeface="Courier New"/>
                <a:ea typeface="DejaVu Sans"/>
              </a:rPr>
              <a:t>-</a:t>
            </a:r>
            <a:r>
              <a:rPr b="0" lang="en-US" sz="1400" spc="-1" strike="noStrike">
                <a:solidFill>
                  <a:srgbClr val="000000"/>
                </a:solidFill>
                <a:latin typeface="Courier New"/>
                <a:ea typeface="DejaVu Sans"/>
              </a:rPr>
              <a:t> start</a:t>
            </a:r>
            <a:r>
              <a:rPr b="1" lang="en-US" sz="1400" spc="-1" strike="noStrike">
                <a:solidFill>
                  <a:srgbClr val="000080"/>
                </a:solidFill>
                <a:latin typeface="Courier New"/>
                <a:ea typeface="DejaVu Sans"/>
              </a:rPr>
              <a:t>)</a:t>
            </a:r>
            <a:r>
              <a:rPr b="1" lang="ru-RU" sz="1400" spc="-1" strike="noStrike">
                <a:solidFill>
                  <a:srgbClr val="000080"/>
                </a:solidFill>
                <a:latin typeface="Courier New"/>
                <a:ea typeface="DejaVu Sans"/>
              </a:rPr>
              <a:t>}</a:t>
            </a:r>
            <a:r>
              <a:rPr b="0" lang="ru-RU" sz="1400" spc="-1" strike="noStrike">
                <a:solidFill>
                  <a:srgbClr val="808080"/>
                </a:solidFill>
                <a:latin typeface="Courier New"/>
                <a:ea typeface="DejaVu Sans"/>
              </a:rPr>
              <a:t>'</a:t>
            </a:r>
            <a:r>
              <a:rPr b="1" lang="en-US" sz="1400" spc="-1" strike="noStrike">
                <a:solidFill>
                  <a:srgbClr val="000080"/>
                </a:solidFill>
                <a:latin typeface="Courier New"/>
                <a:ea typeface="DejaVu Sans"/>
              </a:rPr>
              <a:t>)</a:t>
            </a:r>
            <a:endParaRPr b="0" lang="ru-RU"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STM Template (normal size - light edition)</Template>
  <TotalTime>14898</TotalTime>
  <Application>LibreOffice/7.2.7.2$Windows_X86_64 LibreOffice_project/8d71d29d553c0f7dcbfa38fbfda25ee34cce99a2</Application>
  <AppVersion>15.0000</AppVersion>
  <Words>5470</Words>
  <Paragraphs>622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2021-04-07T09:08:54Z</dcterms:created>
  <dc:creator>Ilya Orlov</dc:creator>
  <dc:description/>
  <dc:language>ru-RU</dc:language>
  <cp:lastModifiedBy/>
  <dcterms:modified xsi:type="dcterms:W3CDTF">2022-08-08T21:31:34Z</dcterms:modified>
  <cp:revision>683</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Широкоэкранный</vt:lpwstr>
  </property>
  <property fmtid="{D5CDD505-2E9C-101B-9397-08002B2CF9AE}" pid="4" name="Slides">
    <vt:i4>45</vt:i4>
  </property>
</Properties>
</file>