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6"/>
  </p:notesMasterIdLst>
  <p:sldIdLst>
    <p:sldId id="591" r:id="rId2"/>
    <p:sldId id="616" r:id="rId3"/>
    <p:sldId id="736" r:id="rId4"/>
    <p:sldId id="737" r:id="rId5"/>
    <p:sldId id="738" r:id="rId6"/>
    <p:sldId id="739" r:id="rId7"/>
    <p:sldId id="740" r:id="rId8"/>
    <p:sldId id="741" r:id="rId9"/>
    <p:sldId id="742" r:id="rId10"/>
    <p:sldId id="743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753" r:id="rId20"/>
    <p:sldId id="754" r:id="rId21"/>
    <p:sldId id="755" r:id="rId22"/>
    <p:sldId id="756" r:id="rId23"/>
    <p:sldId id="758" r:id="rId24"/>
    <p:sldId id="61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61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2" autoAdjust="0"/>
    <p:restoredTop sz="92787" autoAdjust="0"/>
  </p:normalViewPr>
  <p:slideViewPr>
    <p:cSldViewPr snapToGrid="0">
      <p:cViewPr varScale="1">
        <p:scale>
          <a:sx n="90" d="100"/>
          <a:sy n="90" d="100"/>
        </p:scale>
        <p:origin x="40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647B-1F9F-41A4-B867-46FC175D451E}" type="datetimeFigureOut">
              <a:rPr lang="ru-RU" smtClean="0"/>
              <a:t>01.08.2022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2B86D-B361-4FFC-B282-131EE75454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235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98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2B86D-B361-4FFC-B282-131EE754545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51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571091-D096-38C1-1E0C-97B11AE58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767" y="5687567"/>
            <a:ext cx="1117672" cy="1076239"/>
          </a:xfrm>
          <a:prstGeom prst="rect">
            <a:avLst/>
          </a:prstGeom>
          <a:ln>
            <a:noFill/>
          </a:ln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6923672E-B852-C78D-0396-4D92100111F7}"/>
              </a:ext>
            </a:extLst>
          </p:cNvPr>
          <p:cNvSpPr txBox="1"/>
          <p:nvPr userDrawn="1"/>
        </p:nvSpPr>
        <p:spPr>
          <a:xfrm>
            <a:off x="11032771" y="5918773"/>
            <a:ext cx="1040235" cy="52322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Python </a:t>
            </a:r>
            <a:endParaRPr lang="ru-RU" sz="14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alibri" panose="020F0502020204030204" pitchFamily="34" charset="0"/>
            </a:endParaRPr>
          </a:p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alibri" panose="020F0502020204030204" pitchFamily="34" charset="0"/>
              </a:rPr>
              <a:t>Course</a:t>
            </a:r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32E21948-886C-4F10-847E-A4F0D25D077A}"/>
              </a:ext>
            </a:extLst>
          </p:cNvPr>
          <p:cNvSpPr txBox="1">
            <a:spLocks/>
          </p:cNvSpPr>
          <p:nvPr userDrawn="1"/>
        </p:nvSpPr>
        <p:spPr>
          <a:xfrm>
            <a:off x="11032772" y="5671531"/>
            <a:ext cx="1040235" cy="4108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6395320F-BA3B-42CB-9DF4-77B0337CE910}" type="slidenum">
              <a:rPr lang="ru-RU" sz="160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Times New Roman" panose="02020603050405020304" pitchFamily="18" charset="0"/>
              </a:rPr>
              <a:pPr algn="r"/>
              <a:t>‹#›</a:t>
            </a:fld>
            <a:endParaRPr lang="ru-RU" sz="1600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64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33D-1C50-49D3-8B05-E965554C30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95440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Наши проекты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4A3234E-3ABE-4394-BA82-D16A203E83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522680"/>
            <a:ext cx="6628565" cy="833342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5000" b="1"/>
            </a:lvl1pPr>
          </a:lstStyle>
          <a:p>
            <a:pPr lvl="0"/>
            <a:r>
              <a:rPr lang="ru-RU" dirty="0"/>
              <a:t>Самозанятые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804EC4E-7C24-4550-A71E-5E6850E561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840" y="2682346"/>
            <a:ext cx="6850744" cy="1617806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pPr>
              <a:lnSpc>
                <a:spcPct val="120000"/>
              </a:lnSpc>
              <a:buClr>
                <a:srgbClr val="E5007D"/>
              </a:buClr>
              <a:buSzPct val="113000"/>
            </a:pPr>
            <a:r>
              <a:rPr lang="ru-RU" dirty="0"/>
              <a:t>«Мой налог» — это официальное приложение ФНС России для налогоплательщиков налога на профессиональный доход. Оно помогает зарегистрироваться и работать на льготном </a:t>
            </a:r>
            <a:r>
              <a:rPr lang="ru-RU" dirty="0" err="1"/>
              <a:t>спецрежиме</a:t>
            </a:r>
            <a:r>
              <a:rPr lang="ru-RU" dirty="0"/>
              <a:t>, который еще называют налогом </a:t>
            </a:r>
            <a:r>
              <a:rPr lang="en-US" dirty="0"/>
              <a:t> </a:t>
            </a:r>
            <a:r>
              <a:rPr lang="ru-RU" dirty="0"/>
              <a:t>для самозанятых. </a:t>
            </a:r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1787524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оголовок и список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405C97-3C00-4563-9E4B-4C919E1E40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09"/>
            <a:ext cx="7756172" cy="482696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0"/>
              </a:spcBef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  <a:br>
              <a:rPr lang="en-US" dirty="0"/>
            </a:br>
            <a:endParaRPr lang="ru-RU" dirty="0"/>
          </a:p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 с большими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886364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96DFFA96-0EE4-4F9C-A1F4-44B8A743D823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159624" y="1968535"/>
            <a:ext cx="4002750" cy="4252972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515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Заоголовок и спис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F9AA4D4-8EFB-460A-B032-9B5243A308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37A591-4498-432F-971D-377FB3A0FA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Преимущества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35B6C6A2-2E15-4E0E-8D44-E3C247ED69BE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381000" y="1689100"/>
            <a:ext cx="6557790" cy="49022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 SmartArt</a:t>
            </a:r>
          </a:p>
        </p:txBody>
      </p:sp>
    </p:spTree>
    <p:extLst>
      <p:ext uri="{BB962C8B-B14F-4D97-AF65-F5344CB8AC3E}">
        <p14:creationId xmlns:p14="http://schemas.microsoft.com/office/powerpoint/2010/main" val="1643489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40">
          <p15:clr>
            <a:srgbClr val="FBAE40"/>
          </p15:clr>
        </p15:guide>
        <p15:guide id="2" orient="horz" pos="4152">
          <p15:clr>
            <a:srgbClr val="FBAE40"/>
          </p15:clr>
        </p15:guide>
        <p15:guide id="3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1590034-A3D0-466C-8534-D338C5FC47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3840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AB60C587-97BD-4126-969C-3F50BA58105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986669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8C9D732C-6AF9-4730-80DC-AA55B23441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1001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700EEC1A-AF9B-4B16-81A9-0F411D3ACE4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01993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255E1F23-72F8-46B1-A7BB-6AFFCAB2BC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2985" y="5240099"/>
            <a:ext cx="1154113" cy="114117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C019E0-666E-49AE-816A-1BEBDA9F76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</a:t>
            </a:r>
            <a:r>
              <a:rPr lang="ru-RU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амозанятые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D9EAAA-5800-467A-9D9D-4D7214A53E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40" y="1112007"/>
            <a:ext cx="5903392" cy="26645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3464" indent="-28346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10000"/>
              <a:buFont typeface="Arial" panose="020B0604020202020204" pitchFamily="34" charset="0"/>
              <a:buChar char="•"/>
              <a:defRPr b="1"/>
            </a:lvl1pPr>
          </a:lstStyle>
          <a:p>
            <a:pPr lvl="0"/>
            <a:r>
              <a:rPr lang="ru-RU" dirty="0"/>
              <a:t>Совместная работа со смежными командами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Angular</a:t>
            </a:r>
            <a:r>
              <a:rPr lang="ru-RU" dirty="0"/>
              <a:t> под капотом</a:t>
            </a:r>
          </a:p>
          <a:p>
            <a:pPr lvl="0"/>
            <a:endParaRPr lang="ru-RU" dirty="0"/>
          </a:p>
          <a:p>
            <a:pPr lvl="0"/>
            <a:r>
              <a:rPr lang="ru-RU" dirty="0" err="1"/>
              <a:t>Typescript</a:t>
            </a:r>
            <a:r>
              <a:rPr lang="ru-RU" dirty="0"/>
              <a:t> — строгость и организованность кода</a:t>
            </a:r>
          </a:p>
        </p:txBody>
      </p:sp>
    </p:spTree>
    <p:extLst>
      <p:ext uri="{BB962C8B-B14F-4D97-AF65-F5344CB8AC3E}">
        <p14:creationId xmlns:p14="http://schemas.microsoft.com/office/powerpoint/2010/main" val="255178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, текст и логотипы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66000" r="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57539712-663B-492D-B73A-AA4302144E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3401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www.flexify.io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7DEC7-7C09-4495-AEC1-57248EE5FF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23402" y="3098134"/>
            <a:ext cx="2906264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Виртуализация облачных</a:t>
            </a:r>
          </a:p>
          <a:p>
            <a:pPr lvl="0"/>
            <a:r>
              <a:rPr lang="ru-RU" dirty="0"/>
              <a:t>хранилищ.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6FE0FAA-35BF-49E1-8CDD-969CB73B66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3401" y="1843845"/>
            <a:ext cx="2757981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2BB71C7E-98F5-44BC-A7FA-6DC612AE4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31640" y="1843845"/>
            <a:ext cx="5107477" cy="94757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30827-4F7D-482A-B366-944898092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1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Собственные разработки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25BF480-6137-42E7-8B2D-8BC335FFB4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1640" y="3799368"/>
            <a:ext cx="2906311" cy="33996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 b="1">
                <a:solidFill>
                  <a:schemeClr val="accent1"/>
                </a:solidFill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www.netmechanica.com</a:t>
            </a:r>
            <a:endParaRPr lang="ru-RU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C4EE334-D1FB-48F2-AACD-D04EEF387D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1640" y="3098134"/>
            <a:ext cx="5107477" cy="61690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ru-RU" dirty="0"/>
              <a:t>Продуктовая линейка средств </a:t>
            </a:r>
          </a:p>
          <a:p>
            <a:pPr lvl="0"/>
            <a:r>
              <a:rPr lang="ru-RU" dirty="0"/>
              <a:t>мониторинга и сетевого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62048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аблица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17000" r="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E3501-4BE8-432F-AC58-BB91017D05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0"/>
            <a:ext cx="10515600" cy="58477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Референции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35698442-6FE0-4E10-BDF6-A2E3BA88E25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86984" y="1204167"/>
            <a:ext cx="10725462" cy="50597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таблицы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716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Ф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6AD7D1D-DDAE-460F-83A6-A92CBBD36AD8}"/>
              </a:ext>
            </a:extLst>
          </p:cNvPr>
          <p:cNvSpPr/>
          <p:nvPr/>
        </p:nvSpPr>
        <p:spPr>
          <a:xfrm>
            <a:off x="520321" y="1196104"/>
            <a:ext cx="2417750" cy="241775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A40DDE-38F3-4744-9CCA-0236E5216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06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Разработка</a:t>
            </a:r>
          </a:p>
          <a:p>
            <a:pPr lvl="0"/>
            <a:r>
              <a:rPr lang="ru-RU" dirty="0"/>
              <a:t>и интеграция ПО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BBA933-BBC4-49AC-8DE0-449BD3690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7692"/>
            <a:ext cx="10515600" cy="53921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Факты о компании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FD0CC6-4093-4E65-AADB-52EBA1B64F35}"/>
              </a:ext>
            </a:extLst>
          </p:cNvPr>
          <p:cNvSpPr/>
          <p:nvPr/>
        </p:nvSpPr>
        <p:spPr>
          <a:xfrm>
            <a:off x="3419503" y="1196104"/>
            <a:ext cx="2417750" cy="2417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2792CBA-0897-4559-9CD3-1D7C354E5F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0088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Иностранные</a:t>
            </a:r>
          </a:p>
          <a:p>
            <a:pPr lvl="0"/>
            <a:r>
              <a:rPr lang="ru-RU" dirty="0"/>
              <a:t>и российские</a:t>
            </a:r>
          </a:p>
          <a:p>
            <a:pPr lvl="0"/>
            <a:r>
              <a:rPr lang="ru-RU" dirty="0"/>
              <a:t>клиенты</a:t>
            </a:r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86BBDF-83A5-4A08-8C6D-5CF7198D3937}"/>
              </a:ext>
            </a:extLst>
          </p:cNvPr>
          <p:cNvSpPr/>
          <p:nvPr/>
        </p:nvSpPr>
        <p:spPr>
          <a:xfrm>
            <a:off x="9253929" y="1196104"/>
            <a:ext cx="2417750" cy="241775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147BAF82-22FB-4FFE-BB14-D8C88EA530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4514" y="1721708"/>
            <a:ext cx="2060869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Более 100</a:t>
            </a:r>
          </a:p>
          <a:p>
            <a:pPr lvl="0"/>
            <a:r>
              <a:rPr lang="ru-RU" dirty="0"/>
              <a:t>сотрудников</a:t>
            </a:r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87922C-E932-4719-9D8F-C7C4872B4667}"/>
              </a:ext>
            </a:extLst>
          </p:cNvPr>
          <p:cNvSpPr/>
          <p:nvPr/>
        </p:nvSpPr>
        <p:spPr>
          <a:xfrm>
            <a:off x="520321" y="3963519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AD9CD6BC-4F11-473B-BE21-DB2A683F5A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906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Работаем с 2011 года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110C4BF-C29D-4DF9-AA44-94D894F904A3}"/>
              </a:ext>
            </a:extLst>
          </p:cNvPr>
          <p:cNvSpPr/>
          <p:nvPr/>
        </p:nvSpPr>
        <p:spPr>
          <a:xfrm>
            <a:off x="3419503" y="3963519"/>
            <a:ext cx="2417750" cy="2417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5E9C288-3692-4F0A-A148-B47C596AF2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0088" y="4530812"/>
            <a:ext cx="2060869" cy="130746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Принцип </a:t>
            </a:r>
          </a:p>
          <a:p>
            <a:pPr lvl="0"/>
            <a:r>
              <a:rPr lang="en-US" dirty="0"/>
              <a:t>OTOBOS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6ACBC5A-147E-4CE0-89B6-137609B963E9}"/>
              </a:ext>
            </a:extLst>
          </p:cNvPr>
          <p:cNvSpPr/>
          <p:nvPr/>
        </p:nvSpPr>
        <p:spPr>
          <a:xfrm>
            <a:off x="6318685" y="1196104"/>
            <a:ext cx="2417750" cy="241775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B2063B68-4433-4B10-891C-D4578E1FA2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15683" y="1721708"/>
            <a:ext cx="2023754" cy="1366540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20000"/>
              </a:lnSpc>
              <a:spcBef>
                <a:spcPts val="0"/>
              </a:spcBef>
              <a:defRPr sz="1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Офисы </a:t>
            </a:r>
          </a:p>
          <a:p>
            <a:pPr lvl="0"/>
            <a:r>
              <a:rPr lang="ru-RU" dirty="0"/>
              <a:t>в Москве</a:t>
            </a:r>
          </a:p>
          <a:p>
            <a:pPr lvl="0"/>
            <a:r>
              <a:rPr lang="ru-RU" dirty="0"/>
              <a:t>и Нижнем</a:t>
            </a:r>
          </a:p>
          <a:p>
            <a:pPr lvl="0"/>
            <a:r>
              <a:rPr lang="ru-RU" dirty="0"/>
              <a:t> Новгороде</a:t>
            </a:r>
          </a:p>
        </p:txBody>
      </p:sp>
    </p:spTree>
    <p:extLst>
      <p:ext uri="{BB962C8B-B14F-4D97-AF65-F5344CB8AC3E}">
        <p14:creationId xmlns:p14="http://schemas.microsoft.com/office/powerpoint/2010/main" val="828695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37000" b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45EEDDE0-1A6F-44E3-9CBE-E1339AF0B1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5500" y="4904450"/>
            <a:ext cx="2676360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проектирование и разработку систем управления OSS/NMS промышленного класса</a:t>
            </a:r>
          </a:p>
          <a:p>
            <a:pPr lvl="0"/>
            <a:r>
              <a:rPr lang="ru-RU" dirty="0"/>
              <a:t>и </a:t>
            </a:r>
            <a:r>
              <a:rPr lang="ru-RU" dirty="0" err="1"/>
              <a:t>биллинговых</a:t>
            </a:r>
            <a:r>
              <a:rPr lang="ru-RU" dirty="0"/>
              <a:t> платформ.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DE39CB7D-B2F9-41FB-B4AD-4870DDF074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5500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Технический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A32A154D-9512-4B47-94EE-46740FC442E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15950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723C79C8-D3D5-442E-8D5E-30AC615B36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5500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Андрей</a:t>
            </a:r>
          </a:p>
          <a:p>
            <a:pPr lvl="0"/>
            <a:r>
              <a:rPr lang="ru-RU" dirty="0"/>
              <a:t>Комягин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8C06937-ED3D-455F-849B-83BE5EB55F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8454" y="4904450"/>
            <a:ext cx="2533946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Отвечает за развитие бизнеса, управление продажами, работу с ключевыми российскими и зарубежными заказчиками.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77FFC640-BB60-483D-9D0B-81E248BB91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8454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Финансовый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FFE8C0CA-A34F-48AD-B90C-763A3C1364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58904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CA04AF88-B682-4D0D-9D5F-AB47568D8A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38454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Сергей</a:t>
            </a:r>
          </a:p>
          <a:p>
            <a:pPr lvl="0"/>
            <a:r>
              <a:rPr lang="ru-RU" dirty="0"/>
              <a:t>Смирнов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46D9D31-5C51-4115-BBBF-E7CFC6A47C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8994" y="4904450"/>
            <a:ext cx="2471565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Возглавляет компанию </a:t>
            </a:r>
          </a:p>
          <a:p>
            <a:pPr lvl="0"/>
            <a:r>
              <a:rPr lang="ru-RU" dirty="0"/>
              <a:t>«СТМ» с 2011 года.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73FF8507-79A8-4988-9050-570C50F0F1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08995" y="4219895"/>
            <a:ext cx="1834229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Генеральный</a:t>
            </a:r>
          </a:p>
          <a:p>
            <a:pPr lvl="0"/>
            <a:r>
              <a:rPr lang="ru-RU" dirty="0"/>
              <a:t>директор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D635E63-8F62-436C-A142-FEE893B3F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29445" y="1400844"/>
            <a:ext cx="1813779" cy="1823939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4A617-D417-48E0-8781-88E4C89F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6664"/>
            <a:ext cx="10515600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lang="ru-RU"/>
            </a:lvl1pPr>
          </a:lstStyle>
          <a:p>
            <a:r>
              <a:rPr lang="ru-RU" dirty="0"/>
              <a:t>Руководство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C2E6B9-D567-4F08-8A8B-0A296F8AC307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1502C-64B7-47D5-8D01-A8FE0133D6F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08995" y="3381173"/>
            <a:ext cx="2169305" cy="80252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Алексей</a:t>
            </a:r>
          </a:p>
          <a:p>
            <a:pPr lvl="0"/>
            <a:r>
              <a:rPr lang="ru-RU" dirty="0" err="1"/>
              <a:t>Щепетков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EF099-34C0-4F71-A7F5-2233312776CC}"/>
              </a:ext>
            </a:extLst>
          </p:cNvPr>
          <p:cNvSpPr txBox="1"/>
          <p:nvPr/>
        </p:nvSpPr>
        <p:spPr>
          <a:xfrm>
            <a:off x="6756400" y="6817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US" dirty="0"/>
          </a:p>
        </p:txBody>
      </p:sp>
    </p:spTree>
    <p:extLst>
      <p:ext uri="{BB962C8B-B14F-4D97-AF65-F5344CB8AC3E}">
        <p14:creationId xmlns:p14="http://schemas.microsoft.com/office/powerpoint/2010/main" val="3202810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отрудники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1000" b="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4468FCAC-D64C-4A1C-9299-B2E7443D044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9412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E4522AAF-D4F4-4A71-BC29-4C15750CA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5124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4C04595C-6830-4EDE-8ADD-3C06CEB4FA3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64377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8A2FEF54-EEF1-4A67-9A3F-14F3254DF2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70063" y="5359968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1267FCC-B2B6-43E2-9C40-1F89F4237C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53005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1C47949-9662-4938-B9BB-7EF831082B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6201" y="5543627"/>
            <a:ext cx="1945519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Партнеры: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FEEF82E-9B52-4C7F-9476-D888D53BC4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9883" y="3121362"/>
            <a:ext cx="4258121" cy="88325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100" b="0"/>
            </a:lvl1pPr>
            <a:lvl5pPr>
              <a:defRPr/>
            </a:lvl5pPr>
          </a:lstStyle>
          <a:p>
            <a:pPr lvl="0"/>
            <a:r>
              <a:rPr lang="ru-RU" dirty="0"/>
              <a:t>Опыт работы в отрасли — более 10 лет. </a:t>
            </a:r>
            <a:endParaRPr lang="en-US" dirty="0"/>
          </a:p>
          <a:p>
            <a:pPr lvl="0"/>
            <a:r>
              <a:rPr lang="ru-RU" dirty="0"/>
              <a:t>Магистр Нижегородского Государственного Технического Университета.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E0A003B-032A-44A5-BB4C-C45E11EED3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9883" y="2294854"/>
            <a:ext cx="4248385" cy="576568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500" b="0"/>
            </a:lvl1pPr>
            <a:lvl5pPr>
              <a:defRPr/>
            </a:lvl5pPr>
          </a:lstStyle>
          <a:p>
            <a:pPr lvl="0"/>
            <a:r>
              <a:rPr lang="ru-RU" dirty="0"/>
              <a:t>Руководитель направления</a:t>
            </a:r>
          </a:p>
          <a:p>
            <a:pPr lvl="0"/>
            <a:r>
              <a:rPr lang="ru-RU" dirty="0"/>
              <a:t>«Разработка ПО»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D5A66-A653-4DBF-8486-16810C4C87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3079"/>
            <a:ext cx="10515600" cy="606766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Разработка ПО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E15CBB9-6672-409C-928D-37DC4F93B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7711" y="1564089"/>
            <a:ext cx="2423312" cy="2436886"/>
          </a:xfrm>
          <a:prstGeom prst="ellipse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3C8E2BA-F558-4AA5-A46C-9BBDE3BD8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9883" y="1822468"/>
            <a:ext cx="4248385" cy="416372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b="1"/>
            </a:lvl1pPr>
            <a:lvl5pPr>
              <a:defRPr/>
            </a:lvl5pPr>
          </a:lstStyle>
          <a:p>
            <a:pPr lvl="0"/>
            <a:r>
              <a:rPr lang="ru-RU" dirty="0"/>
              <a:t>Александр Бондин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EB49A7AD-540E-4656-BB3F-F60FEE47E73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158691" y="5359969"/>
            <a:ext cx="1148484" cy="84944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89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Титульный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751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аловок и картинка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2000" r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762192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2000" b="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60958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а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6000" r="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CFC99-C012-4736-8155-95FA8206AF4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6588" y="6141624"/>
            <a:ext cx="8378824" cy="32316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0"/>
              </a:spcBef>
              <a:defRPr sz="15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Личный кабинет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8FD2FC-E7D8-4640-8F6B-CAAD5DC1F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2113"/>
            <a:ext cx="10515600" cy="5492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амозанятые</a:t>
            </a:r>
            <a:endParaRPr lang="ru-RU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8E4046F-7C2F-4C10-8810-B39B4D9C87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06587" y="1282700"/>
            <a:ext cx="8378825" cy="46688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5663381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картинки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3">
            <a:extLst>
              <a:ext uri="{FF2B5EF4-FFF2-40B4-BE49-F238E27FC236}">
                <a16:creationId xmlns:a16="http://schemas.microsoft.com/office/drawing/2014/main" id="{82AC43C8-5393-4282-9099-33B7344B070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90947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EE277768-A80F-4FBE-AFE7-76BF6C165DD3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0456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1C1D1F04-20EF-48AE-92CE-6FC24F3C312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9143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0149A61B-E4C5-4EF1-8A9F-005A27878C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9068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9BA135B9-BAD6-457D-BB3F-F89D46BF11C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8992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7CA3F81E-5ED5-49A5-A92D-8D1CF01C77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689173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8C76DB80-ED0D-404D-82B6-B9B83917536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88418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7" name="Picture Placeholder 3">
            <a:extLst>
              <a:ext uri="{FF2B5EF4-FFF2-40B4-BE49-F238E27FC236}">
                <a16:creationId xmlns:a16="http://schemas.microsoft.com/office/drawing/2014/main" id="{620F5652-C9DB-4423-B4D0-FD390AD90A9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0456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5" name="Picture Placeholder 3">
            <a:extLst>
              <a:ext uri="{FF2B5EF4-FFF2-40B4-BE49-F238E27FC236}">
                <a16:creationId xmlns:a16="http://schemas.microsoft.com/office/drawing/2014/main" id="{5114DD57-2AB0-4788-A886-475C46BDAC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290947" y="18765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39EAE7B1-715D-4F52-AF2D-11F815045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4838BB2F-1F85-4157-9D19-628BE1365B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5D1B2BE7-9591-4B49-8573-55AD5BAE22E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9143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67D637BF-C4BD-47D8-8865-9A319B7DC14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49068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8" name="Picture Placeholder 3">
            <a:extLst>
              <a:ext uri="{FF2B5EF4-FFF2-40B4-BE49-F238E27FC236}">
                <a16:creationId xmlns:a16="http://schemas.microsoft.com/office/drawing/2014/main" id="{4B43BE0B-1489-4075-AC49-3DAAFE74995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08992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9" name="Picture Placeholder 3">
            <a:extLst>
              <a:ext uri="{FF2B5EF4-FFF2-40B4-BE49-F238E27FC236}">
                <a16:creationId xmlns:a16="http://schemas.microsoft.com/office/drawing/2014/main" id="{BE8CE860-A8C0-41B6-BEA3-D7DFE0B7745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689173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4B65B2E0-BFDF-4EB7-AB98-C04665B2E9E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288418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1" name="Picture Placeholder 3">
            <a:extLst>
              <a:ext uri="{FF2B5EF4-FFF2-40B4-BE49-F238E27FC236}">
                <a16:creationId xmlns:a16="http://schemas.microsoft.com/office/drawing/2014/main" id="{418C472C-E986-430D-BD42-D242AA99E005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290947" y="338671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49BC5ED6-5907-43F9-9BE6-05D78C0DF2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0456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4" name="Picture Placeholder 3">
            <a:extLst>
              <a:ext uri="{FF2B5EF4-FFF2-40B4-BE49-F238E27FC236}">
                <a16:creationId xmlns:a16="http://schemas.microsoft.com/office/drawing/2014/main" id="{69D45D96-88A2-43C2-BE72-59492CA6BF1F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89143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5" name="Picture Placeholder 3">
            <a:extLst>
              <a:ext uri="{FF2B5EF4-FFF2-40B4-BE49-F238E27FC236}">
                <a16:creationId xmlns:a16="http://schemas.microsoft.com/office/drawing/2014/main" id="{9FE29B9B-CBAB-4B30-A5EA-98E1CBC87B6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549068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6" name="Picture Placeholder 3">
            <a:extLst>
              <a:ext uri="{FF2B5EF4-FFF2-40B4-BE49-F238E27FC236}">
                <a16:creationId xmlns:a16="http://schemas.microsoft.com/office/drawing/2014/main" id="{348DA84A-12C2-41CA-A649-1CEF38CB42A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08992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7" name="Picture Placeholder 3">
            <a:extLst>
              <a:ext uri="{FF2B5EF4-FFF2-40B4-BE49-F238E27FC236}">
                <a16:creationId xmlns:a16="http://schemas.microsoft.com/office/drawing/2014/main" id="{4B7CFEB3-093D-496E-B411-0B09FA15951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8689173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8" name="Picture Placeholder 3">
            <a:extLst>
              <a:ext uri="{FF2B5EF4-FFF2-40B4-BE49-F238E27FC236}">
                <a16:creationId xmlns:a16="http://schemas.microsoft.com/office/drawing/2014/main" id="{4E79DE76-C3AC-4A71-A5BE-7FAA8BCC43B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10288418" y="4896868"/>
            <a:ext cx="1231056" cy="1225978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623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ертифика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t="25000" r="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9870-4941-4D80-8E9E-68CAF08B5B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08275" y="1722438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64183F-388C-4EF9-9E75-43454365B2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08275" y="4226310"/>
            <a:ext cx="1506538" cy="2146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F38A200-DAAE-4AA2-B5EE-24C1AF276A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1247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F140199B-614E-49B1-8450-A3D064216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43784" y="2039366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EEA40AB-CEBC-4644-B56F-79411E0BA85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343784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F78DD2E-C07E-4C62-883E-B85E886AF1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71247" y="4539359"/>
            <a:ext cx="2146402" cy="152009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F130D-64D1-44E4-83A4-173DB9CD5D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Разработка ПО</a:t>
            </a:r>
            <a:endParaRPr lang="ru-US" sz="3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D765AA8-D9D3-4626-9AF2-36606B51C9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Сертификаты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005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онтакты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23D2B9B4-260A-42E3-99E6-2C8A4270E2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8842" y="5667304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www.stm-labs.ru</a:t>
            </a:r>
            <a:endParaRPr lang="ru-RU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D6CE95B-0725-48F0-856E-0EDD4BA615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8842" y="5315035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err="1"/>
              <a:t>info@stm-labs</a:t>
            </a:r>
            <a:endParaRPr lang="ru-RU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19DBD79-D5C7-414E-A1F5-B0E0043A9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842" y="4227458"/>
            <a:ext cx="4258121" cy="6052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(831) 217-15-90</a:t>
            </a:r>
          </a:p>
          <a:p>
            <a:pPr lvl="0"/>
            <a:r>
              <a:rPr lang="ru-RU" dirty="0"/>
              <a:t>+ 7 (831) 217-15-91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EFD5E0A-39E4-4E92-8BA9-29B6FAF4C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8842" y="3809858"/>
            <a:ext cx="4258121" cy="3402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603090, ул. Родионова, 23а, корп. Б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579A692-B85C-4EA5-9D71-1BA92E9546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8842" y="2412004"/>
            <a:ext cx="4258121" cy="31859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+ 7 910 390-14-89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698FE96-CA77-4B23-BAD9-5D0C8A4EAE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8842" y="1694909"/>
            <a:ext cx="4258121" cy="6052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1500"/>
            </a:lvl1pPr>
          </a:lstStyle>
          <a:p>
            <a:pPr lvl="0"/>
            <a:r>
              <a:rPr lang="ru-RU" dirty="0"/>
              <a:t>115280, ул. Ленинская Слобода, 26с28, </a:t>
            </a:r>
          </a:p>
          <a:p>
            <a:pPr lvl="0"/>
            <a:r>
              <a:rPr lang="ru-RU" dirty="0"/>
              <a:t>бизнес-центр «Слободской»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2B1A69-99A6-4633-80CF-AC41AC70AD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840" y="279696"/>
            <a:ext cx="4553123" cy="54927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Контакты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E0496-96D4-4BE0-B836-361C34F4CB6A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8CE1-5B42-46A8-B25B-4DFF20E7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276" y="1125166"/>
            <a:ext cx="4526687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Москве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2225053-B61A-44E3-B395-A1441F082C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0276" y="3240114"/>
            <a:ext cx="4649519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defRPr sz="2200" b="1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 sz="2200"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 dirty="0"/>
              <a:t>Офис в Нижнем Новгороде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C4E96-F3A1-4D6B-9D08-B3C6BA18A5D3}"/>
              </a:ext>
            </a:extLst>
          </p:cNvPr>
          <p:cNvSpPr txBox="1"/>
          <p:nvPr/>
        </p:nvSpPr>
        <p:spPr>
          <a:xfrm>
            <a:off x="400276" y="1125167"/>
            <a:ext cx="2657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Clr>
                <a:srgbClr val="E5007D"/>
              </a:buClr>
              <a:buSzPct val="113000"/>
            </a:pPr>
            <a:r>
              <a:rPr lang="ru-RU" sz="2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Офис в Москве</a:t>
            </a:r>
            <a:endParaRPr lang="en-US" sz="22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5B4CB-7B01-4E4A-AD5C-E0AFFF8117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5542" y="5415187"/>
            <a:ext cx="156924" cy="12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4DEC9F-128D-4E65-A195-89EA4D4C4F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5961" y="5741436"/>
            <a:ext cx="128797" cy="192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FA91D0-9234-45A9-953D-C26C323BD9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1734606"/>
            <a:ext cx="186975" cy="26585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6ECA7CF-BE59-4871-9C10-67D3A04E5DB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5542" y="3840747"/>
            <a:ext cx="186975" cy="2658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FDD69-7FFE-45B9-B5E4-62B69A168F9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2477910"/>
            <a:ext cx="158626" cy="19177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27E57EE-19E8-4D96-947A-BDCC78A1FBF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75542" y="4285155"/>
            <a:ext cx="158626" cy="1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392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63A5E-E50D-C64D-98D2-6D459CDF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098590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117C3-6319-42B0-826B-3E960976B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EE43096-6077-4FF3-AD2B-9716AA1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0824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1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CDB5A0-70C5-4EE2-9AA2-854D28AAA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58452" y="959554"/>
            <a:ext cx="6546850" cy="170744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Title</a:t>
            </a:r>
          </a:p>
          <a:p>
            <a:pPr>
              <a:lnSpc>
                <a:spcPct val="120000"/>
              </a:lnSpc>
            </a:pPr>
            <a:r>
              <a:rPr lang="en-US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English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D530E-D059-423A-84BE-8A5D999D97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481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6E8B-E456-4723-A0A3-C1FECBFC22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0165" y="959554"/>
            <a:ext cx="5540117" cy="2657522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20000"/>
              </a:lnSpc>
              <a:defRPr sz="4800"/>
            </a:lvl1pPr>
          </a:lstStyle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Современные 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технологии</a:t>
            </a:r>
            <a:b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sz="4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мониторинга</a:t>
            </a:r>
            <a:endParaRPr lang="ru-US" sz="4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A77897-8F29-4CD9-A822-5CD9DF8447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575" y="5879195"/>
            <a:ext cx="1574800" cy="8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5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2(английский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E7722-CE1B-4AE9-BAEF-1B317199EB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0165" y="959554"/>
            <a:ext cx="7894360" cy="3098096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24" name="Рисунок 1">
            <a:extLst>
              <a:ext uri="{FF2B5EF4-FFF2-40B4-BE49-F238E27FC236}">
                <a16:creationId xmlns:a16="http://schemas.microsoft.com/office/drawing/2014/main" id="{1521ABF1-451C-4F54-B9A3-99C73346F0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17144" y="5578356"/>
            <a:ext cx="1557240" cy="78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60F194-19D9-4443-B99E-7AAAF2286A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486315" cy="3062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ru-RU" dirty="0"/>
              <a:t>Современные </a:t>
            </a:r>
          </a:p>
          <a:p>
            <a:pPr lvl="0"/>
            <a:r>
              <a:rPr lang="ru-RU" dirty="0"/>
              <a:t>технологии</a:t>
            </a:r>
          </a:p>
          <a:p>
            <a:pPr lvl="0"/>
            <a:r>
              <a:rPr lang="ru-RU" dirty="0"/>
              <a:t>мониторинга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9218C-22D1-4284-A702-08C37E1CEA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25" y="5890019"/>
            <a:ext cx="1530894" cy="79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4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_3(английский)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7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7FAC3-889B-47BC-9817-2A56CC79AE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535" y="728060"/>
            <a:ext cx="7581565" cy="183832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4800" b="1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in English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18CBBF-236F-4C81-8606-77B9F3AE55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341" y="5410047"/>
            <a:ext cx="1532306" cy="79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8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_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3F9781-E11D-4C71-AAFF-4446A1A9E6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999" y="1129467"/>
            <a:ext cx="6670590" cy="3434295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/>
              <a:t>Компания «СТМ» обеспечивает полный цикл разработки и внедрения информационных систем. Мы успели зарекомендовать себя как успешный разработчик высококачественного ПО и надежный поставщик услуг в сфере телекоммуникаций. 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F514AE0-3727-4F08-A526-E3F5123F3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70097"/>
            <a:ext cx="9067801" cy="60620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pPr lvl="0"/>
            <a:r>
              <a:rPr lang="ru-RU" dirty="0"/>
              <a:t>Компетенции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3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текст­_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B2D-6EE6-4650-A28F-8EA9F85C8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324" y="277691"/>
            <a:ext cx="7852325" cy="52240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/>
            </a:lvl1pPr>
          </a:lstStyle>
          <a:p>
            <a:r>
              <a:rPr lang="ru-RU" dirty="0"/>
              <a:t>Текстовый слайд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1BD25-E173-49AD-80C1-EDFC3AB4DE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6324" y="854812"/>
            <a:ext cx="4933950" cy="4308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ru-RU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Подзаголовок</a:t>
            </a:r>
            <a:endParaRPr lang="ru-US" sz="2200" b="1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79D7B0-D53B-4CBA-9B23-3B072942E4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6323" y="1620310"/>
            <a:ext cx="6181063" cy="3109890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500"/>
            </a:lvl1pPr>
          </a:lstStyle>
          <a:p>
            <a:pPr lvl="0"/>
            <a:r>
              <a:rPr lang="ru-RU" dirty="0"/>
              <a:t>Наши инженеры участвуют  в создании бизнес-решений промышленного класса, работающих в том числе</a:t>
            </a:r>
          </a:p>
          <a:p>
            <a:pPr lvl="0"/>
            <a:r>
              <a:rPr lang="ru-RU" dirty="0"/>
              <a:t>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 Наши инженеры участвуют в создании бизнес-решений промышленного класса, работающих в том числе с большими данными. Мы используем опыт, полученный при реализации крупных проектов в области телекоммуникаций, банковском секторе, энергетике и государственном секторе.</a:t>
            </a:r>
          </a:p>
        </p:txBody>
      </p:sp>
    </p:spTree>
    <p:extLst>
      <p:ext uri="{BB962C8B-B14F-4D97-AF65-F5344CB8AC3E}">
        <p14:creationId xmlns:p14="http://schemas.microsoft.com/office/powerpoint/2010/main" val="92359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r="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90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3.10.html" TargetMode="External"/><Relationship Id="rId2" Type="http://schemas.openxmlformats.org/officeDocument/2006/relationships/hyperlink" Target="https://docs.python.org/3/library/collections.abc.html#collections-abstract-base-classe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whatsnew/3.8.ht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sz="3600" u="sng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Лекция №10</a:t>
            </a:r>
          </a:p>
        </p:txBody>
      </p:sp>
      <p:sp>
        <p:nvSpPr>
          <p:cNvPr id="162" name="Text Box 10">
            <a:extLst>
              <a:ext uri="{FF2B5EF4-FFF2-40B4-BE49-F238E27FC236}">
                <a16:creationId xmlns:a16="http://schemas.microsoft.com/office/drawing/2014/main" id="{5221A122-EF0E-4F58-A6AB-B83FEDB3E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740" y="988321"/>
            <a:ext cx="11478640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3200" b="1" dirty="0">
                <a:solidFill>
                  <a:srgbClr val="002060"/>
                </a:solidFill>
                <a:latin typeface="+mn-lt"/>
              </a:rPr>
              <a:t>Новинки </a:t>
            </a:r>
            <a:r>
              <a:rPr lang="en-US" altLang="ru-RU" sz="3200" b="1" dirty="0">
                <a:solidFill>
                  <a:srgbClr val="002060"/>
                </a:solidFill>
                <a:latin typeface="+mn-lt"/>
              </a:rPr>
              <a:t>Python &gt;= 3.8 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3.8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3.9</a:t>
            </a:r>
          </a:p>
          <a:p>
            <a:pPr marL="360000" indent="-360000" algn="just" eaLnBrk="1" hangingPunct="1">
              <a:spcBef>
                <a:spcPct val="0"/>
              </a:spcBef>
            </a:pPr>
            <a:r>
              <a:rPr lang="ru-RU" altLang="ru-RU" sz="2800" dirty="0">
                <a:solidFill>
                  <a:srgbClr val="002060"/>
                </a:solidFill>
                <a:latin typeface="+mn-lt"/>
              </a:rPr>
              <a:t>3.10</a:t>
            </a:r>
          </a:p>
        </p:txBody>
      </p:sp>
    </p:spTree>
    <p:extLst>
      <p:ext uri="{BB962C8B-B14F-4D97-AF65-F5344CB8AC3E}">
        <p14:creationId xmlns:p14="http://schemas.microsoft.com/office/powerpoint/2010/main" val="1125171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Ослабление ограничений на написание декораторов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dec_before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'print before'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wrapper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'print after'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wrapper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dec_before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dec_after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@decs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ru-RU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Использование индекса здесь было недопустимо в предыдущих версиях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@decs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Использование индекса здесь было недопустимо в предыдущих версиях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'Bye'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460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Обновление строковых методов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Параметр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count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метода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replace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однозначно трактуется, как максимальное количество заменяемых вхождений. Ранее следующий код не приводил к заменам: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"blog"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код работает, как ожидается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blog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у строк появились новые методы: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str.removeprefix(prefix)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для удаления префикса и </a:t>
            </a:r>
            <a:r>
              <a:rPr lang="en-US" altLang="ru-RU" sz="2000" b="1" dirty="0">
                <a:solidFill>
                  <a:srgbClr val="002060"/>
                </a:solidFill>
                <a:latin typeface="+mn-lt"/>
              </a:rPr>
              <a:t>str.removesuffix(suffix)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– для удаления суффикса.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removeprefix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ожидается совпадение от начала строки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removesuffix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'_world'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# ожидается совпадение до конца строки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'hello_world'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removeprefix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антипример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'hello_world'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removesuffix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'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))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антипример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hello_world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hello_world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312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Обновление модуля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math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наименьшего общего кратного целых аргументов: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 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lcm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432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Добавлена ​​поддержка произвольного количества аргументов в методе для вычисления наибольшего общего делителя целочисленных аргументов.</a:t>
            </a:r>
          </a:p>
          <a:p>
            <a:pPr algn="just">
              <a:spcBef>
                <a:spcPct val="0"/>
              </a:spcBef>
              <a:buNone/>
            </a:pP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ближайшего к "x" числа с плавающей точкой, если двигаться в направлении "y".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1.9999999999999998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 метод для вычисления значения младшего бита числа с плавающей точкой.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ulp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0.9999999999999998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nextafter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math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ulp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45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9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 декоратор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functools.cache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(user_function)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представляющий более компактную и быструю реализацию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functools.lru_cache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со значением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maxsize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поддержка универсального синтаксиса во всех стандартных коллекциях модуля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typing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 Мы можем использовать типы list или dict в качестве универсальных типов вместо использования typing.List или typing.Dict.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поддержка базы данных часовых поясов IANA в стандартной библиотеке (tz или zone info). Мы можем передать имя пути поиска как Континент/Город datetime объекту, чтобы установить его tzinfo (формат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TZif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модуль hashlib добавлена поддержка хэшей SHA3 и SHAKE XOF из OpenSSL.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3.9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https://docs.python.org/3/whatsnew/3.9.html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44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Python 3.10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предлагает альтернативу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if-elif-else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 сопоставлению по словарю, схожую с оператором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switch-case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из С/С++. Это инструкция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match/case.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Самый простой вариант ее использования – сравнение с константами (оператор ИЛИ(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) позволяет объединять условия):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'Input command (move, stop, any other):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'move'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"I'm moving"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'Stop'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cmd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"I'm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cmd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f"I'm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ing"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move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moving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jump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jumping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command (move, stop, any other): stop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I'm stopping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93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Еще один вариант использование – сравнение последовательностей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–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кортежей, списков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–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на примере задачи с подменой чисел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%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"FizzBuzz"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"Fizz"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"Buzz"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Fizz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Buzz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5049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можно сравнивать типы, в т.ч. пользовательские: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power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__repr__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f"Tank(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)"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arg1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copy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append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</a:t>
            </a:r>
          </a:p>
        </p:txBody>
      </p:sp>
    </p:spTree>
    <p:extLst>
      <p:ext uri="{BB962C8B-B14F-4D97-AF65-F5344CB8AC3E}">
        <p14:creationId xmlns:p14="http://schemas.microsoft.com/office/powerpoint/2010/main" val="25164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'world'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Tank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  <a:p>
            <a:pPr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add(1, 2)=3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add('hello', 'world')='helloworld'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add([1, 2], [3, 4])=[1, 2, 3, 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add([1, 2], 3)=[1,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add(Tank(10), Tank(20))=Tank(30)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43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Структурное сопоставление с шаблонами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Новый оператор можно использовать и для сопоставления со словарями. Пример также демонстрирует возможность указания дополнительных ограничений через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if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match data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uri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f'Requested URI: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uri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new_info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f'Update: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new_info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isinstance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f'Unknown string received: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}'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case 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'Incorrect request'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'GET'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'ya.ru'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'POST'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]})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'abc'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processing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404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Requested URI: ya.ru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Update: [1, 2, 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Unknown string received: abc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Incorrect request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0421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Улучшенный анализатор кода и отчеты об ошибках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Отчеты об ошибках интерпретации точнее указывают на возможную причину ошибки, а в случае опечаток предлагается правильный вариант: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1400" b="1" dirty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Вывод 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3.9: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File "C:\iorlov\example.py", line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^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SyntaxError: unexpected EOF while parsing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Вывод 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3.10: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File "C:\iorlov\example.py ", line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lst = [1, 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^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SyntaxError: '[' was never closed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340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Моржовый оператор присваивания :=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Самое известное нововведение версии 3.8 – т.н. "моржовый" оператор присваивания (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walrus operator).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Он позволяет выполнять присваивание непосредственно внутри выражений. Теперь, например, следующий код, ожидающий ввод числа: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digit: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можно упростить при помощи нового оператора: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digit: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Также моржовый оператор позволяет избежать лишних вычислений, не жертвуя, при этом, компактностью кода: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'password'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'secret'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'code'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input_str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'login: James, password: Bond'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patterns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input_str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Однако, не стоит его использовать без явной необходимости, усложняя читаемость кода: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t-BR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indent="360000" algn="just" eaLnBrk="1" hangingPunct="1">
              <a:spcBef>
                <a:spcPct val="0"/>
              </a:spcBef>
              <a:buFontTx/>
              <a:buNone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07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Поддержка оператора ИЛИ(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|)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typing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Теперь в аннотациях типов можно указывать несколько альтернатив, используя 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Ранее для этого использовалась функция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Union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3.9: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typing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Union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Union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То же самое </a:t>
            </a:r>
            <a:r>
              <a:rPr kumimoji="0" lang="ru-RU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</a:t>
            </a:r>
            <a:r>
              <a:rPr kumimoji="0" lang="en-US" alt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3.10: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400" dirty="0">
              <a:effectLst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mean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float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float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len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522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Объединение менеджеров контекста в скобки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Строго говоря, эта функциональность стала поддерживаться еще в версии 3.9, как часть нового парсера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PEG,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пришедшего на смену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LL1.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 т.к. парсер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LL1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окончательно удалили только в 3.10, то и эту функциональность официально отнесли именно к 3.10: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__init__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__enter__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f"on enter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__exit__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exc_type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exc_val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exc_tb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f"on exit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_num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ctx1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CtxManager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ctx2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'do stuff'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enter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enter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do stuff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exit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on exit 1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044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10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функцию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zip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 необязательный флаг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strict: теперь, с опцией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strict=True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при передаче в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zip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итерируемых объектов разной длины будет выброшено исключение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ValueError.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У целых чисел появился метод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bit_count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который возвращает количество единиц в двоичном представлении числа.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Конструкторы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str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bytes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bytearray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стали работать на 30-40% быстрее.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модуль typing добавили оператор Concatenate и переменную ParamSpec, благодаря которым можно передать дополнительные данные для проверки типов с помощью Callable.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Добавились встроенные асинхронные функции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aiter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anext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(), схожие с функциям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iter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 и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next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().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Прекращена поддержка псевдонимов для абстрактных базовых классов из модуля collections (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https://docs.python.org/3/library/collections.abc.html#collections-abstract-base-classes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).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Парсер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LL1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Заменен новым парсером PEG.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сборки CPython теперь требуется OpenSSL 1.1.1 или более свежие версии.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Для hashlib и ssl добавлена поддержка OpenSSL 3.0.0 и прекращена поддержка OpenSSL 1.1.1.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3.10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3"/>
              </a:rPr>
              <a:t>https://docs.python.org/3/whatsnew/3.10.html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378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3.10: Проверка версии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Python 3.10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Младший номер версии 3.10 теперь состоит из двух цифр, и сравнение версий на больше/меньше в строковом формате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(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посимвольно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стало некорректным.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Неправильный вариант: "3.10" &lt; "3.6"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"3.6"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SystemExit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"Only Python 3.6 and above is supported"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Правильный вариант: (3, 10) &gt; (3, 6)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version_info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raise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SystemExit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"Only Python 3.6 and above is supported"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793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Практика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38DC0EE2-54E1-412F-A881-6ED14FD9D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28" y="1035948"/>
            <a:ext cx="11496878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Используя моржовый оператор, по заданному списку элементов </a:t>
            </a:r>
            <a:r>
              <a:rPr lang="en-US" sz="2000" dirty="0">
                <a:solidFill>
                  <a:srgbClr val="002060"/>
                </a:solidFill>
                <a:latin typeface="Calibri" panose="020F0502020204030204"/>
              </a:rPr>
              <a:t>lst = [“10”, “5”, “a”, “3”, “b”]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 создать новый список, содержащий квадраты тех элементов</a:t>
            </a:r>
            <a:r>
              <a:rPr lang="en-US" sz="2000" dirty="0">
                <a:solidFill>
                  <a:srgbClr val="002060"/>
                </a:solidFill>
                <a:latin typeface="Calibri" panose="020F0502020204030204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исходного списка, которые можно привести к типу Число и которые в численном представлении кратны 5.</a:t>
            </a:r>
            <a:endParaRPr lang="en-US" sz="2000">
              <a:solidFill>
                <a:srgbClr val="002060"/>
              </a:solidFill>
              <a:latin typeface="Calibri" panose="020F0502020204030204"/>
            </a:endParaRP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000">
                <a:solidFill>
                  <a:srgbClr val="002060"/>
                </a:solidFill>
                <a:latin typeface="Calibri" panose="020F0502020204030204"/>
              </a:rPr>
              <a:t>Используя 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структурное сопоставление с шаблонами (</a:t>
            </a:r>
            <a:r>
              <a:rPr lang="en-US" sz="2000" dirty="0">
                <a:solidFill>
                  <a:srgbClr val="002060"/>
                </a:solidFill>
                <a:latin typeface="Calibri" panose="020F0502020204030204"/>
              </a:rPr>
              <a:t>match/case), 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написать чат-бота, отвечающего на вопросы «Привет», «Как дела?», «Какая сегодня погода?» заготовленными ответами, а на все остальные вопросы – «Вопрос некорректен, попробуйте сформулировать его по-другому».</a:t>
            </a:r>
          </a:p>
          <a:p>
            <a:pPr marL="360000" indent="-360000" algn="just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Доделать анализ кода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Tasks/pep8task.py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 с учетом актуальных знаний и применением возможностей версий 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Python 3.8</a:t>
            </a: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, 3.9, 3.10</a:t>
            </a:r>
            <a:r>
              <a:rPr lang="en-US" altLang="ru-RU" sz="2000" dirty="0">
                <a:solidFill>
                  <a:srgbClr val="002060"/>
                </a:solidFill>
                <a:latin typeface="Calibri" panose="020F0502020204030204"/>
              </a:rPr>
              <a:t>.</a:t>
            </a:r>
            <a:endParaRPr kumimoji="0" lang="ru-RU" altLang="ru-RU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54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Только-позиционные аргументы 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Связывать фактические и формальные аргументы функции можно как по позициям, так и по именам формальных аргументов. В версии 3.8. появилась возможность ограничивать связь аргументов только одним способом (по позиции или по имени), отделяя их символами /  и *  в сигнатуре функции.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ошибка: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e, f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должны быть именованными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ошибка: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должны быть позиционными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вернется 210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вернется 210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Calibri" panose="020F0502020204030204"/>
              </a:rPr>
              <a:t>Это нововведение полезно в ряде случаев. Например, чтоб предотвратить связь по имени для аргумента, имя которого может измениться в будущем: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b="1" dirty="0"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fr-FR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quantiles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'exclusive'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fr-FR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fr-FR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Или когда имя аргумента не несет смысловой нагрузки: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8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Новая сигнатура встроенной функции len - len(obj, /)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Передача по имени "obj" только ухудшает читабельность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789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Только-позиционные аргументы 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Нововведение также позволяет передавать аргументы через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**kwargs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,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даже если ключи будут совпадать с названиями позиционных формальных аргументов: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effectLst/>
                <a:latin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/,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kwargs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None/>
            </a:pPr>
            <a:endParaRPr lang="ru-RU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10 20 {'a': 1, 'b': 2, 'c': 3}</a:t>
            </a:r>
            <a:endParaRPr lang="ru-RU" altLang="ru-RU" sz="2000" dirty="0">
              <a:solidFill>
                <a:srgbClr val="002060"/>
              </a:solidFill>
              <a:latin typeface="Calibri" panose="020F050202020403020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495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Новое поколение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f-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строк с самодокументацией выражений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Добавление знака = к выражению в фигурных скобках внутри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f-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строки обеспечивает вывод не только результата выражения, но и самого выражения в текстовом представлении. В первую очередь, это удобно для отладки.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datetime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 </a:t>
            </a:r>
          </a:p>
          <a:p>
            <a:pPr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member_since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1975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member_since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user='Ivan Ivanov' member_since=datetime.date(1975, 7, 31)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При этом исходное выражение всегда отображается полностью, а форматом выводимого результата можно управлять: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today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member_since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:,d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user=Ivan Ivanov  (dt.date.today() - member_since).days=16,788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289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continue </a:t>
            </a:r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в </a:t>
            </a:r>
            <a:r>
              <a:rPr lang="en-US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finally</a:t>
            </a:r>
            <a:endParaRPr lang="ru-RU" altLang="ru-RU" dirty="0">
              <a:solidFill>
                <a:srgbClr val="002060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 предыдущих версиях нельзя было использовать выражение continue внутри finally из-за сложности в реализации этой функциональности. Теперь можно.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Тест'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ru-RU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ru-RU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Эту строку вы не увидите.'</a:t>
            </a:r>
            <a:r>
              <a:rPr lang="ru-RU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Тест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Тест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5224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Новинки в словарях и словарных выражениях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Словари теперь можно обходить в порядке обратном порядку добавления элементов: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range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f'item_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input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'Input item: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first, second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direct</a:t>
            </a: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k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reversed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reversed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item: first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Input item: second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['item_0', 'item_1']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['item_1', 'item_0']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А для словарных выражени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й</a:t>
            </a: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 </a:t>
            </a:r>
            <a:r>
              <a:rPr lang="ru-RU" sz="2000" u="sng" dirty="0">
                <a:solidFill>
                  <a:srgbClr val="002060"/>
                </a:solidFill>
                <a:effectLst/>
                <a:latin typeface="Calibri" panose="020F0502020204030204"/>
              </a:rPr>
              <a:t>гарантируется</a:t>
            </a:r>
            <a:r>
              <a:rPr lang="ru-RU" sz="2000" dirty="0">
                <a:solidFill>
                  <a:srgbClr val="002060"/>
                </a:solidFill>
                <a:effectLst/>
                <a:latin typeface="Calibri" panose="020F0502020204030204"/>
              </a:rPr>
              <a:t> вычисление ключа раньше значения. Это позволяет применять списковые выражения в случаях, когда значени</a:t>
            </a:r>
            <a:r>
              <a:rPr lang="ru-RU" sz="2000" dirty="0">
                <a:solidFill>
                  <a:srgbClr val="002060"/>
                </a:solidFill>
                <a:latin typeface="Calibri" panose="020F0502020204030204"/>
              </a:rPr>
              <a:t>е вычисляется по ключу.</a:t>
            </a:r>
            <a:endParaRPr lang="ru-RU" sz="2000" dirty="0">
              <a:solidFill>
                <a:srgbClr val="002060"/>
              </a:solidFill>
              <a:effectLst/>
              <a:latin typeface="Calibri" panose="020F0502020204030204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Calibri" panose="020F0502020204030204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"Ivan Ivanov"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"Petr Petrov"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@mail.ru'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names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{'ivan.ivanov': 'ivan.ivanov@mail.ru', 'petr.petrov': 'petr.petrov@mail.ru'}</a:t>
            </a:r>
            <a:endParaRPr 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1219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3.8: Прочие обновления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В модуле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functools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добавлена реализация 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lru_cache(user_function)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позволяющая применять этот декоратор, не указывая maxsize (по умолчанию будет maxsize=128). 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Функция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clock()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окончательна удалена 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.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Вместо нее предлагается использовать функции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time.perf_counter()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– с учетом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sleep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либо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time.process_time()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–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без учета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sleep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Модуль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multiprocessing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в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macOS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теперь, по умолчанию, использует метод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spawn(</a:t>
            </a:r>
            <a:r>
              <a:rPr lang="ru-RU" sz="2000" b="1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, а не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fork()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.</a:t>
            </a: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Класс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Profile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CProfile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можно использовать как менеджер контекста для профилирования блоков кода.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Структура данных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namedtuple()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из модуля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collections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ускорена более чем в два раз и теперь является наиболее быстрой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lookup-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структурой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т.е. для поиска по ключу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360000" indent="-360000" algn="just">
              <a:spcBef>
                <a:spcPct val="0"/>
              </a:spcBef>
              <a:spcAft>
                <a:spcPts val="600"/>
              </a:spcAft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Добавлена нативная оболочка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asyncio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позволяющая запускать приложение с асинхронными функциями через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python -m asyncio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без необходимости вызова в коде </a:t>
            </a:r>
            <a:r>
              <a:rPr lang="en-US" sz="2000" b="1" dirty="0">
                <a:solidFill>
                  <a:srgbClr val="002060"/>
                </a:solidFill>
                <a:latin typeface="+mn-lt"/>
              </a:rPr>
              <a:t>asyncio.run()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sz="2000" dirty="0">
                <a:solidFill>
                  <a:srgbClr val="002060"/>
                </a:solidFill>
                <a:latin typeface="+mn-lt"/>
              </a:rPr>
              <a:t>Подробности этих и других нововведений версии 3.8 можно прочитать в официальной документации: </a:t>
            </a:r>
            <a:r>
              <a:rPr lang="en-US" sz="2000" dirty="0">
                <a:solidFill>
                  <a:srgbClr val="002060"/>
                </a:solidFill>
                <a:latin typeface="+mn-lt"/>
                <a:hlinkClick r:id="rId2"/>
              </a:rPr>
              <a:t>https://docs.python.org/3/whatsnew/3.8.html</a:t>
            </a:r>
            <a:r>
              <a:rPr lang="ru-RU" sz="2000" dirty="0">
                <a:solidFill>
                  <a:srgbClr val="002060"/>
                </a:solidFill>
                <a:latin typeface="+mn-lt"/>
              </a:rPr>
              <a:t>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4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07963"/>
            <a:ext cx="12192000" cy="698500"/>
          </a:xfrm>
          <a:prstGeom prst="rect">
            <a:avLst/>
          </a:prstGeom>
        </p:spPr>
        <p:txBody>
          <a:bodyPr anchorCtr="1">
            <a:normAutofit/>
          </a:bodyPr>
          <a:lstStyle/>
          <a:p>
            <a:pPr algn="ctr"/>
            <a:r>
              <a:rPr lang="ru-RU" altLang="ru-RU" dirty="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rPr>
              <a:t>3.9: Слияние и обновление словарей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A8A2EA8E-0F4B-4A88-9E9D-89B16F38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66" y="988321"/>
            <a:ext cx="11417686" cy="56960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предлагается использовать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слияния словарей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'Petr Petrov'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newcomers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'Semen Semenov'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'Ivan Ivanov'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newcomers </a:t>
            </a: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new_employees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 Ivanov': 40, 'Petr Petrov': 30, 'Semen Semenov': 20}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s-ES" altLang="ru-RU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altLang="ru-RU" sz="12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Оператор 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|=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 предлагается использовать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для обновления слиянием</a:t>
            </a:r>
            <a:r>
              <a:rPr lang="en-US" altLang="ru-RU" sz="2000" dirty="0">
                <a:solidFill>
                  <a:srgbClr val="002060"/>
                </a:solidFill>
                <a:latin typeface="+mn-lt"/>
              </a:rPr>
              <a:t>:</a:t>
            </a: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140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newcomers </a:t>
            </a: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__________________________________________________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{'Ivan Ivanov': 40, 'Petr Petrov': 30, 'Semen Semenov': 20}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Важный момент: в случае конфликта ключей в результат войдет только самое правое значение!</a:t>
            </a: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en-US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ru-RU" altLang="ru-RU" sz="2000" dirty="0">
                <a:solidFill>
                  <a:srgbClr val="002060"/>
                </a:solidFill>
                <a:latin typeface="+mn-lt"/>
              </a:rPr>
              <a:t>Старый вариант слияния остается рабочим, но признан менее читабельным ("некрасивым"):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sz="14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newcomers</a:t>
            </a:r>
            <a:r>
              <a:rPr lang="en-US" sz="1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ru-RU" altLang="ru-RU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9928099"/>
      </p:ext>
    </p:extLst>
  </p:cSld>
  <p:clrMapOvr>
    <a:masterClrMapping/>
  </p:clrMapOvr>
</p:sld>
</file>

<file path=ppt/theme/theme1.xml><?xml version="1.0" encoding="utf-8"?>
<a:theme xmlns:a="http://schemas.openxmlformats.org/drawingml/2006/main" name="2_STM_template">
  <a:themeElements>
    <a:clrScheme name="STM Color">
      <a:dk1>
        <a:srgbClr val="000000"/>
      </a:dk1>
      <a:lt1>
        <a:srgbClr val="FFFFFF"/>
      </a:lt1>
      <a:dk2>
        <a:srgbClr val="941680"/>
      </a:dk2>
      <a:lt2>
        <a:srgbClr val="E7E6E6"/>
      </a:lt2>
      <a:accent1>
        <a:srgbClr val="E74C05"/>
      </a:accent1>
      <a:accent2>
        <a:srgbClr val="C00216"/>
      </a:accent2>
      <a:accent3>
        <a:srgbClr val="F39100"/>
      </a:accent3>
      <a:accent4>
        <a:srgbClr val="941680"/>
      </a:accent4>
      <a:accent5>
        <a:srgbClr val="E5007D"/>
      </a:accent5>
      <a:accent6>
        <a:srgbClr val="B40AA0"/>
      </a:accent6>
      <a:hlink>
        <a:srgbClr val="E74C05"/>
      </a:hlink>
      <a:folHlink>
        <a:srgbClr val="F391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M Template (normal size - light edition)" id="{F8489671-048D-48DF-BD95-71746BA2FF9E}" vid="{E4A1D4B0-66DF-4A44-B8E2-D6D63CCA711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STM Template (normal size - light edition)</Template>
  <TotalTime>14598</TotalTime>
  <Words>3268</Words>
  <Application>Microsoft Office PowerPoint</Application>
  <PresentationFormat>Широкоэкранный</PresentationFormat>
  <Paragraphs>405</Paragraphs>
  <Slides>24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Verdana</vt:lpstr>
      <vt:lpstr>2_STM_template</vt:lpstr>
      <vt:lpstr>Лекция №10</vt:lpstr>
      <vt:lpstr>3.8: Моржовый оператор присваивания :=</vt:lpstr>
      <vt:lpstr>3.8: Только-позиционные аргументы </vt:lpstr>
      <vt:lpstr>3.8: Только-позиционные аргументы </vt:lpstr>
      <vt:lpstr>3.8: Новое поколение f-строк с самодокументацией выражений</vt:lpstr>
      <vt:lpstr>3.8: continue в finally</vt:lpstr>
      <vt:lpstr>3.8: Новинки в словарях и словарных выражениях</vt:lpstr>
      <vt:lpstr>3.8: Прочие обновления</vt:lpstr>
      <vt:lpstr>3.9: Слияние и обновление словарей</vt:lpstr>
      <vt:lpstr>3.9: Ослабление ограничений на написание декораторов</vt:lpstr>
      <vt:lpstr>3.9: Обновление строковых методов</vt:lpstr>
      <vt:lpstr>3.9: Обновление модуля math</vt:lpstr>
      <vt:lpstr>3.9: Прочие обновления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Структурное сопоставление с шаблонами</vt:lpstr>
      <vt:lpstr>3.10: Улучшенный анализатор кода и отчеты об ошибках</vt:lpstr>
      <vt:lpstr>3.10: Поддержка оператора ИЛИ(|) в typing</vt:lpstr>
      <vt:lpstr>3.10: Объединение менеджеров контекста в скобки</vt:lpstr>
      <vt:lpstr>3.10: Прочие обновления</vt:lpstr>
      <vt:lpstr>3.10: Проверка версии Python 3.10</vt:lpstr>
      <vt:lpstr>Практика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Orlov</dc:creator>
  <cp:lastModifiedBy>Ilya Orlov</cp:lastModifiedBy>
  <cp:revision>659</cp:revision>
  <dcterms:created xsi:type="dcterms:W3CDTF">2021-04-07T09:08:54Z</dcterms:created>
  <dcterms:modified xsi:type="dcterms:W3CDTF">2022-08-01T12:22:05Z</dcterms:modified>
</cp:coreProperties>
</file>